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Nuni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fc5b852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fc5b852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build off of the previous presidential analysis, I wanted to focus more on the presidents and the S&amp;P value during their term.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c5b852f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c5b852f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c5b852f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fc5b852f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fc5b852f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fc5b852f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c5b852f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fc5b852f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c5b852f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c5b852f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c5b852f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c5b852f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fe1d75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fe1d75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e1d756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fe1d756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0a5fa14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0a5fa14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f8abd7f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f8abd7f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a5fa14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0a5fa1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0a5fa14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0a5fa14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0a5fa14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0a5fa14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e3a1c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e3a1c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fe3a1c7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fe3a1c7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fe3a1c7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fe3a1c7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fe3a1c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fe3a1c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fe3a1c7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fe3a1c7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fe3a1c7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fe3a1c7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00286c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00286c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f8abd7f9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f8abd7f9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00286c8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00286c8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00286c86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00286c86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00286c8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00286c8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00286c8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00286c8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00286c8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00286c8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00286c8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00286c8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0e13ec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0e13ec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0e13ec2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0e13ec2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0e13ec2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0e13ec2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0e13ec2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0e13ec2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8abd7f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8abd7f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0e13ec2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0e13ec2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0e13ec2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0e13ec2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0e13ec2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0e13ec2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fc5b852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fc5b852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8abd7f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f8abd7f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8abd7f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8abd7f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8abd7f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8abd7f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8abd7f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8abd7f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8abd7f9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8abd7f9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kaggle.com/datasets/francod/s-and-p-500-data" TargetMode="External"/><Relationship Id="rId10" Type="http://schemas.openxmlformats.org/officeDocument/2006/relationships/hyperlink" Target="https://www.kaggle.com/datasets/danielbrito99/s-and-p-500-quarterly-financials?select=fed-funds-rate-historical-chart.csv" TargetMode="External"/><Relationship Id="rId13" Type="http://schemas.openxmlformats.org/officeDocument/2006/relationships/hyperlink" Target="https://fred.stlouisfed.org/" TargetMode="External"/><Relationship Id="rId12" Type="http://schemas.openxmlformats.org/officeDocument/2006/relationships/hyperlink" Target="https://www.kaggle.com/datasets/francod/s-and-p-500-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n.wikipedia.org/wiki/Economy_of_the_United_States" TargetMode="External"/><Relationship Id="rId4" Type="http://schemas.openxmlformats.org/officeDocument/2006/relationships/hyperlink" Target="https://en.wikipedia.org/wiki/Economy_of_the_United_States#Data" TargetMode="External"/><Relationship Id="rId9" Type="http://schemas.openxmlformats.org/officeDocument/2006/relationships/hyperlink" Target="https://www.kaggle.com/datasets/pdquant/sp500-daily-19862018" TargetMode="External"/><Relationship Id="rId15" Type="http://schemas.openxmlformats.org/officeDocument/2006/relationships/hyperlink" Target="https://data.bls.gov/pdq/SurveyOutputServlet" TargetMode="External"/><Relationship Id="rId14" Type="http://schemas.openxmlformats.org/officeDocument/2006/relationships/hyperlink" Target="https://fred.stlouisfed.org/" TargetMode="External"/><Relationship Id="rId5" Type="http://schemas.openxmlformats.org/officeDocument/2006/relationships/hyperlink" Target="https://www.eia.gov/dnav/pet/hist/LeafHandler.ashx?n=pet&amp;s=f000000__3&amp;f=a" TargetMode="External"/><Relationship Id="rId6" Type="http://schemas.openxmlformats.org/officeDocument/2006/relationships/hyperlink" Target="https://www.kaggle.com/datasets/pdquant/sp500-daily-19862018" TargetMode="External"/><Relationship Id="rId7" Type="http://schemas.openxmlformats.org/officeDocument/2006/relationships/hyperlink" Target="https://www.kaggle.com/datasets/pdquant/sp500-daily-19862018" TargetMode="External"/><Relationship Id="rId8" Type="http://schemas.openxmlformats.org/officeDocument/2006/relationships/hyperlink" Target="https://www.kaggle.com/datasets/pdquant/sp500-daily-1986201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S&amp;P 500 Data Analyses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02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By: Pythons that Byte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28025" y="3022100"/>
            <a:ext cx="8904000" cy="11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900" y="3334875"/>
            <a:ext cx="2791025" cy="1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Do presidential administration changes drastically affect the S&amp;P 500?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8" y="152400"/>
            <a:ext cx="8104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0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years were the best and the lowest in terms of the S&amp;P 500’s value?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0" y="115525"/>
            <a:ext cx="76875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Historically, what years have the worst yearly change percentage?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0" y="152400"/>
            <a:ext cx="689689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do the closing prices correlate with the S&amp;P 500 Index?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50" y="152400"/>
            <a:ext cx="81659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Does the S&amp;P 500 Index Affect Market Phases?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solidFill>
                  <a:srgbClr val="980000"/>
                </a:solidFill>
              </a:rPr>
              <a:t>Members</a:t>
            </a:r>
            <a:endParaRPr sz="4020">
              <a:solidFill>
                <a:srgbClr val="98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6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Brady Buttrey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Siya Behl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Noah Vich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Lizette Ponce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Thieu Bui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Nicholas Milza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3" y="152400"/>
            <a:ext cx="81109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Do the Market Phases correlate with the CBOE Volatility Index?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3" y="152400"/>
            <a:ext cx="81109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is the correlation between the CPI and S&amp;P 500?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4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666350"/>
            <a:ext cx="3434443" cy="24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6"/>
          <p:cNvPicPr preferRelativeResize="0"/>
          <p:nvPr/>
        </p:nvPicPr>
        <p:blipFill rotWithShape="1">
          <a:blip r:embed="rId5">
            <a:alphaModFix/>
          </a:blip>
          <a:srcRect b="0" l="0" r="0" t="3567"/>
          <a:stretch/>
        </p:blipFill>
        <p:spPr>
          <a:xfrm>
            <a:off x="4939675" y="2666350"/>
            <a:ext cx="3302849" cy="24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is the relationship between S&amp;P 500 price action and GNP?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963" y="776187"/>
            <a:ext cx="4988075" cy="35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837" y="178175"/>
            <a:ext cx="6582350" cy="4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is the relationship between US Crude Oil FPP and S&amp;P 500?</a:t>
            </a:r>
            <a:endParaRPr/>
          </a:p>
        </p:txBody>
      </p:sp>
      <p:sp>
        <p:nvSpPr>
          <p:cNvPr id="197" name="Google Shape;197;p39"/>
          <p:cNvSpPr txBox="1"/>
          <p:nvPr/>
        </p:nvSpPr>
        <p:spPr>
          <a:xfrm>
            <a:off x="93725" y="846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FPP = First Purchase Price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650" y="587351"/>
            <a:ext cx="5226701" cy="39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363" y="298650"/>
            <a:ext cx="6017275" cy="454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is the S&amp;P 500 affected during times of protest such as the Occupy Wall Street Movement?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409550"/>
            <a:ext cx="8520600" cy="11079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Historically, what year had the highest interests rates, and how did that affect the S&amp;P 500?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13" y="152400"/>
            <a:ext cx="772076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3"/>
          <p:cNvPicPr preferRelativeResize="0"/>
          <p:nvPr/>
        </p:nvPicPr>
        <p:blipFill rotWithShape="1">
          <a:blip r:embed="rId3">
            <a:alphaModFix/>
          </a:blip>
          <a:srcRect b="2766" l="1383" r="6973" t="4691"/>
          <a:stretch/>
        </p:blipFill>
        <p:spPr>
          <a:xfrm>
            <a:off x="763125" y="595250"/>
            <a:ext cx="7585525" cy="40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chemeClr val="accent4"/>
                </a:solidFill>
              </a:rPr>
              <a:t>How has the S&amp;P 500 performed in recents times in comparison to how it’s performed historically?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25" y="152400"/>
            <a:ext cx="78163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relationship is there with unemployment rates in the US and the S&amp;P 500 index?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54101" cy="2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926" y="2571750"/>
            <a:ext cx="4132700" cy="245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chemeClr val="accent4"/>
                </a:solidFill>
              </a:rPr>
              <a:t>Has there been a significant increase in the number of companies listed on the S&amp;P 500 over the years?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88"/>
            <a:ext cx="4836349" cy="31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34" y="1015600"/>
            <a:ext cx="3967316" cy="31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chemeClr val="accent4"/>
                </a:solidFill>
              </a:rPr>
              <a:t>What seem to be relevant to the S&amp;P 500 index prices?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550" y="152400"/>
            <a:ext cx="291978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9200"/>
            <a:ext cx="4385570" cy="22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385576" cy="24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61925"/>
            <a:ext cx="7696200" cy="431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/>
          <p:nvPr/>
        </p:nvCxnSpPr>
        <p:spPr>
          <a:xfrm>
            <a:off x="3671300" y="3285000"/>
            <a:ext cx="377100" cy="5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6"/>
          <p:cNvSpPr txBox="1"/>
          <p:nvPr/>
        </p:nvSpPr>
        <p:spPr>
          <a:xfrm>
            <a:off x="3202700" y="2930650"/>
            <a:ext cx="845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1981</a:t>
            </a:r>
            <a:endParaRPr b="1"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chemeClr val="accent4"/>
                </a:solidFill>
              </a:rPr>
              <a:t>Do crashes lead to significant changes in S&amp;P prices?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63" y="152400"/>
            <a:ext cx="7687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73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127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83" name="Google Shape;283;p55"/>
          <p:cNvSpPr txBox="1"/>
          <p:nvPr/>
        </p:nvSpPr>
        <p:spPr>
          <a:xfrm>
            <a:off x="377250" y="968825"/>
            <a:ext cx="8389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GDP Scraped Data: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https://en.wikipedia.org/wiki/Economy_of_the_United_States#Data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 Crude Oil FPP: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https://www.eia.gov/dnav/pet/hist/LeafHandler.ashx?n=pet&amp;s=f000000__3&amp;f=a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Kaggle data sets: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-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https://www.kaggle.com/datasets/pdquant/sp500-daily-19862018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-</a:t>
            </a:r>
            <a:r>
              <a:rPr lang="en" sz="18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9"/>
              </a:rPr>
              <a:t>https://www.kaggle.com/datasets/pdquant/sp500-daily-19862018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-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0"/>
              </a:rPr>
              <a:t>https://www.kaggle.com/datasets/danielbrito99/s-and-p-500-quarterly-financials?select=fed-funds-rate-historical-chart.csv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  -</a:t>
            </a:r>
            <a:r>
              <a:rPr lang="en" sz="1800"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11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2"/>
              </a:rPr>
              <a:t>https://www.kaggle.com/datasets/francod/s-and-p-500-data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-https://www.kaggle.com/datasets/sudalairajkumar/cryptocurrencypricehistory?datasetId=1869&amp;searchQuery=display&amp;select=coin_Bitcoin.csv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FRED API: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14"/>
              </a:rPr>
              <a:t>https://fred.stlouisfed.org/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 Bureau of Labor Statistics: </a:t>
            </a:r>
            <a:r>
              <a:rPr lang="en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https://data.bls.gov/pdq/SurveyOutputServlet</a:t>
            </a:r>
            <a:r>
              <a:rPr lang="en">
                <a:solidFill>
                  <a:schemeClr val="dk1"/>
                </a:solidFill>
              </a:rPr>
              <a:t> 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838200"/>
            <a:ext cx="752475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look:</a:t>
            </a:r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2333975" y="3970650"/>
            <a:ext cx="6630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/>
          <p:nvPr/>
        </p:nvCxnSpPr>
        <p:spPr>
          <a:xfrm rot="10800000">
            <a:off x="2333975" y="3970650"/>
            <a:ext cx="228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Are there any noticeable trends in the S&amp;P 500’s performance during the first 100 days of a new </a:t>
            </a:r>
            <a:r>
              <a:rPr lang="en">
                <a:solidFill>
                  <a:srgbClr val="FF9900"/>
                </a:solidFill>
              </a:rPr>
              <a:t>presidential</a:t>
            </a:r>
            <a:r>
              <a:rPr lang="en">
                <a:solidFill>
                  <a:srgbClr val="FF9900"/>
                </a:solidFill>
              </a:rPr>
              <a:t> administration? 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7" y="128975"/>
            <a:ext cx="8583925" cy="48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Is there any correlation between the S&amp;P 500 and GDP? If there is, is it negative or positive?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61925"/>
            <a:ext cx="65055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