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44"/>
  </p:notesMasterIdLst>
  <p:sldIdLst>
    <p:sldId id="256" r:id="rId2"/>
    <p:sldId id="300" r:id="rId3"/>
    <p:sldId id="295" r:id="rId4"/>
    <p:sldId id="257" r:id="rId5"/>
    <p:sldId id="266" r:id="rId6"/>
    <p:sldId id="264" r:id="rId7"/>
    <p:sldId id="268" r:id="rId8"/>
    <p:sldId id="260" r:id="rId9"/>
    <p:sldId id="263" r:id="rId10"/>
    <p:sldId id="261" r:id="rId11"/>
    <p:sldId id="262" r:id="rId12"/>
    <p:sldId id="265" r:id="rId13"/>
    <p:sldId id="299" r:id="rId14"/>
    <p:sldId id="269" r:id="rId15"/>
    <p:sldId id="271" r:id="rId16"/>
    <p:sldId id="272" r:id="rId17"/>
    <p:sldId id="273" r:id="rId18"/>
    <p:sldId id="298" r:id="rId19"/>
    <p:sldId id="289" r:id="rId20"/>
    <p:sldId id="290" r:id="rId21"/>
    <p:sldId id="291" r:id="rId22"/>
    <p:sldId id="285" r:id="rId23"/>
    <p:sldId id="286" r:id="rId24"/>
    <p:sldId id="287" r:id="rId25"/>
    <p:sldId id="288" r:id="rId26"/>
    <p:sldId id="297" r:id="rId27"/>
    <p:sldId id="270" r:id="rId28"/>
    <p:sldId id="274" r:id="rId29"/>
    <p:sldId id="275" r:id="rId30"/>
    <p:sldId id="276" r:id="rId31"/>
    <p:sldId id="259" r:id="rId32"/>
    <p:sldId id="278" r:id="rId33"/>
    <p:sldId id="279" r:id="rId34"/>
    <p:sldId id="280" r:id="rId35"/>
    <p:sldId id="281" r:id="rId36"/>
    <p:sldId id="282" r:id="rId37"/>
    <p:sldId id="283" r:id="rId38"/>
    <p:sldId id="296" r:id="rId39"/>
    <p:sldId id="292" r:id="rId40"/>
    <p:sldId id="303" r:id="rId41"/>
    <p:sldId id="305" r:id="rId42"/>
    <p:sldId id="27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452FF9E-8BC7-41A1-BDCD-9FFA730DDF92}">
          <p14:sldIdLst>
            <p14:sldId id="256"/>
            <p14:sldId id="300"/>
          </p14:sldIdLst>
        </p14:section>
        <p14:section name="01-python基本功" id="{9B88CD05-065B-4A08-A974-4ACDE12FF42A}">
          <p14:sldIdLst>
            <p14:sldId id="295"/>
            <p14:sldId id="257"/>
            <p14:sldId id="266"/>
            <p14:sldId id="264"/>
            <p14:sldId id="268"/>
            <p14:sldId id="260"/>
            <p14:sldId id="263"/>
            <p14:sldId id="261"/>
            <p14:sldId id="262"/>
            <p14:sldId id="265"/>
          </p14:sldIdLst>
        </p14:section>
        <p14:section name="02-网页基本知识" id="{A21D826A-9DB8-4195-907C-D1104981D321}">
          <p14:sldIdLst>
            <p14:sldId id="299"/>
            <p14:sldId id="269"/>
            <p14:sldId id="271"/>
            <p14:sldId id="272"/>
            <p14:sldId id="273"/>
          </p14:sldIdLst>
        </p14:section>
        <p14:section name="03-一些需要了解的工具" id="{4E5B8C8F-0DEE-43E5-BFC2-FC0276546F51}">
          <p14:sldIdLst>
            <p14:sldId id="298"/>
            <p14:sldId id="289"/>
            <p14:sldId id="290"/>
            <p14:sldId id="291"/>
            <p14:sldId id="285"/>
            <p14:sldId id="286"/>
            <p14:sldId id="287"/>
            <p14:sldId id="288"/>
          </p14:sldIdLst>
        </p14:section>
        <p14:section name="04-开始使用第三方库" id="{25B872F1-32E8-41F9-B213-0B8A5EB3AE1C}">
          <p14:sldIdLst>
            <p14:sldId id="297"/>
            <p14:sldId id="270"/>
            <p14:sldId id="274"/>
            <p14:sldId id="275"/>
            <p14:sldId id="276"/>
            <p14:sldId id="259"/>
            <p14:sldId id="278"/>
            <p14:sldId id="279"/>
            <p14:sldId id="280"/>
            <p14:sldId id="281"/>
            <p14:sldId id="282"/>
            <p14:sldId id="283"/>
          </p14:sldIdLst>
        </p14:section>
        <p14:section name="05-一些更深入的内容" id="{1986C493-53B3-4C87-9179-D1746BA0F320}">
          <p14:sldIdLst>
            <p14:sldId id="296"/>
            <p14:sldId id="292"/>
            <p14:sldId id="303"/>
            <p14:sldId id="305"/>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111" d="100"/>
          <a:sy n="111" d="100"/>
        </p:scale>
        <p:origin x="15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6DF924-B698-4DA6-9F7D-623CCC395F22}" type="datetimeFigureOut">
              <a:rPr lang="zh-CN" altLang="en-US" smtClean="0"/>
              <a:t>2019/3/19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1332AD-3277-42A8-AB4D-029BE11A04DB}" type="slidenum">
              <a:rPr lang="zh-CN" altLang="en-US" smtClean="0"/>
              <a:t>‹#›</a:t>
            </a:fld>
            <a:endParaRPr lang="zh-CN" altLang="en-US"/>
          </a:p>
        </p:txBody>
      </p:sp>
    </p:spTree>
    <p:extLst>
      <p:ext uri="{BB962C8B-B14F-4D97-AF65-F5344CB8AC3E}">
        <p14:creationId xmlns:p14="http://schemas.microsoft.com/office/powerpoint/2010/main" val="2906385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27</a:t>
            </a:fld>
            <a:endParaRPr lang="zh-CN" altLang="en-US"/>
          </a:p>
        </p:txBody>
      </p:sp>
    </p:spTree>
    <p:extLst>
      <p:ext uri="{BB962C8B-B14F-4D97-AF65-F5344CB8AC3E}">
        <p14:creationId xmlns:p14="http://schemas.microsoft.com/office/powerpoint/2010/main" val="127859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36</a:t>
            </a:fld>
            <a:endParaRPr lang="zh-CN" altLang="en-US"/>
          </a:p>
        </p:txBody>
      </p:sp>
    </p:spTree>
    <p:extLst>
      <p:ext uri="{BB962C8B-B14F-4D97-AF65-F5344CB8AC3E}">
        <p14:creationId xmlns:p14="http://schemas.microsoft.com/office/powerpoint/2010/main" val="3179025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37</a:t>
            </a:fld>
            <a:endParaRPr lang="zh-CN" altLang="en-US"/>
          </a:p>
        </p:txBody>
      </p:sp>
    </p:spTree>
    <p:extLst>
      <p:ext uri="{BB962C8B-B14F-4D97-AF65-F5344CB8AC3E}">
        <p14:creationId xmlns:p14="http://schemas.microsoft.com/office/powerpoint/2010/main" val="920596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39</a:t>
            </a:fld>
            <a:endParaRPr lang="zh-CN" altLang="en-US"/>
          </a:p>
        </p:txBody>
      </p:sp>
    </p:spTree>
    <p:extLst>
      <p:ext uri="{BB962C8B-B14F-4D97-AF65-F5344CB8AC3E}">
        <p14:creationId xmlns:p14="http://schemas.microsoft.com/office/powerpoint/2010/main" val="710714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40</a:t>
            </a:fld>
            <a:endParaRPr lang="zh-CN" altLang="en-US"/>
          </a:p>
        </p:txBody>
      </p:sp>
    </p:spTree>
    <p:extLst>
      <p:ext uri="{BB962C8B-B14F-4D97-AF65-F5344CB8AC3E}">
        <p14:creationId xmlns:p14="http://schemas.microsoft.com/office/powerpoint/2010/main" val="2476466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28</a:t>
            </a:fld>
            <a:endParaRPr lang="zh-CN" altLang="en-US"/>
          </a:p>
        </p:txBody>
      </p:sp>
    </p:spTree>
    <p:extLst>
      <p:ext uri="{BB962C8B-B14F-4D97-AF65-F5344CB8AC3E}">
        <p14:creationId xmlns:p14="http://schemas.microsoft.com/office/powerpoint/2010/main" val="637259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29</a:t>
            </a:fld>
            <a:endParaRPr lang="zh-CN" altLang="en-US"/>
          </a:p>
        </p:txBody>
      </p:sp>
    </p:spTree>
    <p:extLst>
      <p:ext uri="{BB962C8B-B14F-4D97-AF65-F5344CB8AC3E}">
        <p14:creationId xmlns:p14="http://schemas.microsoft.com/office/powerpoint/2010/main" val="125332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30</a:t>
            </a:fld>
            <a:endParaRPr lang="zh-CN" altLang="en-US"/>
          </a:p>
        </p:txBody>
      </p:sp>
    </p:spTree>
    <p:extLst>
      <p:ext uri="{BB962C8B-B14F-4D97-AF65-F5344CB8AC3E}">
        <p14:creationId xmlns:p14="http://schemas.microsoft.com/office/powerpoint/2010/main" val="39627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31</a:t>
            </a:fld>
            <a:endParaRPr lang="zh-CN" altLang="en-US"/>
          </a:p>
        </p:txBody>
      </p:sp>
    </p:spTree>
    <p:extLst>
      <p:ext uri="{BB962C8B-B14F-4D97-AF65-F5344CB8AC3E}">
        <p14:creationId xmlns:p14="http://schemas.microsoft.com/office/powerpoint/2010/main" val="3172927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32</a:t>
            </a:fld>
            <a:endParaRPr lang="zh-CN" altLang="en-US"/>
          </a:p>
        </p:txBody>
      </p:sp>
    </p:spTree>
    <p:extLst>
      <p:ext uri="{BB962C8B-B14F-4D97-AF65-F5344CB8AC3E}">
        <p14:creationId xmlns:p14="http://schemas.microsoft.com/office/powerpoint/2010/main" val="1446157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33</a:t>
            </a:fld>
            <a:endParaRPr lang="zh-CN" altLang="en-US"/>
          </a:p>
        </p:txBody>
      </p:sp>
    </p:spTree>
    <p:extLst>
      <p:ext uri="{BB962C8B-B14F-4D97-AF65-F5344CB8AC3E}">
        <p14:creationId xmlns:p14="http://schemas.microsoft.com/office/powerpoint/2010/main" val="3303007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34</a:t>
            </a:fld>
            <a:endParaRPr lang="zh-CN" altLang="en-US"/>
          </a:p>
        </p:txBody>
      </p:sp>
    </p:spTree>
    <p:extLst>
      <p:ext uri="{BB962C8B-B14F-4D97-AF65-F5344CB8AC3E}">
        <p14:creationId xmlns:p14="http://schemas.microsoft.com/office/powerpoint/2010/main" val="2772719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1332AD-3277-42A8-AB4D-029BE11A04DB}" type="slidenum">
              <a:rPr lang="zh-CN" altLang="en-US" smtClean="0"/>
              <a:t>35</a:t>
            </a:fld>
            <a:endParaRPr lang="zh-CN" altLang="en-US"/>
          </a:p>
        </p:txBody>
      </p:sp>
    </p:spTree>
    <p:extLst>
      <p:ext uri="{BB962C8B-B14F-4D97-AF65-F5344CB8AC3E}">
        <p14:creationId xmlns:p14="http://schemas.microsoft.com/office/powerpoint/2010/main" val="2032275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2307554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20953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119236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3850682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2030577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224587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215676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3586736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206754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1488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78AD2C1-0943-421F-9FD5-7883463D142E}" type="datetimeFigureOut">
              <a:rPr lang="zh-CN" altLang="en-US" smtClean="0"/>
              <a:t>2019/3/19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169634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AD2C1-0943-421F-9FD5-7883463D142E}" type="datetimeFigureOut">
              <a:rPr lang="zh-CN" altLang="en-US" smtClean="0"/>
              <a:t>2019/3/19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715BAD-5363-4E73-8BDB-56C90E4922A4}" type="slidenum">
              <a:rPr lang="zh-CN" altLang="en-US" smtClean="0"/>
              <a:t>‹#›</a:t>
            </a:fld>
            <a:endParaRPr lang="zh-CN" altLang="en-US"/>
          </a:p>
        </p:txBody>
      </p:sp>
    </p:spTree>
    <p:extLst>
      <p:ext uri="{BB962C8B-B14F-4D97-AF65-F5344CB8AC3E}">
        <p14:creationId xmlns:p14="http://schemas.microsoft.com/office/powerpoint/2010/main" val="1200288567"/>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permit.mep.gov.cn/permitExt/outside/default.jsp" TargetMode="External"/><Relationship Id="rId2" Type="http://schemas.openxmlformats.org/officeDocument/2006/relationships/hyperlink" Target="http://piaofang.maoyan.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beautifulsoup.readthedocs.io/zh_CN/v4.4.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w3school.com.cn/cssref/css_selectors.asp"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apachecn.github.io/pandas-doc-zh/"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72C1206-ECF8-453C-9E33-37C62270A2E3}"/>
              </a:ext>
            </a:extLst>
          </p:cNvPr>
          <p:cNvSpPr/>
          <p:nvPr/>
        </p:nvSpPr>
        <p:spPr>
          <a:xfrm>
            <a:off x="0" y="2354893"/>
            <a:ext cx="9144000" cy="124714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85ACC712-C528-4719-ADCC-1D703CB2A562}"/>
              </a:ext>
            </a:extLst>
          </p:cNvPr>
          <p:cNvSpPr>
            <a:spLocks noGrp="1"/>
          </p:cNvSpPr>
          <p:nvPr>
            <p:ph type="ctrTitle"/>
          </p:nvPr>
        </p:nvSpPr>
        <p:spPr>
          <a:xfrm>
            <a:off x="685800" y="2526631"/>
            <a:ext cx="7772400" cy="983331"/>
          </a:xfrm>
        </p:spPr>
        <p:txBody>
          <a:bodyPr/>
          <a:lstStyle/>
          <a:p>
            <a:r>
              <a:rPr lang="en-US" altLang="zh-CN" dirty="0">
                <a:latin typeface="仿宋" panose="02010609060101010101" pitchFamily="49" charset="-122"/>
                <a:ea typeface="仿宋" panose="02010609060101010101" pitchFamily="49" charset="-122"/>
              </a:rPr>
              <a:t>Python</a:t>
            </a:r>
            <a:r>
              <a:rPr lang="zh-CN" altLang="en-US" dirty="0">
                <a:latin typeface="仿宋" panose="02010609060101010101" pitchFamily="49" charset="-122"/>
                <a:ea typeface="仿宋" panose="02010609060101010101" pitchFamily="49" charset="-122"/>
              </a:rPr>
              <a:t>爬虫实战教程</a:t>
            </a:r>
          </a:p>
        </p:txBody>
      </p:sp>
      <p:sp>
        <p:nvSpPr>
          <p:cNvPr id="3" name="副标题 2">
            <a:extLst>
              <a:ext uri="{FF2B5EF4-FFF2-40B4-BE49-F238E27FC236}">
                <a16:creationId xmlns:a16="http://schemas.microsoft.com/office/drawing/2014/main" id="{BA01565E-7C96-4849-B423-BA27C6064451}"/>
              </a:ext>
            </a:extLst>
          </p:cNvPr>
          <p:cNvSpPr>
            <a:spLocks noGrp="1"/>
          </p:cNvSpPr>
          <p:nvPr>
            <p:ph type="subTitle" idx="1"/>
          </p:nvPr>
        </p:nvSpPr>
        <p:spPr>
          <a:xfrm>
            <a:off x="1143000" y="3914612"/>
            <a:ext cx="6858000" cy="1655762"/>
          </a:xfrm>
        </p:spPr>
        <p:txBody>
          <a:bodyPr/>
          <a:lstStyle/>
          <a:p>
            <a:r>
              <a:rPr lang="en-US" altLang="zh-CN" dirty="0">
                <a:latin typeface="Times New Roman" panose="02020603050405020304" pitchFamily="18" charset="0"/>
                <a:cs typeface="Times New Roman" panose="02020603050405020304" pitchFamily="18" charset="0"/>
              </a:rPr>
              <a:t>Powered By Brady</a:t>
            </a: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E5B2AC07-8F8A-4B19-ADCC-67AC5210F824}"/>
              </a:ext>
            </a:extLst>
          </p:cNvPr>
          <p:cNvCxnSpPr/>
          <p:nvPr/>
        </p:nvCxnSpPr>
        <p:spPr>
          <a:xfrm>
            <a:off x="2785310" y="3878516"/>
            <a:ext cx="35733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1846E403-F878-4D8E-BAED-F09D9A1AE5D5}"/>
              </a:ext>
            </a:extLst>
          </p:cNvPr>
          <p:cNvCxnSpPr/>
          <p:nvPr/>
        </p:nvCxnSpPr>
        <p:spPr>
          <a:xfrm>
            <a:off x="2773278" y="4371812"/>
            <a:ext cx="357337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427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3970318"/>
          </a:xfrm>
          <a:prstGeom prst="rect">
            <a:avLst/>
          </a:prstGeom>
          <a:noFill/>
        </p:spPr>
        <p:txBody>
          <a:bodyPr wrap="square" rtlCol="0">
            <a:spAutoFit/>
          </a:bodyPr>
          <a:lstStyle/>
          <a:p>
            <a:pPr marL="444500" lvl="2" indent="-444500"/>
            <a:r>
              <a:rPr lang="en-US" altLang="zh-CN" dirty="0"/>
              <a:t>02	</a:t>
            </a:r>
            <a:r>
              <a:rPr lang="zh-CN" altLang="en-US" dirty="0">
                <a:solidFill>
                  <a:srgbClr val="0070C0"/>
                </a:solidFill>
              </a:rPr>
              <a:t>字典</a:t>
            </a:r>
            <a:r>
              <a:rPr lang="zh-CN" altLang="en-US" dirty="0"/>
              <a:t>（</a:t>
            </a:r>
            <a:r>
              <a:rPr lang="en-US" altLang="zh-CN" dirty="0" err="1"/>
              <a:t>dict</a:t>
            </a:r>
            <a:r>
              <a:rPr lang="en-US" altLang="zh-CN" dirty="0"/>
              <a:t>, </a:t>
            </a:r>
            <a:r>
              <a:rPr lang="zh-CN" altLang="en-US" dirty="0"/>
              <a:t>在其他的编程语言也有叫</a:t>
            </a:r>
            <a:r>
              <a:rPr lang="en-US" altLang="zh-CN" dirty="0"/>
              <a:t>map</a:t>
            </a:r>
            <a:r>
              <a:rPr lang="zh-CN" altLang="en-US" dirty="0"/>
              <a:t>，字典通过</a:t>
            </a:r>
            <a:r>
              <a:rPr lang="en-US" altLang="zh-CN" dirty="0"/>
              <a:t>key-value</a:t>
            </a:r>
            <a:r>
              <a:rPr lang="zh-CN" altLang="en-US" dirty="0"/>
              <a:t>的方式保存数据，这里需要了解如何创建字典，判断字典中是否存在某个键，以及删除等）</a:t>
            </a:r>
            <a:endParaRPr lang="en-US" altLang="zh-CN" dirty="0"/>
          </a:p>
          <a:p>
            <a:pPr marL="0" lvl="2" indent="901700"/>
            <a:r>
              <a:rPr lang="en-US" altLang="zh-CN" dirty="0"/>
              <a:t>	&gt;&gt;&gt; d = {'Michael': 95, 'Bob': 75, 'Tracy': 85}</a:t>
            </a:r>
          </a:p>
          <a:p>
            <a:pPr marL="0" lvl="2" indent="901700"/>
            <a:r>
              <a:rPr lang="en-US" altLang="zh-CN" dirty="0"/>
              <a:t>&gt;&gt;&gt; d['Michael']</a:t>
            </a:r>
          </a:p>
          <a:p>
            <a:pPr marL="0" lvl="2" indent="901700"/>
            <a:r>
              <a:rPr lang="en-US" altLang="zh-CN" dirty="0"/>
              <a:t>95</a:t>
            </a:r>
          </a:p>
          <a:p>
            <a:pPr marL="0" lvl="2" indent="901700"/>
            <a:r>
              <a:rPr lang="en-US" altLang="zh-CN" dirty="0"/>
              <a:t>&gt;&gt;&gt; d['Adam'] = 67</a:t>
            </a:r>
          </a:p>
          <a:p>
            <a:pPr marL="0" lvl="2" indent="901700"/>
            <a:r>
              <a:rPr lang="en-US" altLang="zh-CN" dirty="0"/>
              <a:t>&gt;&gt;&gt; d['Adam']</a:t>
            </a:r>
          </a:p>
          <a:p>
            <a:pPr marL="0" lvl="2" indent="901700"/>
            <a:r>
              <a:rPr lang="en-US" altLang="zh-CN" dirty="0"/>
              <a:t>67</a:t>
            </a:r>
          </a:p>
          <a:p>
            <a:pPr marL="0" lvl="2" indent="901700"/>
            <a:r>
              <a:rPr lang="en-US" altLang="zh-CN" dirty="0"/>
              <a:t>&gt;&gt;&gt; d</a:t>
            </a:r>
          </a:p>
          <a:p>
            <a:pPr marL="0" lvl="2" indent="901700"/>
            <a:r>
              <a:rPr lang="en-US" altLang="zh-CN" dirty="0"/>
              <a:t>{'Michael': 95, 'Bob': 75, 'Tracy': 85, 'Adam': 67}</a:t>
            </a:r>
          </a:p>
          <a:p>
            <a:pPr marL="0" lvl="2" indent="901700"/>
            <a:r>
              <a:rPr lang="en-US" altLang="zh-CN" dirty="0"/>
              <a:t>&gt;&gt;&gt; </a:t>
            </a:r>
            <a:r>
              <a:rPr lang="en-US" altLang="zh-CN" dirty="0" err="1"/>
              <a:t>d.pop</a:t>
            </a:r>
            <a:r>
              <a:rPr lang="en-US" altLang="zh-CN" dirty="0"/>
              <a:t>(‘Bob’)</a:t>
            </a:r>
          </a:p>
          <a:p>
            <a:pPr marL="0" lvl="2" indent="901700"/>
            <a:r>
              <a:rPr lang="en-US" altLang="zh-CN" dirty="0"/>
              <a:t>&gt;&gt;&gt;d</a:t>
            </a:r>
          </a:p>
          <a:p>
            <a:pPr marL="0" lvl="2" indent="901700"/>
            <a:r>
              <a:rPr lang="en-US" altLang="zh-CN" dirty="0"/>
              <a:t>{'Michael': 95, 'Tracy': 85, 'Adam': 67}</a:t>
            </a:r>
          </a:p>
          <a:p>
            <a:pPr marL="442913" lvl="2"/>
            <a:r>
              <a:rPr lang="en-US" altLang="zh-CN" dirty="0">
                <a:solidFill>
                  <a:srgbClr val="00B0F0"/>
                </a:solidFill>
              </a:rPr>
              <a:t>Warning: </a:t>
            </a:r>
            <a:r>
              <a:rPr lang="en-US" altLang="zh-CN" dirty="0" err="1">
                <a:solidFill>
                  <a:srgbClr val="00B0F0"/>
                </a:solidFill>
              </a:rPr>
              <a:t>dict</a:t>
            </a:r>
            <a:r>
              <a:rPr lang="zh-CN" altLang="en-US" dirty="0">
                <a:solidFill>
                  <a:srgbClr val="00B0F0"/>
                </a:solidFill>
              </a:rPr>
              <a:t>内部存放的顺序和</a:t>
            </a:r>
            <a:r>
              <a:rPr lang="en-US" altLang="zh-CN" dirty="0">
                <a:solidFill>
                  <a:srgbClr val="00B0F0"/>
                </a:solidFill>
              </a:rPr>
              <a:t>key</a:t>
            </a:r>
            <a:r>
              <a:rPr lang="zh-CN" altLang="en-US" dirty="0">
                <a:solidFill>
                  <a:srgbClr val="00B0F0"/>
                </a:solidFill>
              </a:rPr>
              <a:t>放入的顺序是没有关系的。</a:t>
            </a:r>
            <a:endParaRPr lang="en-US" altLang="zh-CN" dirty="0">
              <a:solidFill>
                <a:srgbClr val="00B0F0"/>
              </a:solidFill>
            </a:endParaRP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01-Python</a:t>
            </a:r>
            <a:r>
              <a:rPr lang="zh-CN" altLang="en-US" sz="4400" dirty="0"/>
              <a:t>基本功</a:t>
            </a:r>
          </a:p>
        </p:txBody>
      </p:sp>
    </p:spTree>
    <p:extLst>
      <p:ext uri="{BB962C8B-B14F-4D97-AF65-F5344CB8AC3E}">
        <p14:creationId xmlns:p14="http://schemas.microsoft.com/office/powerpoint/2010/main" val="270747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3970318"/>
          </a:xfrm>
          <a:prstGeom prst="rect">
            <a:avLst/>
          </a:prstGeom>
          <a:noFill/>
        </p:spPr>
        <p:txBody>
          <a:bodyPr wrap="square" rtlCol="0">
            <a:spAutoFit/>
          </a:bodyPr>
          <a:lstStyle/>
          <a:p>
            <a:pPr marL="444500" lvl="2" indent="-444500"/>
            <a:r>
              <a:rPr lang="en-US" altLang="zh-CN" dirty="0"/>
              <a:t>02	</a:t>
            </a:r>
            <a:r>
              <a:rPr lang="zh-CN" altLang="en-US" dirty="0">
                <a:solidFill>
                  <a:srgbClr val="0070C0"/>
                </a:solidFill>
              </a:rPr>
              <a:t>集合</a:t>
            </a:r>
            <a:r>
              <a:rPr lang="zh-CN" altLang="en-US" dirty="0"/>
              <a:t>（</a:t>
            </a:r>
            <a:r>
              <a:rPr lang="en-US" altLang="zh-CN" dirty="0"/>
              <a:t>set, </a:t>
            </a:r>
            <a:r>
              <a:rPr lang="zh-CN" altLang="en-US" dirty="0"/>
              <a:t>如名字所示，</a:t>
            </a:r>
            <a:r>
              <a:rPr lang="en-US" altLang="zh-CN" dirty="0"/>
              <a:t>set</a:t>
            </a:r>
            <a:r>
              <a:rPr lang="zh-CN" altLang="en-US" dirty="0"/>
              <a:t>里面并不会有重复元素，但也可以添加，删除元素，可以进行集合运算）</a:t>
            </a:r>
            <a:endParaRPr lang="en-US" altLang="zh-CN" dirty="0"/>
          </a:p>
          <a:p>
            <a:pPr marL="901700" lvl="2"/>
            <a:r>
              <a:rPr lang="en-US" altLang="zh-CN" dirty="0"/>
              <a:t>&gt;&gt;&gt; s =</a:t>
            </a:r>
            <a:r>
              <a:rPr lang="en-US" altLang="zh-CN" dirty="0">
                <a:solidFill>
                  <a:srgbClr val="00B0F0"/>
                </a:solidFill>
              </a:rPr>
              <a:t> set</a:t>
            </a:r>
            <a:r>
              <a:rPr lang="en-US" altLang="zh-CN" dirty="0"/>
              <a:t>([1,1,2,2,3,4,5])</a:t>
            </a:r>
          </a:p>
          <a:p>
            <a:pPr marL="901700" lvl="2"/>
            <a:r>
              <a:rPr lang="en-US" altLang="zh-CN" dirty="0"/>
              <a:t>&gt;&gt;&gt; s</a:t>
            </a:r>
          </a:p>
          <a:p>
            <a:pPr marL="901700" lvl="2"/>
            <a:r>
              <a:rPr lang="en-US" altLang="zh-CN" dirty="0"/>
              <a:t>{1, 2, 3, 4, 5}</a:t>
            </a:r>
          </a:p>
          <a:p>
            <a:pPr marL="901700" lvl="2"/>
            <a:r>
              <a:rPr lang="en-US" altLang="zh-CN" dirty="0"/>
              <a:t>&gt;&gt;&gt; </a:t>
            </a:r>
            <a:r>
              <a:rPr lang="en-US" altLang="zh-CN" dirty="0" err="1"/>
              <a:t>s.add</a:t>
            </a:r>
            <a:r>
              <a:rPr lang="en-US" altLang="zh-CN" dirty="0"/>
              <a:t>(6)</a:t>
            </a:r>
          </a:p>
          <a:p>
            <a:pPr marL="901700" lvl="2"/>
            <a:r>
              <a:rPr lang="en-US" altLang="zh-CN" dirty="0"/>
              <a:t>&gt;&gt;&gt; s</a:t>
            </a:r>
          </a:p>
          <a:p>
            <a:pPr marL="901700" lvl="2"/>
            <a:r>
              <a:rPr lang="en-US" altLang="zh-CN" dirty="0"/>
              <a:t>{1, 2, 3, 4, 5, 6}</a:t>
            </a:r>
          </a:p>
          <a:p>
            <a:pPr marL="901700" lvl="2"/>
            <a:r>
              <a:rPr lang="en-US" altLang="zh-CN" dirty="0"/>
              <a:t>&gt;&gt;&gt; </a:t>
            </a:r>
            <a:r>
              <a:rPr lang="en-US" altLang="zh-CN" dirty="0" err="1"/>
              <a:t>s.add</a:t>
            </a:r>
            <a:r>
              <a:rPr lang="en-US" altLang="zh-CN" dirty="0"/>
              <a:t>(5)</a:t>
            </a:r>
          </a:p>
          <a:p>
            <a:pPr marL="901700" lvl="2"/>
            <a:r>
              <a:rPr lang="en-US" altLang="zh-CN" dirty="0"/>
              <a:t>&gt;&gt;&gt; s</a:t>
            </a:r>
          </a:p>
          <a:p>
            <a:pPr marL="901700" lvl="2"/>
            <a:r>
              <a:rPr lang="en-US" altLang="zh-CN" dirty="0"/>
              <a:t>{1, 2, 3, 4, 5, 6}</a:t>
            </a:r>
          </a:p>
          <a:p>
            <a:pPr marL="901700" lvl="2"/>
            <a:r>
              <a:rPr lang="en-US" altLang="zh-CN" dirty="0"/>
              <a:t>&gt;&gt;&gt; </a:t>
            </a:r>
            <a:r>
              <a:rPr lang="en-US" altLang="zh-CN" dirty="0" err="1"/>
              <a:t>s.remove</a:t>
            </a:r>
            <a:r>
              <a:rPr lang="en-US" altLang="zh-CN" dirty="0"/>
              <a:t>(5)</a:t>
            </a:r>
          </a:p>
          <a:p>
            <a:pPr marL="901700" lvl="2"/>
            <a:r>
              <a:rPr lang="en-US" altLang="zh-CN" dirty="0"/>
              <a:t>&gt;&gt;&gt; s</a:t>
            </a:r>
          </a:p>
          <a:p>
            <a:pPr marL="901700" lvl="2"/>
            <a:r>
              <a:rPr lang="en-US" altLang="zh-CN" dirty="0"/>
              <a:t>{1, 2, 3, 4, 6}</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01-Python</a:t>
            </a:r>
            <a:r>
              <a:rPr lang="zh-CN" altLang="en-US" sz="4400" dirty="0"/>
              <a:t>基本功</a:t>
            </a:r>
          </a:p>
        </p:txBody>
      </p:sp>
      <p:sp>
        <p:nvSpPr>
          <p:cNvPr id="3" name="矩形 2">
            <a:extLst>
              <a:ext uri="{FF2B5EF4-FFF2-40B4-BE49-F238E27FC236}">
                <a16:creationId xmlns:a16="http://schemas.microsoft.com/office/drawing/2014/main" id="{2572191D-A2A2-4CC9-B872-25E2EC052BBB}"/>
              </a:ext>
            </a:extLst>
          </p:cNvPr>
          <p:cNvSpPr/>
          <p:nvPr/>
        </p:nvSpPr>
        <p:spPr>
          <a:xfrm>
            <a:off x="4523874" y="1854006"/>
            <a:ext cx="4572000" cy="1754326"/>
          </a:xfrm>
          <a:prstGeom prst="rect">
            <a:avLst/>
          </a:prstGeom>
        </p:spPr>
        <p:txBody>
          <a:bodyPr>
            <a:spAutoFit/>
          </a:bodyPr>
          <a:lstStyle/>
          <a:p>
            <a:r>
              <a:rPr lang="en-US" altLang="zh-CN" dirty="0"/>
              <a:t>&gt;&gt;&gt; s1 = </a:t>
            </a:r>
            <a:r>
              <a:rPr lang="en-US" altLang="zh-CN" dirty="0">
                <a:solidFill>
                  <a:srgbClr val="00B0F0"/>
                </a:solidFill>
              </a:rPr>
              <a:t>set</a:t>
            </a:r>
            <a:r>
              <a:rPr lang="en-US" altLang="zh-CN" dirty="0"/>
              <a:t>([1, 2, 3])</a:t>
            </a:r>
          </a:p>
          <a:p>
            <a:r>
              <a:rPr lang="en-US" altLang="zh-CN" dirty="0"/>
              <a:t>&gt;&gt;&gt; s2 = </a:t>
            </a:r>
            <a:r>
              <a:rPr lang="en-US" altLang="zh-CN" dirty="0">
                <a:solidFill>
                  <a:srgbClr val="00B0F0"/>
                </a:solidFill>
              </a:rPr>
              <a:t>set</a:t>
            </a:r>
            <a:r>
              <a:rPr lang="en-US" altLang="zh-CN" dirty="0"/>
              <a:t>([2, 3, 4])</a:t>
            </a:r>
          </a:p>
          <a:p>
            <a:r>
              <a:rPr lang="en-US" altLang="zh-CN" dirty="0"/>
              <a:t>&gt;&gt;&gt; s1 </a:t>
            </a:r>
            <a:r>
              <a:rPr lang="en-US" altLang="zh-CN" dirty="0">
                <a:solidFill>
                  <a:srgbClr val="0070C0"/>
                </a:solidFill>
              </a:rPr>
              <a:t>&amp;</a:t>
            </a:r>
            <a:r>
              <a:rPr lang="en-US" altLang="zh-CN" dirty="0"/>
              <a:t> s2</a:t>
            </a:r>
          </a:p>
          <a:p>
            <a:r>
              <a:rPr lang="en-US" altLang="zh-CN" dirty="0"/>
              <a:t>{2, 3}</a:t>
            </a:r>
          </a:p>
          <a:p>
            <a:r>
              <a:rPr lang="en-US" altLang="zh-CN" dirty="0"/>
              <a:t>&gt;&gt;&gt; s1 </a:t>
            </a:r>
            <a:r>
              <a:rPr lang="en-US" altLang="zh-CN" dirty="0">
                <a:solidFill>
                  <a:srgbClr val="0070C0"/>
                </a:solidFill>
              </a:rPr>
              <a:t>|</a:t>
            </a:r>
            <a:r>
              <a:rPr lang="en-US" altLang="zh-CN" dirty="0"/>
              <a:t> s2</a:t>
            </a:r>
          </a:p>
          <a:p>
            <a:r>
              <a:rPr lang="en-US" altLang="zh-CN" dirty="0"/>
              <a:t>{1, 2, 3, 4}</a:t>
            </a:r>
            <a:endParaRPr lang="zh-CN" altLang="en-US" dirty="0"/>
          </a:p>
        </p:txBody>
      </p:sp>
    </p:spTree>
    <p:extLst>
      <p:ext uri="{BB962C8B-B14F-4D97-AF65-F5344CB8AC3E}">
        <p14:creationId xmlns:p14="http://schemas.microsoft.com/office/powerpoint/2010/main" val="805152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4801314"/>
          </a:xfrm>
          <a:prstGeom prst="rect">
            <a:avLst/>
          </a:prstGeom>
          <a:noFill/>
        </p:spPr>
        <p:txBody>
          <a:bodyPr wrap="square" rtlCol="0">
            <a:spAutoFit/>
          </a:bodyPr>
          <a:lstStyle/>
          <a:p>
            <a:pPr marL="0" lvl="2"/>
            <a:r>
              <a:rPr lang="en-US" altLang="zh-CN" dirty="0"/>
              <a:t>03	</a:t>
            </a:r>
            <a:r>
              <a:rPr lang="zh-CN" altLang="en-US" dirty="0"/>
              <a:t>条件，循环和迭代（</a:t>
            </a:r>
            <a:r>
              <a:rPr lang="en-US" altLang="zh-CN" dirty="0"/>
              <a:t>if </a:t>
            </a:r>
            <a:r>
              <a:rPr lang="en-US" altLang="zh-CN" dirty="0" err="1"/>
              <a:t>bool,for,while</a:t>
            </a:r>
            <a:r>
              <a:rPr lang="zh-CN" altLang="en-US" dirty="0"/>
              <a:t>等程序结构）</a:t>
            </a:r>
            <a:endParaRPr lang="en-US" altLang="zh-CN" dirty="0"/>
          </a:p>
          <a:p>
            <a:pPr marL="0" lvl="2"/>
            <a:endParaRPr lang="en-US" altLang="zh-CN" dirty="0"/>
          </a:p>
          <a:p>
            <a:pPr marL="0" lvl="2"/>
            <a:endParaRPr lang="en-US" altLang="zh-CN" dirty="0"/>
          </a:p>
          <a:p>
            <a:pPr marL="0" lvl="2"/>
            <a:endParaRPr lang="en-US" altLang="zh-CN" dirty="0"/>
          </a:p>
          <a:p>
            <a:pPr marL="0" lvl="2"/>
            <a:endParaRPr lang="en-US" altLang="zh-CN" dirty="0"/>
          </a:p>
          <a:p>
            <a:pPr marL="0" lvl="2"/>
            <a:endParaRPr lang="en-US" altLang="zh-CN" dirty="0"/>
          </a:p>
          <a:p>
            <a:pPr marL="0" lvl="2"/>
            <a:endParaRPr lang="en-US" altLang="zh-CN" dirty="0"/>
          </a:p>
          <a:p>
            <a:pPr marL="0" lvl="2"/>
            <a:endParaRPr lang="en-US" altLang="zh-CN" dirty="0"/>
          </a:p>
          <a:p>
            <a:pPr marL="0" lvl="2"/>
            <a:endParaRPr lang="en-US" altLang="zh-CN" dirty="0"/>
          </a:p>
          <a:p>
            <a:pPr marL="444500" lvl="2" indent="-444500"/>
            <a:r>
              <a:rPr lang="en-US" altLang="zh-CN" dirty="0"/>
              <a:t>04	</a:t>
            </a:r>
            <a:r>
              <a:rPr lang="zh-CN" altLang="en-US" dirty="0"/>
              <a:t>定义函数（和类）</a:t>
            </a:r>
            <a:endParaRPr lang="en-US" altLang="zh-CN" dirty="0"/>
          </a:p>
          <a:p>
            <a:pPr marL="895350" lvl="2" defTabSz="442913"/>
            <a:r>
              <a:rPr lang="en-US" altLang="zh-CN" dirty="0"/>
              <a:t>def </a:t>
            </a:r>
            <a:r>
              <a:rPr lang="en-US" altLang="zh-CN" dirty="0">
                <a:solidFill>
                  <a:srgbClr val="FFFF00"/>
                </a:solidFill>
              </a:rPr>
              <a:t>function</a:t>
            </a:r>
            <a:r>
              <a:rPr lang="en-US" altLang="zh-CN" dirty="0"/>
              <a:t>(input,*</a:t>
            </a:r>
            <a:r>
              <a:rPr lang="en-US" altLang="zh-CN" dirty="0" err="1"/>
              <a:t>args</a:t>
            </a:r>
            <a:r>
              <a:rPr lang="en-US" altLang="zh-CN" dirty="0"/>
              <a:t>,**</a:t>
            </a:r>
            <a:r>
              <a:rPr lang="en-US" altLang="zh-CN" dirty="0" err="1"/>
              <a:t>kwargs</a:t>
            </a:r>
            <a:r>
              <a:rPr lang="en-US" altLang="zh-CN" dirty="0"/>
              <a:t>):</a:t>
            </a:r>
          </a:p>
          <a:p>
            <a:pPr marL="895350" lvl="2" defTabSz="442913"/>
            <a:r>
              <a:rPr lang="en-US" altLang="zh-CN" dirty="0"/>
              <a:t>	</a:t>
            </a:r>
            <a:r>
              <a:rPr lang="en-US" altLang="zh-CN" dirty="0" err="1"/>
              <a:t>tmp</a:t>
            </a:r>
            <a:r>
              <a:rPr lang="en-US" altLang="zh-CN" dirty="0"/>
              <a:t> = do things with input variables</a:t>
            </a:r>
          </a:p>
          <a:p>
            <a:pPr marL="895350" lvl="2" defTabSz="442913"/>
            <a:r>
              <a:rPr lang="en-US" altLang="zh-CN" dirty="0"/>
              <a:t>	res = do things with </a:t>
            </a:r>
            <a:r>
              <a:rPr lang="en-US" altLang="zh-CN" dirty="0" err="1"/>
              <a:t>tmp</a:t>
            </a:r>
            <a:endParaRPr lang="en-US" altLang="zh-CN" dirty="0"/>
          </a:p>
          <a:p>
            <a:pPr marL="895350" lvl="2" defTabSz="442913"/>
            <a:r>
              <a:rPr lang="en-US" altLang="zh-CN" dirty="0"/>
              <a:t>	</a:t>
            </a:r>
            <a:r>
              <a:rPr lang="en-US" altLang="zh-CN" dirty="0">
                <a:solidFill>
                  <a:srgbClr val="0070C0"/>
                </a:solidFill>
              </a:rPr>
              <a:t>return </a:t>
            </a:r>
            <a:r>
              <a:rPr lang="en-US" altLang="zh-CN" dirty="0"/>
              <a:t>res</a:t>
            </a:r>
          </a:p>
          <a:p>
            <a:pPr marL="444500" lvl="2" indent="-444500"/>
            <a:r>
              <a:rPr lang="en-US" altLang="zh-CN" dirty="0"/>
              <a:t>04 	</a:t>
            </a:r>
            <a:r>
              <a:rPr lang="zh-CN" altLang="en-US" dirty="0"/>
              <a:t>常用</a:t>
            </a:r>
            <a:r>
              <a:rPr lang="en-US" altLang="zh-CN" dirty="0"/>
              <a:t>python</a:t>
            </a:r>
            <a:r>
              <a:rPr lang="zh-CN" altLang="en-US" dirty="0"/>
              <a:t>函数：文件读写操作</a:t>
            </a:r>
            <a:r>
              <a:rPr lang="en-US" altLang="zh-CN" dirty="0"/>
              <a:t>/</a:t>
            </a:r>
            <a:r>
              <a:rPr lang="zh-CN" altLang="en-US" dirty="0"/>
              <a:t>数据库读写操作：</a:t>
            </a:r>
            <a:endParaRPr lang="en-US" altLang="zh-CN" dirty="0"/>
          </a:p>
          <a:p>
            <a:pPr marL="444500" lvl="2" indent="457200"/>
            <a:r>
              <a:rPr lang="en-US" altLang="zh-CN" dirty="0">
                <a:solidFill>
                  <a:srgbClr val="0070C0"/>
                </a:solidFill>
              </a:rPr>
              <a:t>with </a:t>
            </a:r>
            <a:r>
              <a:rPr lang="en-US" altLang="zh-CN" dirty="0">
                <a:solidFill>
                  <a:srgbClr val="00B0F0"/>
                </a:solidFill>
              </a:rPr>
              <a:t>open</a:t>
            </a:r>
            <a:r>
              <a:rPr lang="en-US" altLang="zh-CN" dirty="0"/>
              <a:t>(</a:t>
            </a:r>
            <a:r>
              <a:rPr lang="en-US" altLang="zh-CN" dirty="0" err="1"/>
              <a:t>filepath</a:t>
            </a:r>
            <a:r>
              <a:rPr lang="en-US" altLang="zh-CN" dirty="0"/>
              <a:t>, ’a’, encoding=‘utf-8’) </a:t>
            </a:r>
            <a:r>
              <a:rPr lang="en-US" altLang="zh-CN" dirty="0">
                <a:solidFill>
                  <a:srgbClr val="0070C0"/>
                </a:solidFill>
              </a:rPr>
              <a:t>as</a:t>
            </a:r>
            <a:r>
              <a:rPr lang="en-US" altLang="zh-CN" dirty="0"/>
              <a:t> f</a:t>
            </a:r>
          </a:p>
          <a:p>
            <a:pPr marL="901700" lvl="2"/>
            <a:r>
              <a:rPr lang="en-US" altLang="zh-CN" dirty="0"/>
              <a:t>		</a:t>
            </a:r>
            <a:r>
              <a:rPr lang="en-US" altLang="zh-CN" dirty="0" err="1"/>
              <a:t>f.write</a:t>
            </a:r>
            <a:r>
              <a:rPr lang="en-US" altLang="zh-CN" dirty="0"/>
              <a:t>(str)</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01-Python</a:t>
            </a:r>
            <a:r>
              <a:rPr lang="zh-CN" altLang="en-US" sz="4400" dirty="0"/>
              <a:t>基本功</a:t>
            </a:r>
          </a:p>
        </p:txBody>
      </p:sp>
      <p:sp>
        <p:nvSpPr>
          <p:cNvPr id="2" name="矩形 1">
            <a:extLst>
              <a:ext uri="{FF2B5EF4-FFF2-40B4-BE49-F238E27FC236}">
                <a16:creationId xmlns:a16="http://schemas.microsoft.com/office/drawing/2014/main" id="{0308340E-7DF4-4AE0-A3F2-58F59F95F6A5}"/>
              </a:ext>
            </a:extLst>
          </p:cNvPr>
          <p:cNvSpPr/>
          <p:nvPr/>
        </p:nvSpPr>
        <p:spPr>
          <a:xfrm>
            <a:off x="300789" y="1674674"/>
            <a:ext cx="2177368" cy="1754326"/>
          </a:xfrm>
          <a:prstGeom prst="rect">
            <a:avLst/>
          </a:prstGeom>
        </p:spPr>
        <p:txBody>
          <a:bodyPr wrap="square">
            <a:spAutoFit/>
          </a:bodyPr>
          <a:lstStyle/>
          <a:p>
            <a:pPr marL="0" lvl="2"/>
            <a:r>
              <a:rPr lang="en-US" altLang="zh-CN" dirty="0"/>
              <a:t>	if a==1:</a:t>
            </a:r>
          </a:p>
          <a:p>
            <a:pPr marL="0" lvl="2"/>
            <a:r>
              <a:rPr lang="en-US" altLang="zh-CN" dirty="0"/>
              <a:t>		do_task_1()</a:t>
            </a:r>
          </a:p>
          <a:p>
            <a:pPr marL="0" lvl="2"/>
            <a:r>
              <a:rPr lang="en-US" altLang="zh-CN" dirty="0"/>
              <a:t>	</a:t>
            </a:r>
            <a:r>
              <a:rPr lang="en-US" altLang="zh-CN" dirty="0" err="1"/>
              <a:t>elif</a:t>
            </a:r>
            <a:r>
              <a:rPr lang="en-US" altLang="zh-CN" dirty="0"/>
              <a:t> a==2:</a:t>
            </a:r>
          </a:p>
          <a:p>
            <a:pPr marL="0" lvl="2"/>
            <a:r>
              <a:rPr lang="en-US" altLang="zh-CN" dirty="0"/>
              <a:t>		do_task_2()</a:t>
            </a:r>
          </a:p>
          <a:p>
            <a:pPr marL="0" lvl="2"/>
            <a:r>
              <a:rPr lang="en-US" altLang="zh-CN" dirty="0"/>
              <a:t>	else:</a:t>
            </a:r>
          </a:p>
          <a:p>
            <a:pPr marL="0" lvl="2"/>
            <a:r>
              <a:rPr lang="en-US" altLang="zh-CN" dirty="0"/>
              <a:t>		do_task_3()</a:t>
            </a:r>
          </a:p>
        </p:txBody>
      </p:sp>
      <p:sp>
        <p:nvSpPr>
          <p:cNvPr id="7" name="矩形 6">
            <a:extLst>
              <a:ext uri="{FF2B5EF4-FFF2-40B4-BE49-F238E27FC236}">
                <a16:creationId xmlns:a16="http://schemas.microsoft.com/office/drawing/2014/main" id="{42FFB39A-724F-4F06-A901-28FA12ABF92A}"/>
              </a:ext>
            </a:extLst>
          </p:cNvPr>
          <p:cNvSpPr/>
          <p:nvPr/>
        </p:nvSpPr>
        <p:spPr>
          <a:xfrm>
            <a:off x="3426166" y="1674674"/>
            <a:ext cx="2177368" cy="1200329"/>
          </a:xfrm>
          <a:prstGeom prst="rect">
            <a:avLst/>
          </a:prstGeom>
        </p:spPr>
        <p:txBody>
          <a:bodyPr wrap="square">
            <a:spAutoFit/>
          </a:bodyPr>
          <a:lstStyle/>
          <a:p>
            <a:pPr marL="0" lvl="2"/>
            <a:r>
              <a:rPr lang="en-US" altLang="zh-CN" dirty="0"/>
              <a:t>a = [1,2,3,4,5,6]</a:t>
            </a:r>
          </a:p>
          <a:p>
            <a:pPr marL="0" lvl="2"/>
            <a:r>
              <a:rPr lang="en-US" altLang="zh-CN" dirty="0"/>
              <a:t>sum=0</a:t>
            </a:r>
          </a:p>
          <a:p>
            <a:pPr marL="0" lvl="2"/>
            <a:r>
              <a:rPr lang="en-US" altLang="zh-CN" dirty="0"/>
              <a:t>for item in a:</a:t>
            </a:r>
          </a:p>
          <a:p>
            <a:pPr marL="0" lvl="2"/>
            <a:r>
              <a:rPr lang="en-US" altLang="zh-CN" dirty="0"/>
              <a:t>	sum=</a:t>
            </a:r>
            <a:r>
              <a:rPr lang="en-US" altLang="zh-CN" dirty="0" err="1"/>
              <a:t>sum+item</a:t>
            </a:r>
            <a:endParaRPr lang="en-US" altLang="zh-CN" dirty="0"/>
          </a:p>
        </p:txBody>
      </p:sp>
      <p:sp>
        <p:nvSpPr>
          <p:cNvPr id="8" name="矩形 7">
            <a:extLst>
              <a:ext uri="{FF2B5EF4-FFF2-40B4-BE49-F238E27FC236}">
                <a16:creationId xmlns:a16="http://schemas.microsoft.com/office/drawing/2014/main" id="{1C546998-7977-4B55-9B4D-BC4B8CCAB8E5}"/>
              </a:ext>
            </a:extLst>
          </p:cNvPr>
          <p:cNvSpPr/>
          <p:nvPr/>
        </p:nvSpPr>
        <p:spPr>
          <a:xfrm>
            <a:off x="6551543" y="1674674"/>
            <a:ext cx="2177368" cy="923330"/>
          </a:xfrm>
          <a:prstGeom prst="rect">
            <a:avLst/>
          </a:prstGeom>
        </p:spPr>
        <p:txBody>
          <a:bodyPr wrap="square">
            <a:spAutoFit/>
          </a:bodyPr>
          <a:lstStyle/>
          <a:p>
            <a:pPr marL="0" lvl="2"/>
            <a:r>
              <a:rPr lang="en-US" altLang="zh-CN" dirty="0"/>
              <a:t>sum = 1</a:t>
            </a:r>
          </a:p>
          <a:p>
            <a:pPr marL="0" lvl="2"/>
            <a:r>
              <a:rPr lang="en-US" altLang="zh-CN" dirty="0"/>
              <a:t>while sum&lt;10000:</a:t>
            </a:r>
          </a:p>
          <a:p>
            <a:pPr marL="0" lvl="2"/>
            <a:r>
              <a:rPr lang="en-US" altLang="zh-CN" dirty="0"/>
              <a:t>	sum=sum*2</a:t>
            </a:r>
          </a:p>
        </p:txBody>
      </p:sp>
    </p:spTree>
    <p:extLst>
      <p:ext uri="{BB962C8B-B14F-4D97-AF65-F5344CB8AC3E}">
        <p14:creationId xmlns:p14="http://schemas.microsoft.com/office/powerpoint/2010/main" val="364703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竖排标题 3">
            <a:extLst>
              <a:ext uri="{FF2B5EF4-FFF2-40B4-BE49-F238E27FC236}">
                <a16:creationId xmlns:a16="http://schemas.microsoft.com/office/drawing/2014/main" id="{BABCA8DA-0F4D-44E8-81C8-EF74D4664C0A}"/>
              </a:ext>
            </a:extLst>
          </p:cNvPr>
          <p:cNvSpPr>
            <a:spLocks noGrp="1"/>
          </p:cNvSpPr>
          <p:nvPr>
            <p:ph type="title" orient="vert"/>
          </p:nvPr>
        </p:nvSpPr>
        <p:spPr>
          <a:xfrm>
            <a:off x="0" y="0"/>
            <a:ext cx="2924529" cy="6858000"/>
          </a:xfrm>
          <a:solidFill>
            <a:schemeClr val="bg1">
              <a:lumMod val="85000"/>
              <a:lumOff val="15000"/>
            </a:schemeClr>
          </a:solidFill>
        </p:spPr>
        <p:txBody>
          <a:bodyPr/>
          <a:lstStyle/>
          <a:p>
            <a:pPr algn="ctr"/>
            <a:r>
              <a:rPr lang="zh-CN" altLang="en-US" dirty="0">
                <a:latin typeface="微软雅黑" panose="020B0503020204020204" pitchFamily="34" charset="-122"/>
                <a:ea typeface="微软雅黑" panose="020B0503020204020204" pitchFamily="34" charset="-122"/>
              </a:rPr>
              <a:t>目录</a:t>
            </a:r>
          </a:p>
        </p:txBody>
      </p:sp>
      <p:sp>
        <p:nvSpPr>
          <p:cNvPr id="9" name="矩形 8">
            <a:extLst>
              <a:ext uri="{FF2B5EF4-FFF2-40B4-BE49-F238E27FC236}">
                <a16:creationId xmlns:a16="http://schemas.microsoft.com/office/drawing/2014/main" id="{F7310CA5-DE79-46A3-96DE-5C9F838458FF}"/>
              </a:ext>
            </a:extLst>
          </p:cNvPr>
          <p:cNvSpPr/>
          <p:nvPr/>
        </p:nvSpPr>
        <p:spPr>
          <a:xfrm>
            <a:off x="3068052" y="1106905"/>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01</a:t>
            </a:r>
          </a:p>
        </p:txBody>
      </p:sp>
      <p:sp>
        <p:nvSpPr>
          <p:cNvPr id="10" name="文本框 9">
            <a:extLst>
              <a:ext uri="{FF2B5EF4-FFF2-40B4-BE49-F238E27FC236}">
                <a16:creationId xmlns:a16="http://schemas.microsoft.com/office/drawing/2014/main" id="{16EF6949-4F47-4C5A-BFE8-FD58ABD7E519}"/>
              </a:ext>
            </a:extLst>
          </p:cNvPr>
          <p:cNvSpPr txBox="1"/>
          <p:nvPr/>
        </p:nvSpPr>
        <p:spPr>
          <a:xfrm>
            <a:off x="4008019" y="1156855"/>
            <a:ext cx="1660134"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基本功</a:t>
            </a:r>
            <a:endParaRPr lang="en-US" altLang="zh-CN"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8346659C-C312-4D95-B3C5-DC4BE500B098}"/>
              </a:ext>
            </a:extLst>
          </p:cNvPr>
          <p:cNvSpPr/>
          <p:nvPr/>
        </p:nvSpPr>
        <p:spPr>
          <a:xfrm>
            <a:off x="3068052" y="1884947"/>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02</a:t>
            </a:r>
          </a:p>
        </p:txBody>
      </p:sp>
      <p:sp>
        <p:nvSpPr>
          <p:cNvPr id="20" name="文本框 19">
            <a:extLst>
              <a:ext uri="{FF2B5EF4-FFF2-40B4-BE49-F238E27FC236}">
                <a16:creationId xmlns:a16="http://schemas.microsoft.com/office/drawing/2014/main" id="{292ABA5D-60DB-430E-BB62-5212E7A8031F}"/>
              </a:ext>
            </a:extLst>
          </p:cNvPr>
          <p:cNvSpPr txBox="1"/>
          <p:nvPr/>
        </p:nvSpPr>
        <p:spPr>
          <a:xfrm>
            <a:off x="4008019" y="1934897"/>
            <a:ext cx="2339102" cy="461665"/>
          </a:xfrm>
          <a:prstGeom prst="rect">
            <a:avLst/>
          </a:prstGeom>
          <a:noFill/>
        </p:spPr>
        <p:txBody>
          <a:bodyPr wrap="none" rtlCol="0">
            <a:spAutoFit/>
          </a:bodyPr>
          <a:lstStyle/>
          <a:p>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网页的基本知识</a:t>
            </a:r>
          </a:p>
        </p:txBody>
      </p:sp>
      <p:sp>
        <p:nvSpPr>
          <p:cNvPr id="21" name="矩形 20">
            <a:extLst>
              <a:ext uri="{FF2B5EF4-FFF2-40B4-BE49-F238E27FC236}">
                <a16:creationId xmlns:a16="http://schemas.microsoft.com/office/drawing/2014/main" id="{B86F29F2-7A86-462A-B3CE-41FDD9AEF276}"/>
              </a:ext>
            </a:extLst>
          </p:cNvPr>
          <p:cNvSpPr/>
          <p:nvPr/>
        </p:nvSpPr>
        <p:spPr>
          <a:xfrm>
            <a:off x="3068052" y="2712939"/>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03</a:t>
            </a:r>
          </a:p>
        </p:txBody>
      </p:sp>
      <p:sp>
        <p:nvSpPr>
          <p:cNvPr id="22" name="文本框 21">
            <a:extLst>
              <a:ext uri="{FF2B5EF4-FFF2-40B4-BE49-F238E27FC236}">
                <a16:creationId xmlns:a16="http://schemas.microsoft.com/office/drawing/2014/main" id="{8972E35B-5E9B-448F-A0D9-D6A2E7869D43}"/>
              </a:ext>
            </a:extLst>
          </p:cNvPr>
          <p:cNvSpPr txBox="1"/>
          <p:nvPr/>
        </p:nvSpPr>
        <p:spPr>
          <a:xfrm>
            <a:off x="4008019" y="2762889"/>
            <a:ext cx="226215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一些需要了解的工具</a:t>
            </a:r>
            <a:endParaRPr lang="en-US" altLang="zh-CN"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A935A7E6-5338-4E69-B57A-9ED15A38CAA7}"/>
              </a:ext>
            </a:extLst>
          </p:cNvPr>
          <p:cNvSpPr/>
          <p:nvPr/>
        </p:nvSpPr>
        <p:spPr>
          <a:xfrm>
            <a:off x="3068052" y="3540931"/>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04</a:t>
            </a:r>
          </a:p>
        </p:txBody>
      </p:sp>
      <p:sp>
        <p:nvSpPr>
          <p:cNvPr id="24" name="文本框 23">
            <a:extLst>
              <a:ext uri="{FF2B5EF4-FFF2-40B4-BE49-F238E27FC236}">
                <a16:creationId xmlns:a16="http://schemas.microsoft.com/office/drawing/2014/main" id="{5F60DDBB-3D8B-455B-82EF-59E072E3F73C}"/>
              </a:ext>
            </a:extLst>
          </p:cNvPr>
          <p:cNvSpPr txBox="1"/>
          <p:nvPr/>
        </p:nvSpPr>
        <p:spPr>
          <a:xfrm>
            <a:off x="4008019" y="3590881"/>
            <a:ext cx="282070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开始使用</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第三方库</a:t>
            </a:r>
          </a:p>
        </p:txBody>
      </p:sp>
      <p:sp>
        <p:nvSpPr>
          <p:cNvPr id="25" name="矩形 24">
            <a:extLst>
              <a:ext uri="{FF2B5EF4-FFF2-40B4-BE49-F238E27FC236}">
                <a16:creationId xmlns:a16="http://schemas.microsoft.com/office/drawing/2014/main" id="{37E1DD12-1A2F-4A07-8822-0C006E686448}"/>
              </a:ext>
            </a:extLst>
          </p:cNvPr>
          <p:cNvSpPr/>
          <p:nvPr/>
        </p:nvSpPr>
        <p:spPr>
          <a:xfrm>
            <a:off x="3068052" y="4368923"/>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05</a:t>
            </a:r>
          </a:p>
        </p:txBody>
      </p:sp>
      <p:sp>
        <p:nvSpPr>
          <p:cNvPr id="26" name="文本框 25">
            <a:extLst>
              <a:ext uri="{FF2B5EF4-FFF2-40B4-BE49-F238E27FC236}">
                <a16:creationId xmlns:a16="http://schemas.microsoft.com/office/drawing/2014/main" id="{01D468DC-0629-42CC-B354-9EB739F21DBD}"/>
              </a:ext>
            </a:extLst>
          </p:cNvPr>
          <p:cNvSpPr txBox="1"/>
          <p:nvPr/>
        </p:nvSpPr>
        <p:spPr>
          <a:xfrm>
            <a:off x="4008019" y="4418873"/>
            <a:ext cx="2031325"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一些更深入的内容</a:t>
            </a:r>
            <a:endParaRPr lang="en-US" altLang="zh-CN"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A72F0487-8A6F-4545-BB9C-40C281246423}"/>
              </a:ext>
            </a:extLst>
          </p:cNvPr>
          <p:cNvPicPr>
            <a:picLocks noChangeAspect="1"/>
          </p:cNvPicPr>
          <p:nvPr/>
        </p:nvPicPr>
        <p:blipFill rotWithShape="1">
          <a:blip r:embed="rId2"/>
          <a:srcRect l="32301" t="32088" r="16776" b="16874"/>
          <a:stretch/>
        </p:blipFill>
        <p:spPr>
          <a:xfrm>
            <a:off x="0" y="0"/>
            <a:ext cx="2924529" cy="2927928"/>
          </a:xfrm>
          <a:prstGeom prst="rect">
            <a:avLst/>
          </a:prstGeom>
        </p:spPr>
      </p:pic>
    </p:spTree>
    <p:extLst>
      <p:ext uri="{BB962C8B-B14F-4D97-AF65-F5344CB8AC3E}">
        <p14:creationId xmlns:p14="http://schemas.microsoft.com/office/powerpoint/2010/main" val="3975624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45719" cy="12003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322443" y="1311443"/>
            <a:ext cx="8638674" cy="1200329"/>
          </a:xfrm>
          <a:prstGeom prst="rect">
            <a:avLst/>
          </a:prstGeom>
          <a:noFill/>
        </p:spPr>
        <p:txBody>
          <a:bodyPr wrap="square" rtlCol="0">
            <a:spAutoFit/>
          </a:bodyPr>
          <a:lstStyle/>
          <a:p>
            <a:r>
              <a:rPr lang="zh-CN" altLang="en-US" dirty="0"/>
              <a:t>基本的</a:t>
            </a:r>
            <a:r>
              <a:rPr lang="en-US" altLang="zh-CN" dirty="0"/>
              <a:t>HTML</a:t>
            </a:r>
            <a:r>
              <a:rPr lang="zh-CN" altLang="en-US" dirty="0"/>
              <a:t>语言知识（知道</a:t>
            </a:r>
            <a:r>
              <a:rPr lang="en-US" altLang="zh-CN" dirty="0" err="1"/>
              <a:t>href</a:t>
            </a:r>
            <a:r>
              <a:rPr lang="zh-CN" altLang="en-US" dirty="0"/>
              <a:t>等大学计算机一级内容即可）</a:t>
            </a:r>
            <a:br>
              <a:rPr lang="zh-CN" altLang="en-US" dirty="0"/>
            </a:br>
            <a:r>
              <a:rPr lang="zh-CN" altLang="en-US" dirty="0"/>
              <a:t>理解网站的发包和收包的概念（</a:t>
            </a:r>
            <a:r>
              <a:rPr lang="en-US" altLang="zh-CN" dirty="0"/>
              <a:t>POST GET </a:t>
            </a:r>
            <a:r>
              <a:rPr lang="zh-CN" altLang="en-US" dirty="0"/>
              <a:t>重定向）</a:t>
            </a:r>
            <a:br>
              <a:rPr lang="zh-CN" altLang="en-US" dirty="0"/>
            </a:br>
            <a:r>
              <a:rPr lang="en-US" altLang="zh-CN" dirty="0"/>
              <a:t># </a:t>
            </a:r>
            <a:r>
              <a:rPr lang="zh-CN" altLang="en-US" dirty="0"/>
              <a:t>稍微一点点的</a:t>
            </a:r>
            <a:r>
              <a:rPr lang="en-US" altLang="zh-CN" dirty="0" err="1"/>
              <a:t>js</a:t>
            </a:r>
            <a:r>
              <a:rPr lang="zh-CN" altLang="en-US" dirty="0"/>
              <a:t>知识，用于理解动态网页（当然如果本身就懂当然更好啦，不懂也没事，等需要的时候再去稍微琢磨一下）</a:t>
            </a:r>
            <a:endParaRPr lang="en-US" altLang="zh-CN" dirty="0"/>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02-</a:t>
            </a:r>
            <a:r>
              <a:rPr lang="zh-CN" altLang="en-US" sz="4400" dirty="0"/>
              <a:t>网页基本知识</a:t>
            </a:r>
          </a:p>
        </p:txBody>
      </p:sp>
      <p:sp>
        <p:nvSpPr>
          <p:cNvPr id="2" name="文本框 1">
            <a:extLst>
              <a:ext uri="{FF2B5EF4-FFF2-40B4-BE49-F238E27FC236}">
                <a16:creationId xmlns:a16="http://schemas.microsoft.com/office/drawing/2014/main" id="{3F22ADE5-4338-4202-9B26-66609881B2EE}"/>
              </a:ext>
            </a:extLst>
          </p:cNvPr>
          <p:cNvSpPr txBox="1"/>
          <p:nvPr/>
        </p:nvSpPr>
        <p:spPr>
          <a:xfrm>
            <a:off x="322443" y="2827421"/>
            <a:ext cx="5454763" cy="923330"/>
          </a:xfrm>
          <a:prstGeom prst="rect">
            <a:avLst/>
          </a:prstGeom>
          <a:noFill/>
        </p:spPr>
        <p:txBody>
          <a:bodyPr wrap="none" rtlCol="0">
            <a:spAutoFit/>
          </a:bodyPr>
          <a:lstStyle/>
          <a:p>
            <a:r>
              <a:rPr lang="en-US" altLang="zh-CN" dirty="0" err="1"/>
              <a:t>Eg.</a:t>
            </a:r>
            <a:r>
              <a:rPr lang="zh-CN" altLang="en-US" dirty="0"/>
              <a:t> 网页的结构和加载过程（详细讲解）</a:t>
            </a:r>
            <a:endParaRPr lang="en-US" altLang="zh-CN" dirty="0"/>
          </a:p>
          <a:p>
            <a:r>
              <a:rPr lang="en-US" altLang="zh-CN" dirty="0">
                <a:solidFill>
                  <a:srgbClr val="0070C0"/>
                </a:solidFill>
                <a:hlinkClick r:id="rId2"/>
              </a:rPr>
              <a:t>http://piaofang.maoyan.com</a:t>
            </a:r>
            <a:endParaRPr lang="en-US" altLang="zh-CN" dirty="0">
              <a:solidFill>
                <a:srgbClr val="0070C0"/>
              </a:solidFill>
            </a:endParaRPr>
          </a:p>
          <a:p>
            <a:r>
              <a:rPr lang="en-US" altLang="zh-CN" dirty="0">
                <a:solidFill>
                  <a:srgbClr val="0070C0"/>
                </a:solidFill>
                <a:hlinkClick r:id="rId3"/>
              </a:rPr>
              <a:t>http://permit.mep.gov.cn/permitExt/outside/default.jsp</a:t>
            </a:r>
            <a:endParaRPr lang="en-US" altLang="zh-CN" dirty="0">
              <a:solidFill>
                <a:srgbClr val="0070C0"/>
              </a:solidFill>
            </a:endParaRPr>
          </a:p>
        </p:txBody>
      </p:sp>
    </p:spTree>
    <p:extLst>
      <p:ext uri="{BB962C8B-B14F-4D97-AF65-F5344CB8AC3E}">
        <p14:creationId xmlns:p14="http://schemas.microsoft.com/office/powerpoint/2010/main" val="2863247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769CD-28B3-4723-AFFE-EB9369C25396}"/>
              </a:ext>
            </a:extLst>
          </p:cNvPr>
          <p:cNvSpPr>
            <a:spLocks noGrp="1"/>
          </p:cNvSpPr>
          <p:nvPr>
            <p:ph type="title"/>
          </p:nvPr>
        </p:nvSpPr>
        <p:spPr>
          <a:xfrm>
            <a:off x="628650" y="232780"/>
            <a:ext cx="7886700" cy="597400"/>
          </a:xfrm>
        </p:spPr>
        <p:txBody>
          <a:bodyPr>
            <a:normAutofit fontScale="90000"/>
          </a:bodyPr>
          <a:lstStyle/>
          <a:p>
            <a:pPr algn="ctr"/>
            <a:r>
              <a:rPr lang="en-US" altLang="zh-CN" b="1" dirty="0"/>
              <a:t>Python</a:t>
            </a:r>
            <a:r>
              <a:rPr lang="zh-CN" altLang="en-US" b="1" dirty="0"/>
              <a:t>爬虫之</a:t>
            </a:r>
            <a:r>
              <a:rPr lang="en-US" altLang="zh-CN" b="1" dirty="0"/>
              <a:t>HTML</a:t>
            </a:r>
            <a:r>
              <a:rPr lang="zh-CN" altLang="en-US" b="1" dirty="0"/>
              <a:t>知识</a:t>
            </a:r>
            <a:endParaRPr lang="zh-CN" altLang="en-US" dirty="0"/>
          </a:p>
        </p:txBody>
      </p:sp>
      <p:sp>
        <p:nvSpPr>
          <p:cNvPr id="4" name="文本框 3">
            <a:extLst>
              <a:ext uri="{FF2B5EF4-FFF2-40B4-BE49-F238E27FC236}">
                <a16:creationId xmlns:a16="http://schemas.microsoft.com/office/drawing/2014/main" id="{E3F0EB8C-6AD0-45D9-9DEA-685CDD31C99A}"/>
              </a:ext>
            </a:extLst>
          </p:cNvPr>
          <p:cNvSpPr txBox="1"/>
          <p:nvPr/>
        </p:nvSpPr>
        <p:spPr>
          <a:xfrm>
            <a:off x="322443" y="830180"/>
            <a:ext cx="8638674" cy="5909310"/>
          </a:xfrm>
          <a:prstGeom prst="rect">
            <a:avLst/>
          </a:prstGeom>
          <a:noFill/>
        </p:spPr>
        <p:txBody>
          <a:bodyPr wrap="square" rtlCol="0">
            <a:spAutoFit/>
          </a:bodyPr>
          <a:lstStyle/>
          <a:p>
            <a:r>
              <a:rPr lang="en-US" altLang="zh-CN" dirty="0">
                <a:solidFill>
                  <a:srgbClr val="FFFF00"/>
                </a:solidFill>
              </a:rPr>
              <a:t>HTML</a:t>
            </a:r>
            <a:r>
              <a:rPr lang="zh-CN" altLang="en-US" dirty="0">
                <a:solidFill>
                  <a:srgbClr val="FFFF00"/>
                </a:solidFill>
              </a:rPr>
              <a:t>是一种标记语言，标记语言是一套标记，</a:t>
            </a:r>
            <a:r>
              <a:rPr lang="en-US" altLang="zh-CN" dirty="0">
                <a:solidFill>
                  <a:srgbClr val="FFFF00"/>
                </a:solidFill>
              </a:rPr>
              <a:t>HTML</a:t>
            </a:r>
            <a:r>
              <a:rPr lang="zh-CN" altLang="en-US" dirty="0">
                <a:solidFill>
                  <a:srgbClr val="FFFF00"/>
                </a:solidFill>
              </a:rPr>
              <a:t>用标记语言来描述网页。</a:t>
            </a:r>
          </a:p>
          <a:p>
            <a:r>
              <a:rPr lang="en-US" altLang="zh-CN" dirty="0">
                <a:solidFill>
                  <a:srgbClr val="0070C0"/>
                </a:solidFill>
              </a:rPr>
              <a:t>1.HTML</a:t>
            </a:r>
            <a:r>
              <a:rPr lang="zh-CN" altLang="en-US" dirty="0">
                <a:solidFill>
                  <a:srgbClr val="0070C0"/>
                </a:solidFill>
              </a:rPr>
              <a:t>的基本结构： </a:t>
            </a:r>
          </a:p>
          <a:p>
            <a:r>
              <a:rPr lang="en-US" altLang="zh-CN" dirty="0"/>
              <a:t>1</a:t>
            </a:r>
            <a:r>
              <a:rPr lang="zh-CN" altLang="en-US" dirty="0"/>
              <a:t>） </a:t>
            </a:r>
            <a:r>
              <a:rPr lang="en-US" altLang="zh-CN" dirty="0">
                <a:solidFill>
                  <a:srgbClr val="00B0F0"/>
                </a:solidFill>
              </a:rPr>
              <a:t>&lt;html&gt; </a:t>
            </a:r>
            <a:r>
              <a:rPr lang="zh-CN" altLang="en-US" dirty="0">
                <a:solidFill>
                  <a:srgbClr val="00B0F0"/>
                </a:solidFill>
              </a:rPr>
              <a:t>内容 </a:t>
            </a:r>
            <a:r>
              <a:rPr lang="en-US" altLang="zh-CN" dirty="0">
                <a:solidFill>
                  <a:srgbClr val="00B0F0"/>
                </a:solidFill>
              </a:rPr>
              <a:t>&lt;/html&gt; </a:t>
            </a:r>
            <a:r>
              <a:rPr lang="en-US" altLang="zh-CN" dirty="0"/>
              <a:t>: HTML </a:t>
            </a:r>
            <a:r>
              <a:rPr lang="zh-CN" altLang="en-US" dirty="0"/>
              <a:t>文档是由</a:t>
            </a:r>
            <a:r>
              <a:rPr lang="en-US" altLang="zh-CN" dirty="0"/>
              <a:t>&lt;html&gt; &lt;/html&gt;</a:t>
            </a:r>
            <a:r>
              <a:rPr lang="zh-CN" altLang="en-US" dirty="0"/>
              <a:t>包裹，这是</a:t>
            </a:r>
            <a:r>
              <a:rPr lang="en-US" altLang="zh-CN" dirty="0"/>
              <a:t>HTML</a:t>
            </a:r>
            <a:r>
              <a:rPr lang="zh-CN" altLang="en-US" dirty="0"/>
              <a:t>文档的文档标记，也称为</a:t>
            </a:r>
            <a:r>
              <a:rPr lang="en-US" altLang="zh-CN" dirty="0"/>
              <a:t>HTML</a:t>
            </a:r>
            <a:r>
              <a:rPr lang="zh-CN" altLang="en-US" dirty="0"/>
              <a:t>开始标记。</a:t>
            </a:r>
          </a:p>
          <a:p>
            <a:r>
              <a:rPr lang="en-US" altLang="zh-CN" dirty="0"/>
              <a:t>2</a:t>
            </a:r>
            <a:r>
              <a:rPr lang="zh-CN" altLang="en-US" dirty="0"/>
              <a:t>） </a:t>
            </a:r>
            <a:r>
              <a:rPr lang="en-US" altLang="zh-CN" dirty="0">
                <a:solidFill>
                  <a:srgbClr val="00B0F0"/>
                </a:solidFill>
              </a:rPr>
              <a:t>&lt;head&gt; </a:t>
            </a:r>
            <a:r>
              <a:rPr lang="zh-CN" altLang="en-US" dirty="0">
                <a:solidFill>
                  <a:srgbClr val="00B0F0"/>
                </a:solidFill>
              </a:rPr>
              <a:t>内容 </a:t>
            </a:r>
            <a:r>
              <a:rPr lang="en-US" altLang="zh-CN" dirty="0">
                <a:solidFill>
                  <a:srgbClr val="00B0F0"/>
                </a:solidFill>
              </a:rPr>
              <a:t>&lt;/head&gt; </a:t>
            </a:r>
            <a:r>
              <a:rPr lang="en-US" altLang="zh-CN" dirty="0"/>
              <a:t>: HTML </a:t>
            </a:r>
            <a:r>
              <a:rPr lang="zh-CN" altLang="en-US" dirty="0"/>
              <a:t>文件头标记，主要包含文件的基本信息，比如网页的标题、关键字，在内容部分可以放置</a:t>
            </a:r>
            <a:r>
              <a:rPr lang="en-US" altLang="zh-CN" dirty="0"/>
              <a:t>&lt;title&gt; &lt;/title&gt;, &lt;meta&gt; &lt;/meta&gt;, &lt;style&gt; &lt;/style&gt;</a:t>
            </a:r>
            <a:r>
              <a:rPr lang="zh-CN" altLang="en-US" dirty="0"/>
              <a:t>等标记。该内容不会在浏览器中显示。</a:t>
            </a:r>
          </a:p>
          <a:p>
            <a:r>
              <a:rPr lang="en-US" altLang="zh-CN" dirty="0"/>
              <a:t>3</a:t>
            </a:r>
            <a:r>
              <a:rPr lang="zh-CN" altLang="en-US" dirty="0"/>
              <a:t>） </a:t>
            </a:r>
            <a:r>
              <a:rPr lang="en-US" altLang="zh-CN" dirty="0">
                <a:solidFill>
                  <a:srgbClr val="00B0F0"/>
                </a:solidFill>
              </a:rPr>
              <a:t>&lt;title&gt; </a:t>
            </a:r>
            <a:r>
              <a:rPr lang="zh-CN" altLang="en-US" dirty="0">
                <a:solidFill>
                  <a:srgbClr val="00B0F0"/>
                </a:solidFill>
              </a:rPr>
              <a:t>内容 </a:t>
            </a:r>
            <a:r>
              <a:rPr lang="en-US" altLang="zh-CN" dirty="0">
                <a:solidFill>
                  <a:srgbClr val="00B0F0"/>
                </a:solidFill>
              </a:rPr>
              <a:t>&lt;/title&gt; </a:t>
            </a:r>
            <a:r>
              <a:rPr lang="en-US" altLang="zh-CN" dirty="0"/>
              <a:t>: HTML</a:t>
            </a:r>
            <a:r>
              <a:rPr lang="zh-CN" altLang="en-US" dirty="0"/>
              <a:t>文件标题标记。网页的</a:t>
            </a:r>
            <a:r>
              <a:rPr lang="en-US" altLang="zh-CN" dirty="0"/>
              <a:t>"</a:t>
            </a:r>
            <a:r>
              <a:rPr lang="zh-CN" altLang="en-US" dirty="0"/>
              <a:t>主题</a:t>
            </a:r>
            <a:r>
              <a:rPr lang="en-US" altLang="zh-CN" dirty="0"/>
              <a:t>",</a:t>
            </a:r>
            <a:r>
              <a:rPr lang="zh-CN" altLang="en-US" dirty="0"/>
              <a:t>显示在浏览器窗口的左上边。</a:t>
            </a:r>
          </a:p>
          <a:p>
            <a:r>
              <a:rPr lang="en-US" altLang="zh-CN" dirty="0"/>
              <a:t>4</a:t>
            </a:r>
            <a:r>
              <a:rPr lang="zh-CN" altLang="en-US" dirty="0"/>
              <a:t>） </a:t>
            </a:r>
            <a:r>
              <a:rPr lang="en-US" altLang="zh-CN" dirty="0">
                <a:solidFill>
                  <a:srgbClr val="00B0F0"/>
                </a:solidFill>
              </a:rPr>
              <a:t>&lt;body&gt; </a:t>
            </a:r>
            <a:r>
              <a:rPr lang="zh-CN" altLang="en-US" dirty="0">
                <a:solidFill>
                  <a:srgbClr val="00B0F0"/>
                </a:solidFill>
              </a:rPr>
              <a:t>内容 </a:t>
            </a:r>
            <a:r>
              <a:rPr lang="en-US" altLang="zh-CN" dirty="0">
                <a:solidFill>
                  <a:srgbClr val="00B0F0"/>
                </a:solidFill>
              </a:rPr>
              <a:t>&lt;/body&gt; </a:t>
            </a:r>
            <a:r>
              <a:rPr lang="en-US" altLang="zh-CN" dirty="0"/>
              <a:t>: </a:t>
            </a:r>
            <a:r>
              <a:rPr lang="zh-CN" altLang="en-US" dirty="0"/>
              <a:t>这是</a:t>
            </a:r>
            <a:r>
              <a:rPr lang="en-US" altLang="zh-CN" dirty="0"/>
              <a:t>HTML</a:t>
            </a:r>
            <a:r>
              <a:rPr lang="zh-CN" altLang="en-US" dirty="0"/>
              <a:t>文件的主体部分。主体部分的内容组成了我们所看到的网页。</a:t>
            </a:r>
          </a:p>
          <a:p>
            <a:r>
              <a:rPr lang="en-US" altLang="zh-CN" dirty="0"/>
              <a:t>5</a:t>
            </a:r>
            <a:r>
              <a:rPr lang="zh-CN" altLang="en-US" dirty="0"/>
              <a:t>）</a:t>
            </a:r>
            <a:r>
              <a:rPr lang="en-US" altLang="zh-CN" dirty="0">
                <a:solidFill>
                  <a:srgbClr val="00B0F0"/>
                </a:solidFill>
              </a:rPr>
              <a:t>&lt;meta&gt; </a:t>
            </a:r>
            <a:r>
              <a:rPr lang="zh-CN" altLang="en-US" dirty="0">
                <a:solidFill>
                  <a:srgbClr val="00B0F0"/>
                </a:solidFill>
              </a:rPr>
              <a:t>内容 </a:t>
            </a:r>
            <a:r>
              <a:rPr lang="en-US" altLang="zh-CN" dirty="0">
                <a:solidFill>
                  <a:srgbClr val="00B0F0"/>
                </a:solidFill>
              </a:rPr>
              <a:t>&lt;/meta&gt; </a:t>
            </a:r>
            <a:r>
              <a:rPr lang="en-US" altLang="zh-CN" dirty="0"/>
              <a:t>: </a:t>
            </a:r>
            <a:r>
              <a:rPr lang="zh-CN" altLang="en-US" dirty="0"/>
              <a:t>页面的元信息。</a:t>
            </a:r>
            <a:r>
              <a:rPr lang="en-US" altLang="zh-CN" dirty="0"/>
              <a:t>meta</a:t>
            </a:r>
            <a:r>
              <a:rPr lang="zh-CN" altLang="en-US" dirty="0"/>
              <a:t>标记必须放在</a:t>
            </a:r>
            <a:r>
              <a:rPr lang="en-US" altLang="zh-CN" dirty="0"/>
              <a:t>head</a:t>
            </a:r>
            <a:r>
              <a:rPr lang="zh-CN" altLang="en-US" dirty="0"/>
              <a:t>里面。</a:t>
            </a:r>
          </a:p>
          <a:p>
            <a:r>
              <a:rPr lang="zh-CN" altLang="en-US" dirty="0"/>
              <a:t>例子：</a:t>
            </a:r>
          </a:p>
          <a:p>
            <a:r>
              <a:rPr lang="en-US" altLang="zh-CN" dirty="0"/>
              <a:t>&lt;html&gt;</a:t>
            </a:r>
          </a:p>
          <a:p>
            <a:r>
              <a:rPr lang="en-US" altLang="zh-CN" dirty="0"/>
              <a:t>&lt;head&gt;</a:t>
            </a:r>
          </a:p>
          <a:p>
            <a:r>
              <a:rPr lang="en-US" altLang="zh-CN" dirty="0"/>
              <a:t>	&lt;title&gt; Python </a:t>
            </a:r>
            <a:r>
              <a:rPr lang="zh-CN" altLang="en-US" dirty="0"/>
              <a:t>基本结构 </a:t>
            </a:r>
            <a:r>
              <a:rPr lang="en-US" altLang="zh-CN" dirty="0"/>
              <a:t>&lt;/title&gt;</a:t>
            </a:r>
          </a:p>
          <a:p>
            <a:r>
              <a:rPr lang="en-US" altLang="zh-CN" dirty="0"/>
              <a:t>&lt;/head&gt;</a:t>
            </a:r>
          </a:p>
          <a:p>
            <a:r>
              <a:rPr lang="en-US" altLang="zh-CN" dirty="0"/>
              <a:t> &lt;body&gt;</a:t>
            </a:r>
          </a:p>
          <a:p>
            <a:r>
              <a:rPr lang="en-US" altLang="zh-CN" dirty="0"/>
              <a:t>	hello HTML!</a:t>
            </a:r>
          </a:p>
          <a:p>
            <a:r>
              <a:rPr lang="en-US" altLang="zh-CN" dirty="0"/>
              <a:t>&lt;/body&gt;</a:t>
            </a:r>
          </a:p>
          <a:p>
            <a:r>
              <a:rPr lang="en-US" altLang="zh-CN" dirty="0"/>
              <a:t>&lt;/html&gt;</a:t>
            </a:r>
          </a:p>
        </p:txBody>
      </p:sp>
    </p:spTree>
    <p:extLst>
      <p:ext uri="{BB962C8B-B14F-4D97-AF65-F5344CB8AC3E}">
        <p14:creationId xmlns:p14="http://schemas.microsoft.com/office/powerpoint/2010/main" val="3599719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769CD-28B3-4723-AFFE-EB9369C25396}"/>
              </a:ext>
            </a:extLst>
          </p:cNvPr>
          <p:cNvSpPr>
            <a:spLocks noGrp="1"/>
          </p:cNvSpPr>
          <p:nvPr>
            <p:ph type="title"/>
          </p:nvPr>
        </p:nvSpPr>
        <p:spPr>
          <a:xfrm>
            <a:off x="628650" y="232780"/>
            <a:ext cx="7886700" cy="597400"/>
          </a:xfrm>
        </p:spPr>
        <p:txBody>
          <a:bodyPr>
            <a:normAutofit fontScale="90000"/>
          </a:bodyPr>
          <a:lstStyle/>
          <a:p>
            <a:pPr algn="ctr"/>
            <a:r>
              <a:rPr lang="en-US" altLang="zh-CN" b="1" dirty="0"/>
              <a:t>Python</a:t>
            </a:r>
            <a:r>
              <a:rPr lang="zh-CN" altLang="en-US" b="1" dirty="0"/>
              <a:t>爬虫之</a:t>
            </a:r>
            <a:r>
              <a:rPr lang="en-US" altLang="zh-CN" b="1" dirty="0"/>
              <a:t>HTML</a:t>
            </a:r>
            <a:r>
              <a:rPr lang="zh-CN" altLang="en-US" b="1" dirty="0"/>
              <a:t>知识</a:t>
            </a:r>
            <a:endParaRPr lang="zh-CN" altLang="en-US" dirty="0"/>
          </a:p>
        </p:txBody>
      </p:sp>
      <p:sp>
        <p:nvSpPr>
          <p:cNvPr id="4" name="文本框 3">
            <a:extLst>
              <a:ext uri="{FF2B5EF4-FFF2-40B4-BE49-F238E27FC236}">
                <a16:creationId xmlns:a16="http://schemas.microsoft.com/office/drawing/2014/main" id="{E3F0EB8C-6AD0-45D9-9DEA-685CDD31C99A}"/>
              </a:ext>
            </a:extLst>
          </p:cNvPr>
          <p:cNvSpPr txBox="1"/>
          <p:nvPr/>
        </p:nvSpPr>
        <p:spPr>
          <a:xfrm>
            <a:off x="322443" y="830180"/>
            <a:ext cx="8638674" cy="6186309"/>
          </a:xfrm>
          <a:prstGeom prst="rect">
            <a:avLst/>
          </a:prstGeom>
          <a:noFill/>
        </p:spPr>
        <p:txBody>
          <a:bodyPr wrap="square" rtlCol="0">
            <a:spAutoFit/>
          </a:bodyPr>
          <a:lstStyle/>
          <a:p>
            <a:r>
              <a:rPr lang="en-US" altLang="zh-CN" dirty="0">
                <a:solidFill>
                  <a:srgbClr val="0070C0"/>
                </a:solidFill>
              </a:rPr>
              <a:t>2.HTML</a:t>
            </a:r>
            <a:r>
              <a:rPr lang="zh-CN" altLang="en-US" dirty="0">
                <a:solidFill>
                  <a:srgbClr val="0070C0"/>
                </a:solidFill>
              </a:rPr>
              <a:t>的格式标记：</a:t>
            </a:r>
          </a:p>
          <a:p>
            <a:r>
              <a:rPr lang="en-US" altLang="zh-CN" dirty="0"/>
              <a:t>1</a:t>
            </a:r>
            <a:r>
              <a:rPr lang="zh-CN" altLang="en-US" dirty="0"/>
              <a:t>） </a:t>
            </a:r>
            <a:r>
              <a:rPr lang="en-US" altLang="zh-CN" dirty="0">
                <a:solidFill>
                  <a:srgbClr val="00B0F0"/>
                </a:solidFill>
              </a:rPr>
              <a:t>&lt;</a:t>
            </a:r>
            <a:r>
              <a:rPr lang="en-US" altLang="zh-CN" dirty="0" err="1">
                <a:solidFill>
                  <a:srgbClr val="00B0F0"/>
                </a:solidFill>
              </a:rPr>
              <a:t>br</a:t>
            </a:r>
            <a:r>
              <a:rPr lang="en-US" altLang="zh-CN" dirty="0">
                <a:solidFill>
                  <a:srgbClr val="00B0F0"/>
                </a:solidFill>
              </a:rPr>
              <a:t>&gt; </a:t>
            </a:r>
            <a:r>
              <a:rPr lang="en-US" altLang="zh-CN" dirty="0"/>
              <a:t>: </a:t>
            </a:r>
            <a:r>
              <a:rPr lang="zh-CN" altLang="en-US" dirty="0"/>
              <a:t>强制换行标记</a:t>
            </a:r>
          </a:p>
          <a:p>
            <a:r>
              <a:rPr lang="en-US" altLang="zh-CN" dirty="0"/>
              <a:t>2</a:t>
            </a:r>
            <a:r>
              <a:rPr lang="zh-CN" altLang="en-US" dirty="0"/>
              <a:t>）</a:t>
            </a:r>
            <a:r>
              <a:rPr lang="zh-CN" altLang="en-US" dirty="0">
                <a:solidFill>
                  <a:srgbClr val="00B0F0"/>
                </a:solidFill>
              </a:rPr>
              <a:t> </a:t>
            </a:r>
            <a:r>
              <a:rPr lang="en-US" altLang="zh-CN" dirty="0">
                <a:solidFill>
                  <a:srgbClr val="00B0F0"/>
                </a:solidFill>
              </a:rPr>
              <a:t>&lt;p&gt; </a:t>
            </a:r>
            <a:r>
              <a:rPr lang="en-US" altLang="zh-CN" dirty="0"/>
              <a:t>: </a:t>
            </a:r>
            <a:r>
              <a:rPr lang="zh-CN" altLang="en-US" dirty="0"/>
              <a:t>换段落标记。</a:t>
            </a:r>
            <a:r>
              <a:rPr lang="en-US" altLang="zh-CN" dirty="0"/>
              <a:t>&lt;p&gt; </a:t>
            </a:r>
            <a:r>
              <a:rPr lang="zh-CN" altLang="en-US" dirty="0"/>
              <a:t>内容 </a:t>
            </a:r>
            <a:r>
              <a:rPr lang="en-US" altLang="zh-CN" dirty="0"/>
              <a:t>&lt;/p&gt;</a:t>
            </a:r>
          </a:p>
          <a:p>
            <a:r>
              <a:rPr lang="en-US" altLang="zh-CN" dirty="0"/>
              <a:t>3</a:t>
            </a:r>
            <a:r>
              <a:rPr lang="zh-CN" altLang="en-US" dirty="0"/>
              <a:t>） </a:t>
            </a:r>
            <a:r>
              <a:rPr lang="en-US" altLang="zh-CN" dirty="0">
                <a:solidFill>
                  <a:srgbClr val="00B0F0"/>
                </a:solidFill>
              </a:rPr>
              <a:t>&lt;center&gt;</a:t>
            </a:r>
            <a:r>
              <a:rPr lang="en-US" altLang="zh-CN" dirty="0"/>
              <a:t> : </a:t>
            </a:r>
            <a:r>
              <a:rPr lang="zh-CN" altLang="en-US" dirty="0"/>
              <a:t>居中对齐标记。</a:t>
            </a:r>
          </a:p>
          <a:p>
            <a:r>
              <a:rPr lang="en-US" altLang="zh-CN" dirty="0"/>
              <a:t>4</a:t>
            </a:r>
            <a:r>
              <a:rPr lang="zh-CN" altLang="en-US" dirty="0"/>
              <a:t>） </a:t>
            </a:r>
            <a:r>
              <a:rPr lang="en-US" altLang="zh-CN" dirty="0">
                <a:solidFill>
                  <a:srgbClr val="00B0F0"/>
                </a:solidFill>
              </a:rPr>
              <a:t>&lt;pre&gt; </a:t>
            </a:r>
            <a:r>
              <a:rPr lang="en-US" altLang="zh-CN" dirty="0"/>
              <a:t>:  </a:t>
            </a:r>
            <a:r>
              <a:rPr lang="zh-CN" altLang="en-US" dirty="0"/>
              <a:t>预格式化标记。保留预先编排好的格式，常用来定义计算机源代码。</a:t>
            </a:r>
          </a:p>
          <a:p>
            <a:r>
              <a:rPr lang="en-US" altLang="zh-CN" dirty="0"/>
              <a:t>5)    </a:t>
            </a:r>
            <a:r>
              <a:rPr lang="en-US" altLang="zh-CN" dirty="0">
                <a:solidFill>
                  <a:srgbClr val="00B0F0"/>
                </a:solidFill>
              </a:rPr>
              <a:t>&lt;li&gt; </a:t>
            </a:r>
            <a:r>
              <a:rPr lang="en-US" altLang="zh-CN" dirty="0"/>
              <a:t>: </a:t>
            </a:r>
            <a:r>
              <a:rPr lang="zh-CN" altLang="en-US" dirty="0"/>
              <a:t>列表项目标记。</a:t>
            </a:r>
          </a:p>
          <a:p>
            <a:r>
              <a:rPr lang="en-US" altLang="zh-CN" dirty="0"/>
              <a:t>6</a:t>
            </a:r>
            <a:r>
              <a:rPr lang="zh-CN" altLang="en-US" dirty="0"/>
              <a:t>） </a:t>
            </a:r>
            <a:r>
              <a:rPr lang="en-US" altLang="zh-CN" dirty="0">
                <a:solidFill>
                  <a:srgbClr val="00B0F0"/>
                </a:solidFill>
              </a:rPr>
              <a:t>&lt;</a:t>
            </a:r>
            <a:r>
              <a:rPr lang="en-US" altLang="zh-CN" dirty="0" err="1">
                <a:solidFill>
                  <a:srgbClr val="00B0F0"/>
                </a:solidFill>
              </a:rPr>
              <a:t>ol</a:t>
            </a:r>
            <a:r>
              <a:rPr lang="en-US" altLang="zh-CN" dirty="0">
                <a:solidFill>
                  <a:srgbClr val="00B0F0"/>
                </a:solidFill>
              </a:rPr>
              <a:t>&gt; </a:t>
            </a:r>
            <a:r>
              <a:rPr lang="en-US" altLang="zh-CN" dirty="0"/>
              <a:t>: </a:t>
            </a:r>
            <a:r>
              <a:rPr lang="zh-CN" altLang="en-US" dirty="0"/>
              <a:t>无序列表标记。</a:t>
            </a:r>
          </a:p>
          <a:p>
            <a:r>
              <a:rPr lang="en-US" altLang="zh-CN" dirty="0"/>
              <a:t>7</a:t>
            </a:r>
            <a:r>
              <a:rPr lang="zh-CN" altLang="en-US" dirty="0"/>
              <a:t>） </a:t>
            </a:r>
            <a:r>
              <a:rPr lang="en-US" altLang="zh-CN" dirty="0">
                <a:solidFill>
                  <a:srgbClr val="00B0F0"/>
                </a:solidFill>
              </a:rPr>
              <a:t>&lt;ul&gt; </a:t>
            </a:r>
            <a:r>
              <a:rPr lang="en-US" altLang="zh-CN" dirty="0"/>
              <a:t>: </a:t>
            </a:r>
            <a:r>
              <a:rPr lang="zh-CN" altLang="en-US" dirty="0"/>
              <a:t>有序列表标记。可以显示特定的一些序列，有序列表的</a:t>
            </a:r>
            <a:r>
              <a:rPr lang="en-US" altLang="zh-CN" dirty="0"/>
              <a:t>type</a:t>
            </a:r>
            <a:r>
              <a:rPr lang="zh-CN" altLang="en-US" dirty="0"/>
              <a:t>属性为“</a:t>
            </a:r>
            <a:r>
              <a:rPr lang="en-US" altLang="zh-CN" dirty="0"/>
              <a:t>1”</a:t>
            </a:r>
            <a:r>
              <a:rPr lang="zh-CN" altLang="en-US" dirty="0"/>
              <a:t>时表示阿拉伯数字</a:t>
            </a:r>
            <a:r>
              <a:rPr lang="en-US" altLang="zh-CN" dirty="0"/>
              <a:t>1</a:t>
            </a:r>
            <a:r>
              <a:rPr lang="zh-CN" altLang="en-US" dirty="0"/>
              <a:t>，</a:t>
            </a:r>
            <a:r>
              <a:rPr lang="en-US" altLang="zh-CN" dirty="0"/>
              <a:t>2</a:t>
            </a:r>
            <a:r>
              <a:rPr lang="zh-CN" altLang="en-US" dirty="0"/>
              <a:t>，</a:t>
            </a:r>
            <a:r>
              <a:rPr lang="en-US" altLang="zh-CN" dirty="0"/>
              <a:t>3...</a:t>
            </a:r>
            <a:r>
              <a:rPr lang="zh-CN" altLang="en-US" dirty="0"/>
              <a:t>，有序列表的</a:t>
            </a:r>
            <a:r>
              <a:rPr lang="en-US" altLang="zh-CN" dirty="0"/>
              <a:t>type</a:t>
            </a:r>
            <a:r>
              <a:rPr lang="zh-CN" altLang="en-US" dirty="0"/>
              <a:t>属性为“</a:t>
            </a:r>
            <a:r>
              <a:rPr lang="en-US" altLang="zh-CN" dirty="0"/>
              <a:t>A”</a:t>
            </a:r>
            <a:r>
              <a:rPr lang="zh-CN" altLang="en-US" dirty="0"/>
              <a:t>时表示阿拉伯数字</a:t>
            </a:r>
            <a:r>
              <a:rPr lang="en-US" altLang="zh-CN" dirty="0"/>
              <a:t>A</a:t>
            </a:r>
            <a:r>
              <a:rPr lang="zh-CN" altLang="en-US" dirty="0"/>
              <a:t>，</a:t>
            </a:r>
            <a:r>
              <a:rPr lang="en-US" altLang="zh-CN" dirty="0"/>
              <a:t>B</a:t>
            </a:r>
            <a:r>
              <a:rPr lang="zh-CN" altLang="en-US" dirty="0"/>
              <a:t>，</a:t>
            </a:r>
            <a:r>
              <a:rPr lang="en-US" altLang="zh-CN" dirty="0"/>
              <a:t>C...</a:t>
            </a:r>
          </a:p>
          <a:p>
            <a:r>
              <a:rPr lang="en-US" altLang="zh-CN" dirty="0"/>
              <a:t>8</a:t>
            </a:r>
            <a:r>
              <a:rPr lang="zh-CN" altLang="en-US" dirty="0"/>
              <a:t>） </a:t>
            </a:r>
            <a:r>
              <a:rPr lang="en-US" altLang="zh-CN" dirty="0">
                <a:solidFill>
                  <a:srgbClr val="00B0F0"/>
                </a:solidFill>
              </a:rPr>
              <a:t>&lt;dl&gt;</a:t>
            </a:r>
            <a:r>
              <a:rPr lang="zh-CN" altLang="en-US" dirty="0">
                <a:solidFill>
                  <a:srgbClr val="00B0F0"/>
                </a:solidFill>
              </a:rPr>
              <a:t>、</a:t>
            </a:r>
            <a:r>
              <a:rPr lang="en-US" altLang="zh-CN" dirty="0">
                <a:solidFill>
                  <a:srgbClr val="00B0F0"/>
                </a:solidFill>
              </a:rPr>
              <a:t>&lt;dt&gt;</a:t>
            </a:r>
            <a:r>
              <a:rPr lang="zh-CN" altLang="en-US" dirty="0">
                <a:solidFill>
                  <a:srgbClr val="00B0F0"/>
                </a:solidFill>
              </a:rPr>
              <a:t>、</a:t>
            </a:r>
            <a:r>
              <a:rPr lang="en-US" altLang="zh-CN" dirty="0">
                <a:solidFill>
                  <a:srgbClr val="00B0F0"/>
                </a:solidFill>
              </a:rPr>
              <a:t>&lt;dd&gt; </a:t>
            </a:r>
            <a:r>
              <a:rPr lang="en-US" altLang="zh-CN" dirty="0"/>
              <a:t>: </a:t>
            </a:r>
            <a:r>
              <a:rPr lang="zh-CN" altLang="en-US" dirty="0"/>
              <a:t>定义型列表</a:t>
            </a:r>
          </a:p>
          <a:p>
            <a:r>
              <a:rPr lang="en-US" altLang="zh-CN" dirty="0"/>
              <a:t>9</a:t>
            </a:r>
            <a:r>
              <a:rPr lang="zh-CN" altLang="en-US" dirty="0"/>
              <a:t>） </a:t>
            </a:r>
            <a:r>
              <a:rPr lang="en-US" altLang="zh-CN" dirty="0">
                <a:solidFill>
                  <a:srgbClr val="00B0F0"/>
                </a:solidFill>
              </a:rPr>
              <a:t>&lt;</a:t>
            </a:r>
            <a:r>
              <a:rPr lang="en-US" altLang="zh-CN" dirty="0" err="1">
                <a:solidFill>
                  <a:srgbClr val="00B0F0"/>
                </a:solidFill>
              </a:rPr>
              <a:t>hr</a:t>
            </a:r>
            <a:r>
              <a:rPr lang="en-US" altLang="zh-CN" dirty="0">
                <a:solidFill>
                  <a:srgbClr val="00B0F0"/>
                </a:solidFill>
              </a:rPr>
              <a:t>&gt; </a:t>
            </a:r>
            <a:r>
              <a:rPr lang="en-US" altLang="zh-CN" dirty="0"/>
              <a:t>: </a:t>
            </a:r>
            <a:r>
              <a:rPr lang="zh-CN" altLang="en-US" dirty="0"/>
              <a:t>水平分割线。可以用在段落之间</a:t>
            </a:r>
          </a:p>
          <a:p>
            <a:r>
              <a:rPr lang="en-US" altLang="zh-CN" dirty="0"/>
              <a:t>10</a:t>
            </a:r>
            <a:r>
              <a:rPr lang="zh-CN" altLang="en-US" dirty="0"/>
              <a:t>）</a:t>
            </a:r>
            <a:r>
              <a:rPr lang="en-US" altLang="zh-CN" dirty="0">
                <a:solidFill>
                  <a:srgbClr val="00B0F0"/>
                </a:solidFill>
              </a:rPr>
              <a:t>&lt;div&gt; </a:t>
            </a:r>
            <a:r>
              <a:rPr lang="en-US" altLang="zh-CN" dirty="0"/>
              <a:t>: </a:t>
            </a:r>
            <a:r>
              <a:rPr lang="zh-CN" altLang="en-US" dirty="0"/>
              <a:t>分区显示标记，常用来编排一大段的</a:t>
            </a:r>
            <a:r>
              <a:rPr lang="en-US" altLang="zh-CN" dirty="0"/>
              <a:t>HTML</a:t>
            </a:r>
            <a:r>
              <a:rPr lang="zh-CN" altLang="en-US" dirty="0"/>
              <a:t>段落。</a:t>
            </a:r>
          </a:p>
          <a:p>
            <a:r>
              <a:rPr lang="en-US" altLang="zh-CN" dirty="0">
                <a:solidFill>
                  <a:srgbClr val="0070C0"/>
                </a:solidFill>
              </a:rPr>
              <a:t>3. HTML</a:t>
            </a:r>
            <a:r>
              <a:rPr lang="zh-CN" altLang="en-US" dirty="0">
                <a:solidFill>
                  <a:srgbClr val="0070C0"/>
                </a:solidFill>
              </a:rPr>
              <a:t>的文本标记：</a:t>
            </a:r>
          </a:p>
          <a:p>
            <a:r>
              <a:rPr lang="en-US" altLang="zh-CN" dirty="0"/>
              <a:t>1</a:t>
            </a:r>
            <a:r>
              <a:rPr lang="zh-CN" altLang="en-US" dirty="0"/>
              <a:t>） </a:t>
            </a:r>
            <a:r>
              <a:rPr lang="en-US" altLang="zh-CN" dirty="0">
                <a:solidFill>
                  <a:srgbClr val="00B0F0"/>
                </a:solidFill>
              </a:rPr>
              <a:t>&lt;h1&gt;~&lt;h6&gt; </a:t>
            </a:r>
            <a:r>
              <a:rPr lang="en-US" altLang="zh-CN" dirty="0"/>
              <a:t>: </a:t>
            </a:r>
            <a:r>
              <a:rPr lang="zh-CN" altLang="en-US" dirty="0"/>
              <a:t>标题标记。共有</a:t>
            </a:r>
            <a:r>
              <a:rPr lang="en-US" altLang="zh-CN" dirty="0"/>
              <a:t>6</a:t>
            </a:r>
            <a:r>
              <a:rPr lang="zh-CN" altLang="en-US" dirty="0"/>
              <a:t>个级别， 不同级别字体大小不一样。</a:t>
            </a:r>
          </a:p>
          <a:p>
            <a:r>
              <a:rPr lang="en-US" altLang="zh-CN" dirty="0"/>
              <a:t>2</a:t>
            </a:r>
            <a:r>
              <a:rPr lang="zh-CN" altLang="en-US" dirty="0"/>
              <a:t>） </a:t>
            </a:r>
            <a:r>
              <a:rPr lang="en-US" altLang="zh-CN" dirty="0">
                <a:solidFill>
                  <a:srgbClr val="00B0F0"/>
                </a:solidFill>
              </a:rPr>
              <a:t>&lt;font&gt; </a:t>
            </a:r>
            <a:r>
              <a:rPr lang="en-US" altLang="zh-CN" dirty="0"/>
              <a:t>: </a:t>
            </a:r>
            <a:r>
              <a:rPr lang="zh-CN" altLang="en-US" dirty="0"/>
              <a:t>字体设置标记。可以设置</a:t>
            </a:r>
            <a:r>
              <a:rPr lang="en-US" altLang="zh-CN" dirty="0"/>
              <a:t>size</a:t>
            </a:r>
            <a:r>
              <a:rPr lang="zh-CN" altLang="en-US" dirty="0"/>
              <a:t>、</a:t>
            </a:r>
            <a:r>
              <a:rPr lang="en-US" altLang="zh-CN" dirty="0"/>
              <a:t>color</a:t>
            </a:r>
            <a:r>
              <a:rPr lang="zh-CN" altLang="en-US" dirty="0"/>
              <a:t>、</a:t>
            </a:r>
            <a:r>
              <a:rPr lang="en-US" altLang="zh-CN" dirty="0"/>
              <a:t>face</a:t>
            </a:r>
            <a:r>
              <a:rPr lang="zh-CN" altLang="en-US" dirty="0"/>
              <a:t>（字体）等。</a:t>
            </a:r>
          </a:p>
          <a:p>
            <a:r>
              <a:rPr lang="en-US" altLang="zh-CN" dirty="0"/>
              <a:t>3</a:t>
            </a:r>
            <a:r>
              <a:rPr lang="zh-CN" altLang="en-US" dirty="0"/>
              <a:t>） </a:t>
            </a:r>
            <a:r>
              <a:rPr lang="en-US" altLang="zh-CN" dirty="0">
                <a:solidFill>
                  <a:srgbClr val="00B0F0"/>
                </a:solidFill>
              </a:rPr>
              <a:t>&lt;b&gt; </a:t>
            </a:r>
            <a:r>
              <a:rPr lang="en-US" altLang="zh-CN" dirty="0"/>
              <a:t>: </a:t>
            </a:r>
            <a:r>
              <a:rPr lang="zh-CN" altLang="en-US" dirty="0"/>
              <a:t>加粗标志。</a:t>
            </a:r>
          </a:p>
          <a:p>
            <a:r>
              <a:rPr lang="en-US" altLang="zh-CN" dirty="0"/>
              <a:t>4)    </a:t>
            </a:r>
            <a:r>
              <a:rPr lang="en-US" altLang="zh-CN" dirty="0">
                <a:solidFill>
                  <a:srgbClr val="00B0F0"/>
                </a:solidFill>
              </a:rPr>
              <a:t>&lt;</a:t>
            </a:r>
            <a:r>
              <a:rPr lang="en-US" altLang="zh-CN" dirty="0" err="1">
                <a:solidFill>
                  <a:srgbClr val="00B0F0"/>
                </a:solidFill>
              </a:rPr>
              <a:t>i</a:t>
            </a:r>
            <a:r>
              <a:rPr lang="en-US" altLang="zh-CN" dirty="0">
                <a:solidFill>
                  <a:srgbClr val="00B0F0"/>
                </a:solidFill>
              </a:rPr>
              <a:t>&gt;</a:t>
            </a:r>
            <a:r>
              <a:rPr lang="en-US" altLang="zh-CN" dirty="0"/>
              <a:t> </a:t>
            </a:r>
            <a:r>
              <a:rPr lang="zh-CN" altLang="en-US" dirty="0"/>
              <a:t>斜体标记。</a:t>
            </a:r>
          </a:p>
          <a:p>
            <a:r>
              <a:rPr lang="en-US" altLang="zh-CN" dirty="0"/>
              <a:t>5</a:t>
            </a:r>
            <a:r>
              <a:rPr lang="zh-CN" altLang="en-US" dirty="0"/>
              <a:t>） </a:t>
            </a:r>
            <a:r>
              <a:rPr lang="en-US" altLang="zh-CN" dirty="0">
                <a:solidFill>
                  <a:srgbClr val="00B0F0"/>
                </a:solidFill>
              </a:rPr>
              <a:t>&lt;sub&gt; </a:t>
            </a:r>
            <a:r>
              <a:rPr lang="en-US" altLang="zh-CN" dirty="0"/>
              <a:t>: </a:t>
            </a:r>
            <a:r>
              <a:rPr lang="zh-CN" altLang="en-US" dirty="0"/>
              <a:t>文字下标字体标记，</a:t>
            </a:r>
          </a:p>
          <a:p>
            <a:r>
              <a:rPr lang="en-US" altLang="zh-CN" dirty="0"/>
              <a:t>6</a:t>
            </a:r>
            <a:r>
              <a:rPr lang="zh-CN" altLang="en-US" dirty="0"/>
              <a:t>） </a:t>
            </a:r>
            <a:r>
              <a:rPr lang="en-US" altLang="zh-CN" dirty="0">
                <a:solidFill>
                  <a:srgbClr val="00B0F0"/>
                </a:solidFill>
              </a:rPr>
              <a:t>&lt;sup&gt; </a:t>
            </a:r>
            <a:r>
              <a:rPr lang="en-US" altLang="zh-CN" dirty="0"/>
              <a:t>: </a:t>
            </a:r>
            <a:r>
              <a:rPr lang="zh-CN" altLang="en-US" dirty="0"/>
              <a:t>文字上标标记</a:t>
            </a:r>
            <a:r>
              <a:rPr lang="en-US" altLang="zh-CN" dirty="0"/>
              <a:t>.</a:t>
            </a:r>
          </a:p>
          <a:p>
            <a:r>
              <a:rPr lang="en-US" altLang="zh-CN" dirty="0"/>
              <a:t>7</a:t>
            </a:r>
            <a:r>
              <a:rPr lang="zh-CN" altLang="en-US" dirty="0"/>
              <a:t>） </a:t>
            </a:r>
            <a:r>
              <a:rPr lang="en-US" altLang="zh-CN" dirty="0">
                <a:solidFill>
                  <a:srgbClr val="00B0F0"/>
                </a:solidFill>
              </a:rPr>
              <a:t>&lt;</a:t>
            </a:r>
            <a:r>
              <a:rPr lang="en-US" altLang="zh-CN" dirty="0" err="1">
                <a:solidFill>
                  <a:srgbClr val="00B0F0"/>
                </a:solidFill>
              </a:rPr>
              <a:t>tt</a:t>
            </a:r>
            <a:r>
              <a:rPr lang="en-US" altLang="zh-CN" dirty="0">
                <a:solidFill>
                  <a:srgbClr val="00B0F0"/>
                </a:solidFill>
              </a:rPr>
              <a:t>&gt; </a:t>
            </a:r>
            <a:r>
              <a:rPr lang="en-US" altLang="zh-CN" dirty="0"/>
              <a:t>: </a:t>
            </a:r>
            <a:r>
              <a:rPr lang="zh-CN" altLang="en-US" dirty="0"/>
              <a:t>打印机字体标记</a:t>
            </a:r>
            <a:r>
              <a:rPr lang="en-US" altLang="zh-CN" dirty="0"/>
              <a:t>.</a:t>
            </a:r>
          </a:p>
          <a:p>
            <a:r>
              <a:rPr lang="en-US" altLang="zh-CN" dirty="0"/>
              <a:t>8</a:t>
            </a:r>
            <a:r>
              <a:rPr lang="zh-CN" altLang="en-US" dirty="0"/>
              <a:t>） </a:t>
            </a:r>
            <a:r>
              <a:rPr lang="en-US" altLang="zh-CN" dirty="0">
                <a:solidFill>
                  <a:srgbClr val="00B0F0"/>
                </a:solidFill>
              </a:rPr>
              <a:t>&lt;u&gt;</a:t>
            </a:r>
            <a:r>
              <a:rPr lang="en-US" altLang="zh-CN" dirty="0"/>
              <a:t> : </a:t>
            </a:r>
            <a:r>
              <a:rPr lang="zh-CN" altLang="en-US" dirty="0"/>
              <a:t>下滑字体标记。</a:t>
            </a:r>
          </a:p>
          <a:p>
            <a:endParaRPr lang="en-US" altLang="zh-CN" dirty="0"/>
          </a:p>
        </p:txBody>
      </p:sp>
    </p:spTree>
    <p:extLst>
      <p:ext uri="{BB962C8B-B14F-4D97-AF65-F5344CB8AC3E}">
        <p14:creationId xmlns:p14="http://schemas.microsoft.com/office/powerpoint/2010/main" val="1744514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769CD-28B3-4723-AFFE-EB9369C25396}"/>
              </a:ext>
            </a:extLst>
          </p:cNvPr>
          <p:cNvSpPr>
            <a:spLocks noGrp="1"/>
          </p:cNvSpPr>
          <p:nvPr>
            <p:ph type="title"/>
          </p:nvPr>
        </p:nvSpPr>
        <p:spPr>
          <a:xfrm>
            <a:off x="628650" y="232780"/>
            <a:ext cx="7886700" cy="597400"/>
          </a:xfrm>
        </p:spPr>
        <p:txBody>
          <a:bodyPr>
            <a:normAutofit fontScale="90000"/>
          </a:bodyPr>
          <a:lstStyle/>
          <a:p>
            <a:pPr algn="ctr"/>
            <a:r>
              <a:rPr lang="en-US" altLang="zh-CN" b="1" dirty="0"/>
              <a:t>Python</a:t>
            </a:r>
            <a:r>
              <a:rPr lang="zh-CN" altLang="en-US" b="1" dirty="0"/>
              <a:t>爬虫之</a:t>
            </a:r>
            <a:r>
              <a:rPr lang="en-US" altLang="zh-CN" b="1" dirty="0"/>
              <a:t>HTML</a:t>
            </a:r>
            <a:r>
              <a:rPr lang="zh-CN" altLang="en-US" b="1" dirty="0"/>
              <a:t>知识</a:t>
            </a:r>
            <a:endParaRPr lang="zh-CN" altLang="en-US" dirty="0"/>
          </a:p>
        </p:txBody>
      </p:sp>
      <p:sp>
        <p:nvSpPr>
          <p:cNvPr id="4" name="文本框 3">
            <a:extLst>
              <a:ext uri="{FF2B5EF4-FFF2-40B4-BE49-F238E27FC236}">
                <a16:creationId xmlns:a16="http://schemas.microsoft.com/office/drawing/2014/main" id="{E3F0EB8C-6AD0-45D9-9DEA-685CDD31C99A}"/>
              </a:ext>
            </a:extLst>
          </p:cNvPr>
          <p:cNvSpPr txBox="1"/>
          <p:nvPr/>
        </p:nvSpPr>
        <p:spPr>
          <a:xfrm>
            <a:off x="322443" y="830180"/>
            <a:ext cx="8638674" cy="3416320"/>
          </a:xfrm>
          <a:prstGeom prst="rect">
            <a:avLst/>
          </a:prstGeom>
          <a:noFill/>
        </p:spPr>
        <p:txBody>
          <a:bodyPr wrap="square" rtlCol="0">
            <a:spAutoFit/>
          </a:bodyPr>
          <a:lstStyle/>
          <a:p>
            <a:r>
              <a:rPr lang="en-US" altLang="zh-CN" dirty="0">
                <a:solidFill>
                  <a:srgbClr val="0070C0"/>
                </a:solidFill>
              </a:rPr>
              <a:t>4. HTML</a:t>
            </a:r>
            <a:r>
              <a:rPr lang="zh-CN" altLang="en-US" dirty="0">
                <a:solidFill>
                  <a:srgbClr val="0070C0"/>
                </a:solidFill>
              </a:rPr>
              <a:t>的图像标记：</a:t>
            </a:r>
          </a:p>
          <a:p>
            <a:r>
              <a:rPr lang="en-US" altLang="zh-CN" dirty="0"/>
              <a:t>1</a:t>
            </a:r>
            <a:r>
              <a:rPr lang="zh-CN" altLang="en-US" dirty="0"/>
              <a:t>）使用方法：</a:t>
            </a:r>
            <a:r>
              <a:rPr lang="en-US" altLang="zh-CN" dirty="0"/>
              <a:t>&lt;</a:t>
            </a:r>
            <a:r>
              <a:rPr lang="en-US" altLang="zh-CN" dirty="0" err="1"/>
              <a:t>img</a:t>
            </a:r>
            <a:r>
              <a:rPr lang="en-US" altLang="zh-CN" dirty="0"/>
              <a:t> </a:t>
            </a:r>
            <a:r>
              <a:rPr lang="en-US" altLang="zh-CN" dirty="0" err="1"/>
              <a:t>src</a:t>
            </a:r>
            <a:r>
              <a:rPr lang="en-US" altLang="zh-CN" dirty="0"/>
              <a:t> = "</a:t>
            </a:r>
            <a:r>
              <a:rPr lang="zh-CN" altLang="en-US" dirty="0"/>
              <a:t>路径</a:t>
            </a:r>
            <a:r>
              <a:rPr lang="en-US" altLang="zh-CN" dirty="0"/>
              <a:t>/</a:t>
            </a:r>
            <a:r>
              <a:rPr lang="zh-CN" altLang="en-US" dirty="0"/>
              <a:t>文件名</a:t>
            </a:r>
            <a:r>
              <a:rPr lang="en-US" altLang="zh-CN" dirty="0"/>
              <a:t>.</a:t>
            </a:r>
            <a:r>
              <a:rPr lang="zh-CN" altLang="en-US" dirty="0"/>
              <a:t>格式</a:t>
            </a:r>
            <a:r>
              <a:rPr lang="en-US" altLang="zh-CN" dirty="0"/>
              <a:t>" width =“</a:t>
            </a:r>
            <a:r>
              <a:rPr lang="zh-CN" altLang="en-US" dirty="0"/>
              <a:t>宽度”</a:t>
            </a:r>
            <a:r>
              <a:rPr lang="en-US" altLang="zh-CN" dirty="0"/>
              <a:t>border = " </a:t>
            </a:r>
            <a:r>
              <a:rPr lang="zh-CN" altLang="en-US" dirty="0"/>
              <a:t>边框</a:t>
            </a:r>
            <a:r>
              <a:rPr lang="en-US" altLang="zh-CN" dirty="0"/>
              <a:t>" height = "</a:t>
            </a:r>
            <a:r>
              <a:rPr lang="zh-CN" altLang="en-US" dirty="0"/>
              <a:t>高度</a:t>
            </a:r>
            <a:r>
              <a:rPr lang="en-US" altLang="zh-CN" dirty="0"/>
              <a:t>" alt = “</a:t>
            </a:r>
            <a:r>
              <a:rPr lang="zh-CN" altLang="en-US" dirty="0"/>
              <a:t>属性”</a:t>
            </a:r>
            <a:r>
              <a:rPr lang="en-US" altLang="zh-CN" dirty="0"/>
              <a:t>&gt;</a:t>
            </a:r>
            <a:r>
              <a:rPr lang="zh-CN" altLang="en-US" dirty="0"/>
              <a:t>。其中</a:t>
            </a:r>
            <a:r>
              <a:rPr lang="en-US" altLang="zh-CN" dirty="0"/>
              <a:t>alt</a:t>
            </a:r>
            <a:r>
              <a:rPr lang="zh-CN" altLang="en-US" dirty="0"/>
              <a:t>的作用为：当网页上的图片被加载完成后，鼠标移动到上面去，会显示这个图片指定的属性，如果图像没有被下载或者加载失败，会用文字来代替图像显示，搜索引擎可以通过这个属性的文字来抓取图片。</a:t>
            </a:r>
          </a:p>
          <a:p>
            <a:r>
              <a:rPr lang="en-US" altLang="zh-CN" dirty="0">
                <a:solidFill>
                  <a:srgbClr val="0070C0"/>
                </a:solidFill>
              </a:rPr>
              <a:t>5.HTML</a:t>
            </a:r>
            <a:r>
              <a:rPr lang="zh-CN" altLang="en-US" dirty="0">
                <a:solidFill>
                  <a:srgbClr val="0070C0"/>
                </a:solidFill>
              </a:rPr>
              <a:t>表格标记。</a:t>
            </a:r>
          </a:p>
          <a:p>
            <a:r>
              <a:rPr lang="en-US" altLang="zh-CN" dirty="0"/>
              <a:t>1</a:t>
            </a:r>
            <a:r>
              <a:rPr lang="zh-CN" altLang="en-US" dirty="0"/>
              <a:t>） 表格的基本结构包括：</a:t>
            </a:r>
            <a:r>
              <a:rPr lang="en-US" altLang="zh-CN" dirty="0"/>
              <a:t>&lt;table&gt;</a:t>
            </a:r>
            <a:r>
              <a:rPr lang="zh-CN" altLang="en-US" dirty="0"/>
              <a:t>、</a:t>
            </a:r>
            <a:r>
              <a:rPr lang="en-US" altLang="zh-CN" dirty="0"/>
              <a:t>&lt;caption&gt;</a:t>
            </a:r>
            <a:r>
              <a:rPr lang="zh-CN" altLang="en-US" dirty="0"/>
              <a:t>、</a:t>
            </a:r>
            <a:r>
              <a:rPr lang="en-US" altLang="zh-CN" dirty="0"/>
              <a:t>&lt;tr&gt;</a:t>
            </a:r>
            <a:r>
              <a:rPr lang="zh-CN" altLang="en-US" dirty="0"/>
              <a:t>、</a:t>
            </a:r>
            <a:r>
              <a:rPr lang="en-US" altLang="zh-CN" dirty="0"/>
              <a:t>&lt;td&gt;</a:t>
            </a:r>
            <a:r>
              <a:rPr lang="zh-CN" altLang="en-US" dirty="0"/>
              <a:t>、</a:t>
            </a:r>
            <a:r>
              <a:rPr lang="en-US" altLang="zh-CN" dirty="0"/>
              <a:t>&lt;</a:t>
            </a:r>
            <a:r>
              <a:rPr lang="en-US" altLang="zh-CN" dirty="0" err="1"/>
              <a:t>th</a:t>
            </a:r>
            <a:r>
              <a:rPr lang="en-US" altLang="zh-CN" dirty="0"/>
              <a:t>&gt;</a:t>
            </a:r>
            <a:r>
              <a:rPr lang="zh-CN" altLang="en-US" dirty="0"/>
              <a:t>等标记。</a:t>
            </a:r>
          </a:p>
          <a:p>
            <a:r>
              <a:rPr lang="en-US" altLang="zh-CN" dirty="0"/>
              <a:t>2</a:t>
            </a:r>
            <a:r>
              <a:rPr lang="zh-CN" altLang="en-US" dirty="0"/>
              <a:t>） </a:t>
            </a:r>
            <a:r>
              <a:rPr lang="en-US" altLang="zh-CN" dirty="0">
                <a:solidFill>
                  <a:srgbClr val="00B0F0"/>
                </a:solidFill>
              </a:rPr>
              <a:t>&lt;table&gt; </a:t>
            </a:r>
            <a:r>
              <a:rPr lang="zh-CN" altLang="en-US" dirty="0"/>
              <a:t>：用法为</a:t>
            </a:r>
            <a:r>
              <a:rPr lang="en-US" altLang="zh-CN" dirty="0"/>
              <a:t>&lt;table width = "</a:t>
            </a:r>
            <a:r>
              <a:rPr lang="zh-CN" altLang="en-US" dirty="0"/>
              <a:t>值</a:t>
            </a:r>
            <a:r>
              <a:rPr lang="en-US" altLang="zh-CN" dirty="0"/>
              <a:t>"...&gt;</a:t>
            </a:r>
            <a:r>
              <a:rPr lang="zh-CN" altLang="en-US" dirty="0"/>
              <a:t>。其中的属性值有：</a:t>
            </a:r>
            <a:r>
              <a:rPr lang="en-US" altLang="zh-CN" dirty="0"/>
              <a:t>width</a:t>
            </a:r>
            <a:r>
              <a:rPr lang="zh-CN" altLang="en-US" dirty="0"/>
              <a:t>、</a:t>
            </a:r>
            <a:r>
              <a:rPr lang="en-US" altLang="zh-CN" dirty="0"/>
              <a:t>height</a:t>
            </a:r>
            <a:r>
              <a:rPr lang="zh-CN" altLang="en-US" dirty="0"/>
              <a:t>、</a:t>
            </a:r>
            <a:r>
              <a:rPr lang="en-US" altLang="zh-CN" dirty="0"/>
              <a:t>border</a:t>
            </a:r>
            <a:r>
              <a:rPr lang="zh-CN" altLang="en-US" dirty="0"/>
              <a:t>、</a:t>
            </a:r>
            <a:r>
              <a:rPr lang="en-US" altLang="zh-CN" dirty="0"/>
              <a:t>align</a:t>
            </a:r>
            <a:r>
              <a:rPr lang="zh-CN" altLang="en-US" dirty="0"/>
              <a:t>、</a:t>
            </a:r>
            <a:r>
              <a:rPr lang="en-US" altLang="zh-CN" dirty="0" err="1"/>
              <a:t>cellspacing</a:t>
            </a:r>
            <a:r>
              <a:rPr lang="zh-CN" altLang="en-US" dirty="0"/>
              <a:t>、</a:t>
            </a:r>
            <a:r>
              <a:rPr lang="en-US" altLang="zh-CN" dirty="0"/>
              <a:t>cellpadding</a:t>
            </a:r>
            <a:r>
              <a:rPr lang="zh-CN" altLang="en-US" dirty="0"/>
              <a:t>、</a:t>
            </a:r>
            <a:r>
              <a:rPr lang="en-US" altLang="zh-CN" dirty="0"/>
              <a:t>frame</a:t>
            </a:r>
            <a:r>
              <a:rPr lang="zh-CN" altLang="en-US" dirty="0"/>
              <a:t>、</a:t>
            </a:r>
            <a:r>
              <a:rPr lang="en-US" altLang="zh-CN" dirty="0"/>
              <a:t>rules</a:t>
            </a:r>
            <a:r>
              <a:rPr lang="zh-CN" altLang="en-US" dirty="0"/>
              <a:t>等。</a:t>
            </a:r>
          </a:p>
          <a:p>
            <a:r>
              <a:rPr lang="en-US" altLang="zh-CN" dirty="0"/>
              <a:t>3</a:t>
            </a:r>
            <a:r>
              <a:rPr lang="zh-CN" altLang="en-US" dirty="0"/>
              <a:t>） </a:t>
            </a:r>
            <a:r>
              <a:rPr lang="en-US" altLang="zh-CN" dirty="0">
                <a:solidFill>
                  <a:srgbClr val="00B0F0"/>
                </a:solidFill>
              </a:rPr>
              <a:t>&lt;caption&gt; </a:t>
            </a:r>
            <a:r>
              <a:rPr lang="zh-CN" altLang="en-US" dirty="0"/>
              <a:t>； 用于表格中的标题。</a:t>
            </a:r>
          </a:p>
          <a:p>
            <a:r>
              <a:rPr lang="en-US" altLang="zh-CN" dirty="0"/>
              <a:t>4</a:t>
            </a:r>
            <a:r>
              <a:rPr lang="zh-CN" altLang="en-US" dirty="0"/>
              <a:t>） </a:t>
            </a:r>
            <a:r>
              <a:rPr lang="en-US" altLang="zh-CN" dirty="0">
                <a:solidFill>
                  <a:srgbClr val="00B0F0"/>
                </a:solidFill>
              </a:rPr>
              <a:t>&lt;tr&gt; </a:t>
            </a:r>
            <a:r>
              <a:rPr lang="en-US" altLang="zh-CN" dirty="0"/>
              <a:t>: </a:t>
            </a:r>
            <a:r>
              <a:rPr lang="zh-CN" altLang="en-US" dirty="0"/>
              <a:t>定义行。</a:t>
            </a:r>
          </a:p>
          <a:p>
            <a:r>
              <a:rPr lang="en-US" altLang="zh-CN" dirty="0"/>
              <a:t>5</a:t>
            </a:r>
            <a:r>
              <a:rPr lang="zh-CN" altLang="en-US" dirty="0"/>
              <a:t>） </a:t>
            </a:r>
            <a:r>
              <a:rPr lang="en-US" altLang="zh-CN" dirty="0">
                <a:solidFill>
                  <a:srgbClr val="00B0F0"/>
                </a:solidFill>
              </a:rPr>
              <a:t>&lt;td&gt;</a:t>
            </a:r>
            <a:r>
              <a:rPr lang="zh-CN" altLang="en-US" dirty="0"/>
              <a:t>或者</a:t>
            </a:r>
            <a:r>
              <a:rPr lang="en-US" altLang="zh-CN" dirty="0">
                <a:solidFill>
                  <a:srgbClr val="00B0F0"/>
                </a:solidFill>
              </a:rPr>
              <a:t>&lt;</a:t>
            </a:r>
            <a:r>
              <a:rPr lang="en-US" altLang="zh-CN" dirty="0" err="1">
                <a:solidFill>
                  <a:srgbClr val="00B0F0"/>
                </a:solidFill>
              </a:rPr>
              <a:t>th</a:t>
            </a:r>
            <a:r>
              <a:rPr lang="en-US" altLang="zh-CN" dirty="0">
                <a:solidFill>
                  <a:srgbClr val="00B0F0"/>
                </a:solidFill>
              </a:rPr>
              <a:t>&gt; </a:t>
            </a:r>
            <a:r>
              <a:rPr lang="en-US" altLang="zh-CN" dirty="0"/>
              <a:t>: </a:t>
            </a:r>
            <a:r>
              <a:rPr lang="zh-CN" altLang="en-US" dirty="0"/>
              <a:t>定义元素，</a:t>
            </a:r>
            <a:r>
              <a:rPr lang="en-US" altLang="zh-CN" dirty="0" err="1"/>
              <a:t>th</a:t>
            </a:r>
            <a:r>
              <a:rPr lang="zh-CN" altLang="en-US" dirty="0"/>
              <a:t>会加粗，</a:t>
            </a:r>
            <a:r>
              <a:rPr lang="en-US" altLang="zh-CN" dirty="0"/>
              <a:t>td</a:t>
            </a:r>
            <a:r>
              <a:rPr lang="zh-CN" altLang="en-US" dirty="0"/>
              <a:t>不会加粗。</a:t>
            </a:r>
          </a:p>
        </p:txBody>
      </p:sp>
    </p:spTree>
    <p:extLst>
      <p:ext uri="{BB962C8B-B14F-4D97-AF65-F5344CB8AC3E}">
        <p14:creationId xmlns:p14="http://schemas.microsoft.com/office/powerpoint/2010/main" val="1703841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竖排标题 3">
            <a:extLst>
              <a:ext uri="{FF2B5EF4-FFF2-40B4-BE49-F238E27FC236}">
                <a16:creationId xmlns:a16="http://schemas.microsoft.com/office/drawing/2014/main" id="{BABCA8DA-0F4D-44E8-81C8-EF74D4664C0A}"/>
              </a:ext>
            </a:extLst>
          </p:cNvPr>
          <p:cNvSpPr>
            <a:spLocks noGrp="1"/>
          </p:cNvSpPr>
          <p:nvPr>
            <p:ph type="title" orient="vert"/>
          </p:nvPr>
        </p:nvSpPr>
        <p:spPr>
          <a:xfrm>
            <a:off x="0" y="0"/>
            <a:ext cx="2924529" cy="6858000"/>
          </a:xfrm>
          <a:solidFill>
            <a:schemeClr val="bg1">
              <a:lumMod val="85000"/>
              <a:lumOff val="15000"/>
            </a:schemeClr>
          </a:solidFill>
        </p:spPr>
        <p:txBody>
          <a:bodyPr/>
          <a:lstStyle/>
          <a:p>
            <a:pPr algn="ctr"/>
            <a:r>
              <a:rPr lang="zh-CN" altLang="en-US" dirty="0">
                <a:latin typeface="微软雅黑" panose="020B0503020204020204" pitchFamily="34" charset="-122"/>
                <a:ea typeface="微软雅黑" panose="020B0503020204020204" pitchFamily="34" charset="-122"/>
              </a:rPr>
              <a:t>目录</a:t>
            </a:r>
          </a:p>
        </p:txBody>
      </p:sp>
      <p:sp>
        <p:nvSpPr>
          <p:cNvPr id="9" name="矩形 8">
            <a:extLst>
              <a:ext uri="{FF2B5EF4-FFF2-40B4-BE49-F238E27FC236}">
                <a16:creationId xmlns:a16="http://schemas.microsoft.com/office/drawing/2014/main" id="{F7310CA5-DE79-46A3-96DE-5C9F838458FF}"/>
              </a:ext>
            </a:extLst>
          </p:cNvPr>
          <p:cNvSpPr/>
          <p:nvPr/>
        </p:nvSpPr>
        <p:spPr>
          <a:xfrm>
            <a:off x="3068052" y="1106905"/>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01</a:t>
            </a:r>
          </a:p>
        </p:txBody>
      </p:sp>
      <p:sp>
        <p:nvSpPr>
          <p:cNvPr id="10" name="文本框 9">
            <a:extLst>
              <a:ext uri="{FF2B5EF4-FFF2-40B4-BE49-F238E27FC236}">
                <a16:creationId xmlns:a16="http://schemas.microsoft.com/office/drawing/2014/main" id="{16EF6949-4F47-4C5A-BFE8-FD58ABD7E519}"/>
              </a:ext>
            </a:extLst>
          </p:cNvPr>
          <p:cNvSpPr txBox="1"/>
          <p:nvPr/>
        </p:nvSpPr>
        <p:spPr>
          <a:xfrm>
            <a:off x="4008019" y="1156855"/>
            <a:ext cx="1660134"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基本功</a:t>
            </a:r>
            <a:endParaRPr lang="en-US" altLang="zh-CN"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8346659C-C312-4D95-B3C5-DC4BE500B098}"/>
              </a:ext>
            </a:extLst>
          </p:cNvPr>
          <p:cNvSpPr/>
          <p:nvPr/>
        </p:nvSpPr>
        <p:spPr>
          <a:xfrm>
            <a:off x="3068052" y="1884947"/>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02</a:t>
            </a:r>
          </a:p>
        </p:txBody>
      </p:sp>
      <p:sp>
        <p:nvSpPr>
          <p:cNvPr id="20" name="文本框 19">
            <a:extLst>
              <a:ext uri="{FF2B5EF4-FFF2-40B4-BE49-F238E27FC236}">
                <a16:creationId xmlns:a16="http://schemas.microsoft.com/office/drawing/2014/main" id="{292ABA5D-60DB-430E-BB62-5212E7A8031F}"/>
              </a:ext>
            </a:extLst>
          </p:cNvPr>
          <p:cNvSpPr txBox="1"/>
          <p:nvPr/>
        </p:nvSpPr>
        <p:spPr>
          <a:xfrm>
            <a:off x="4008019" y="1934897"/>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网页的基本知识</a:t>
            </a:r>
          </a:p>
        </p:txBody>
      </p:sp>
      <p:sp>
        <p:nvSpPr>
          <p:cNvPr id="21" name="矩形 20">
            <a:extLst>
              <a:ext uri="{FF2B5EF4-FFF2-40B4-BE49-F238E27FC236}">
                <a16:creationId xmlns:a16="http://schemas.microsoft.com/office/drawing/2014/main" id="{B86F29F2-7A86-462A-B3CE-41FDD9AEF276}"/>
              </a:ext>
            </a:extLst>
          </p:cNvPr>
          <p:cNvSpPr/>
          <p:nvPr/>
        </p:nvSpPr>
        <p:spPr>
          <a:xfrm>
            <a:off x="3068052" y="2712939"/>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03</a:t>
            </a:r>
          </a:p>
        </p:txBody>
      </p:sp>
      <p:sp>
        <p:nvSpPr>
          <p:cNvPr id="22" name="文本框 21">
            <a:extLst>
              <a:ext uri="{FF2B5EF4-FFF2-40B4-BE49-F238E27FC236}">
                <a16:creationId xmlns:a16="http://schemas.microsoft.com/office/drawing/2014/main" id="{8972E35B-5E9B-448F-A0D9-D6A2E7869D43}"/>
              </a:ext>
            </a:extLst>
          </p:cNvPr>
          <p:cNvSpPr txBox="1"/>
          <p:nvPr/>
        </p:nvSpPr>
        <p:spPr>
          <a:xfrm>
            <a:off x="4008019" y="2762889"/>
            <a:ext cx="2954655" cy="461665"/>
          </a:xfrm>
          <a:prstGeom prst="rect">
            <a:avLst/>
          </a:prstGeom>
          <a:noFill/>
        </p:spPr>
        <p:txBody>
          <a:bodyPr wrap="none" rtlCol="0">
            <a:spAutoFit/>
          </a:bodyPr>
          <a:lstStyle/>
          <a:p>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一些需要了解的工具</a:t>
            </a:r>
            <a:endParaRPr lang="en-US" altLang="zh-CN" sz="2400" dirty="0">
              <a:solidFill>
                <a:schemeClr val="accent4">
                  <a:lumMod val="60000"/>
                  <a:lumOff val="40000"/>
                </a:schemeClr>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A935A7E6-5338-4E69-B57A-9ED15A38CAA7}"/>
              </a:ext>
            </a:extLst>
          </p:cNvPr>
          <p:cNvSpPr/>
          <p:nvPr/>
        </p:nvSpPr>
        <p:spPr>
          <a:xfrm>
            <a:off x="3068052" y="3540931"/>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04</a:t>
            </a:r>
          </a:p>
        </p:txBody>
      </p:sp>
      <p:sp>
        <p:nvSpPr>
          <p:cNvPr id="24" name="文本框 23">
            <a:extLst>
              <a:ext uri="{FF2B5EF4-FFF2-40B4-BE49-F238E27FC236}">
                <a16:creationId xmlns:a16="http://schemas.microsoft.com/office/drawing/2014/main" id="{5F60DDBB-3D8B-455B-82EF-59E072E3F73C}"/>
              </a:ext>
            </a:extLst>
          </p:cNvPr>
          <p:cNvSpPr txBox="1"/>
          <p:nvPr/>
        </p:nvSpPr>
        <p:spPr>
          <a:xfrm>
            <a:off x="4008019" y="3590881"/>
            <a:ext cx="282070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开始使用</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第三方库</a:t>
            </a:r>
          </a:p>
        </p:txBody>
      </p:sp>
      <p:sp>
        <p:nvSpPr>
          <p:cNvPr id="25" name="矩形 24">
            <a:extLst>
              <a:ext uri="{FF2B5EF4-FFF2-40B4-BE49-F238E27FC236}">
                <a16:creationId xmlns:a16="http://schemas.microsoft.com/office/drawing/2014/main" id="{37E1DD12-1A2F-4A07-8822-0C006E686448}"/>
              </a:ext>
            </a:extLst>
          </p:cNvPr>
          <p:cNvSpPr/>
          <p:nvPr/>
        </p:nvSpPr>
        <p:spPr>
          <a:xfrm>
            <a:off x="3068052" y="4368923"/>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05</a:t>
            </a:r>
          </a:p>
        </p:txBody>
      </p:sp>
      <p:sp>
        <p:nvSpPr>
          <p:cNvPr id="26" name="文本框 25">
            <a:extLst>
              <a:ext uri="{FF2B5EF4-FFF2-40B4-BE49-F238E27FC236}">
                <a16:creationId xmlns:a16="http://schemas.microsoft.com/office/drawing/2014/main" id="{01D468DC-0629-42CC-B354-9EB739F21DBD}"/>
              </a:ext>
            </a:extLst>
          </p:cNvPr>
          <p:cNvSpPr txBox="1"/>
          <p:nvPr/>
        </p:nvSpPr>
        <p:spPr>
          <a:xfrm>
            <a:off x="4008019" y="4418873"/>
            <a:ext cx="2031325"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一些更深入的内容</a:t>
            </a:r>
            <a:endParaRPr lang="en-US" altLang="zh-CN"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0BDDB711-5778-4A35-8B7C-FBDE30BC0D98}"/>
              </a:ext>
            </a:extLst>
          </p:cNvPr>
          <p:cNvPicPr>
            <a:picLocks noChangeAspect="1"/>
          </p:cNvPicPr>
          <p:nvPr/>
        </p:nvPicPr>
        <p:blipFill rotWithShape="1">
          <a:blip r:embed="rId2"/>
          <a:srcRect l="32301" t="32088" r="16776" b="16874"/>
          <a:stretch/>
        </p:blipFill>
        <p:spPr>
          <a:xfrm>
            <a:off x="0" y="0"/>
            <a:ext cx="2924529" cy="2927928"/>
          </a:xfrm>
          <a:prstGeom prst="rect">
            <a:avLst/>
          </a:prstGeom>
        </p:spPr>
      </p:pic>
    </p:spTree>
    <p:extLst>
      <p:ext uri="{BB962C8B-B14F-4D97-AF65-F5344CB8AC3E}">
        <p14:creationId xmlns:p14="http://schemas.microsoft.com/office/powerpoint/2010/main" val="2201027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3416320"/>
          </a:xfrm>
          <a:prstGeom prst="rect">
            <a:avLst/>
          </a:prstGeom>
          <a:noFill/>
        </p:spPr>
        <p:txBody>
          <a:bodyPr wrap="square" rtlCol="0">
            <a:spAutoFit/>
          </a:bodyPr>
          <a:lstStyle/>
          <a:p>
            <a:r>
              <a:rPr lang="en-US" altLang="zh-CN" dirty="0"/>
              <a:t>01 </a:t>
            </a:r>
            <a:r>
              <a:rPr lang="en-US" altLang="zh-CN" dirty="0" err="1">
                <a:solidFill>
                  <a:srgbClr val="0070C0"/>
                </a:solidFill>
              </a:rPr>
              <a:t>Jupyter</a:t>
            </a:r>
            <a:r>
              <a:rPr lang="en-US" altLang="zh-CN" dirty="0">
                <a:solidFill>
                  <a:srgbClr val="0070C0"/>
                </a:solidFill>
              </a:rPr>
              <a:t> notebook</a:t>
            </a:r>
          </a:p>
          <a:p>
            <a:pPr indent="890588"/>
            <a:r>
              <a:rPr lang="zh-CN" altLang="en-US" dirty="0">
                <a:solidFill>
                  <a:srgbClr val="0070C0"/>
                </a:solidFill>
              </a:rPr>
              <a:t>一、</a:t>
            </a:r>
            <a:r>
              <a:rPr lang="en-US" altLang="zh-CN" dirty="0" err="1">
                <a:solidFill>
                  <a:srgbClr val="0070C0"/>
                </a:solidFill>
              </a:rPr>
              <a:t>Jupyter</a:t>
            </a:r>
            <a:r>
              <a:rPr lang="en-US" altLang="zh-CN" dirty="0">
                <a:solidFill>
                  <a:srgbClr val="0070C0"/>
                </a:solidFill>
              </a:rPr>
              <a:t> notebook</a:t>
            </a:r>
            <a:r>
              <a:rPr lang="zh-CN" altLang="en-US" dirty="0">
                <a:solidFill>
                  <a:srgbClr val="0070C0"/>
                </a:solidFill>
              </a:rPr>
              <a:t>的启动：</a:t>
            </a:r>
            <a:endParaRPr lang="en-US" altLang="zh-CN" dirty="0">
              <a:solidFill>
                <a:srgbClr val="0070C0"/>
              </a:solidFill>
            </a:endParaRPr>
          </a:p>
          <a:p>
            <a:pPr indent="890588"/>
            <a:r>
              <a:rPr lang="en-US" altLang="zh-CN" dirty="0"/>
              <a:t>		</a:t>
            </a:r>
            <a:r>
              <a:rPr lang="zh-CN" altLang="en-US" dirty="0"/>
              <a:t>在</a:t>
            </a:r>
            <a:r>
              <a:rPr lang="en-US" altLang="zh-CN" dirty="0" err="1"/>
              <a:t>cmd</a:t>
            </a:r>
            <a:r>
              <a:rPr lang="en-US" altLang="zh-CN" dirty="0"/>
              <a:t>(terminal)</a:t>
            </a:r>
            <a:r>
              <a:rPr lang="zh-CN" altLang="en-US" dirty="0"/>
              <a:t>中输入以下命令：</a:t>
            </a:r>
            <a:endParaRPr lang="en-US" altLang="zh-CN" dirty="0"/>
          </a:p>
          <a:p>
            <a:pPr indent="890588"/>
            <a:r>
              <a:rPr lang="en-US" altLang="zh-CN" dirty="0"/>
              <a:t>		</a:t>
            </a:r>
            <a:r>
              <a:rPr lang="en-US" altLang="zh-CN" dirty="0" err="1">
                <a:solidFill>
                  <a:srgbClr val="0070C0"/>
                </a:solidFill>
              </a:rPr>
              <a:t>jupyter</a:t>
            </a:r>
            <a:r>
              <a:rPr lang="en-US" altLang="zh-CN" dirty="0">
                <a:solidFill>
                  <a:srgbClr val="0070C0"/>
                </a:solidFill>
              </a:rPr>
              <a:t> notebook</a:t>
            </a:r>
          </a:p>
          <a:p>
            <a:pPr marL="890588"/>
            <a:r>
              <a:rPr lang="zh-CN" altLang="en-US" dirty="0"/>
              <a:t>执行命令之后，在终端中将会显示一系列</a:t>
            </a:r>
            <a:r>
              <a:rPr lang="en-US" altLang="zh-CN" dirty="0"/>
              <a:t>notebook</a:t>
            </a:r>
            <a:r>
              <a:rPr lang="zh-CN" altLang="en-US" dirty="0"/>
              <a:t>的服务器信息，同时浏览器将会自动启动</a:t>
            </a:r>
            <a:r>
              <a:rPr lang="en-US" altLang="zh-CN" dirty="0" err="1"/>
              <a:t>Jupyter</a:t>
            </a:r>
            <a:r>
              <a:rPr lang="en-US" altLang="zh-CN" dirty="0"/>
              <a:t> Notebook</a:t>
            </a:r>
            <a:r>
              <a:rPr lang="zh-CN" altLang="en-US" dirty="0"/>
              <a:t>。</a:t>
            </a:r>
            <a:endParaRPr lang="en-US" altLang="zh-CN" dirty="0"/>
          </a:p>
          <a:p>
            <a:pPr marL="890588"/>
            <a:r>
              <a:rPr lang="en-US" altLang="zh-CN" dirty="0">
                <a:solidFill>
                  <a:srgbClr val="FFFF00"/>
                </a:solidFill>
              </a:rPr>
              <a:t>Warning!</a:t>
            </a:r>
            <a:r>
              <a:rPr lang="zh-CN" altLang="en-US" dirty="0"/>
              <a:t>：之后在</a:t>
            </a:r>
            <a:r>
              <a:rPr lang="en-US" altLang="zh-CN" dirty="0" err="1"/>
              <a:t>Jupyter</a:t>
            </a:r>
            <a:r>
              <a:rPr lang="en-US" altLang="zh-CN" dirty="0"/>
              <a:t> Notebook</a:t>
            </a:r>
            <a:r>
              <a:rPr lang="zh-CN" altLang="en-US" dirty="0"/>
              <a:t>的所有操作，都请保持终端</a:t>
            </a:r>
            <a:r>
              <a:rPr lang="zh-CN" altLang="en-US" b="1" dirty="0"/>
              <a:t>不要关闭</a:t>
            </a:r>
            <a:r>
              <a:rPr lang="zh-CN" altLang="en-US" dirty="0"/>
              <a:t>，因为一旦关闭终端，就会断开与本地服务器的链接，你将无法在</a:t>
            </a:r>
            <a:r>
              <a:rPr lang="en-US" altLang="zh-CN" dirty="0" err="1"/>
              <a:t>Jupyter</a:t>
            </a:r>
            <a:r>
              <a:rPr lang="en-US" altLang="zh-CN" dirty="0"/>
              <a:t> Notebook</a:t>
            </a:r>
            <a:r>
              <a:rPr lang="zh-CN" altLang="en-US" dirty="0"/>
              <a:t>中进行其他操作啦。</a:t>
            </a:r>
            <a:endParaRPr lang="en-US" altLang="zh-CN" dirty="0"/>
          </a:p>
          <a:p>
            <a:pPr marL="890588"/>
            <a:r>
              <a:rPr lang="zh-CN" altLang="en-US" dirty="0">
                <a:solidFill>
                  <a:srgbClr val="0070C0"/>
                </a:solidFill>
              </a:rPr>
              <a:t>二、创建</a:t>
            </a:r>
            <a:r>
              <a:rPr lang="en-US" altLang="zh-CN" dirty="0">
                <a:solidFill>
                  <a:srgbClr val="0070C0"/>
                </a:solidFill>
              </a:rPr>
              <a:t>Python</a:t>
            </a:r>
            <a:r>
              <a:rPr lang="zh-CN" altLang="en-US" dirty="0">
                <a:solidFill>
                  <a:srgbClr val="0070C0"/>
                </a:solidFill>
              </a:rPr>
              <a:t>文件</a:t>
            </a:r>
            <a:endParaRPr lang="en-US" altLang="zh-CN" dirty="0">
              <a:solidFill>
                <a:srgbClr val="0070C0"/>
              </a:solidFill>
            </a:endParaRPr>
          </a:p>
          <a:p>
            <a:pPr marL="890588"/>
            <a:r>
              <a:rPr lang="en-US" altLang="zh-CN" dirty="0">
                <a:solidFill>
                  <a:srgbClr val="0070C0"/>
                </a:solidFill>
              </a:rPr>
              <a:t>		</a:t>
            </a:r>
            <a:r>
              <a:rPr lang="zh-CN" altLang="en-US" dirty="0"/>
              <a:t>点击 </a:t>
            </a:r>
            <a:r>
              <a:rPr lang="en-US" altLang="zh-CN" dirty="0"/>
              <a:t>New &gt; Python3 </a:t>
            </a:r>
            <a:r>
              <a:rPr lang="zh-CN" altLang="en-US" dirty="0"/>
              <a:t>即可创建新的</a:t>
            </a:r>
            <a:r>
              <a:rPr lang="en-US" altLang="zh-CN" dirty="0"/>
              <a:t>Python3 notebook</a:t>
            </a:r>
            <a:r>
              <a:rPr lang="zh-CN" altLang="en-US" dirty="0"/>
              <a:t>，界面如下：</a:t>
            </a:r>
            <a:endParaRPr lang="en-US" altLang="zh-CN" dirty="0"/>
          </a:p>
          <a:p>
            <a:pPr indent="895350"/>
            <a:endParaRPr lang="en-US" altLang="zh-CN" dirty="0">
              <a:solidFill>
                <a:srgbClr val="0070C0"/>
              </a:solidFill>
            </a:endParaRP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03-</a:t>
            </a:r>
            <a:r>
              <a:rPr lang="zh-CN" altLang="en-US" sz="4400" dirty="0"/>
              <a:t>一些需要了解的工具</a:t>
            </a:r>
          </a:p>
        </p:txBody>
      </p:sp>
      <p:pic>
        <p:nvPicPr>
          <p:cNvPr id="2" name="图片 1">
            <a:extLst>
              <a:ext uri="{FF2B5EF4-FFF2-40B4-BE49-F238E27FC236}">
                <a16:creationId xmlns:a16="http://schemas.microsoft.com/office/drawing/2014/main" id="{AFFBB1B5-0003-47D6-8F8C-A9B271986B08}"/>
              </a:ext>
            </a:extLst>
          </p:cNvPr>
          <p:cNvPicPr>
            <a:picLocks noChangeAspect="1"/>
          </p:cNvPicPr>
          <p:nvPr/>
        </p:nvPicPr>
        <p:blipFill>
          <a:blip r:embed="rId2"/>
          <a:stretch>
            <a:fillRect/>
          </a:stretch>
        </p:blipFill>
        <p:spPr>
          <a:xfrm>
            <a:off x="1227450" y="4727762"/>
            <a:ext cx="7476190" cy="1961905"/>
          </a:xfrm>
          <a:prstGeom prst="rect">
            <a:avLst/>
          </a:prstGeom>
        </p:spPr>
      </p:pic>
    </p:spTree>
    <p:extLst>
      <p:ext uri="{BB962C8B-B14F-4D97-AF65-F5344CB8AC3E}">
        <p14:creationId xmlns:p14="http://schemas.microsoft.com/office/powerpoint/2010/main" val="415984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竖排标题 3">
            <a:extLst>
              <a:ext uri="{FF2B5EF4-FFF2-40B4-BE49-F238E27FC236}">
                <a16:creationId xmlns:a16="http://schemas.microsoft.com/office/drawing/2014/main" id="{BABCA8DA-0F4D-44E8-81C8-EF74D4664C0A}"/>
              </a:ext>
            </a:extLst>
          </p:cNvPr>
          <p:cNvSpPr>
            <a:spLocks noGrp="1"/>
          </p:cNvSpPr>
          <p:nvPr>
            <p:ph type="title" orient="vert"/>
          </p:nvPr>
        </p:nvSpPr>
        <p:spPr>
          <a:xfrm>
            <a:off x="0" y="0"/>
            <a:ext cx="2924529" cy="6858000"/>
          </a:xfrm>
          <a:solidFill>
            <a:schemeClr val="bg1">
              <a:lumMod val="85000"/>
              <a:lumOff val="15000"/>
            </a:schemeClr>
          </a:solidFill>
        </p:spPr>
        <p:txBody>
          <a:bodyPr/>
          <a:lstStyle/>
          <a:p>
            <a:pPr algn="ctr"/>
            <a:r>
              <a:rPr lang="zh-CN" altLang="en-US" dirty="0">
                <a:latin typeface="微软雅黑" panose="020B0503020204020204" pitchFamily="34" charset="-122"/>
                <a:ea typeface="微软雅黑" panose="020B0503020204020204" pitchFamily="34" charset="-122"/>
              </a:rPr>
              <a:t>目录</a:t>
            </a:r>
          </a:p>
        </p:txBody>
      </p:sp>
      <p:sp>
        <p:nvSpPr>
          <p:cNvPr id="9" name="矩形 8">
            <a:extLst>
              <a:ext uri="{FF2B5EF4-FFF2-40B4-BE49-F238E27FC236}">
                <a16:creationId xmlns:a16="http://schemas.microsoft.com/office/drawing/2014/main" id="{F7310CA5-DE79-46A3-96DE-5C9F838458FF}"/>
              </a:ext>
            </a:extLst>
          </p:cNvPr>
          <p:cNvSpPr/>
          <p:nvPr/>
        </p:nvSpPr>
        <p:spPr>
          <a:xfrm>
            <a:off x="3068052" y="1106905"/>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01</a:t>
            </a:r>
          </a:p>
        </p:txBody>
      </p:sp>
      <p:sp>
        <p:nvSpPr>
          <p:cNvPr id="10" name="文本框 9">
            <a:extLst>
              <a:ext uri="{FF2B5EF4-FFF2-40B4-BE49-F238E27FC236}">
                <a16:creationId xmlns:a16="http://schemas.microsoft.com/office/drawing/2014/main" id="{16EF6949-4F47-4C5A-BFE8-FD58ABD7E519}"/>
              </a:ext>
            </a:extLst>
          </p:cNvPr>
          <p:cNvSpPr txBox="1"/>
          <p:nvPr/>
        </p:nvSpPr>
        <p:spPr>
          <a:xfrm>
            <a:off x="4008019" y="1156855"/>
            <a:ext cx="2149243" cy="461665"/>
          </a:xfrm>
          <a:prstGeom prst="rect">
            <a:avLst/>
          </a:prstGeom>
          <a:noFill/>
        </p:spPr>
        <p:txBody>
          <a:bodyPr wrap="none" rtlCol="0">
            <a:spAutoFit/>
          </a:bodyPr>
          <a:lstStyle>
            <a:defPPr>
              <a:defRPr lang="en-US"/>
            </a:defPPr>
            <a:lvl1pPr>
              <a:defRPr>
                <a:latin typeface="微软雅黑" panose="020B0503020204020204" pitchFamily="34" charset="-122"/>
                <a:ea typeface="微软雅黑" panose="020B0503020204020204" pitchFamily="34" charset="-122"/>
              </a:defRPr>
            </a:lvl1pPr>
          </a:lstStyle>
          <a:p>
            <a:r>
              <a:rPr lang="en-US" altLang="zh-CN" dirty="0"/>
              <a:t>Python</a:t>
            </a:r>
            <a:r>
              <a:rPr lang="zh-CN" altLang="en-US" dirty="0"/>
              <a:t>基本功</a:t>
            </a:r>
            <a:endParaRPr lang="en-US" altLang="zh-CN" dirty="0"/>
          </a:p>
        </p:txBody>
      </p:sp>
      <p:sp>
        <p:nvSpPr>
          <p:cNvPr id="19" name="矩形 18">
            <a:extLst>
              <a:ext uri="{FF2B5EF4-FFF2-40B4-BE49-F238E27FC236}">
                <a16:creationId xmlns:a16="http://schemas.microsoft.com/office/drawing/2014/main" id="{8346659C-C312-4D95-B3C5-DC4BE500B098}"/>
              </a:ext>
            </a:extLst>
          </p:cNvPr>
          <p:cNvSpPr/>
          <p:nvPr/>
        </p:nvSpPr>
        <p:spPr>
          <a:xfrm>
            <a:off x="3068052" y="1884947"/>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02</a:t>
            </a:r>
          </a:p>
        </p:txBody>
      </p:sp>
      <p:sp>
        <p:nvSpPr>
          <p:cNvPr id="20" name="文本框 19">
            <a:extLst>
              <a:ext uri="{FF2B5EF4-FFF2-40B4-BE49-F238E27FC236}">
                <a16:creationId xmlns:a16="http://schemas.microsoft.com/office/drawing/2014/main" id="{292ABA5D-60DB-430E-BB62-5212E7A8031F}"/>
              </a:ext>
            </a:extLst>
          </p:cNvPr>
          <p:cNvSpPr txBox="1"/>
          <p:nvPr/>
        </p:nvSpPr>
        <p:spPr>
          <a:xfrm>
            <a:off x="4008019" y="1934897"/>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网页的基本知识</a:t>
            </a:r>
          </a:p>
        </p:txBody>
      </p:sp>
      <p:sp>
        <p:nvSpPr>
          <p:cNvPr id="21" name="矩形 20">
            <a:extLst>
              <a:ext uri="{FF2B5EF4-FFF2-40B4-BE49-F238E27FC236}">
                <a16:creationId xmlns:a16="http://schemas.microsoft.com/office/drawing/2014/main" id="{B86F29F2-7A86-462A-B3CE-41FDD9AEF276}"/>
              </a:ext>
            </a:extLst>
          </p:cNvPr>
          <p:cNvSpPr/>
          <p:nvPr/>
        </p:nvSpPr>
        <p:spPr>
          <a:xfrm>
            <a:off x="3068052" y="2712939"/>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03</a:t>
            </a:r>
          </a:p>
        </p:txBody>
      </p:sp>
      <p:sp>
        <p:nvSpPr>
          <p:cNvPr id="22" name="文本框 21">
            <a:extLst>
              <a:ext uri="{FF2B5EF4-FFF2-40B4-BE49-F238E27FC236}">
                <a16:creationId xmlns:a16="http://schemas.microsoft.com/office/drawing/2014/main" id="{8972E35B-5E9B-448F-A0D9-D6A2E7869D43}"/>
              </a:ext>
            </a:extLst>
          </p:cNvPr>
          <p:cNvSpPr txBox="1"/>
          <p:nvPr/>
        </p:nvSpPr>
        <p:spPr>
          <a:xfrm>
            <a:off x="4008019" y="2762889"/>
            <a:ext cx="226215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一些需要了解的工具</a:t>
            </a:r>
            <a:endParaRPr lang="en-US" altLang="zh-CN"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A935A7E6-5338-4E69-B57A-9ED15A38CAA7}"/>
              </a:ext>
            </a:extLst>
          </p:cNvPr>
          <p:cNvSpPr/>
          <p:nvPr/>
        </p:nvSpPr>
        <p:spPr>
          <a:xfrm>
            <a:off x="3068052" y="3540931"/>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04</a:t>
            </a:r>
          </a:p>
        </p:txBody>
      </p:sp>
      <p:sp>
        <p:nvSpPr>
          <p:cNvPr id="24" name="文本框 23">
            <a:extLst>
              <a:ext uri="{FF2B5EF4-FFF2-40B4-BE49-F238E27FC236}">
                <a16:creationId xmlns:a16="http://schemas.microsoft.com/office/drawing/2014/main" id="{5F60DDBB-3D8B-455B-82EF-59E072E3F73C}"/>
              </a:ext>
            </a:extLst>
          </p:cNvPr>
          <p:cNvSpPr txBox="1"/>
          <p:nvPr/>
        </p:nvSpPr>
        <p:spPr>
          <a:xfrm>
            <a:off x="4008019" y="3590881"/>
            <a:ext cx="282070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开始使用</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第三方库</a:t>
            </a:r>
          </a:p>
        </p:txBody>
      </p:sp>
      <p:sp>
        <p:nvSpPr>
          <p:cNvPr id="25" name="矩形 24">
            <a:extLst>
              <a:ext uri="{FF2B5EF4-FFF2-40B4-BE49-F238E27FC236}">
                <a16:creationId xmlns:a16="http://schemas.microsoft.com/office/drawing/2014/main" id="{37E1DD12-1A2F-4A07-8822-0C006E686448}"/>
              </a:ext>
            </a:extLst>
          </p:cNvPr>
          <p:cNvSpPr/>
          <p:nvPr/>
        </p:nvSpPr>
        <p:spPr>
          <a:xfrm>
            <a:off x="3068052" y="4368923"/>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05</a:t>
            </a:r>
          </a:p>
        </p:txBody>
      </p:sp>
      <p:sp>
        <p:nvSpPr>
          <p:cNvPr id="26" name="文本框 25">
            <a:extLst>
              <a:ext uri="{FF2B5EF4-FFF2-40B4-BE49-F238E27FC236}">
                <a16:creationId xmlns:a16="http://schemas.microsoft.com/office/drawing/2014/main" id="{01D468DC-0629-42CC-B354-9EB739F21DBD}"/>
              </a:ext>
            </a:extLst>
          </p:cNvPr>
          <p:cNvSpPr txBox="1"/>
          <p:nvPr/>
        </p:nvSpPr>
        <p:spPr>
          <a:xfrm>
            <a:off x="4008019" y="4418873"/>
            <a:ext cx="2031325"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一些更深入的内容</a:t>
            </a:r>
            <a:endParaRPr lang="en-US" altLang="zh-CN"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A28C0CD-0056-404B-ABE1-33E0E7C5FA07}"/>
              </a:ext>
            </a:extLst>
          </p:cNvPr>
          <p:cNvPicPr>
            <a:picLocks noChangeAspect="1"/>
          </p:cNvPicPr>
          <p:nvPr/>
        </p:nvPicPr>
        <p:blipFill rotWithShape="1">
          <a:blip r:embed="rId2"/>
          <a:srcRect l="32301" t="32088" r="16776" b="16874"/>
          <a:stretch/>
        </p:blipFill>
        <p:spPr>
          <a:xfrm>
            <a:off x="0" y="0"/>
            <a:ext cx="2924529" cy="2927928"/>
          </a:xfrm>
          <a:prstGeom prst="rect">
            <a:avLst/>
          </a:prstGeom>
        </p:spPr>
      </p:pic>
    </p:spTree>
    <p:extLst>
      <p:ext uri="{BB962C8B-B14F-4D97-AF65-F5344CB8AC3E}">
        <p14:creationId xmlns:p14="http://schemas.microsoft.com/office/powerpoint/2010/main" val="3194260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5509200"/>
          </a:xfrm>
          <a:prstGeom prst="rect">
            <a:avLst/>
          </a:prstGeom>
          <a:noFill/>
        </p:spPr>
        <p:txBody>
          <a:bodyPr wrap="square" rtlCol="0">
            <a:spAutoFit/>
          </a:bodyPr>
          <a:lstStyle/>
          <a:p>
            <a:r>
              <a:rPr lang="en-US" altLang="zh-CN" dirty="0"/>
              <a:t>01 </a:t>
            </a:r>
            <a:r>
              <a:rPr lang="en-US" altLang="zh-CN" dirty="0">
                <a:solidFill>
                  <a:srgbClr val="0070C0"/>
                </a:solidFill>
              </a:rPr>
              <a:t>		</a:t>
            </a:r>
            <a:r>
              <a:rPr lang="zh-CN" altLang="en-US" dirty="0">
                <a:solidFill>
                  <a:srgbClr val="0070C0"/>
                </a:solidFill>
              </a:rPr>
              <a:t>三、</a:t>
            </a:r>
            <a:r>
              <a:rPr lang="en-US" altLang="zh-CN" dirty="0">
                <a:solidFill>
                  <a:srgbClr val="0070C0"/>
                </a:solidFill>
              </a:rPr>
              <a:t>notebook</a:t>
            </a:r>
            <a:r>
              <a:rPr lang="zh-CN" altLang="en-US" dirty="0">
                <a:solidFill>
                  <a:srgbClr val="0070C0"/>
                </a:solidFill>
              </a:rPr>
              <a:t>的基本操作</a:t>
            </a:r>
            <a:endParaRPr lang="en-US" altLang="zh-CN" dirty="0">
              <a:solidFill>
                <a:srgbClr val="0070C0"/>
              </a:solidFill>
            </a:endParaRPr>
          </a:p>
          <a:p>
            <a:pPr marL="890588"/>
            <a:endParaRPr lang="en-US" altLang="zh-CN" dirty="0">
              <a:solidFill>
                <a:srgbClr val="0070C0"/>
              </a:solidFill>
            </a:endParaRPr>
          </a:p>
          <a:p>
            <a:pPr marL="890588"/>
            <a:endParaRPr lang="en-US" altLang="zh-CN" dirty="0">
              <a:solidFill>
                <a:srgbClr val="0070C0"/>
              </a:solidFill>
            </a:endParaRPr>
          </a:p>
          <a:p>
            <a:pPr marL="890588"/>
            <a:endParaRPr lang="en-US" altLang="zh-CN" dirty="0">
              <a:solidFill>
                <a:srgbClr val="0070C0"/>
              </a:solidFill>
            </a:endParaRPr>
          </a:p>
          <a:p>
            <a:pPr marL="890588"/>
            <a:endParaRPr lang="en-US" altLang="zh-CN" dirty="0">
              <a:solidFill>
                <a:srgbClr val="0070C0"/>
              </a:solidFill>
            </a:endParaRPr>
          </a:p>
          <a:p>
            <a:pPr marL="890588"/>
            <a:endParaRPr lang="en-US" altLang="zh-CN" dirty="0">
              <a:solidFill>
                <a:srgbClr val="0070C0"/>
              </a:solidFill>
            </a:endParaRPr>
          </a:p>
          <a:p>
            <a:pPr marL="890588"/>
            <a:endParaRPr lang="en-US" altLang="zh-CN" dirty="0">
              <a:solidFill>
                <a:srgbClr val="0070C0"/>
              </a:solidFill>
            </a:endParaRPr>
          </a:p>
          <a:p>
            <a:pPr marL="890588"/>
            <a:endParaRPr lang="en-US" altLang="zh-CN" dirty="0">
              <a:solidFill>
                <a:srgbClr val="0070C0"/>
              </a:solidFill>
            </a:endParaRPr>
          </a:p>
          <a:p>
            <a:pPr marL="890588"/>
            <a:endParaRPr lang="en-US" altLang="zh-CN" sz="1600" dirty="0">
              <a:solidFill>
                <a:srgbClr val="0070C0"/>
              </a:solidFill>
            </a:endParaRPr>
          </a:p>
          <a:p>
            <a:pPr marL="890588"/>
            <a:r>
              <a:rPr lang="zh-CN" altLang="en-US" sz="1600" dirty="0"/>
              <a:t>上图展示的是笔记本的基本结构和功能。根据图中的注解已经可以解决绝大多数的使用问题了。</a:t>
            </a:r>
          </a:p>
          <a:p>
            <a:pPr marL="890588"/>
            <a:r>
              <a:rPr lang="zh-CN" altLang="en-US" sz="1600" dirty="0"/>
              <a:t>工具栏的使用如图中的注解一样直观，在此不过多解释。需要特别说明的是“单元格的状态”，有</a:t>
            </a:r>
            <a:r>
              <a:rPr lang="en-US" altLang="zh-CN" sz="1600" dirty="0"/>
              <a:t>Code</a:t>
            </a:r>
            <a:r>
              <a:rPr lang="zh-CN" altLang="en-US" sz="1600" dirty="0"/>
              <a:t>，</a:t>
            </a:r>
            <a:r>
              <a:rPr lang="en-US" altLang="zh-CN" sz="1600" dirty="0"/>
              <a:t>Markdown</a:t>
            </a:r>
            <a:r>
              <a:rPr lang="zh-CN" altLang="en-US" sz="1600" dirty="0"/>
              <a:t>，</a:t>
            </a:r>
            <a:r>
              <a:rPr lang="en-US" altLang="zh-CN" sz="1600" dirty="0"/>
              <a:t>Raw </a:t>
            </a:r>
            <a:r>
              <a:rPr lang="en-US" altLang="zh-CN" sz="1600" dirty="0" err="1"/>
              <a:t>NBconvert</a:t>
            </a:r>
            <a:r>
              <a:rPr lang="zh-CN" altLang="en-US" sz="1600" dirty="0"/>
              <a:t>。其中，最常用的是前两个，分别是代码状态，</a:t>
            </a:r>
            <a:r>
              <a:rPr lang="en-US" altLang="zh-CN" sz="1600" dirty="0"/>
              <a:t>Markdown</a:t>
            </a:r>
            <a:r>
              <a:rPr lang="zh-CN" altLang="en-US" sz="1600" dirty="0"/>
              <a:t>编写状态。而</a:t>
            </a:r>
            <a:r>
              <a:rPr lang="en-US" altLang="zh-CN" sz="1600" dirty="0"/>
              <a:t>Raw </a:t>
            </a:r>
            <a:r>
              <a:rPr lang="en-US" altLang="zh-CN" sz="1600" dirty="0" err="1"/>
              <a:t>NBconvert</a:t>
            </a:r>
            <a:r>
              <a:rPr lang="zh-CN" altLang="en-US" sz="1600" dirty="0"/>
              <a:t>目前极少用到，此处也不做过多讲解。</a:t>
            </a:r>
          </a:p>
          <a:p>
            <a:pPr marL="890588"/>
            <a:r>
              <a:rPr lang="zh-CN" altLang="en-US" sz="1600" dirty="0"/>
              <a:t>菜单栏涵盖了笔记本的所有功能，即便是工具栏的功能，也都可以在菜单栏的类目里找到。然而，并不是所有功能都是常用的，比如</a:t>
            </a:r>
            <a:r>
              <a:rPr lang="en-US" altLang="zh-CN" sz="1600" dirty="0"/>
              <a:t>Widgets</a:t>
            </a:r>
            <a:r>
              <a:rPr lang="zh-CN" altLang="en-US" sz="1600" dirty="0"/>
              <a:t>，</a:t>
            </a:r>
            <a:r>
              <a:rPr lang="en-US" altLang="zh-CN" sz="1600" dirty="0"/>
              <a:t>Navigate</a:t>
            </a:r>
            <a:r>
              <a:rPr lang="zh-CN" altLang="en-US" sz="1600" dirty="0"/>
              <a:t>。</a:t>
            </a:r>
            <a:r>
              <a:rPr lang="en-US" altLang="zh-CN" sz="1600" dirty="0"/>
              <a:t>Kernel</a:t>
            </a:r>
            <a:r>
              <a:rPr lang="zh-CN" altLang="en-US" sz="1600" dirty="0"/>
              <a:t>类目的使用，主要是对内核的操作，比如中断、重启、连接、关闭、切换内核等，由于我们在创建笔记本时已经选择了内核，因此切换内核的操作便于我们在使用笔记本时切换到我们想要的内核环境中去。由于其他的功能相对比较常规，根据图中的注解来尝试使用笔记本的功能已经非常便捷，因此不再做详细讲解。</a:t>
            </a:r>
            <a:endParaRPr lang="en-US" altLang="zh-CN" sz="1600" dirty="0"/>
          </a:p>
          <a:p>
            <a:pPr marL="890588"/>
            <a:r>
              <a:rPr lang="zh-CN" altLang="en-US" sz="1600" dirty="0"/>
              <a:t>更多的内容：</a:t>
            </a:r>
            <a:r>
              <a:rPr lang="en-US" altLang="zh-CN" sz="1600" dirty="0">
                <a:solidFill>
                  <a:srgbClr val="0070C0"/>
                </a:solidFill>
              </a:rPr>
              <a:t>https://zhuanlan.zhihu.com/p/33105153</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03-</a:t>
            </a:r>
            <a:r>
              <a:rPr lang="zh-CN" altLang="en-US" sz="4400" dirty="0"/>
              <a:t>一些需要了解的工具</a:t>
            </a:r>
          </a:p>
        </p:txBody>
      </p:sp>
      <p:pic>
        <p:nvPicPr>
          <p:cNvPr id="1026" name="Picture 2" descr="https://pic1.zhimg.com/80/v2-3c250ee0349ff76d869ed80d456487cc_hd.jpg">
            <a:extLst>
              <a:ext uri="{FF2B5EF4-FFF2-40B4-BE49-F238E27FC236}">
                <a16:creationId xmlns:a16="http://schemas.microsoft.com/office/drawing/2014/main" id="{AD6CEC17-DD2C-421D-81A2-A352EBFF6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92800"/>
            <a:ext cx="685800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463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2585323"/>
          </a:xfrm>
          <a:prstGeom prst="rect">
            <a:avLst/>
          </a:prstGeom>
          <a:noFill/>
        </p:spPr>
        <p:txBody>
          <a:bodyPr wrap="square" rtlCol="0">
            <a:spAutoFit/>
          </a:bodyPr>
          <a:lstStyle/>
          <a:p>
            <a:r>
              <a:rPr lang="en-US" altLang="zh-CN" dirty="0"/>
              <a:t>02 </a:t>
            </a:r>
            <a:r>
              <a:rPr lang="en-US" altLang="zh-CN" dirty="0">
                <a:solidFill>
                  <a:srgbClr val="0070C0"/>
                </a:solidFill>
              </a:rPr>
              <a:t>Chrome</a:t>
            </a:r>
            <a:r>
              <a:rPr lang="zh-CN" altLang="en-US" dirty="0">
                <a:solidFill>
                  <a:srgbClr val="0070C0"/>
                </a:solidFill>
              </a:rPr>
              <a:t>开发者工具</a:t>
            </a:r>
            <a:endParaRPr lang="en-US" altLang="zh-CN" dirty="0">
              <a:solidFill>
                <a:srgbClr val="0070C0"/>
              </a:solidFill>
            </a:endParaRPr>
          </a:p>
          <a:p>
            <a:pPr marL="890588"/>
            <a:r>
              <a:rPr lang="zh-CN" altLang="en-US" dirty="0"/>
              <a:t>这个工具掌握两个方面的技巧就可以：</a:t>
            </a:r>
            <a:endParaRPr lang="en-US" altLang="zh-CN" dirty="0"/>
          </a:p>
          <a:p>
            <a:pPr marL="890588"/>
            <a:endParaRPr lang="en-US" altLang="zh-CN" dirty="0"/>
          </a:p>
          <a:p>
            <a:pPr marL="890588"/>
            <a:r>
              <a:rPr lang="zh-CN" altLang="en-US" dirty="0"/>
              <a:t>一个是学会运用它看到页面向服务器请求了哪些资源、资源的大小以及加载资源花费的时间，当然也能看到哪些资源不能成功加载。此外，还可以查看</a:t>
            </a:r>
            <a:r>
              <a:rPr lang="en-US" altLang="zh-CN" dirty="0"/>
              <a:t>HTTP</a:t>
            </a:r>
            <a:r>
              <a:rPr lang="zh-CN" altLang="en-US" dirty="0"/>
              <a:t>的请求头，返回内容等；（在请求中找到哪些资源是我们需要的，需要一定的经验）</a:t>
            </a:r>
            <a:endParaRPr lang="en-US" altLang="zh-CN" dirty="0"/>
          </a:p>
          <a:p>
            <a:pPr marL="890588"/>
            <a:endParaRPr lang="en-US" altLang="zh-CN" dirty="0"/>
          </a:p>
          <a:p>
            <a:pPr marL="890588"/>
            <a:r>
              <a:rPr lang="zh-CN" altLang="en-US" dirty="0"/>
              <a:t>另一个是学会运用它查找</a:t>
            </a:r>
            <a:r>
              <a:rPr lang="en-US" altLang="zh-CN" dirty="0"/>
              <a:t>DOM</a:t>
            </a:r>
            <a:r>
              <a:rPr lang="zh-CN" altLang="en-US" dirty="0"/>
              <a:t>节点，并进行简单测试，用来编写</a:t>
            </a:r>
            <a:r>
              <a:rPr lang="en-US" altLang="zh-CN" dirty="0" err="1"/>
              <a:t>css</a:t>
            </a:r>
            <a:r>
              <a:rPr lang="en-US" altLang="zh-CN" dirty="0"/>
              <a:t> selector</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03-</a:t>
            </a:r>
            <a:r>
              <a:rPr lang="zh-CN" altLang="en-US" sz="4400" dirty="0"/>
              <a:t>一些需要了解的工具</a:t>
            </a:r>
          </a:p>
        </p:txBody>
      </p:sp>
    </p:spTree>
    <p:extLst>
      <p:ext uri="{BB962C8B-B14F-4D97-AF65-F5344CB8AC3E}">
        <p14:creationId xmlns:p14="http://schemas.microsoft.com/office/powerpoint/2010/main" val="3968249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5078313"/>
          </a:xfrm>
          <a:prstGeom prst="rect">
            <a:avLst/>
          </a:prstGeom>
          <a:noFill/>
        </p:spPr>
        <p:txBody>
          <a:bodyPr wrap="square" rtlCol="0">
            <a:spAutoFit/>
          </a:bodyPr>
          <a:lstStyle/>
          <a:p>
            <a:r>
              <a:rPr lang="en-US" altLang="zh-CN" dirty="0"/>
              <a:t>03</a:t>
            </a:r>
            <a:r>
              <a:rPr lang="zh-CN" altLang="en-US" dirty="0"/>
              <a:t> </a:t>
            </a:r>
            <a:r>
              <a:rPr lang="en-US" altLang="zh-CN" dirty="0">
                <a:solidFill>
                  <a:srgbClr val="0070C0"/>
                </a:solidFill>
              </a:rPr>
              <a:t>PyCharm – </a:t>
            </a:r>
            <a:r>
              <a:rPr lang="zh-CN" altLang="en-US" dirty="0">
                <a:solidFill>
                  <a:srgbClr val="0070C0"/>
                </a:solidFill>
              </a:rPr>
              <a:t>专业的</a:t>
            </a:r>
            <a:r>
              <a:rPr lang="en-US" altLang="zh-CN" dirty="0">
                <a:solidFill>
                  <a:srgbClr val="0070C0"/>
                </a:solidFill>
              </a:rPr>
              <a:t>Python</a:t>
            </a:r>
            <a:r>
              <a:rPr lang="zh-CN" altLang="en-US" dirty="0">
                <a:solidFill>
                  <a:srgbClr val="0070C0"/>
                </a:solidFill>
              </a:rPr>
              <a:t>开发工具（自行了解）</a:t>
            </a:r>
            <a:endParaRPr lang="en-US" altLang="zh-CN" dirty="0">
              <a:solidFill>
                <a:srgbClr val="0070C0"/>
              </a:solidFill>
            </a:endParaRPr>
          </a:p>
          <a:p>
            <a:pPr marL="895350"/>
            <a:r>
              <a:rPr lang="zh-CN" altLang="en-US" dirty="0">
                <a:solidFill>
                  <a:srgbClr val="0070C0"/>
                </a:solidFill>
              </a:rPr>
              <a:t>一</a:t>
            </a:r>
            <a:r>
              <a:rPr lang="en-US" altLang="zh-CN" dirty="0">
                <a:solidFill>
                  <a:srgbClr val="0070C0"/>
                </a:solidFill>
              </a:rPr>
              <a:t>.</a:t>
            </a:r>
            <a:r>
              <a:rPr lang="en-US" altLang="zh-CN" dirty="0" err="1">
                <a:solidFill>
                  <a:srgbClr val="0070C0"/>
                </a:solidFill>
              </a:rPr>
              <a:t>Pycharm</a:t>
            </a:r>
            <a:r>
              <a:rPr lang="zh-CN" altLang="en-US" dirty="0">
                <a:solidFill>
                  <a:srgbClr val="0070C0"/>
                </a:solidFill>
              </a:rPr>
              <a:t>的基本使用</a:t>
            </a:r>
          </a:p>
          <a:p>
            <a:pPr marL="895350"/>
            <a:r>
              <a:rPr lang="zh-CN" altLang="en-US" dirty="0"/>
              <a:t>          </a:t>
            </a:r>
            <a:r>
              <a:rPr lang="en-US" altLang="zh-CN" dirty="0"/>
              <a:t>1.</a:t>
            </a:r>
            <a:r>
              <a:rPr lang="zh-CN" altLang="en-US" dirty="0"/>
              <a:t>在</a:t>
            </a:r>
            <a:r>
              <a:rPr lang="en-US" altLang="zh-CN" dirty="0" err="1"/>
              <a:t>Pycharm</a:t>
            </a:r>
            <a:r>
              <a:rPr lang="zh-CN" altLang="en-US" dirty="0"/>
              <a:t>下为你的</a:t>
            </a:r>
            <a:r>
              <a:rPr lang="en-US" altLang="zh-CN" dirty="0"/>
              <a:t>Python</a:t>
            </a:r>
            <a:r>
              <a:rPr lang="zh-CN" altLang="en-US" dirty="0"/>
              <a:t>项目配置</a:t>
            </a:r>
            <a:r>
              <a:rPr lang="en-US" altLang="zh-CN" dirty="0"/>
              <a:t>Python</a:t>
            </a:r>
            <a:r>
              <a:rPr lang="zh-CN" altLang="en-US" dirty="0"/>
              <a:t>解释器</a:t>
            </a:r>
          </a:p>
          <a:p>
            <a:pPr marL="895350"/>
            <a:r>
              <a:rPr lang="zh-CN" altLang="en-US" dirty="0"/>
              <a:t>               （</a:t>
            </a:r>
            <a:r>
              <a:rPr lang="en-US" altLang="zh-CN" dirty="0"/>
              <a:t>1</a:t>
            </a:r>
            <a:r>
              <a:rPr lang="zh-CN" altLang="en-US" dirty="0"/>
              <a:t>）</a:t>
            </a:r>
            <a:r>
              <a:rPr lang="en-US" altLang="zh-CN" dirty="0"/>
              <a:t>.Setting&gt;Project Interpreter&gt;</a:t>
            </a:r>
          </a:p>
          <a:p>
            <a:pPr marL="895350"/>
            <a:endParaRPr lang="en-US" altLang="zh-CN" dirty="0"/>
          </a:p>
          <a:p>
            <a:pPr marL="895350"/>
            <a:r>
              <a:rPr lang="en-US" altLang="zh-CN" dirty="0">
                <a:solidFill>
                  <a:srgbClr val="0070C0"/>
                </a:solidFill>
              </a:rPr>
              <a:t> </a:t>
            </a:r>
            <a:r>
              <a:rPr lang="zh-CN" altLang="en-US" dirty="0">
                <a:solidFill>
                  <a:srgbClr val="0070C0"/>
                </a:solidFill>
              </a:rPr>
              <a:t>二</a:t>
            </a:r>
            <a:r>
              <a:rPr lang="en-US" altLang="zh-CN" dirty="0">
                <a:solidFill>
                  <a:srgbClr val="0070C0"/>
                </a:solidFill>
              </a:rPr>
              <a:t>.</a:t>
            </a:r>
            <a:r>
              <a:rPr lang="zh-CN" altLang="en-US" dirty="0">
                <a:solidFill>
                  <a:srgbClr val="0070C0"/>
                </a:solidFill>
              </a:rPr>
              <a:t>在</a:t>
            </a:r>
            <a:r>
              <a:rPr lang="en-US" altLang="zh-CN" dirty="0" err="1">
                <a:solidFill>
                  <a:srgbClr val="0070C0"/>
                </a:solidFill>
              </a:rPr>
              <a:t>Pycharm</a:t>
            </a:r>
            <a:r>
              <a:rPr lang="zh-CN" altLang="en-US" dirty="0">
                <a:solidFill>
                  <a:srgbClr val="0070C0"/>
                </a:solidFill>
              </a:rPr>
              <a:t>下创建</a:t>
            </a:r>
            <a:r>
              <a:rPr lang="en-US" altLang="zh-CN" dirty="0">
                <a:solidFill>
                  <a:srgbClr val="0070C0"/>
                </a:solidFill>
              </a:rPr>
              <a:t>Python</a:t>
            </a:r>
            <a:r>
              <a:rPr lang="zh-CN" altLang="en-US" dirty="0">
                <a:solidFill>
                  <a:srgbClr val="0070C0"/>
                </a:solidFill>
              </a:rPr>
              <a:t>文件、</a:t>
            </a:r>
            <a:r>
              <a:rPr lang="en-US" altLang="zh-CN" dirty="0">
                <a:solidFill>
                  <a:srgbClr val="0070C0"/>
                </a:solidFill>
              </a:rPr>
              <a:t>Python</a:t>
            </a:r>
            <a:r>
              <a:rPr lang="zh-CN" altLang="en-US" dirty="0">
                <a:solidFill>
                  <a:srgbClr val="0070C0"/>
                </a:solidFill>
              </a:rPr>
              <a:t>模块</a:t>
            </a:r>
          </a:p>
          <a:p>
            <a:pPr marL="895350"/>
            <a:r>
              <a:rPr lang="zh-CN" altLang="en-US" dirty="0"/>
              <a:t>          </a:t>
            </a:r>
            <a:r>
              <a:rPr lang="en-US" altLang="zh-CN" dirty="0"/>
              <a:t>1.File&gt;New&gt;Python File</a:t>
            </a:r>
          </a:p>
          <a:p>
            <a:pPr marL="895350"/>
            <a:r>
              <a:rPr lang="en-US" altLang="zh-CN" dirty="0"/>
              <a:t>          2.File&gt;New&gt;Python Package</a:t>
            </a:r>
          </a:p>
          <a:p>
            <a:pPr marL="895350"/>
            <a:endParaRPr lang="en-US" altLang="zh-CN" dirty="0"/>
          </a:p>
          <a:p>
            <a:pPr marL="895350"/>
            <a:r>
              <a:rPr lang="en-US" altLang="zh-CN" dirty="0">
                <a:solidFill>
                  <a:srgbClr val="0070C0"/>
                </a:solidFill>
              </a:rPr>
              <a:t> </a:t>
            </a:r>
            <a:r>
              <a:rPr lang="zh-CN" altLang="en-US" dirty="0">
                <a:solidFill>
                  <a:srgbClr val="0070C0"/>
                </a:solidFill>
              </a:rPr>
              <a:t>三</a:t>
            </a:r>
            <a:r>
              <a:rPr lang="en-US" altLang="zh-CN" dirty="0">
                <a:solidFill>
                  <a:srgbClr val="0070C0"/>
                </a:solidFill>
              </a:rPr>
              <a:t>.</a:t>
            </a:r>
            <a:r>
              <a:rPr lang="zh-CN" altLang="en-US" dirty="0">
                <a:solidFill>
                  <a:srgbClr val="0070C0"/>
                </a:solidFill>
              </a:rPr>
              <a:t>使用</a:t>
            </a:r>
            <a:r>
              <a:rPr lang="en-US" altLang="zh-CN" dirty="0" err="1">
                <a:solidFill>
                  <a:srgbClr val="0070C0"/>
                </a:solidFill>
              </a:rPr>
              <a:t>Pycharm</a:t>
            </a:r>
            <a:r>
              <a:rPr lang="zh-CN" altLang="en-US" dirty="0">
                <a:solidFill>
                  <a:srgbClr val="0070C0"/>
                </a:solidFill>
              </a:rPr>
              <a:t>安装</a:t>
            </a:r>
            <a:r>
              <a:rPr lang="en-US" altLang="zh-CN" dirty="0">
                <a:solidFill>
                  <a:srgbClr val="0070C0"/>
                </a:solidFill>
              </a:rPr>
              <a:t>Python</a:t>
            </a:r>
            <a:r>
              <a:rPr lang="zh-CN" altLang="en-US" dirty="0">
                <a:solidFill>
                  <a:srgbClr val="0070C0"/>
                </a:solidFill>
              </a:rPr>
              <a:t>第三方模块</a:t>
            </a:r>
          </a:p>
          <a:p>
            <a:pPr marL="895350"/>
            <a:r>
              <a:rPr lang="zh-CN" altLang="en-US" dirty="0"/>
              <a:t>          </a:t>
            </a:r>
            <a:r>
              <a:rPr lang="en-US" altLang="zh-CN" dirty="0"/>
              <a:t>1.Setting&gt;Project:</a:t>
            </a:r>
            <a:r>
              <a:rPr lang="zh-CN" altLang="en-US" dirty="0"/>
              <a:t>项目名</a:t>
            </a:r>
            <a:r>
              <a:rPr lang="en-US" altLang="zh-CN" dirty="0"/>
              <a:t>&gt;Project Interpreter&gt;</a:t>
            </a:r>
            <a:r>
              <a:rPr lang="zh-CN" altLang="en-US" dirty="0"/>
              <a:t>点击右侧绿色</a:t>
            </a:r>
            <a:r>
              <a:rPr lang="en-US" altLang="zh-CN" dirty="0"/>
              <a:t>+</a:t>
            </a:r>
          </a:p>
          <a:p>
            <a:pPr marL="895350"/>
            <a:endParaRPr lang="en-US" altLang="zh-CN" dirty="0"/>
          </a:p>
          <a:p>
            <a:pPr marL="895350"/>
            <a:r>
              <a:rPr lang="en-US" altLang="zh-CN" dirty="0">
                <a:solidFill>
                  <a:srgbClr val="0070C0"/>
                </a:solidFill>
              </a:rPr>
              <a:t> </a:t>
            </a:r>
            <a:r>
              <a:rPr lang="zh-CN" altLang="en-US" dirty="0">
                <a:solidFill>
                  <a:srgbClr val="0070C0"/>
                </a:solidFill>
              </a:rPr>
              <a:t>四</a:t>
            </a:r>
            <a:r>
              <a:rPr lang="en-US" altLang="zh-CN" dirty="0">
                <a:solidFill>
                  <a:srgbClr val="0070C0"/>
                </a:solidFill>
              </a:rPr>
              <a:t>.</a:t>
            </a:r>
            <a:r>
              <a:rPr lang="en-US" altLang="zh-CN" dirty="0" err="1">
                <a:solidFill>
                  <a:srgbClr val="0070C0"/>
                </a:solidFill>
              </a:rPr>
              <a:t>Pycharm</a:t>
            </a:r>
            <a:r>
              <a:rPr lang="zh-CN" altLang="en-US" dirty="0">
                <a:solidFill>
                  <a:srgbClr val="0070C0"/>
                </a:solidFill>
              </a:rPr>
              <a:t>基本设置</a:t>
            </a:r>
          </a:p>
          <a:p>
            <a:pPr marL="895350"/>
            <a:r>
              <a:rPr lang="zh-CN" altLang="en-US" dirty="0"/>
              <a:t>          </a:t>
            </a:r>
            <a:r>
              <a:rPr lang="en-US" altLang="zh-CN" dirty="0"/>
              <a:t>1.</a:t>
            </a:r>
            <a:r>
              <a:rPr lang="zh-CN" altLang="en-US" dirty="0"/>
              <a:t>设置菜单字体大小</a:t>
            </a:r>
            <a:r>
              <a:rPr lang="en-US" altLang="zh-CN" dirty="0"/>
              <a:t>:Setting&gt;</a:t>
            </a:r>
            <a:r>
              <a:rPr lang="en-US" altLang="zh-CN" dirty="0" err="1"/>
              <a:t>Appearance&amp;Behavior</a:t>
            </a:r>
            <a:r>
              <a:rPr lang="en-US" altLang="zh-CN" dirty="0"/>
              <a:t>&gt;Appearance</a:t>
            </a:r>
          </a:p>
          <a:p>
            <a:pPr marL="895350"/>
            <a:r>
              <a:rPr lang="en-US" altLang="zh-CN" dirty="0"/>
              <a:t>          2.</a:t>
            </a:r>
            <a:r>
              <a:rPr lang="zh-CN" altLang="en-US" dirty="0"/>
              <a:t>设置</a:t>
            </a:r>
            <a:r>
              <a:rPr lang="en-US" altLang="zh-CN" dirty="0" err="1"/>
              <a:t>Console$Terminal</a:t>
            </a:r>
            <a:r>
              <a:rPr lang="zh-CN" altLang="en-US" dirty="0"/>
              <a:t>字体大小</a:t>
            </a:r>
            <a:r>
              <a:rPr lang="en-US" altLang="zh-CN" dirty="0"/>
              <a:t>:Setting&gt;Editor&gt;</a:t>
            </a:r>
            <a:r>
              <a:rPr lang="en-US" altLang="zh-CN" dirty="0" err="1"/>
              <a:t>Colors&amp;Fonts</a:t>
            </a:r>
            <a:r>
              <a:rPr lang="en-US" altLang="zh-CN" dirty="0"/>
              <a:t>&gt;Console Font</a:t>
            </a:r>
          </a:p>
          <a:p>
            <a:pPr marL="895350"/>
            <a:r>
              <a:rPr lang="en-US" altLang="zh-CN" dirty="0"/>
              <a:t>          3.</a:t>
            </a:r>
            <a:r>
              <a:rPr lang="zh-CN" altLang="en-US" dirty="0"/>
              <a:t>设置文件编码：</a:t>
            </a:r>
            <a:r>
              <a:rPr lang="en-US" altLang="zh-CN" dirty="0"/>
              <a:t>Setting&gt;Editor&gt;File Encodings IDE </a:t>
            </a:r>
            <a:r>
              <a:rPr lang="en-US" altLang="zh-CN" dirty="0" err="1"/>
              <a:t>Encodings;Project</a:t>
            </a:r>
            <a:r>
              <a:rPr lang="en-US" altLang="zh-CN" dirty="0"/>
              <a:t> </a:t>
            </a:r>
            <a:r>
              <a:rPr lang="en-US" altLang="zh-CN" dirty="0" err="1"/>
              <a:t>Encoding;Properties</a:t>
            </a:r>
            <a:r>
              <a:rPr lang="en-US" altLang="zh-CN" dirty="0"/>
              <a:t> Files</a:t>
            </a:r>
            <a:r>
              <a:rPr lang="zh-CN" altLang="en-US" dirty="0"/>
              <a:t>都设置为</a:t>
            </a:r>
            <a:r>
              <a:rPr lang="en-US" altLang="zh-CN" dirty="0"/>
              <a:t>UTF-8</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03-</a:t>
            </a:r>
            <a:r>
              <a:rPr lang="zh-CN" altLang="en-US" sz="4400" dirty="0"/>
              <a:t>一些需要了解的工具</a:t>
            </a:r>
          </a:p>
        </p:txBody>
      </p:sp>
    </p:spTree>
    <p:extLst>
      <p:ext uri="{BB962C8B-B14F-4D97-AF65-F5344CB8AC3E}">
        <p14:creationId xmlns:p14="http://schemas.microsoft.com/office/powerpoint/2010/main" val="226458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5078313"/>
          </a:xfrm>
          <a:prstGeom prst="rect">
            <a:avLst/>
          </a:prstGeom>
          <a:noFill/>
        </p:spPr>
        <p:txBody>
          <a:bodyPr wrap="square" rtlCol="0">
            <a:spAutoFit/>
          </a:bodyPr>
          <a:lstStyle/>
          <a:p>
            <a:pPr marL="895350" indent="-895350"/>
            <a:r>
              <a:rPr lang="en-US" altLang="zh-CN" dirty="0"/>
              <a:t>03</a:t>
            </a:r>
            <a:r>
              <a:rPr lang="zh-CN" altLang="en-US" dirty="0"/>
              <a:t> </a:t>
            </a:r>
            <a:r>
              <a:rPr lang="en-US" altLang="zh-CN" dirty="0"/>
              <a:t>	          4.</a:t>
            </a:r>
            <a:r>
              <a:rPr lang="zh-CN" altLang="en-US" dirty="0"/>
              <a:t>修改背景颜色：</a:t>
            </a:r>
            <a:r>
              <a:rPr lang="en-US" altLang="zh-CN" dirty="0"/>
              <a:t>Setting&gt;Editor&gt;</a:t>
            </a:r>
            <a:r>
              <a:rPr lang="en-US" altLang="zh-CN" dirty="0" err="1"/>
              <a:t>Color&amp;Fonts</a:t>
            </a:r>
            <a:r>
              <a:rPr lang="en-US" altLang="zh-CN" dirty="0"/>
              <a:t>&gt;General&gt;</a:t>
            </a:r>
            <a:r>
              <a:rPr lang="zh-CN" altLang="en-US" dirty="0"/>
              <a:t>右边</a:t>
            </a:r>
            <a:r>
              <a:rPr lang="en-US" altLang="zh-CN" dirty="0"/>
              <a:t>Text</a:t>
            </a:r>
            <a:r>
              <a:rPr lang="zh-CN" altLang="en-US" dirty="0"/>
              <a:t>下面选中</a:t>
            </a:r>
            <a:r>
              <a:rPr lang="en-US" altLang="zh-CN" dirty="0"/>
              <a:t>Default text&gt;</a:t>
            </a:r>
            <a:r>
              <a:rPr lang="zh-CN" altLang="en-US" dirty="0"/>
              <a:t>修改</a:t>
            </a:r>
            <a:r>
              <a:rPr lang="en-US" altLang="zh-CN" dirty="0"/>
              <a:t>Background</a:t>
            </a:r>
            <a:r>
              <a:rPr lang="zh-CN" altLang="en-US" dirty="0"/>
              <a:t>颜色即可</a:t>
            </a:r>
          </a:p>
          <a:p>
            <a:pPr marL="895350"/>
            <a:r>
              <a:rPr lang="zh-CN" altLang="en-US" dirty="0"/>
              <a:t>          </a:t>
            </a:r>
            <a:r>
              <a:rPr lang="en-US" altLang="zh-CN" dirty="0"/>
              <a:t>5.</a:t>
            </a:r>
            <a:r>
              <a:rPr lang="zh-CN" altLang="en-US" dirty="0"/>
              <a:t>不使用</a:t>
            </a:r>
            <a:r>
              <a:rPr lang="en-US" altLang="zh-CN" dirty="0"/>
              <a:t>tab</a:t>
            </a:r>
            <a:r>
              <a:rPr lang="zh-CN" altLang="en-US" dirty="0"/>
              <a:t>、</a:t>
            </a:r>
            <a:r>
              <a:rPr lang="en-US" altLang="zh-CN" dirty="0"/>
              <a:t>tab=4</a:t>
            </a:r>
            <a:r>
              <a:rPr lang="zh-CN" altLang="en-US" dirty="0"/>
              <a:t>空格：</a:t>
            </a:r>
            <a:r>
              <a:rPr lang="en-US" altLang="zh-CN" dirty="0"/>
              <a:t>Setting&gt;Editor&gt;Code Style&gt;Python</a:t>
            </a:r>
          </a:p>
          <a:p>
            <a:pPr marL="895350"/>
            <a:r>
              <a:rPr lang="en-US" altLang="zh-CN" dirty="0"/>
              <a:t>          6.</a:t>
            </a:r>
            <a:r>
              <a:rPr lang="zh-CN" altLang="en-US" dirty="0"/>
              <a:t>字体、字体颜色：</a:t>
            </a:r>
            <a:r>
              <a:rPr lang="en-US" altLang="zh-CN" dirty="0"/>
              <a:t>Setting&gt;Editor&gt;</a:t>
            </a:r>
            <a:r>
              <a:rPr lang="en-US" altLang="zh-CN" dirty="0" err="1"/>
              <a:t>Colors&amp;Fonts</a:t>
            </a:r>
            <a:r>
              <a:rPr lang="en-US" altLang="zh-CN" dirty="0"/>
              <a:t>&gt;Python</a:t>
            </a:r>
          </a:p>
          <a:p>
            <a:pPr marL="895350"/>
            <a:r>
              <a:rPr lang="en-US" altLang="zh-CN" dirty="0"/>
              <a:t>          7.</a:t>
            </a:r>
            <a:r>
              <a:rPr lang="zh-CN" altLang="en-US" dirty="0"/>
              <a:t>关闭自动更新：</a:t>
            </a:r>
            <a:r>
              <a:rPr lang="en-US" altLang="zh-CN" dirty="0"/>
              <a:t>Setting&gt;</a:t>
            </a:r>
            <a:r>
              <a:rPr lang="en-US" altLang="zh-CN" dirty="0" err="1"/>
              <a:t>Appearance&amp;Behavior</a:t>
            </a:r>
            <a:r>
              <a:rPr lang="en-US" altLang="zh-CN" dirty="0"/>
              <a:t>&gt;System Settings&gt;Updates</a:t>
            </a:r>
          </a:p>
          <a:p>
            <a:pPr marL="895350"/>
            <a:r>
              <a:rPr lang="en-US" altLang="zh-CN" dirty="0"/>
              <a:t>          8.</a:t>
            </a:r>
            <a:r>
              <a:rPr lang="zh-CN" altLang="en-US" dirty="0"/>
              <a:t>脚本头设置：</a:t>
            </a:r>
            <a:r>
              <a:rPr lang="en-US" altLang="zh-CN" dirty="0"/>
              <a:t>Setting&gt;Edit&gt;File and Code Templates&gt;Python Script</a:t>
            </a:r>
          </a:p>
          <a:p>
            <a:pPr marL="895350"/>
            <a:r>
              <a:rPr lang="en-US" altLang="zh-CN" dirty="0"/>
              <a:t>               </a:t>
            </a:r>
            <a:r>
              <a:rPr lang="zh-CN" altLang="en-US" dirty="0"/>
              <a:t>（</a:t>
            </a:r>
            <a:r>
              <a:rPr lang="en-US" altLang="zh-CN" dirty="0"/>
              <a:t>1</a:t>
            </a:r>
            <a:r>
              <a:rPr lang="zh-CN" altLang="en-US" dirty="0"/>
              <a:t>）</a:t>
            </a:r>
            <a:r>
              <a:rPr lang="en-US" altLang="zh-CN" dirty="0"/>
              <a:t>.</a:t>
            </a:r>
            <a:r>
              <a:rPr lang="zh-CN" altLang="en-US" dirty="0"/>
              <a:t>控制光标位置：</a:t>
            </a:r>
            <a:r>
              <a:rPr lang="en-US" altLang="zh-CN" dirty="0"/>
              <a:t>#[[$END$]]#</a:t>
            </a:r>
          </a:p>
          <a:p>
            <a:pPr marL="895350"/>
            <a:r>
              <a:rPr lang="en-US" altLang="zh-CN" dirty="0"/>
              <a:t>               </a:t>
            </a:r>
            <a:r>
              <a:rPr lang="zh-CN" altLang="en-US" dirty="0"/>
              <a:t>（</a:t>
            </a:r>
            <a:r>
              <a:rPr lang="en-US" altLang="zh-CN" dirty="0"/>
              <a:t>2</a:t>
            </a:r>
            <a:r>
              <a:rPr lang="zh-CN" altLang="en-US" dirty="0"/>
              <a:t>）</a:t>
            </a:r>
            <a:r>
              <a:rPr lang="en-US" altLang="zh-CN" dirty="0"/>
              <a:t>.</a:t>
            </a:r>
            <a:r>
              <a:rPr lang="zh-CN" altLang="en-US" dirty="0"/>
              <a:t>其他类似</a:t>
            </a:r>
          </a:p>
          <a:p>
            <a:pPr marL="895350"/>
            <a:r>
              <a:rPr lang="zh-CN" altLang="en-US" dirty="0"/>
              <a:t>          </a:t>
            </a:r>
            <a:r>
              <a:rPr lang="en-US" altLang="zh-CN" dirty="0"/>
              <a:t>9.</a:t>
            </a:r>
            <a:r>
              <a:rPr lang="zh-CN" altLang="en-US" dirty="0"/>
              <a:t>显示行号：</a:t>
            </a:r>
            <a:r>
              <a:rPr lang="en-US" altLang="zh-CN" dirty="0"/>
              <a:t>Setting&gt;Edit&gt;General&gt;Appearance&gt;Show line numbers</a:t>
            </a:r>
          </a:p>
          <a:p>
            <a:pPr marL="895350"/>
            <a:r>
              <a:rPr lang="en-US" altLang="zh-CN" dirty="0"/>
              <a:t>          10.</a:t>
            </a:r>
            <a:r>
              <a:rPr lang="zh-CN" altLang="en-US" dirty="0"/>
              <a:t>右侧竖线是</a:t>
            </a:r>
            <a:r>
              <a:rPr lang="en-US" altLang="zh-CN" dirty="0"/>
              <a:t>PEP8</a:t>
            </a:r>
            <a:r>
              <a:rPr lang="zh-CN" altLang="en-US" dirty="0"/>
              <a:t>的代码规范，提示一行不要超过</a:t>
            </a:r>
            <a:r>
              <a:rPr lang="en-US" altLang="zh-CN" dirty="0"/>
              <a:t>120</a:t>
            </a:r>
            <a:r>
              <a:rPr lang="zh-CN" altLang="en-US" dirty="0"/>
              <a:t>个字符</a:t>
            </a:r>
          </a:p>
          <a:p>
            <a:pPr marL="895350"/>
            <a:r>
              <a:rPr lang="zh-CN" altLang="en-US" dirty="0"/>
              <a:t>          </a:t>
            </a:r>
            <a:r>
              <a:rPr lang="en-US" altLang="zh-CN" dirty="0"/>
              <a:t>11.</a:t>
            </a:r>
            <a:r>
              <a:rPr lang="zh-CN" altLang="en-US" dirty="0"/>
              <a:t>导出、导入你自定义的配置：</a:t>
            </a:r>
            <a:r>
              <a:rPr lang="en-US" altLang="zh-CN" dirty="0"/>
              <a:t>File&gt;Export Settings</a:t>
            </a:r>
            <a:r>
              <a:rPr lang="zh-CN" altLang="en-US" dirty="0"/>
              <a:t>、</a:t>
            </a:r>
            <a:r>
              <a:rPr lang="en-US" altLang="zh-CN" dirty="0"/>
              <a:t>Import Settings</a:t>
            </a:r>
          </a:p>
          <a:p>
            <a:pPr marL="895350"/>
            <a:endParaRPr lang="en-US" altLang="zh-CN" dirty="0"/>
          </a:p>
          <a:p>
            <a:pPr marL="895350"/>
            <a:r>
              <a:rPr lang="zh-CN" altLang="en-US" dirty="0">
                <a:solidFill>
                  <a:srgbClr val="0070C0"/>
                </a:solidFill>
              </a:rPr>
              <a:t>五</a:t>
            </a:r>
            <a:r>
              <a:rPr lang="en-US" altLang="zh-CN" dirty="0">
                <a:solidFill>
                  <a:srgbClr val="0070C0"/>
                </a:solidFill>
              </a:rPr>
              <a:t>.</a:t>
            </a:r>
            <a:r>
              <a:rPr lang="zh-CN" altLang="en-US" dirty="0">
                <a:solidFill>
                  <a:srgbClr val="0070C0"/>
                </a:solidFill>
              </a:rPr>
              <a:t>常用快捷键</a:t>
            </a:r>
          </a:p>
          <a:p>
            <a:pPr marL="895350"/>
            <a:r>
              <a:rPr lang="zh-CN" altLang="en-US" dirty="0"/>
              <a:t>     </a:t>
            </a:r>
            <a:r>
              <a:rPr lang="en-US" altLang="zh-CN" dirty="0"/>
              <a:t>1.</a:t>
            </a:r>
            <a:r>
              <a:rPr lang="zh-CN" altLang="en-US" dirty="0"/>
              <a:t>常用快捷键的查询和配置：</a:t>
            </a:r>
            <a:r>
              <a:rPr lang="en-US" altLang="zh-CN" dirty="0"/>
              <a:t>Setting&gt;Keymap</a:t>
            </a:r>
          </a:p>
          <a:p>
            <a:pPr marL="895350"/>
            <a:r>
              <a:rPr lang="en-US" altLang="zh-CN" dirty="0" err="1">
                <a:solidFill>
                  <a:srgbClr val="00B0F0"/>
                </a:solidFill>
              </a:rPr>
              <a:t>Ctrl+D</a:t>
            </a:r>
            <a:r>
              <a:rPr lang="en-US" altLang="zh-CN" dirty="0"/>
              <a:t>:</a:t>
            </a:r>
            <a:r>
              <a:rPr lang="zh-CN" altLang="en-US" dirty="0"/>
              <a:t>复制当前行</a:t>
            </a:r>
          </a:p>
          <a:p>
            <a:pPr marL="895350"/>
            <a:r>
              <a:rPr lang="en-US" altLang="zh-CN" dirty="0" err="1">
                <a:solidFill>
                  <a:srgbClr val="00B0F0"/>
                </a:solidFill>
              </a:rPr>
              <a:t>Ctrl+Y</a:t>
            </a:r>
            <a:r>
              <a:rPr lang="en-US" altLang="zh-CN" dirty="0"/>
              <a:t>:</a:t>
            </a:r>
            <a:r>
              <a:rPr lang="zh-CN" altLang="en-US" dirty="0"/>
              <a:t>删除当前行</a:t>
            </a:r>
          </a:p>
          <a:p>
            <a:pPr marL="895350"/>
            <a:r>
              <a:rPr lang="en-US" altLang="zh-CN" dirty="0" err="1">
                <a:solidFill>
                  <a:srgbClr val="00B0F0"/>
                </a:solidFill>
              </a:rPr>
              <a:t>Shift+Enter</a:t>
            </a:r>
            <a:r>
              <a:rPr lang="en-US" altLang="zh-CN" dirty="0"/>
              <a:t>:</a:t>
            </a:r>
            <a:r>
              <a:rPr lang="zh-CN" altLang="en-US" dirty="0"/>
              <a:t>快速换行</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03-</a:t>
            </a:r>
            <a:r>
              <a:rPr lang="zh-CN" altLang="en-US" sz="4400" dirty="0"/>
              <a:t>一些需要了解的工具</a:t>
            </a:r>
          </a:p>
        </p:txBody>
      </p:sp>
    </p:spTree>
    <p:extLst>
      <p:ext uri="{BB962C8B-B14F-4D97-AF65-F5344CB8AC3E}">
        <p14:creationId xmlns:p14="http://schemas.microsoft.com/office/powerpoint/2010/main" val="2301275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4801314"/>
          </a:xfrm>
          <a:prstGeom prst="rect">
            <a:avLst/>
          </a:prstGeom>
          <a:noFill/>
        </p:spPr>
        <p:txBody>
          <a:bodyPr wrap="square" rtlCol="0">
            <a:spAutoFit/>
          </a:bodyPr>
          <a:lstStyle/>
          <a:p>
            <a:pPr marL="895350" indent="-895350"/>
            <a:r>
              <a:rPr lang="en-US" altLang="zh-CN" dirty="0"/>
              <a:t>03	</a:t>
            </a:r>
            <a:r>
              <a:rPr lang="en-US" altLang="zh-CN" dirty="0">
                <a:solidFill>
                  <a:srgbClr val="00B0F0"/>
                </a:solidFill>
              </a:rPr>
              <a:t>Ctrl+/:</a:t>
            </a:r>
            <a:r>
              <a:rPr lang="zh-CN" altLang="en-US" dirty="0"/>
              <a:t>快速注释</a:t>
            </a:r>
            <a:r>
              <a:rPr lang="en-US" altLang="zh-CN" dirty="0"/>
              <a:t>(</a:t>
            </a:r>
            <a:r>
              <a:rPr lang="zh-CN" altLang="en-US" dirty="0"/>
              <a:t>选中多行后可以批量注释</a:t>
            </a:r>
            <a:r>
              <a:rPr lang="en-US" altLang="zh-CN" dirty="0"/>
              <a:t>)</a:t>
            </a:r>
          </a:p>
          <a:p>
            <a:pPr marL="895350"/>
            <a:r>
              <a:rPr lang="en-US" altLang="zh-CN" dirty="0">
                <a:solidFill>
                  <a:srgbClr val="00B0F0"/>
                </a:solidFill>
              </a:rPr>
              <a:t>Tab</a:t>
            </a:r>
            <a:r>
              <a:rPr lang="zh-CN" altLang="en-US" dirty="0"/>
              <a:t>：缩进当前行（选中多行后可以批量缩进）</a:t>
            </a:r>
          </a:p>
          <a:p>
            <a:pPr marL="895350"/>
            <a:r>
              <a:rPr lang="en-US" altLang="zh-CN" dirty="0" err="1">
                <a:solidFill>
                  <a:srgbClr val="00B0F0"/>
                </a:solidFill>
              </a:rPr>
              <a:t>Shift+Tab</a:t>
            </a:r>
            <a:r>
              <a:rPr lang="zh-CN" altLang="en-US" dirty="0"/>
              <a:t>：取消缩进（选中多行后可以批量取消缩进）</a:t>
            </a:r>
          </a:p>
          <a:p>
            <a:pPr marL="895350"/>
            <a:r>
              <a:rPr lang="en-US" altLang="zh-CN" dirty="0" err="1">
                <a:solidFill>
                  <a:srgbClr val="00B0F0"/>
                </a:solidFill>
              </a:rPr>
              <a:t>Ctrl+F</a:t>
            </a:r>
            <a:r>
              <a:rPr lang="zh-CN" altLang="en-US" dirty="0"/>
              <a:t>：查找</a:t>
            </a:r>
          </a:p>
          <a:p>
            <a:pPr marL="895350"/>
            <a:r>
              <a:rPr lang="en-US" altLang="zh-CN" dirty="0" err="1">
                <a:solidFill>
                  <a:srgbClr val="00B0F0"/>
                </a:solidFill>
              </a:rPr>
              <a:t>Ctrl+H</a:t>
            </a:r>
            <a:r>
              <a:rPr lang="en-US" altLang="zh-CN" dirty="0"/>
              <a:t>:</a:t>
            </a:r>
            <a:r>
              <a:rPr lang="zh-CN" altLang="en-US" dirty="0"/>
              <a:t>替换</a:t>
            </a:r>
          </a:p>
          <a:p>
            <a:pPr marL="895350"/>
            <a:r>
              <a:rPr lang="en-US" altLang="zh-CN" dirty="0">
                <a:solidFill>
                  <a:srgbClr val="00B0F0"/>
                </a:solidFill>
              </a:rPr>
              <a:t>Ctrl+-</a:t>
            </a:r>
            <a:r>
              <a:rPr lang="zh-CN" altLang="en-US" dirty="0"/>
              <a:t>：折叠当前代码块</a:t>
            </a:r>
          </a:p>
          <a:p>
            <a:pPr marL="895350"/>
            <a:r>
              <a:rPr lang="en-US" altLang="zh-CN" dirty="0" err="1">
                <a:solidFill>
                  <a:srgbClr val="00B0F0"/>
                </a:solidFill>
              </a:rPr>
              <a:t>Ctrl+Shift</a:t>
            </a:r>
            <a:r>
              <a:rPr lang="en-US" altLang="zh-CN" dirty="0">
                <a:solidFill>
                  <a:srgbClr val="00B0F0"/>
                </a:solidFill>
              </a:rPr>
              <a:t>+-</a:t>
            </a:r>
            <a:r>
              <a:rPr lang="zh-CN" altLang="en-US" dirty="0"/>
              <a:t>：折叠当前文件</a:t>
            </a:r>
          </a:p>
          <a:p>
            <a:pPr marL="895350"/>
            <a:endParaRPr lang="zh-CN" altLang="en-US" dirty="0"/>
          </a:p>
          <a:p>
            <a:pPr marL="895350"/>
            <a:r>
              <a:rPr lang="zh-CN" altLang="en-US" dirty="0">
                <a:solidFill>
                  <a:srgbClr val="0070C0"/>
                </a:solidFill>
              </a:rPr>
              <a:t>六</a:t>
            </a:r>
            <a:r>
              <a:rPr lang="en-US" altLang="zh-CN" dirty="0">
                <a:solidFill>
                  <a:srgbClr val="0070C0"/>
                </a:solidFill>
              </a:rPr>
              <a:t>.</a:t>
            </a:r>
            <a:r>
              <a:rPr lang="en-US" altLang="zh-CN" dirty="0" err="1">
                <a:solidFill>
                  <a:srgbClr val="0070C0"/>
                </a:solidFill>
              </a:rPr>
              <a:t>Pycharm</a:t>
            </a:r>
            <a:r>
              <a:rPr lang="zh-CN" altLang="en-US" dirty="0">
                <a:solidFill>
                  <a:srgbClr val="0070C0"/>
                </a:solidFill>
              </a:rPr>
              <a:t>安装插件</a:t>
            </a:r>
          </a:p>
          <a:p>
            <a:pPr marL="895350"/>
            <a:r>
              <a:rPr lang="zh-CN" altLang="en-US" dirty="0"/>
              <a:t>     </a:t>
            </a:r>
            <a:r>
              <a:rPr lang="en-US" altLang="zh-CN" dirty="0"/>
              <a:t>Setting&gt;Plugins&gt;Browse repositories(</a:t>
            </a:r>
            <a:r>
              <a:rPr lang="zh-CN" altLang="en-US" dirty="0"/>
              <a:t>下方三个按钮中间那个</a:t>
            </a:r>
            <a:r>
              <a:rPr lang="en-US" altLang="zh-CN" dirty="0"/>
              <a:t>)&gt;</a:t>
            </a:r>
            <a:r>
              <a:rPr lang="zh-CN" altLang="en-US" dirty="0"/>
              <a:t>搜索 </a:t>
            </a:r>
            <a:r>
              <a:rPr lang="en-US" altLang="zh-CN" dirty="0"/>
              <a:t>&gt;install</a:t>
            </a:r>
            <a:r>
              <a:rPr lang="zh-CN" altLang="en-US" dirty="0"/>
              <a:t>。右上角</a:t>
            </a:r>
            <a:r>
              <a:rPr lang="en-US" altLang="zh-CN" dirty="0"/>
              <a:t>View</a:t>
            </a:r>
            <a:r>
              <a:rPr lang="zh-CN" altLang="en-US" dirty="0"/>
              <a:t>有三个选项可选。</a:t>
            </a:r>
          </a:p>
          <a:p>
            <a:pPr marL="895350"/>
            <a:endParaRPr lang="zh-CN" altLang="en-US" dirty="0"/>
          </a:p>
          <a:p>
            <a:pPr marL="895350"/>
            <a:r>
              <a:rPr lang="zh-CN" altLang="en-US" dirty="0">
                <a:solidFill>
                  <a:srgbClr val="0070C0"/>
                </a:solidFill>
              </a:rPr>
              <a:t>七</a:t>
            </a:r>
            <a:r>
              <a:rPr lang="en-US" altLang="zh-CN" dirty="0">
                <a:solidFill>
                  <a:srgbClr val="0070C0"/>
                </a:solidFill>
              </a:rPr>
              <a:t>.</a:t>
            </a:r>
            <a:r>
              <a:rPr lang="zh-CN" altLang="en-US" dirty="0">
                <a:solidFill>
                  <a:srgbClr val="0070C0"/>
                </a:solidFill>
              </a:rPr>
              <a:t>常用操作指南</a:t>
            </a:r>
          </a:p>
          <a:p>
            <a:pPr marL="895350"/>
            <a:r>
              <a:rPr lang="zh-CN" altLang="en-US" dirty="0"/>
              <a:t>     </a:t>
            </a:r>
            <a:r>
              <a:rPr lang="en-US" altLang="zh-CN" dirty="0"/>
              <a:t>1.</a:t>
            </a:r>
            <a:r>
              <a:rPr lang="zh-CN" altLang="en-US" dirty="0"/>
              <a:t>复制文件路径</a:t>
            </a:r>
            <a:r>
              <a:rPr lang="en-US" altLang="zh-CN" dirty="0"/>
              <a:t>:</a:t>
            </a:r>
            <a:r>
              <a:rPr lang="zh-CN" altLang="en-US" dirty="0"/>
              <a:t>左侧文件列表右键选中文件</a:t>
            </a:r>
            <a:r>
              <a:rPr lang="en-US" altLang="zh-CN" dirty="0"/>
              <a:t>&gt;Copy Path</a:t>
            </a:r>
          </a:p>
          <a:p>
            <a:pPr marL="895350"/>
            <a:r>
              <a:rPr lang="en-US" altLang="zh-CN" dirty="0"/>
              <a:t>     2.</a:t>
            </a:r>
            <a:r>
              <a:rPr lang="zh-CN" altLang="en-US" dirty="0"/>
              <a:t>在文件管理器中打开：右键选中的文件</a:t>
            </a:r>
            <a:r>
              <a:rPr lang="en-US" altLang="zh-CN" dirty="0"/>
              <a:t>&gt;</a:t>
            </a:r>
            <a:r>
              <a:rPr lang="zh-CN" altLang="en-US" dirty="0"/>
              <a:t>往下找到</a:t>
            </a:r>
            <a:r>
              <a:rPr lang="en-US" altLang="zh-CN" dirty="0"/>
              <a:t>Show In Explorer</a:t>
            </a:r>
          </a:p>
          <a:p>
            <a:pPr marL="895350"/>
            <a:r>
              <a:rPr lang="en-US" altLang="zh-CN" dirty="0"/>
              <a:t>     3.</a:t>
            </a:r>
            <a:r>
              <a:rPr lang="zh-CN" altLang="en-US" dirty="0"/>
              <a:t>快速定位：</a:t>
            </a:r>
            <a:r>
              <a:rPr lang="en-US" altLang="zh-CN" dirty="0"/>
              <a:t>Ctrl+</a:t>
            </a:r>
            <a:r>
              <a:rPr lang="zh-CN" altLang="en-US" dirty="0"/>
              <a:t>某些内建模块之后，点击在源文件中展开</a:t>
            </a:r>
          </a:p>
          <a:p>
            <a:pPr marL="895350"/>
            <a:r>
              <a:rPr lang="zh-CN" altLang="en-US" dirty="0"/>
              <a:t>     </a:t>
            </a:r>
            <a:r>
              <a:rPr lang="en-US" altLang="zh-CN" dirty="0"/>
              <a:t>4.</a:t>
            </a:r>
            <a:r>
              <a:rPr lang="zh-CN" altLang="en-US" dirty="0"/>
              <a:t>查看结构：</a:t>
            </a:r>
            <a:r>
              <a:rPr lang="en-US" altLang="zh-CN" dirty="0"/>
              <a:t>IDE</a:t>
            </a:r>
            <a:r>
              <a:rPr lang="zh-CN" altLang="en-US" dirty="0"/>
              <a:t>左侧边栏</a:t>
            </a:r>
            <a:r>
              <a:rPr lang="en-US" altLang="zh-CN" dirty="0"/>
              <a:t>Structure</a:t>
            </a:r>
            <a:r>
              <a:rPr lang="zh-CN" altLang="en-US" dirty="0"/>
              <a:t>查看当前项目的结构</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03-</a:t>
            </a:r>
            <a:r>
              <a:rPr lang="zh-CN" altLang="en-US" sz="4400" dirty="0"/>
              <a:t>一些需要了解的工具</a:t>
            </a:r>
          </a:p>
        </p:txBody>
      </p:sp>
    </p:spTree>
    <p:extLst>
      <p:ext uri="{BB962C8B-B14F-4D97-AF65-F5344CB8AC3E}">
        <p14:creationId xmlns:p14="http://schemas.microsoft.com/office/powerpoint/2010/main" val="837880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3970318"/>
          </a:xfrm>
          <a:prstGeom prst="rect">
            <a:avLst/>
          </a:prstGeom>
          <a:noFill/>
        </p:spPr>
        <p:txBody>
          <a:bodyPr wrap="square" rtlCol="0">
            <a:spAutoFit/>
          </a:bodyPr>
          <a:lstStyle/>
          <a:p>
            <a:pPr marL="895350" indent="-895350"/>
            <a:r>
              <a:rPr lang="en-US" altLang="zh-CN" dirty="0"/>
              <a:t>03	     5.tab</a:t>
            </a:r>
            <a:r>
              <a:rPr lang="zh-CN" altLang="en-US" dirty="0"/>
              <a:t>批量换</a:t>
            </a:r>
            <a:r>
              <a:rPr lang="en-US" altLang="zh-CN" dirty="0" err="1"/>
              <a:t>space:Edit</a:t>
            </a:r>
            <a:r>
              <a:rPr lang="en-US" altLang="zh-CN" dirty="0"/>
              <a:t>&gt;Convert Indents</a:t>
            </a:r>
          </a:p>
          <a:p>
            <a:pPr marL="895350"/>
            <a:r>
              <a:rPr lang="en-US" altLang="zh-CN" dirty="0"/>
              <a:t>     6.TODO</a:t>
            </a:r>
            <a:r>
              <a:rPr lang="zh-CN" altLang="en-US" dirty="0"/>
              <a:t>的使用：</a:t>
            </a:r>
            <a:r>
              <a:rPr lang="en-US" altLang="zh-CN" dirty="0"/>
              <a:t>#TODO</a:t>
            </a:r>
            <a:r>
              <a:rPr lang="zh-CN" altLang="en-US" dirty="0"/>
              <a:t>要记录的事情，</a:t>
            </a:r>
            <a:r>
              <a:rPr lang="en-US" altLang="zh-CN" dirty="0"/>
              <a:t>commit</a:t>
            </a:r>
            <a:r>
              <a:rPr lang="zh-CN" altLang="en-US" dirty="0"/>
              <a:t>之前会有提示</a:t>
            </a:r>
          </a:p>
          <a:p>
            <a:pPr marL="895350"/>
            <a:r>
              <a:rPr lang="zh-CN" altLang="en-US" dirty="0"/>
              <a:t>     </a:t>
            </a:r>
            <a:r>
              <a:rPr lang="en-US" altLang="zh-CN" dirty="0"/>
              <a:t>7.Debug</a:t>
            </a:r>
            <a:r>
              <a:rPr lang="zh-CN" altLang="en-US" dirty="0"/>
              <a:t>设置断点，直接点击行号与代码之间的空白处即可设置断点，</a:t>
            </a:r>
            <a:r>
              <a:rPr lang="en-US" altLang="zh-CN" dirty="0"/>
              <a:t>debug</a:t>
            </a:r>
            <a:r>
              <a:rPr lang="zh-CN" altLang="en-US" dirty="0"/>
              <a:t>一般只需要在关键点设置一个，然后</a:t>
            </a:r>
            <a:r>
              <a:rPr lang="en-US" altLang="zh-CN" dirty="0" err="1"/>
              <a:t>degug</a:t>
            </a:r>
            <a:r>
              <a:rPr lang="zh-CN" altLang="en-US" dirty="0"/>
              <a:t>调试时步进执行。没必         要设置很多断点</a:t>
            </a:r>
          </a:p>
          <a:p>
            <a:pPr marL="895350"/>
            <a:r>
              <a:rPr lang="zh-CN" altLang="en-US" dirty="0"/>
              <a:t>     </a:t>
            </a:r>
            <a:r>
              <a:rPr lang="en-US" altLang="zh-CN" dirty="0"/>
              <a:t>8.Tab</a:t>
            </a:r>
            <a:r>
              <a:rPr lang="zh-CN" altLang="en-US" dirty="0"/>
              <a:t>页上右键</a:t>
            </a:r>
            <a:r>
              <a:rPr lang="en-US" altLang="zh-CN" dirty="0"/>
              <a:t>&gt;Move Right(Down), </a:t>
            </a:r>
            <a:r>
              <a:rPr lang="zh-CN" altLang="en-US" dirty="0"/>
              <a:t>把当前</a:t>
            </a:r>
            <a:r>
              <a:rPr lang="en-US" altLang="zh-CN" dirty="0"/>
              <a:t>Tab</a:t>
            </a:r>
            <a:r>
              <a:rPr lang="zh-CN" altLang="en-US" dirty="0"/>
              <a:t>页移到窗口右边</a:t>
            </a:r>
            <a:r>
              <a:rPr lang="en-US" altLang="zh-CN" dirty="0"/>
              <a:t>/</a:t>
            </a:r>
            <a:r>
              <a:rPr lang="zh-CN" altLang="en-US" dirty="0"/>
              <a:t>下辺，方便对比</a:t>
            </a:r>
          </a:p>
          <a:p>
            <a:pPr marL="895350"/>
            <a:r>
              <a:rPr lang="zh-CN" altLang="en-US" dirty="0"/>
              <a:t>     </a:t>
            </a:r>
            <a:r>
              <a:rPr lang="en-US" altLang="zh-CN" dirty="0"/>
              <a:t>9.</a:t>
            </a:r>
            <a:r>
              <a:rPr lang="zh-CN" altLang="en-US" dirty="0"/>
              <a:t>文件中右键</a:t>
            </a:r>
            <a:r>
              <a:rPr lang="en-US" altLang="zh-CN" dirty="0"/>
              <a:t>&gt;Local History</a:t>
            </a:r>
            <a:r>
              <a:rPr lang="zh-CN" altLang="en-US" dirty="0"/>
              <a:t>能够查看文件修改前后的对比</a:t>
            </a:r>
          </a:p>
          <a:p>
            <a:pPr marL="895350"/>
            <a:r>
              <a:rPr lang="zh-CN" altLang="en-US" dirty="0"/>
              <a:t>     </a:t>
            </a:r>
            <a:r>
              <a:rPr lang="en-US" altLang="zh-CN" dirty="0"/>
              <a:t>10.IDE</a:t>
            </a:r>
            <a:r>
              <a:rPr lang="zh-CN" altLang="en-US" dirty="0"/>
              <a:t>右下角能看到一些有用的信息，光标当前在第几行的第几个字符，当前回车换行，当前编码类型，当前</a:t>
            </a:r>
            <a:r>
              <a:rPr lang="en-US" altLang="zh-CN" dirty="0"/>
              <a:t>Git</a:t>
            </a:r>
            <a:r>
              <a:rPr lang="zh-CN" altLang="en-US" dirty="0"/>
              <a:t>分支</a:t>
            </a:r>
          </a:p>
          <a:p>
            <a:pPr marL="895350"/>
            <a:r>
              <a:rPr lang="zh-CN" altLang="en-US" dirty="0"/>
              <a:t>     </a:t>
            </a:r>
            <a:r>
              <a:rPr lang="en-US" altLang="zh-CN" dirty="0"/>
              <a:t>11.</a:t>
            </a:r>
            <a:r>
              <a:rPr lang="zh-CN" altLang="en-US" dirty="0"/>
              <a:t>右边栏</a:t>
            </a:r>
            <a:r>
              <a:rPr lang="en-US" altLang="zh-CN" dirty="0"/>
              <a:t>Database(</a:t>
            </a:r>
            <a:r>
              <a:rPr lang="zh-CN" altLang="en-US" dirty="0"/>
              <a:t>点开后</a:t>
            </a:r>
            <a:r>
              <a:rPr lang="en-US" altLang="zh-CN" dirty="0"/>
              <a:t>)&gt;</a:t>
            </a:r>
            <a:r>
              <a:rPr lang="zh-CN" altLang="en-US" dirty="0"/>
              <a:t>左上角绿色</a:t>
            </a:r>
            <a:r>
              <a:rPr lang="en-US" altLang="zh-CN" dirty="0"/>
              <a:t>+&gt;</a:t>
            </a:r>
            <a:r>
              <a:rPr lang="zh-CN" altLang="en-US" dirty="0"/>
              <a:t>下拉</a:t>
            </a:r>
            <a:r>
              <a:rPr lang="en-US" altLang="zh-CN" dirty="0"/>
              <a:t>Data Source</a:t>
            </a:r>
            <a:r>
              <a:rPr lang="zh-CN" altLang="en-US" dirty="0"/>
              <a:t>选择你要连接的数据库类型</a:t>
            </a:r>
            <a:r>
              <a:rPr lang="en-US" altLang="zh-CN" dirty="0"/>
              <a:t>&gt;</a:t>
            </a:r>
            <a:r>
              <a:rPr lang="zh-CN" altLang="en-US" dirty="0"/>
              <a:t>点击之后页面最下方会有提示安装驱动</a:t>
            </a:r>
          </a:p>
          <a:p>
            <a:pPr marL="895350"/>
            <a:r>
              <a:rPr lang="zh-CN" altLang="en-US" dirty="0"/>
              <a:t>     </a:t>
            </a:r>
            <a:r>
              <a:rPr lang="en-US" altLang="zh-CN" dirty="0"/>
              <a:t>12.</a:t>
            </a:r>
            <a:r>
              <a:rPr lang="zh-CN" altLang="en-US" dirty="0"/>
              <a:t>执行某个文件中的某一行（某些行）：选中要执行的代码部分</a:t>
            </a:r>
            <a:r>
              <a:rPr lang="en-US" altLang="zh-CN" dirty="0"/>
              <a:t>&gt;</a:t>
            </a:r>
            <a:r>
              <a:rPr lang="zh-CN" altLang="en-US" dirty="0"/>
              <a:t>右键</a:t>
            </a:r>
            <a:r>
              <a:rPr lang="en-US" altLang="zh-CN" dirty="0"/>
              <a:t>Execute Selection in Console</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03-</a:t>
            </a:r>
            <a:r>
              <a:rPr lang="zh-CN" altLang="en-US" sz="4400" dirty="0"/>
              <a:t>一些需要了解的工具</a:t>
            </a:r>
          </a:p>
        </p:txBody>
      </p:sp>
    </p:spTree>
    <p:extLst>
      <p:ext uri="{BB962C8B-B14F-4D97-AF65-F5344CB8AC3E}">
        <p14:creationId xmlns:p14="http://schemas.microsoft.com/office/powerpoint/2010/main" val="3454941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竖排标题 3">
            <a:extLst>
              <a:ext uri="{FF2B5EF4-FFF2-40B4-BE49-F238E27FC236}">
                <a16:creationId xmlns:a16="http://schemas.microsoft.com/office/drawing/2014/main" id="{BABCA8DA-0F4D-44E8-81C8-EF74D4664C0A}"/>
              </a:ext>
            </a:extLst>
          </p:cNvPr>
          <p:cNvSpPr>
            <a:spLocks noGrp="1"/>
          </p:cNvSpPr>
          <p:nvPr>
            <p:ph type="title" orient="vert"/>
          </p:nvPr>
        </p:nvSpPr>
        <p:spPr>
          <a:xfrm>
            <a:off x="0" y="0"/>
            <a:ext cx="2924529" cy="6858000"/>
          </a:xfrm>
          <a:solidFill>
            <a:schemeClr val="bg1">
              <a:lumMod val="85000"/>
              <a:lumOff val="15000"/>
            </a:schemeClr>
          </a:solidFill>
        </p:spPr>
        <p:txBody>
          <a:bodyPr/>
          <a:lstStyle/>
          <a:p>
            <a:pPr algn="ctr"/>
            <a:r>
              <a:rPr lang="zh-CN" altLang="en-US" dirty="0">
                <a:latin typeface="微软雅黑" panose="020B0503020204020204" pitchFamily="34" charset="-122"/>
                <a:ea typeface="微软雅黑" panose="020B0503020204020204" pitchFamily="34" charset="-122"/>
              </a:rPr>
              <a:t>目录</a:t>
            </a:r>
          </a:p>
        </p:txBody>
      </p:sp>
      <p:sp>
        <p:nvSpPr>
          <p:cNvPr id="9" name="矩形 8">
            <a:extLst>
              <a:ext uri="{FF2B5EF4-FFF2-40B4-BE49-F238E27FC236}">
                <a16:creationId xmlns:a16="http://schemas.microsoft.com/office/drawing/2014/main" id="{F7310CA5-DE79-46A3-96DE-5C9F838458FF}"/>
              </a:ext>
            </a:extLst>
          </p:cNvPr>
          <p:cNvSpPr/>
          <p:nvPr/>
        </p:nvSpPr>
        <p:spPr>
          <a:xfrm>
            <a:off x="3068052" y="1106905"/>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01</a:t>
            </a:r>
          </a:p>
        </p:txBody>
      </p:sp>
      <p:sp>
        <p:nvSpPr>
          <p:cNvPr id="10" name="文本框 9">
            <a:extLst>
              <a:ext uri="{FF2B5EF4-FFF2-40B4-BE49-F238E27FC236}">
                <a16:creationId xmlns:a16="http://schemas.microsoft.com/office/drawing/2014/main" id="{16EF6949-4F47-4C5A-BFE8-FD58ABD7E519}"/>
              </a:ext>
            </a:extLst>
          </p:cNvPr>
          <p:cNvSpPr txBox="1"/>
          <p:nvPr/>
        </p:nvSpPr>
        <p:spPr>
          <a:xfrm>
            <a:off x="4008019" y="1156855"/>
            <a:ext cx="1660134"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基本功</a:t>
            </a:r>
            <a:endParaRPr lang="en-US" altLang="zh-CN"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8346659C-C312-4D95-B3C5-DC4BE500B098}"/>
              </a:ext>
            </a:extLst>
          </p:cNvPr>
          <p:cNvSpPr/>
          <p:nvPr/>
        </p:nvSpPr>
        <p:spPr>
          <a:xfrm>
            <a:off x="3068052" y="1884947"/>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02</a:t>
            </a:r>
          </a:p>
        </p:txBody>
      </p:sp>
      <p:sp>
        <p:nvSpPr>
          <p:cNvPr id="20" name="文本框 19">
            <a:extLst>
              <a:ext uri="{FF2B5EF4-FFF2-40B4-BE49-F238E27FC236}">
                <a16:creationId xmlns:a16="http://schemas.microsoft.com/office/drawing/2014/main" id="{292ABA5D-60DB-430E-BB62-5212E7A8031F}"/>
              </a:ext>
            </a:extLst>
          </p:cNvPr>
          <p:cNvSpPr txBox="1"/>
          <p:nvPr/>
        </p:nvSpPr>
        <p:spPr>
          <a:xfrm>
            <a:off x="4008019" y="1934897"/>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网页的基本知识</a:t>
            </a:r>
          </a:p>
        </p:txBody>
      </p:sp>
      <p:sp>
        <p:nvSpPr>
          <p:cNvPr id="21" name="矩形 20">
            <a:extLst>
              <a:ext uri="{FF2B5EF4-FFF2-40B4-BE49-F238E27FC236}">
                <a16:creationId xmlns:a16="http://schemas.microsoft.com/office/drawing/2014/main" id="{B86F29F2-7A86-462A-B3CE-41FDD9AEF276}"/>
              </a:ext>
            </a:extLst>
          </p:cNvPr>
          <p:cNvSpPr/>
          <p:nvPr/>
        </p:nvSpPr>
        <p:spPr>
          <a:xfrm>
            <a:off x="3068052" y="2712939"/>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03</a:t>
            </a:r>
          </a:p>
        </p:txBody>
      </p:sp>
      <p:sp>
        <p:nvSpPr>
          <p:cNvPr id="22" name="文本框 21">
            <a:extLst>
              <a:ext uri="{FF2B5EF4-FFF2-40B4-BE49-F238E27FC236}">
                <a16:creationId xmlns:a16="http://schemas.microsoft.com/office/drawing/2014/main" id="{8972E35B-5E9B-448F-A0D9-D6A2E7869D43}"/>
              </a:ext>
            </a:extLst>
          </p:cNvPr>
          <p:cNvSpPr txBox="1"/>
          <p:nvPr/>
        </p:nvSpPr>
        <p:spPr>
          <a:xfrm>
            <a:off x="4008019" y="2762889"/>
            <a:ext cx="226215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一些需要了解的工具</a:t>
            </a:r>
            <a:endParaRPr lang="en-US" altLang="zh-CN"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A935A7E6-5338-4E69-B57A-9ED15A38CAA7}"/>
              </a:ext>
            </a:extLst>
          </p:cNvPr>
          <p:cNvSpPr/>
          <p:nvPr/>
        </p:nvSpPr>
        <p:spPr>
          <a:xfrm>
            <a:off x="3068052" y="3540931"/>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04</a:t>
            </a:r>
          </a:p>
        </p:txBody>
      </p:sp>
      <p:sp>
        <p:nvSpPr>
          <p:cNvPr id="24" name="文本框 23">
            <a:extLst>
              <a:ext uri="{FF2B5EF4-FFF2-40B4-BE49-F238E27FC236}">
                <a16:creationId xmlns:a16="http://schemas.microsoft.com/office/drawing/2014/main" id="{5F60DDBB-3D8B-455B-82EF-59E072E3F73C}"/>
              </a:ext>
            </a:extLst>
          </p:cNvPr>
          <p:cNvSpPr txBox="1"/>
          <p:nvPr/>
        </p:nvSpPr>
        <p:spPr>
          <a:xfrm>
            <a:off x="4008019" y="3590881"/>
            <a:ext cx="3697744" cy="461665"/>
          </a:xfrm>
          <a:prstGeom prst="rect">
            <a:avLst/>
          </a:prstGeom>
          <a:noFill/>
        </p:spPr>
        <p:txBody>
          <a:bodyPr wrap="none" rtlCol="0">
            <a:spAutoFit/>
          </a:bodyPr>
          <a:lstStyle/>
          <a:p>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开始使用</a:t>
            </a:r>
            <a:r>
              <a:rPr lang="en-US" altLang="zh-CN" sz="2400" dirty="0">
                <a:solidFill>
                  <a:schemeClr val="accent4">
                    <a:lumMod val="60000"/>
                    <a:lumOff val="40000"/>
                  </a:schemeClr>
                </a:solidFill>
                <a:latin typeface="微软雅黑" panose="020B0503020204020204" pitchFamily="34" charset="-122"/>
                <a:ea typeface="微软雅黑" panose="020B0503020204020204" pitchFamily="34" charset="-122"/>
              </a:rPr>
              <a:t>python</a:t>
            </a:r>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第三方库</a:t>
            </a:r>
          </a:p>
        </p:txBody>
      </p:sp>
      <p:sp>
        <p:nvSpPr>
          <p:cNvPr id="25" name="矩形 24">
            <a:extLst>
              <a:ext uri="{FF2B5EF4-FFF2-40B4-BE49-F238E27FC236}">
                <a16:creationId xmlns:a16="http://schemas.microsoft.com/office/drawing/2014/main" id="{37E1DD12-1A2F-4A07-8822-0C006E686448}"/>
              </a:ext>
            </a:extLst>
          </p:cNvPr>
          <p:cNvSpPr/>
          <p:nvPr/>
        </p:nvSpPr>
        <p:spPr>
          <a:xfrm>
            <a:off x="3068052" y="4368923"/>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05</a:t>
            </a:r>
          </a:p>
        </p:txBody>
      </p:sp>
      <p:sp>
        <p:nvSpPr>
          <p:cNvPr id="26" name="文本框 25">
            <a:extLst>
              <a:ext uri="{FF2B5EF4-FFF2-40B4-BE49-F238E27FC236}">
                <a16:creationId xmlns:a16="http://schemas.microsoft.com/office/drawing/2014/main" id="{01D468DC-0629-42CC-B354-9EB739F21DBD}"/>
              </a:ext>
            </a:extLst>
          </p:cNvPr>
          <p:cNvSpPr txBox="1"/>
          <p:nvPr/>
        </p:nvSpPr>
        <p:spPr>
          <a:xfrm>
            <a:off x="4008019" y="4418873"/>
            <a:ext cx="2031325"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一些更深入的内容</a:t>
            </a:r>
            <a:endParaRPr lang="en-US" altLang="zh-CN"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62C56AC-E831-4E98-8DE4-D72814725892}"/>
              </a:ext>
            </a:extLst>
          </p:cNvPr>
          <p:cNvPicPr>
            <a:picLocks noChangeAspect="1"/>
          </p:cNvPicPr>
          <p:nvPr/>
        </p:nvPicPr>
        <p:blipFill rotWithShape="1">
          <a:blip r:embed="rId2"/>
          <a:srcRect l="32301" t="32088" r="16776" b="16874"/>
          <a:stretch/>
        </p:blipFill>
        <p:spPr>
          <a:xfrm>
            <a:off x="0" y="0"/>
            <a:ext cx="2924529" cy="2927928"/>
          </a:xfrm>
          <a:prstGeom prst="rect">
            <a:avLst/>
          </a:prstGeom>
        </p:spPr>
      </p:pic>
    </p:spTree>
    <p:extLst>
      <p:ext uri="{BB962C8B-B14F-4D97-AF65-F5344CB8AC3E}">
        <p14:creationId xmlns:p14="http://schemas.microsoft.com/office/powerpoint/2010/main" val="1913376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04-</a:t>
            </a:r>
            <a:r>
              <a:rPr lang="zh-CN" altLang="en-US" sz="4400" dirty="0"/>
              <a:t>开始使用</a:t>
            </a:r>
            <a:r>
              <a:rPr lang="en-US" altLang="zh-CN" sz="4400" dirty="0"/>
              <a:t>python</a:t>
            </a:r>
            <a:r>
              <a:rPr lang="zh-CN" altLang="en-US" sz="4400" dirty="0"/>
              <a:t>第三方库</a:t>
            </a:r>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638674" cy="5355312"/>
          </a:xfrm>
          <a:prstGeom prst="rect">
            <a:avLst/>
          </a:prstGeom>
          <a:noFill/>
        </p:spPr>
        <p:txBody>
          <a:bodyPr wrap="square" rtlCol="0">
            <a:spAutoFit/>
          </a:bodyPr>
          <a:lstStyle/>
          <a:p>
            <a:r>
              <a:rPr lang="en-US" altLang="zh-CN" dirty="0"/>
              <a:t>01 	</a:t>
            </a:r>
            <a:r>
              <a:rPr lang="en-US" altLang="zh-CN" dirty="0">
                <a:solidFill>
                  <a:srgbClr val="00B0F0"/>
                </a:solidFill>
              </a:rPr>
              <a:t>requests</a:t>
            </a:r>
          </a:p>
          <a:p>
            <a:r>
              <a:rPr lang="en-US" altLang="zh-CN" dirty="0"/>
              <a:t>	</a:t>
            </a:r>
            <a:r>
              <a:rPr lang="zh-CN" altLang="en-US" dirty="0"/>
              <a:t>安装（</a:t>
            </a:r>
            <a:r>
              <a:rPr lang="en-US" altLang="zh-CN" dirty="0"/>
              <a:t>anaconda</a:t>
            </a:r>
            <a:r>
              <a:rPr lang="zh-CN" altLang="en-US" dirty="0"/>
              <a:t>已经自带了）</a:t>
            </a:r>
            <a:endParaRPr lang="en-US" altLang="zh-CN" dirty="0"/>
          </a:p>
          <a:p>
            <a:r>
              <a:rPr lang="en-US" altLang="zh-CN" dirty="0"/>
              <a:t>	</a:t>
            </a:r>
            <a:r>
              <a:rPr lang="en-US" altLang="zh-CN" dirty="0" err="1">
                <a:solidFill>
                  <a:srgbClr val="0070C0"/>
                </a:solidFill>
              </a:rPr>
              <a:t>conda</a:t>
            </a:r>
            <a:r>
              <a:rPr lang="en-US" altLang="zh-CN" dirty="0"/>
              <a:t> install requests/</a:t>
            </a:r>
            <a:r>
              <a:rPr lang="en-US" altLang="zh-CN" dirty="0">
                <a:solidFill>
                  <a:srgbClr val="0070C0"/>
                </a:solidFill>
              </a:rPr>
              <a:t>pip</a:t>
            </a:r>
            <a:r>
              <a:rPr lang="en-US" altLang="zh-CN" dirty="0"/>
              <a:t> install requests</a:t>
            </a:r>
          </a:p>
          <a:p>
            <a:r>
              <a:rPr lang="en-US" altLang="zh-CN" dirty="0"/>
              <a:t>	requests</a:t>
            </a:r>
            <a:r>
              <a:rPr lang="zh-CN" altLang="en-US" dirty="0"/>
              <a:t>官方文档中文版</a:t>
            </a:r>
            <a:r>
              <a:rPr lang="en-US" altLang="zh-CN" dirty="0"/>
              <a:t>:</a:t>
            </a:r>
          </a:p>
          <a:p>
            <a:r>
              <a:rPr lang="en-US" altLang="zh-CN" dirty="0"/>
              <a:t>	</a:t>
            </a:r>
            <a:r>
              <a:rPr lang="en-US" altLang="zh-CN" dirty="0">
                <a:solidFill>
                  <a:srgbClr val="0070C0"/>
                </a:solidFill>
              </a:rPr>
              <a:t>http://docs.python-requests.org/zh_CN/latest/user/quickstart.html</a:t>
            </a:r>
          </a:p>
          <a:p>
            <a:r>
              <a:rPr lang="en-US" altLang="zh-CN" dirty="0"/>
              <a:t>	</a:t>
            </a:r>
            <a:r>
              <a:rPr lang="zh-CN" altLang="en-US" dirty="0"/>
              <a:t>需要做的一些了解：</a:t>
            </a:r>
            <a:endParaRPr lang="en-US" altLang="zh-CN" dirty="0"/>
          </a:p>
          <a:p>
            <a:r>
              <a:rPr lang="en-US" altLang="zh-CN" dirty="0"/>
              <a:t>	</a:t>
            </a:r>
            <a:r>
              <a:rPr lang="zh-CN" altLang="en-US" dirty="0"/>
              <a:t>发送请求：最常见的有</a:t>
            </a:r>
            <a:r>
              <a:rPr lang="en-US" altLang="zh-CN" dirty="0"/>
              <a:t>POST</a:t>
            </a:r>
            <a:r>
              <a:rPr lang="zh-CN" altLang="en-US" dirty="0"/>
              <a:t>，</a:t>
            </a:r>
            <a:r>
              <a:rPr lang="en-US" altLang="zh-CN" dirty="0"/>
              <a:t>GET</a:t>
            </a:r>
            <a:r>
              <a:rPr lang="zh-CN" altLang="en-US" dirty="0"/>
              <a:t>等（基本上掌握这两个就够了）</a:t>
            </a:r>
            <a:endParaRPr lang="en-US" altLang="zh-CN" dirty="0"/>
          </a:p>
          <a:p>
            <a:pPr indent="901700"/>
            <a:r>
              <a:rPr lang="en-US" altLang="zh-CN" dirty="0">
                <a:solidFill>
                  <a:srgbClr val="0070C0"/>
                </a:solidFill>
              </a:rPr>
              <a:t>import </a:t>
            </a:r>
            <a:r>
              <a:rPr lang="en-US" altLang="zh-CN" dirty="0"/>
              <a:t>requests</a:t>
            </a:r>
          </a:p>
          <a:p>
            <a:pPr indent="901700"/>
            <a:r>
              <a:rPr lang="en-US" altLang="zh-CN" dirty="0" err="1"/>
              <a:t>url</a:t>
            </a:r>
            <a:r>
              <a:rPr lang="en-US" altLang="zh-CN" dirty="0"/>
              <a:t> = ‘'https://api.github.com/events’</a:t>
            </a:r>
          </a:p>
          <a:p>
            <a:pPr indent="901700"/>
            <a:r>
              <a:rPr lang="en-US" altLang="zh-CN" dirty="0" err="1"/>
              <a:t>webdata</a:t>
            </a:r>
            <a:r>
              <a:rPr lang="en-US" altLang="zh-CN" dirty="0"/>
              <a:t> = </a:t>
            </a:r>
            <a:r>
              <a:rPr lang="en-US" altLang="zh-CN" dirty="0" err="1"/>
              <a:t>requests.get</a:t>
            </a:r>
            <a:r>
              <a:rPr lang="en-US" altLang="zh-CN" dirty="0"/>
              <a:t>(</a:t>
            </a:r>
            <a:r>
              <a:rPr lang="en-US" altLang="zh-CN" dirty="0" err="1"/>
              <a:t>url</a:t>
            </a:r>
            <a:r>
              <a:rPr lang="en-US" altLang="zh-CN" dirty="0"/>
              <a:t>) </a:t>
            </a:r>
            <a:r>
              <a:rPr lang="en-US" altLang="zh-CN" dirty="0">
                <a:solidFill>
                  <a:schemeClr val="accent4">
                    <a:lumMod val="60000"/>
                    <a:lumOff val="40000"/>
                  </a:schemeClr>
                </a:solidFill>
              </a:rPr>
              <a:t>#</a:t>
            </a:r>
            <a:r>
              <a:rPr lang="zh-CN" altLang="en-US" dirty="0">
                <a:solidFill>
                  <a:schemeClr val="accent4">
                    <a:lumMod val="60000"/>
                    <a:lumOff val="40000"/>
                  </a:schemeClr>
                </a:solidFill>
              </a:rPr>
              <a:t>发送</a:t>
            </a:r>
            <a:r>
              <a:rPr lang="en-US" altLang="zh-CN" dirty="0">
                <a:solidFill>
                  <a:schemeClr val="accent4">
                    <a:lumMod val="60000"/>
                    <a:lumOff val="40000"/>
                  </a:schemeClr>
                </a:solidFill>
              </a:rPr>
              <a:t>get</a:t>
            </a:r>
            <a:r>
              <a:rPr lang="zh-CN" altLang="en-US" dirty="0">
                <a:solidFill>
                  <a:schemeClr val="accent4">
                    <a:lumMod val="60000"/>
                    <a:lumOff val="40000"/>
                  </a:schemeClr>
                </a:solidFill>
              </a:rPr>
              <a:t>请求</a:t>
            </a:r>
            <a:endParaRPr lang="en-US" altLang="zh-CN" dirty="0">
              <a:solidFill>
                <a:schemeClr val="accent4">
                  <a:lumMod val="60000"/>
                  <a:lumOff val="40000"/>
                </a:schemeClr>
              </a:solidFill>
            </a:endParaRPr>
          </a:p>
          <a:p>
            <a:pPr indent="901700"/>
            <a:r>
              <a:rPr lang="en-US" altLang="zh-CN" dirty="0" err="1"/>
              <a:t>webdata.encoding</a:t>
            </a:r>
            <a:r>
              <a:rPr lang="en-US" altLang="zh-CN" dirty="0"/>
              <a:t> = ‘utf-8’</a:t>
            </a:r>
          </a:p>
          <a:p>
            <a:pPr indent="901700"/>
            <a:r>
              <a:rPr lang="en-US" altLang="zh-CN" dirty="0">
                <a:solidFill>
                  <a:srgbClr val="00B0F0"/>
                </a:solidFill>
              </a:rPr>
              <a:t>print</a:t>
            </a:r>
            <a:r>
              <a:rPr lang="en-US" altLang="zh-CN" dirty="0"/>
              <a:t>(</a:t>
            </a:r>
            <a:r>
              <a:rPr lang="en-US" altLang="zh-CN" dirty="0" err="1"/>
              <a:t>webdata</a:t>
            </a:r>
            <a:r>
              <a:rPr lang="en-US" altLang="zh-CN" dirty="0"/>
              <a:t>)</a:t>
            </a:r>
          </a:p>
          <a:p>
            <a:pPr indent="901700"/>
            <a:r>
              <a:rPr lang="pt-BR" altLang="zh-CN" dirty="0"/>
              <a:t>r = requests.post(‘http://httpbin.org/post’, data = {‘key’:‘value’}) </a:t>
            </a:r>
            <a:r>
              <a:rPr lang="pt-BR" altLang="zh-CN" dirty="0">
                <a:solidFill>
                  <a:schemeClr val="accent4">
                    <a:lumMod val="60000"/>
                    <a:lumOff val="40000"/>
                  </a:schemeClr>
                </a:solidFill>
              </a:rPr>
              <a:t>#</a:t>
            </a:r>
            <a:r>
              <a:rPr lang="zh-CN" altLang="en-US" dirty="0">
                <a:solidFill>
                  <a:schemeClr val="accent4">
                    <a:lumMod val="60000"/>
                    <a:lumOff val="40000"/>
                  </a:schemeClr>
                </a:solidFill>
              </a:rPr>
              <a:t>发送</a:t>
            </a:r>
            <a:r>
              <a:rPr lang="en-US" altLang="zh-CN" dirty="0">
                <a:solidFill>
                  <a:schemeClr val="accent4">
                    <a:lumMod val="60000"/>
                    <a:lumOff val="40000"/>
                  </a:schemeClr>
                </a:solidFill>
              </a:rPr>
              <a:t>post</a:t>
            </a:r>
            <a:r>
              <a:rPr lang="zh-CN" altLang="en-US" dirty="0">
                <a:solidFill>
                  <a:schemeClr val="accent4">
                    <a:lumMod val="60000"/>
                    <a:lumOff val="40000"/>
                  </a:schemeClr>
                </a:solidFill>
              </a:rPr>
              <a:t>请求</a:t>
            </a:r>
            <a:endParaRPr lang="en-US" altLang="zh-CN" dirty="0">
              <a:solidFill>
                <a:schemeClr val="accent4">
                  <a:lumMod val="60000"/>
                  <a:lumOff val="40000"/>
                </a:schemeClr>
              </a:solidFill>
            </a:endParaRPr>
          </a:p>
          <a:p>
            <a:pPr marL="444500"/>
            <a:r>
              <a:rPr lang="zh-CN" altLang="en-US" dirty="0"/>
              <a:t>同时需要了解如何传递</a:t>
            </a:r>
            <a:r>
              <a:rPr lang="en-US" altLang="zh-CN" dirty="0" err="1"/>
              <a:t>url</a:t>
            </a:r>
            <a:r>
              <a:rPr lang="zh-CN" altLang="en-US" dirty="0"/>
              <a:t>参数，如</a:t>
            </a:r>
            <a:r>
              <a:rPr lang="en-US" altLang="zh-CN" dirty="0"/>
              <a:t>headers,</a:t>
            </a:r>
            <a:r>
              <a:rPr lang="zh-CN" altLang="en-US" dirty="0"/>
              <a:t> </a:t>
            </a:r>
            <a:r>
              <a:rPr lang="en-US" altLang="zh-CN" dirty="0"/>
              <a:t>cookies, params</a:t>
            </a:r>
            <a:r>
              <a:rPr lang="zh-CN" altLang="en-US" dirty="0"/>
              <a:t>等</a:t>
            </a:r>
            <a:r>
              <a:rPr lang="en-US" altLang="zh-CN" dirty="0"/>
              <a:t>, </a:t>
            </a:r>
            <a:r>
              <a:rPr lang="zh-CN" altLang="en-US" dirty="0"/>
              <a:t>或是设置重试次数等。</a:t>
            </a:r>
            <a:endParaRPr lang="en-US" altLang="zh-CN" dirty="0"/>
          </a:p>
          <a:p>
            <a:pPr indent="444500"/>
            <a:r>
              <a:rPr lang="en-US" altLang="zh-CN" dirty="0"/>
              <a:t>		headers = {“User-Agent”:” Mozilla/5.0 </a:t>
            </a:r>
            <a:r>
              <a:rPr lang="zh-CN" altLang="en-US" dirty="0"/>
              <a:t>*********</a:t>
            </a:r>
            <a:r>
              <a:rPr lang="en-US" altLang="zh-CN" dirty="0"/>
              <a:t>”}</a:t>
            </a:r>
          </a:p>
          <a:p>
            <a:pPr indent="444500"/>
            <a:r>
              <a:rPr lang="en-US" altLang="zh-CN" dirty="0"/>
              <a:t>		cookies = {“_</a:t>
            </a:r>
            <a:r>
              <a:rPr lang="en-US" altLang="zh-CN" dirty="0" err="1"/>
              <a:t>ga</a:t>
            </a:r>
            <a:r>
              <a:rPr lang="en-US" altLang="zh-CN" dirty="0"/>
              <a:t>”=“GA1.2.257689948.1527493055”,</a:t>
            </a:r>
          </a:p>
          <a:p>
            <a:pPr indent="444500"/>
            <a:r>
              <a:rPr lang="en-US" altLang="zh-CN" dirty="0"/>
              <a:t>				 “ _</a:t>
            </a:r>
            <a:r>
              <a:rPr lang="en-US" altLang="zh-CN" dirty="0" err="1"/>
              <a:t>gid</a:t>
            </a:r>
            <a:r>
              <a:rPr lang="en-US" altLang="zh-CN" dirty="0"/>
              <a:t>”=“GA1.2.792588064.1529998242”}</a:t>
            </a:r>
          </a:p>
          <a:p>
            <a:pPr indent="444500"/>
            <a:r>
              <a:rPr lang="en-US" altLang="zh-CN" dirty="0"/>
              <a:t>		r = </a:t>
            </a:r>
            <a:r>
              <a:rPr lang="en-US" altLang="zh-CN" dirty="0" err="1"/>
              <a:t>requests.get</a:t>
            </a:r>
            <a:r>
              <a:rPr lang="en-US" altLang="zh-CN" dirty="0"/>
              <a:t>(</a:t>
            </a:r>
            <a:r>
              <a:rPr lang="en-US" altLang="zh-CN" dirty="0" err="1"/>
              <a:t>url</a:t>
            </a:r>
            <a:r>
              <a:rPr lang="en-US" altLang="zh-CN" dirty="0"/>
              <a:t>, headers = headers, cookies=cookies)</a:t>
            </a:r>
          </a:p>
        </p:txBody>
      </p:sp>
    </p:spTree>
    <p:extLst>
      <p:ext uri="{BB962C8B-B14F-4D97-AF65-F5344CB8AC3E}">
        <p14:creationId xmlns:p14="http://schemas.microsoft.com/office/powerpoint/2010/main" val="1167674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04-</a:t>
            </a:r>
            <a:r>
              <a:rPr lang="zh-CN" altLang="en-US" sz="4400" dirty="0"/>
              <a:t>开始使用</a:t>
            </a:r>
            <a:r>
              <a:rPr lang="en-US" altLang="zh-CN" sz="4400" dirty="0"/>
              <a:t>python</a:t>
            </a:r>
            <a:r>
              <a:rPr lang="zh-CN" altLang="en-US" sz="4400" dirty="0"/>
              <a:t>第三方库</a:t>
            </a:r>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638674" cy="2862322"/>
          </a:xfrm>
          <a:prstGeom prst="rect">
            <a:avLst/>
          </a:prstGeom>
          <a:noFill/>
        </p:spPr>
        <p:txBody>
          <a:bodyPr wrap="square" rtlCol="0">
            <a:spAutoFit/>
          </a:bodyPr>
          <a:lstStyle/>
          <a:p>
            <a:r>
              <a:rPr lang="en-US" altLang="zh-CN" dirty="0"/>
              <a:t>02 	</a:t>
            </a:r>
            <a:r>
              <a:rPr lang="en-US" altLang="zh-CN" dirty="0" err="1">
                <a:solidFill>
                  <a:srgbClr val="00B0F0"/>
                </a:solidFill>
              </a:rPr>
              <a:t>BeautifulSoup</a:t>
            </a:r>
            <a:endParaRPr lang="en-US" altLang="zh-CN" dirty="0">
              <a:solidFill>
                <a:srgbClr val="00B0F0"/>
              </a:solidFill>
            </a:endParaRPr>
          </a:p>
          <a:p>
            <a:r>
              <a:rPr lang="en-US" altLang="zh-CN" dirty="0"/>
              <a:t>	</a:t>
            </a:r>
            <a:r>
              <a:rPr lang="zh-CN" altLang="en-US" dirty="0"/>
              <a:t>安装（</a:t>
            </a:r>
            <a:r>
              <a:rPr lang="en-US" altLang="zh-CN" dirty="0"/>
              <a:t>anaconda</a:t>
            </a:r>
            <a:r>
              <a:rPr lang="zh-CN" altLang="en-US" dirty="0"/>
              <a:t>已经自带了）</a:t>
            </a:r>
            <a:endParaRPr lang="en-US" altLang="zh-CN" dirty="0"/>
          </a:p>
          <a:p>
            <a:r>
              <a:rPr lang="en-US" altLang="zh-CN" dirty="0"/>
              <a:t>	</a:t>
            </a:r>
            <a:r>
              <a:rPr lang="en-US" altLang="zh-CN" dirty="0" err="1">
                <a:solidFill>
                  <a:srgbClr val="0070C0"/>
                </a:solidFill>
              </a:rPr>
              <a:t>conda</a:t>
            </a:r>
            <a:r>
              <a:rPr lang="en-US" altLang="zh-CN" dirty="0"/>
              <a:t> install beautifulsoup4/</a:t>
            </a:r>
            <a:r>
              <a:rPr lang="en-US" altLang="zh-CN" dirty="0">
                <a:solidFill>
                  <a:srgbClr val="0070C0"/>
                </a:solidFill>
              </a:rPr>
              <a:t>pip</a:t>
            </a:r>
            <a:r>
              <a:rPr lang="en-US" altLang="zh-CN" dirty="0"/>
              <a:t> install beautifulsoup4</a:t>
            </a:r>
          </a:p>
          <a:p>
            <a:r>
              <a:rPr lang="en-US" altLang="zh-CN" dirty="0"/>
              <a:t>	bs4</a:t>
            </a:r>
            <a:r>
              <a:rPr lang="zh-CN" altLang="en-US" dirty="0"/>
              <a:t>官方文档中文版</a:t>
            </a:r>
            <a:r>
              <a:rPr lang="en-US" altLang="zh-CN" dirty="0"/>
              <a:t>:</a:t>
            </a:r>
          </a:p>
          <a:p>
            <a:r>
              <a:rPr lang="en-US" altLang="zh-CN" dirty="0"/>
              <a:t>	</a:t>
            </a:r>
            <a:r>
              <a:rPr lang="en-US" altLang="zh-CN" dirty="0">
                <a:solidFill>
                  <a:srgbClr val="0070C0"/>
                </a:solidFill>
                <a:hlinkClick r:id="rId3"/>
              </a:rPr>
              <a:t>http://beautifulsoup.readthedocs.io/zh_CN/v4.4.0/</a:t>
            </a:r>
            <a:endParaRPr lang="en-US" altLang="zh-CN" dirty="0">
              <a:solidFill>
                <a:srgbClr val="0070C0"/>
              </a:solidFill>
            </a:endParaRPr>
          </a:p>
          <a:p>
            <a:r>
              <a:rPr lang="en-US" altLang="zh-CN" dirty="0"/>
              <a:t>	</a:t>
            </a:r>
            <a:r>
              <a:rPr lang="zh-CN" altLang="en-US" dirty="0"/>
              <a:t>需要做的一些了解：</a:t>
            </a:r>
            <a:endParaRPr lang="en-US" altLang="zh-CN" dirty="0"/>
          </a:p>
          <a:p>
            <a:r>
              <a:rPr lang="en-US" altLang="zh-CN" dirty="0"/>
              <a:t>	</a:t>
            </a:r>
            <a:r>
              <a:rPr lang="en-US" altLang="zh-CN" dirty="0" err="1"/>
              <a:t>css</a:t>
            </a:r>
            <a:r>
              <a:rPr lang="en-US" altLang="zh-CN" dirty="0"/>
              <a:t> selector</a:t>
            </a:r>
            <a:r>
              <a:rPr lang="zh-CN" altLang="en-US" dirty="0"/>
              <a:t>（需要深入了解的部分）</a:t>
            </a:r>
            <a:endParaRPr lang="en-US" altLang="zh-CN" dirty="0"/>
          </a:p>
          <a:p>
            <a:r>
              <a:rPr lang="en-US" altLang="zh-CN" dirty="0"/>
              <a:t>	</a:t>
            </a:r>
            <a:r>
              <a:rPr lang="en-US" altLang="zh-CN" dirty="0" err="1"/>
              <a:t>css</a:t>
            </a:r>
            <a:r>
              <a:rPr lang="en-US" altLang="zh-CN" dirty="0"/>
              <a:t> selector</a:t>
            </a:r>
            <a:r>
              <a:rPr lang="zh-CN" altLang="en-US" dirty="0"/>
              <a:t>参考手册 </a:t>
            </a:r>
            <a:r>
              <a:rPr lang="en-US" altLang="zh-CN" dirty="0">
                <a:hlinkClick r:id="rId4"/>
              </a:rPr>
              <a:t>http://www.w3school.com.cn/cssref/css_selectors.asp</a:t>
            </a:r>
            <a:endParaRPr lang="en-US" altLang="zh-CN" dirty="0"/>
          </a:p>
          <a:p>
            <a:r>
              <a:rPr lang="en-US" altLang="zh-CN" dirty="0"/>
              <a:t>	</a:t>
            </a:r>
            <a:r>
              <a:rPr lang="zh-CN" altLang="en-US" dirty="0"/>
              <a:t>一个简单示例：</a:t>
            </a:r>
            <a:endParaRPr lang="en-US" altLang="zh-CN" dirty="0"/>
          </a:p>
          <a:p>
            <a:pPr indent="901700"/>
            <a:endParaRPr lang="en-US" altLang="zh-CN" dirty="0"/>
          </a:p>
        </p:txBody>
      </p:sp>
    </p:spTree>
    <p:extLst>
      <p:ext uri="{BB962C8B-B14F-4D97-AF65-F5344CB8AC3E}">
        <p14:creationId xmlns:p14="http://schemas.microsoft.com/office/powerpoint/2010/main" val="371253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04-</a:t>
            </a:r>
            <a:r>
              <a:rPr lang="zh-CN" altLang="en-US" sz="4400" dirty="0"/>
              <a:t>开始使用</a:t>
            </a:r>
            <a:r>
              <a:rPr lang="en-US" altLang="zh-CN" sz="4400" dirty="0"/>
              <a:t>python</a:t>
            </a:r>
            <a:r>
              <a:rPr lang="zh-CN" altLang="en-US" sz="4400" dirty="0"/>
              <a:t>第三方库</a:t>
            </a:r>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638674" cy="4801314"/>
          </a:xfrm>
          <a:prstGeom prst="rect">
            <a:avLst/>
          </a:prstGeom>
          <a:noFill/>
        </p:spPr>
        <p:txBody>
          <a:bodyPr wrap="square" rtlCol="0">
            <a:spAutoFit/>
          </a:bodyPr>
          <a:lstStyle/>
          <a:p>
            <a:r>
              <a:rPr lang="en-US" altLang="zh-CN" dirty="0"/>
              <a:t>02		</a:t>
            </a:r>
            <a:r>
              <a:rPr lang="en-US" altLang="zh-CN" dirty="0" err="1"/>
              <a:t>html_doc</a:t>
            </a:r>
            <a:r>
              <a:rPr lang="en-US" altLang="zh-CN" dirty="0"/>
              <a:t> = """</a:t>
            </a:r>
          </a:p>
          <a:p>
            <a:pPr indent="901700"/>
            <a:r>
              <a:rPr lang="en-US" altLang="zh-CN" dirty="0"/>
              <a:t>&lt;html&gt;&lt;head&gt;&lt;title&gt;The Dormouse's story&lt;/title&gt;&lt;/head&gt;</a:t>
            </a:r>
          </a:p>
          <a:p>
            <a:pPr indent="901700"/>
            <a:r>
              <a:rPr lang="en-US" altLang="zh-CN" dirty="0"/>
              <a:t>&lt;body&gt;</a:t>
            </a:r>
          </a:p>
          <a:p>
            <a:pPr indent="901700"/>
            <a:r>
              <a:rPr lang="en-US" altLang="zh-CN" dirty="0"/>
              <a:t>&lt;p class="title"&gt;&lt;b&gt;The Dormouse's story&lt;/b&gt;&lt;/p&gt;</a:t>
            </a:r>
          </a:p>
          <a:p>
            <a:pPr marL="895350" indent="6350"/>
            <a:r>
              <a:rPr lang="en-US" altLang="zh-CN" dirty="0"/>
              <a:t>&lt;p class="story"&gt;Once upon a time there were three little sisters; and their names were</a:t>
            </a:r>
          </a:p>
          <a:p>
            <a:pPr indent="901700"/>
            <a:r>
              <a:rPr lang="en-US" altLang="zh-CN" dirty="0"/>
              <a:t>&lt;a </a:t>
            </a:r>
            <a:r>
              <a:rPr lang="en-US" altLang="zh-CN" dirty="0" err="1"/>
              <a:t>href</a:t>
            </a:r>
            <a:r>
              <a:rPr lang="en-US" altLang="zh-CN" dirty="0"/>
              <a:t>="http://example.com/</a:t>
            </a:r>
            <a:r>
              <a:rPr lang="en-US" altLang="zh-CN" dirty="0" err="1"/>
              <a:t>elsie</a:t>
            </a:r>
            <a:r>
              <a:rPr lang="en-US" altLang="zh-CN" dirty="0"/>
              <a:t>" class="sister" id="link1"&gt;Elsie&lt;/a&gt;,</a:t>
            </a:r>
          </a:p>
          <a:p>
            <a:pPr indent="901700"/>
            <a:r>
              <a:rPr lang="en-US" altLang="zh-CN" dirty="0"/>
              <a:t>&lt;a </a:t>
            </a:r>
            <a:r>
              <a:rPr lang="en-US" altLang="zh-CN" dirty="0" err="1"/>
              <a:t>href</a:t>
            </a:r>
            <a:r>
              <a:rPr lang="en-US" altLang="zh-CN" dirty="0"/>
              <a:t>="http://example.com/</a:t>
            </a:r>
            <a:r>
              <a:rPr lang="en-US" altLang="zh-CN" dirty="0" err="1"/>
              <a:t>lacie</a:t>
            </a:r>
            <a:r>
              <a:rPr lang="en-US" altLang="zh-CN" dirty="0"/>
              <a:t>" class="sister" id="link2"&gt;Lacie&lt;/a&gt; and</a:t>
            </a:r>
          </a:p>
          <a:p>
            <a:pPr indent="901700"/>
            <a:r>
              <a:rPr lang="en-US" altLang="zh-CN" dirty="0"/>
              <a:t>&lt;a </a:t>
            </a:r>
            <a:r>
              <a:rPr lang="en-US" altLang="zh-CN" dirty="0" err="1"/>
              <a:t>href</a:t>
            </a:r>
            <a:r>
              <a:rPr lang="en-US" altLang="zh-CN" dirty="0"/>
              <a:t>="http://example.com/</a:t>
            </a:r>
            <a:r>
              <a:rPr lang="en-US" altLang="zh-CN" dirty="0" err="1"/>
              <a:t>tillie</a:t>
            </a:r>
            <a:r>
              <a:rPr lang="en-US" altLang="zh-CN" dirty="0"/>
              <a:t>" class="sister" id="link3"&gt;Tillie&lt;/a&gt;;</a:t>
            </a:r>
          </a:p>
          <a:p>
            <a:pPr indent="901700"/>
            <a:r>
              <a:rPr lang="en-US" altLang="zh-CN" dirty="0"/>
              <a:t>and they lived at the bottom of a well.&lt;/p&gt;</a:t>
            </a:r>
          </a:p>
          <a:p>
            <a:pPr indent="901700"/>
            <a:r>
              <a:rPr lang="en-US" altLang="zh-CN" dirty="0"/>
              <a:t>&lt;p class="story"&gt;...&lt;/p&gt;</a:t>
            </a:r>
          </a:p>
          <a:p>
            <a:pPr indent="901700"/>
            <a:r>
              <a:rPr lang="en-US" altLang="zh-CN" dirty="0"/>
              <a:t>"""</a:t>
            </a:r>
          </a:p>
          <a:p>
            <a:pPr indent="901700"/>
            <a:r>
              <a:rPr lang="en-US" altLang="zh-CN" dirty="0">
                <a:solidFill>
                  <a:srgbClr val="0070C0"/>
                </a:solidFill>
              </a:rPr>
              <a:t>from</a:t>
            </a:r>
            <a:r>
              <a:rPr lang="en-US" altLang="zh-CN" dirty="0"/>
              <a:t> bs4 </a:t>
            </a:r>
            <a:r>
              <a:rPr lang="en-US" altLang="zh-CN" dirty="0">
                <a:solidFill>
                  <a:srgbClr val="0070C0"/>
                </a:solidFill>
              </a:rPr>
              <a:t>import</a:t>
            </a:r>
            <a:r>
              <a:rPr lang="en-US" altLang="zh-CN" dirty="0"/>
              <a:t> </a:t>
            </a:r>
            <a:r>
              <a:rPr lang="en-US" altLang="zh-CN" dirty="0" err="1"/>
              <a:t>BeautifulSoup</a:t>
            </a:r>
            <a:endParaRPr lang="en-US" altLang="zh-CN" dirty="0"/>
          </a:p>
          <a:p>
            <a:pPr indent="901700"/>
            <a:r>
              <a:rPr lang="en-US" altLang="zh-CN" dirty="0"/>
              <a:t>soup = </a:t>
            </a:r>
            <a:r>
              <a:rPr lang="en-US" altLang="zh-CN" dirty="0" err="1"/>
              <a:t>BeautifulSoup</a:t>
            </a:r>
            <a:r>
              <a:rPr lang="en-US" altLang="zh-CN" dirty="0"/>
              <a:t>(</a:t>
            </a:r>
            <a:r>
              <a:rPr lang="en-US" altLang="zh-CN" dirty="0" err="1"/>
              <a:t>html_doc</a:t>
            </a:r>
            <a:r>
              <a:rPr lang="en-US" altLang="zh-CN" dirty="0"/>
              <a:t>, '</a:t>
            </a:r>
            <a:r>
              <a:rPr lang="en-US" altLang="zh-CN" dirty="0" err="1"/>
              <a:t>html.parser</a:t>
            </a:r>
            <a:r>
              <a:rPr lang="en-US" altLang="zh-CN" dirty="0"/>
              <a:t>’)</a:t>
            </a:r>
          </a:p>
          <a:p>
            <a:pPr indent="901700"/>
            <a:r>
              <a:rPr lang="en-US" altLang="zh-CN" dirty="0" err="1"/>
              <a:t>soup.title</a:t>
            </a:r>
            <a:r>
              <a:rPr lang="en-US" altLang="zh-CN" dirty="0"/>
              <a:t> </a:t>
            </a:r>
            <a:r>
              <a:rPr lang="en-US" altLang="zh-CN" dirty="0">
                <a:solidFill>
                  <a:schemeClr val="accent4">
                    <a:lumMod val="60000"/>
                    <a:lumOff val="40000"/>
                  </a:schemeClr>
                </a:solidFill>
              </a:rPr>
              <a:t># ‘&lt;title&gt;The Dormouse's story&lt;/title&gt;’</a:t>
            </a:r>
          </a:p>
          <a:p>
            <a:pPr indent="901700"/>
            <a:r>
              <a:rPr lang="en-US" altLang="zh-CN" dirty="0" err="1"/>
              <a:t>soup.title.string</a:t>
            </a:r>
            <a:r>
              <a:rPr lang="en-US" altLang="zh-CN" dirty="0"/>
              <a:t> </a:t>
            </a:r>
            <a:r>
              <a:rPr lang="en-US" altLang="zh-CN" dirty="0">
                <a:solidFill>
                  <a:schemeClr val="accent4">
                    <a:lumMod val="60000"/>
                    <a:lumOff val="40000"/>
                  </a:schemeClr>
                </a:solidFill>
              </a:rPr>
              <a:t># 'The Dormouse's story’</a:t>
            </a:r>
          </a:p>
          <a:p>
            <a:pPr indent="901700"/>
            <a:r>
              <a:rPr lang="en-US" altLang="zh-CN" dirty="0"/>
              <a:t>res = [</a:t>
            </a:r>
            <a:r>
              <a:rPr lang="en-US" altLang="zh-CN" dirty="0" err="1"/>
              <a:t>i.get_text</a:t>
            </a:r>
            <a:r>
              <a:rPr lang="en-US" altLang="zh-CN" dirty="0"/>
              <a:t>() for </a:t>
            </a:r>
            <a:r>
              <a:rPr lang="en-US" altLang="zh-CN" dirty="0" err="1"/>
              <a:t>i</a:t>
            </a:r>
            <a:r>
              <a:rPr lang="en-US" altLang="zh-CN" dirty="0"/>
              <a:t> in </a:t>
            </a:r>
            <a:r>
              <a:rPr lang="en-US" altLang="zh-CN" dirty="0" err="1"/>
              <a:t>soup.select</a:t>
            </a:r>
            <a:r>
              <a:rPr lang="en-US" altLang="zh-CN" dirty="0"/>
              <a:t>('p &gt; </a:t>
            </a:r>
            <a:r>
              <a:rPr lang="en-US" altLang="zh-CN" dirty="0" err="1"/>
              <a:t>a.sister</a:t>
            </a:r>
            <a:r>
              <a:rPr lang="en-US" altLang="zh-CN" dirty="0"/>
              <a:t>’)] </a:t>
            </a:r>
            <a:r>
              <a:rPr lang="en-US" altLang="zh-CN" dirty="0">
                <a:solidFill>
                  <a:schemeClr val="accent4">
                    <a:lumMod val="60000"/>
                    <a:lumOff val="40000"/>
                  </a:schemeClr>
                </a:solidFill>
              </a:rPr>
              <a:t># ['Elsie', 'Lacie', 'Tillie']</a:t>
            </a:r>
          </a:p>
        </p:txBody>
      </p:sp>
    </p:spTree>
    <p:extLst>
      <p:ext uri="{BB962C8B-B14F-4D97-AF65-F5344CB8AC3E}">
        <p14:creationId xmlns:p14="http://schemas.microsoft.com/office/powerpoint/2010/main" val="1204700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竖排标题 3">
            <a:extLst>
              <a:ext uri="{FF2B5EF4-FFF2-40B4-BE49-F238E27FC236}">
                <a16:creationId xmlns:a16="http://schemas.microsoft.com/office/drawing/2014/main" id="{BABCA8DA-0F4D-44E8-81C8-EF74D4664C0A}"/>
              </a:ext>
            </a:extLst>
          </p:cNvPr>
          <p:cNvSpPr>
            <a:spLocks noGrp="1"/>
          </p:cNvSpPr>
          <p:nvPr>
            <p:ph type="title" orient="vert"/>
          </p:nvPr>
        </p:nvSpPr>
        <p:spPr>
          <a:xfrm>
            <a:off x="0" y="0"/>
            <a:ext cx="2924529" cy="6858000"/>
          </a:xfrm>
          <a:solidFill>
            <a:schemeClr val="bg1">
              <a:lumMod val="85000"/>
              <a:lumOff val="15000"/>
            </a:schemeClr>
          </a:solidFill>
        </p:spPr>
        <p:txBody>
          <a:bodyPr/>
          <a:lstStyle/>
          <a:p>
            <a:pPr algn="ctr"/>
            <a:r>
              <a:rPr lang="zh-CN" altLang="en-US" dirty="0">
                <a:latin typeface="微软雅黑" panose="020B0503020204020204" pitchFamily="34" charset="-122"/>
                <a:ea typeface="微软雅黑" panose="020B0503020204020204" pitchFamily="34" charset="-122"/>
              </a:rPr>
              <a:t>目录</a:t>
            </a:r>
          </a:p>
        </p:txBody>
      </p:sp>
      <p:sp>
        <p:nvSpPr>
          <p:cNvPr id="9" name="矩形 8">
            <a:extLst>
              <a:ext uri="{FF2B5EF4-FFF2-40B4-BE49-F238E27FC236}">
                <a16:creationId xmlns:a16="http://schemas.microsoft.com/office/drawing/2014/main" id="{F7310CA5-DE79-46A3-96DE-5C9F838458FF}"/>
              </a:ext>
            </a:extLst>
          </p:cNvPr>
          <p:cNvSpPr/>
          <p:nvPr/>
        </p:nvSpPr>
        <p:spPr>
          <a:xfrm>
            <a:off x="3068052" y="1106905"/>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01</a:t>
            </a:r>
          </a:p>
        </p:txBody>
      </p:sp>
      <p:sp>
        <p:nvSpPr>
          <p:cNvPr id="10" name="文本框 9">
            <a:extLst>
              <a:ext uri="{FF2B5EF4-FFF2-40B4-BE49-F238E27FC236}">
                <a16:creationId xmlns:a16="http://schemas.microsoft.com/office/drawing/2014/main" id="{16EF6949-4F47-4C5A-BFE8-FD58ABD7E519}"/>
              </a:ext>
            </a:extLst>
          </p:cNvPr>
          <p:cNvSpPr txBox="1"/>
          <p:nvPr/>
        </p:nvSpPr>
        <p:spPr>
          <a:xfrm>
            <a:off x="4008019" y="1156855"/>
            <a:ext cx="2149243" cy="461665"/>
          </a:xfrm>
          <a:prstGeom prst="rect">
            <a:avLst/>
          </a:prstGeom>
          <a:noFill/>
        </p:spPr>
        <p:txBody>
          <a:bodyPr wrap="none" rtlCol="0">
            <a:spAutoFit/>
          </a:bodyPr>
          <a:lstStyle/>
          <a:p>
            <a:r>
              <a:rPr lang="en-US" altLang="zh-CN" sz="2400" dirty="0">
                <a:solidFill>
                  <a:schemeClr val="accent4">
                    <a:lumMod val="60000"/>
                    <a:lumOff val="40000"/>
                  </a:schemeClr>
                </a:solidFill>
                <a:latin typeface="微软雅黑" panose="020B0503020204020204" pitchFamily="34" charset="-122"/>
                <a:ea typeface="微软雅黑" panose="020B0503020204020204" pitchFamily="34" charset="-122"/>
              </a:rPr>
              <a:t>Python</a:t>
            </a:r>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基本功</a:t>
            </a:r>
            <a:endParaRPr lang="en-US" altLang="zh-CN" sz="2400" dirty="0">
              <a:solidFill>
                <a:schemeClr val="accent4">
                  <a:lumMod val="60000"/>
                  <a:lumOff val="40000"/>
                </a:schemeClr>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8346659C-C312-4D95-B3C5-DC4BE500B098}"/>
              </a:ext>
            </a:extLst>
          </p:cNvPr>
          <p:cNvSpPr/>
          <p:nvPr/>
        </p:nvSpPr>
        <p:spPr>
          <a:xfrm>
            <a:off x="3068052" y="1884947"/>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02</a:t>
            </a:r>
          </a:p>
        </p:txBody>
      </p:sp>
      <p:sp>
        <p:nvSpPr>
          <p:cNvPr id="20" name="文本框 19">
            <a:extLst>
              <a:ext uri="{FF2B5EF4-FFF2-40B4-BE49-F238E27FC236}">
                <a16:creationId xmlns:a16="http://schemas.microsoft.com/office/drawing/2014/main" id="{292ABA5D-60DB-430E-BB62-5212E7A8031F}"/>
              </a:ext>
            </a:extLst>
          </p:cNvPr>
          <p:cNvSpPr txBox="1"/>
          <p:nvPr/>
        </p:nvSpPr>
        <p:spPr>
          <a:xfrm>
            <a:off x="4008019" y="1934897"/>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网页的基本知识</a:t>
            </a:r>
          </a:p>
        </p:txBody>
      </p:sp>
      <p:sp>
        <p:nvSpPr>
          <p:cNvPr id="21" name="矩形 20">
            <a:extLst>
              <a:ext uri="{FF2B5EF4-FFF2-40B4-BE49-F238E27FC236}">
                <a16:creationId xmlns:a16="http://schemas.microsoft.com/office/drawing/2014/main" id="{B86F29F2-7A86-462A-B3CE-41FDD9AEF276}"/>
              </a:ext>
            </a:extLst>
          </p:cNvPr>
          <p:cNvSpPr/>
          <p:nvPr/>
        </p:nvSpPr>
        <p:spPr>
          <a:xfrm>
            <a:off x="3068052" y="2712939"/>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03</a:t>
            </a:r>
          </a:p>
        </p:txBody>
      </p:sp>
      <p:sp>
        <p:nvSpPr>
          <p:cNvPr id="22" name="文本框 21">
            <a:extLst>
              <a:ext uri="{FF2B5EF4-FFF2-40B4-BE49-F238E27FC236}">
                <a16:creationId xmlns:a16="http://schemas.microsoft.com/office/drawing/2014/main" id="{8972E35B-5E9B-448F-A0D9-D6A2E7869D43}"/>
              </a:ext>
            </a:extLst>
          </p:cNvPr>
          <p:cNvSpPr txBox="1"/>
          <p:nvPr/>
        </p:nvSpPr>
        <p:spPr>
          <a:xfrm>
            <a:off x="4008019" y="2762889"/>
            <a:ext cx="226215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一些需要了解的工具</a:t>
            </a:r>
            <a:endParaRPr lang="en-US" altLang="zh-CN"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A935A7E6-5338-4E69-B57A-9ED15A38CAA7}"/>
              </a:ext>
            </a:extLst>
          </p:cNvPr>
          <p:cNvSpPr/>
          <p:nvPr/>
        </p:nvSpPr>
        <p:spPr>
          <a:xfrm>
            <a:off x="3068052" y="3540931"/>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04</a:t>
            </a:r>
          </a:p>
        </p:txBody>
      </p:sp>
      <p:sp>
        <p:nvSpPr>
          <p:cNvPr id="24" name="文本框 23">
            <a:extLst>
              <a:ext uri="{FF2B5EF4-FFF2-40B4-BE49-F238E27FC236}">
                <a16:creationId xmlns:a16="http://schemas.microsoft.com/office/drawing/2014/main" id="{5F60DDBB-3D8B-455B-82EF-59E072E3F73C}"/>
              </a:ext>
            </a:extLst>
          </p:cNvPr>
          <p:cNvSpPr txBox="1"/>
          <p:nvPr/>
        </p:nvSpPr>
        <p:spPr>
          <a:xfrm>
            <a:off x="4008019" y="3590881"/>
            <a:ext cx="282070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开始使用</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第三方库</a:t>
            </a:r>
          </a:p>
        </p:txBody>
      </p:sp>
      <p:sp>
        <p:nvSpPr>
          <p:cNvPr id="25" name="矩形 24">
            <a:extLst>
              <a:ext uri="{FF2B5EF4-FFF2-40B4-BE49-F238E27FC236}">
                <a16:creationId xmlns:a16="http://schemas.microsoft.com/office/drawing/2014/main" id="{37E1DD12-1A2F-4A07-8822-0C006E686448}"/>
              </a:ext>
            </a:extLst>
          </p:cNvPr>
          <p:cNvSpPr/>
          <p:nvPr/>
        </p:nvSpPr>
        <p:spPr>
          <a:xfrm>
            <a:off x="3068052" y="4368923"/>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05</a:t>
            </a:r>
          </a:p>
        </p:txBody>
      </p:sp>
      <p:sp>
        <p:nvSpPr>
          <p:cNvPr id="26" name="文本框 25">
            <a:extLst>
              <a:ext uri="{FF2B5EF4-FFF2-40B4-BE49-F238E27FC236}">
                <a16:creationId xmlns:a16="http://schemas.microsoft.com/office/drawing/2014/main" id="{01D468DC-0629-42CC-B354-9EB739F21DBD}"/>
              </a:ext>
            </a:extLst>
          </p:cNvPr>
          <p:cNvSpPr txBox="1"/>
          <p:nvPr/>
        </p:nvSpPr>
        <p:spPr>
          <a:xfrm>
            <a:off x="4008019" y="4418873"/>
            <a:ext cx="2031325"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一些更深入的内容</a:t>
            </a:r>
            <a:endParaRPr lang="en-US" altLang="zh-CN"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9D90A262-AD81-4DDE-879A-F2F6900661AC}"/>
              </a:ext>
            </a:extLst>
          </p:cNvPr>
          <p:cNvPicPr>
            <a:picLocks noChangeAspect="1"/>
          </p:cNvPicPr>
          <p:nvPr/>
        </p:nvPicPr>
        <p:blipFill rotWithShape="1">
          <a:blip r:embed="rId2"/>
          <a:srcRect l="32301" t="32088" r="16776" b="16874"/>
          <a:stretch/>
        </p:blipFill>
        <p:spPr>
          <a:xfrm>
            <a:off x="-1" y="0"/>
            <a:ext cx="2924529" cy="2927928"/>
          </a:xfrm>
          <a:prstGeom prst="rect">
            <a:avLst/>
          </a:prstGeom>
        </p:spPr>
      </p:pic>
    </p:spTree>
    <p:extLst>
      <p:ext uri="{BB962C8B-B14F-4D97-AF65-F5344CB8AC3E}">
        <p14:creationId xmlns:p14="http://schemas.microsoft.com/office/powerpoint/2010/main" val="1176394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04-</a:t>
            </a:r>
            <a:r>
              <a:rPr lang="zh-CN" altLang="en-US" sz="4400" dirty="0"/>
              <a:t>开始使用</a:t>
            </a:r>
            <a:r>
              <a:rPr lang="en-US" altLang="zh-CN" sz="4400" dirty="0"/>
              <a:t>python</a:t>
            </a:r>
            <a:r>
              <a:rPr lang="zh-CN" altLang="en-US" sz="4400" dirty="0"/>
              <a:t>第三方库</a:t>
            </a:r>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638674" cy="2585323"/>
          </a:xfrm>
          <a:prstGeom prst="rect">
            <a:avLst/>
          </a:prstGeom>
          <a:noFill/>
        </p:spPr>
        <p:txBody>
          <a:bodyPr wrap="square" rtlCol="0">
            <a:spAutoFit/>
          </a:bodyPr>
          <a:lstStyle/>
          <a:p>
            <a:r>
              <a:rPr lang="en-US" altLang="zh-CN" dirty="0"/>
              <a:t>03 	</a:t>
            </a:r>
            <a:r>
              <a:rPr lang="en-US" altLang="zh-CN" dirty="0">
                <a:solidFill>
                  <a:srgbClr val="0070C0"/>
                </a:solidFill>
              </a:rPr>
              <a:t>re</a:t>
            </a:r>
          </a:p>
          <a:p>
            <a:pPr marL="444500"/>
            <a:r>
              <a:rPr lang="en-US" altLang="zh-CN" dirty="0"/>
              <a:t>	</a:t>
            </a:r>
            <a:r>
              <a:rPr lang="zh-CN" altLang="en-US" dirty="0"/>
              <a:t>安装</a:t>
            </a:r>
            <a:r>
              <a:rPr lang="en-US" altLang="zh-CN" dirty="0"/>
              <a:t>,</a:t>
            </a:r>
            <a:r>
              <a:rPr lang="zh-CN" altLang="en-US" dirty="0"/>
              <a:t>，无需安装，因为是</a:t>
            </a:r>
            <a:r>
              <a:rPr lang="en-US" altLang="zh-CN" dirty="0"/>
              <a:t>python</a:t>
            </a:r>
            <a:r>
              <a:rPr lang="zh-CN" altLang="en-US" dirty="0"/>
              <a:t>自带的一个包，但是功能非常强大，这里也介绍一下。</a:t>
            </a:r>
            <a:endParaRPr lang="en-US" altLang="zh-CN" dirty="0"/>
          </a:p>
          <a:p>
            <a:pPr marL="444500"/>
            <a:endParaRPr lang="en-US" altLang="zh-CN" dirty="0"/>
          </a:p>
          <a:p>
            <a:pPr marL="442913"/>
            <a:r>
              <a:rPr lang="zh-CN" altLang="en-US" dirty="0"/>
              <a:t>正则表达式是对字符串操作的一种逻辑公式，就是 事先定义好的一些特定字符、及这些特定字符的组合，组成一个“规则字符”，这个“规则字符” 来表达对字符的一种过滤逻辑。</a:t>
            </a:r>
          </a:p>
          <a:p>
            <a:pPr marL="442913"/>
            <a:r>
              <a:rPr lang="zh-CN" altLang="en-US" dirty="0"/>
              <a:t>正则并不是</a:t>
            </a:r>
            <a:r>
              <a:rPr lang="en-US" altLang="zh-CN" dirty="0"/>
              <a:t>python</a:t>
            </a:r>
            <a:r>
              <a:rPr lang="zh-CN" altLang="en-US" dirty="0"/>
              <a:t>独有的，其他语言也都有正则</a:t>
            </a:r>
            <a:br>
              <a:rPr lang="zh-CN" altLang="en-US" dirty="0"/>
            </a:br>
            <a:r>
              <a:rPr lang="en-US" altLang="zh-CN" dirty="0"/>
              <a:t>python</a:t>
            </a:r>
            <a:r>
              <a:rPr lang="zh-CN" altLang="en-US" dirty="0"/>
              <a:t>中的正则，封装了</a:t>
            </a:r>
            <a:r>
              <a:rPr lang="en-US" altLang="zh-CN" dirty="0"/>
              <a:t>re</a:t>
            </a:r>
            <a:r>
              <a:rPr lang="zh-CN" altLang="en-US" dirty="0"/>
              <a:t>模块</a:t>
            </a:r>
          </a:p>
        </p:txBody>
      </p:sp>
    </p:spTree>
    <p:extLst>
      <p:ext uri="{BB962C8B-B14F-4D97-AF65-F5344CB8AC3E}">
        <p14:creationId xmlns:p14="http://schemas.microsoft.com/office/powerpoint/2010/main" val="3086344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810B6A-6BEA-431D-B4FB-0B4DEA127970}"/>
              </a:ext>
            </a:extLst>
          </p:cNvPr>
          <p:cNvSpPr/>
          <p:nvPr/>
        </p:nvSpPr>
        <p:spPr>
          <a:xfrm>
            <a:off x="0" y="905161"/>
            <a:ext cx="4572000" cy="5078313"/>
          </a:xfrm>
          <a:prstGeom prst="rect">
            <a:avLst/>
          </a:prstGeom>
        </p:spPr>
        <p:txBody>
          <a:bodyPr wrap="square" numCol="1">
            <a:spAutoFit/>
          </a:bodyPr>
          <a:lstStyle/>
          <a:p>
            <a:r>
              <a:rPr lang="en-US" altLang="zh-CN" dirty="0">
                <a:solidFill>
                  <a:srgbClr val="00B0F0"/>
                </a:solidFill>
              </a:rPr>
              <a:t>\w      </a:t>
            </a:r>
            <a:r>
              <a:rPr lang="zh-CN" altLang="en-US" dirty="0"/>
              <a:t>匹配字母数字及下划线</a:t>
            </a:r>
          </a:p>
          <a:p>
            <a:r>
              <a:rPr lang="en-US" altLang="zh-CN" dirty="0">
                <a:solidFill>
                  <a:srgbClr val="00B0F0"/>
                </a:solidFill>
              </a:rPr>
              <a:t>\W      </a:t>
            </a:r>
            <a:r>
              <a:rPr lang="zh-CN" altLang="en-US" dirty="0"/>
              <a:t>匹配</a:t>
            </a:r>
            <a:r>
              <a:rPr lang="en-US" altLang="zh-CN" dirty="0"/>
              <a:t>f</a:t>
            </a:r>
            <a:r>
              <a:rPr lang="zh-CN" altLang="en-US" dirty="0"/>
              <a:t>非字母数字下划线</a:t>
            </a:r>
          </a:p>
          <a:p>
            <a:r>
              <a:rPr lang="en-US" altLang="zh-CN" dirty="0">
                <a:solidFill>
                  <a:srgbClr val="00B0F0"/>
                </a:solidFill>
              </a:rPr>
              <a:t>\s      </a:t>
            </a:r>
            <a:r>
              <a:rPr lang="zh-CN" altLang="en-US" dirty="0"/>
              <a:t>匹配任意空白字符，等价于</a:t>
            </a:r>
            <a:r>
              <a:rPr lang="en-US" altLang="zh-CN" dirty="0"/>
              <a:t>[\t\n\r\f]</a:t>
            </a:r>
          </a:p>
          <a:p>
            <a:r>
              <a:rPr lang="en-US" altLang="zh-CN" dirty="0">
                <a:solidFill>
                  <a:srgbClr val="00B0F0"/>
                </a:solidFill>
              </a:rPr>
              <a:t>\S      </a:t>
            </a:r>
            <a:r>
              <a:rPr lang="zh-CN" altLang="en-US" dirty="0"/>
              <a:t>匹配任意非空字符</a:t>
            </a:r>
          </a:p>
          <a:p>
            <a:r>
              <a:rPr lang="en-US" altLang="zh-CN" dirty="0">
                <a:solidFill>
                  <a:srgbClr val="00B0F0"/>
                </a:solidFill>
              </a:rPr>
              <a:t>\d      </a:t>
            </a:r>
            <a:r>
              <a:rPr lang="zh-CN" altLang="en-US" dirty="0"/>
              <a:t>匹配任意数字</a:t>
            </a:r>
          </a:p>
          <a:p>
            <a:r>
              <a:rPr lang="en-US" altLang="zh-CN" dirty="0">
                <a:solidFill>
                  <a:srgbClr val="00B0F0"/>
                </a:solidFill>
              </a:rPr>
              <a:t>\D      </a:t>
            </a:r>
            <a:r>
              <a:rPr lang="zh-CN" altLang="en-US" dirty="0"/>
              <a:t>匹配任意非数字</a:t>
            </a:r>
          </a:p>
          <a:p>
            <a:r>
              <a:rPr lang="en-US" altLang="zh-CN" dirty="0">
                <a:solidFill>
                  <a:srgbClr val="00B0F0"/>
                </a:solidFill>
              </a:rPr>
              <a:t>\A      </a:t>
            </a:r>
            <a:r>
              <a:rPr lang="zh-CN" altLang="en-US" dirty="0"/>
              <a:t>匹配字符串开始</a:t>
            </a:r>
          </a:p>
          <a:p>
            <a:r>
              <a:rPr lang="en-US" altLang="zh-CN" dirty="0">
                <a:solidFill>
                  <a:srgbClr val="00B0F0"/>
                </a:solidFill>
              </a:rPr>
              <a:t>\Z      </a:t>
            </a:r>
            <a:r>
              <a:rPr lang="zh-CN" altLang="en-US" dirty="0"/>
              <a:t>匹配字符串结束，如果存在换行，只匹配换行前的结束字符串</a:t>
            </a:r>
          </a:p>
          <a:p>
            <a:r>
              <a:rPr lang="en-US" altLang="zh-CN" dirty="0">
                <a:solidFill>
                  <a:srgbClr val="00B0F0"/>
                </a:solidFill>
              </a:rPr>
              <a:t>\z      </a:t>
            </a:r>
            <a:r>
              <a:rPr lang="zh-CN" altLang="en-US" dirty="0"/>
              <a:t>匹配字符串结束</a:t>
            </a:r>
          </a:p>
          <a:p>
            <a:r>
              <a:rPr lang="en-US" altLang="zh-CN" dirty="0">
                <a:solidFill>
                  <a:srgbClr val="00B0F0"/>
                </a:solidFill>
              </a:rPr>
              <a:t>\G      </a:t>
            </a:r>
            <a:r>
              <a:rPr lang="zh-CN" altLang="en-US" dirty="0"/>
              <a:t>匹配最后匹配完成的位置</a:t>
            </a:r>
          </a:p>
          <a:p>
            <a:r>
              <a:rPr lang="en-US" altLang="zh-CN" dirty="0">
                <a:solidFill>
                  <a:srgbClr val="00B0F0"/>
                </a:solidFill>
              </a:rPr>
              <a:t>\n      </a:t>
            </a:r>
            <a:r>
              <a:rPr lang="zh-CN" altLang="en-US" dirty="0"/>
              <a:t>匹配一个换行符</a:t>
            </a:r>
          </a:p>
          <a:p>
            <a:r>
              <a:rPr lang="en-US" altLang="zh-CN" dirty="0">
                <a:solidFill>
                  <a:srgbClr val="00B0F0"/>
                </a:solidFill>
              </a:rPr>
              <a:t>\t      </a:t>
            </a:r>
            <a:r>
              <a:rPr lang="zh-CN" altLang="en-US" dirty="0"/>
              <a:t>匹配一个制表符</a:t>
            </a:r>
          </a:p>
          <a:p>
            <a:r>
              <a:rPr lang="en-US" altLang="zh-CN" dirty="0">
                <a:solidFill>
                  <a:srgbClr val="00B0F0"/>
                </a:solidFill>
              </a:rPr>
              <a:t>^ </a:t>
            </a:r>
            <a:r>
              <a:rPr lang="en-US" altLang="zh-CN" dirty="0"/>
              <a:t>      </a:t>
            </a:r>
            <a:r>
              <a:rPr lang="zh-CN" altLang="en-US" dirty="0"/>
              <a:t>匹配字符串的开头</a:t>
            </a:r>
          </a:p>
          <a:p>
            <a:r>
              <a:rPr lang="en-US" altLang="zh-CN" dirty="0">
                <a:solidFill>
                  <a:srgbClr val="00B0F0"/>
                </a:solidFill>
              </a:rPr>
              <a:t>$ </a:t>
            </a:r>
            <a:r>
              <a:rPr lang="en-US" altLang="zh-CN" dirty="0"/>
              <a:t>      </a:t>
            </a:r>
            <a:r>
              <a:rPr lang="zh-CN" altLang="en-US" dirty="0"/>
              <a:t>匹配字符串的末尾</a:t>
            </a:r>
          </a:p>
          <a:p>
            <a:r>
              <a:rPr lang="en-US" altLang="zh-CN" dirty="0">
                <a:solidFill>
                  <a:srgbClr val="00B0F0"/>
                </a:solidFill>
              </a:rPr>
              <a:t>.  </a:t>
            </a:r>
            <a:r>
              <a:rPr lang="en-US" altLang="zh-CN" dirty="0"/>
              <a:t>     </a:t>
            </a:r>
            <a:r>
              <a:rPr lang="zh-CN" altLang="en-US" dirty="0"/>
              <a:t>匹配任意字符，除了换行符，</a:t>
            </a:r>
            <a:r>
              <a:rPr lang="en-US" altLang="zh-CN" dirty="0" err="1"/>
              <a:t>re.DOTALL</a:t>
            </a:r>
            <a:r>
              <a:rPr lang="zh-CN" altLang="en-US" dirty="0"/>
              <a:t>标记被指定时，则可以匹配包括换行符的任意字符</a:t>
            </a:r>
          </a:p>
        </p:txBody>
      </p:sp>
      <p:sp>
        <p:nvSpPr>
          <p:cNvPr id="5" name="矩形 4">
            <a:extLst>
              <a:ext uri="{FF2B5EF4-FFF2-40B4-BE49-F238E27FC236}">
                <a16:creationId xmlns:a16="http://schemas.microsoft.com/office/drawing/2014/main" id="{9377C2CE-CC70-45EF-8922-EB28AB6AD89C}"/>
              </a:ext>
            </a:extLst>
          </p:cNvPr>
          <p:cNvSpPr/>
          <p:nvPr/>
        </p:nvSpPr>
        <p:spPr>
          <a:xfrm>
            <a:off x="4572000" y="1043659"/>
            <a:ext cx="4572000" cy="3693319"/>
          </a:xfrm>
          <a:prstGeom prst="rect">
            <a:avLst/>
          </a:prstGeom>
        </p:spPr>
        <p:txBody>
          <a:bodyPr>
            <a:spAutoFit/>
          </a:bodyPr>
          <a:lstStyle/>
          <a:p>
            <a:r>
              <a:rPr lang="en-US" altLang="zh-CN" dirty="0">
                <a:solidFill>
                  <a:srgbClr val="00B0F0"/>
                </a:solidFill>
              </a:rPr>
              <a:t>[....]  </a:t>
            </a:r>
            <a:r>
              <a:rPr lang="zh-CN" altLang="en-US" dirty="0"/>
              <a:t>用来表示一组字符，单独列出：</a:t>
            </a:r>
            <a:r>
              <a:rPr lang="en-US" altLang="zh-CN" dirty="0"/>
              <a:t>[</a:t>
            </a:r>
            <a:r>
              <a:rPr lang="en-US" altLang="zh-CN" dirty="0" err="1"/>
              <a:t>amk</a:t>
            </a:r>
            <a:r>
              <a:rPr lang="en-US" altLang="zh-CN" dirty="0"/>
              <a:t>]</a:t>
            </a:r>
            <a:r>
              <a:rPr lang="zh-CN" altLang="en-US" dirty="0"/>
              <a:t>匹配</a:t>
            </a:r>
            <a:r>
              <a:rPr lang="en-US" altLang="zh-CN" dirty="0" err="1"/>
              <a:t>a,m</a:t>
            </a:r>
            <a:r>
              <a:rPr lang="zh-CN" altLang="en-US" dirty="0"/>
              <a:t>或</a:t>
            </a:r>
            <a:r>
              <a:rPr lang="en-US" altLang="zh-CN" dirty="0"/>
              <a:t>k</a:t>
            </a:r>
          </a:p>
          <a:p>
            <a:r>
              <a:rPr lang="en-US" altLang="zh-CN" dirty="0">
                <a:solidFill>
                  <a:srgbClr val="00B0F0"/>
                </a:solidFill>
              </a:rPr>
              <a:t>[^...]</a:t>
            </a:r>
            <a:r>
              <a:rPr lang="en-US" altLang="zh-CN" dirty="0"/>
              <a:t>  </a:t>
            </a:r>
            <a:r>
              <a:rPr lang="zh-CN" altLang="en-US" dirty="0"/>
              <a:t>不在</a:t>
            </a:r>
            <a:r>
              <a:rPr lang="en-US" altLang="zh-CN" dirty="0"/>
              <a:t>[]</a:t>
            </a:r>
            <a:r>
              <a:rPr lang="zh-CN" altLang="en-US" dirty="0"/>
              <a:t>中的字符：</a:t>
            </a:r>
            <a:r>
              <a:rPr lang="en-US" altLang="zh-CN" dirty="0"/>
              <a:t>[^</a:t>
            </a:r>
            <a:r>
              <a:rPr lang="en-US" altLang="zh-CN" dirty="0" err="1"/>
              <a:t>abc</a:t>
            </a:r>
            <a:r>
              <a:rPr lang="en-US" altLang="zh-CN" dirty="0"/>
              <a:t>]</a:t>
            </a:r>
            <a:r>
              <a:rPr lang="zh-CN" altLang="en-US" dirty="0"/>
              <a:t>匹配除了</a:t>
            </a:r>
            <a:r>
              <a:rPr lang="en-US" altLang="zh-CN" dirty="0" err="1"/>
              <a:t>a,b,c</a:t>
            </a:r>
            <a:r>
              <a:rPr lang="zh-CN" altLang="en-US" dirty="0"/>
              <a:t>之外的字符</a:t>
            </a:r>
          </a:p>
          <a:p>
            <a:r>
              <a:rPr lang="zh-CN" altLang="en-US" dirty="0">
                <a:solidFill>
                  <a:srgbClr val="00B0F0"/>
                </a:solidFill>
              </a:rPr>
              <a:t>*  </a:t>
            </a:r>
            <a:r>
              <a:rPr lang="zh-CN" altLang="en-US" dirty="0"/>
              <a:t>     匹配</a:t>
            </a:r>
            <a:r>
              <a:rPr lang="en-US" altLang="zh-CN" dirty="0"/>
              <a:t>0</a:t>
            </a:r>
            <a:r>
              <a:rPr lang="zh-CN" altLang="en-US" dirty="0"/>
              <a:t>个或多个的表达式</a:t>
            </a:r>
          </a:p>
          <a:p>
            <a:r>
              <a:rPr lang="en-US" altLang="zh-CN" dirty="0">
                <a:solidFill>
                  <a:srgbClr val="00B0F0"/>
                </a:solidFill>
              </a:rPr>
              <a:t>+</a:t>
            </a:r>
            <a:r>
              <a:rPr lang="en-US" altLang="zh-CN" dirty="0"/>
              <a:t>       </a:t>
            </a:r>
            <a:r>
              <a:rPr lang="zh-CN" altLang="en-US" dirty="0"/>
              <a:t>匹配</a:t>
            </a:r>
            <a:r>
              <a:rPr lang="en-US" altLang="zh-CN" dirty="0"/>
              <a:t>1</a:t>
            </a:r>
            <a:r>
              <a:rPr lang="zh-CN" altLang="en-US" dirty="0"/>
              <a:t>个或者多个的表达式</a:t>
            </a:r>
          </a:p>
          <a:p>
            <a:r>
              <a:rPr lang="en-US" altLang="zh-CN" dirty="0">
                <a:solidFill>
                  <a:srgbClr val="00B0F0"/>
                </a:solidFill>
              </a:rPr>
              <a:t>? </a:t>
            </a:r>
            <a:r>
              <a:rPr lang="en-US" altLang="zh-CN" dirty="0"/>
              <a:t>      </a:t>
            </a:r>
            <a:r>
              <a:rPr lang="zh-CN" altLang="en-US" dirty="0"/>
              <a:t>匹配</a:t>
            </a:r>
            <a:r>
              <a:rPr lang="en-US" altLang="zh-CN" dirty="0"/>
              <a:t>0</a:t>
            </a:r>
            <a:r>
              <a:rPr lang="zh-CN" altLang="en-US" dirty="0"/>
              <a:t>个或</a:t>
            </a:r>
            <a:r>
              <a:rPr lang="en-US" altLang="zh-CN" dirty="0"/>
              <a:t>1</a:t>
            </a:r>
            <a:r>
              <a:rPr lang="zh-CN" altLang="en-US" dirty="0"/>
              <a:t>个由前面的正则表达式定义的片段，非贪婪方式</a:t>
            </a:r>
          </a:p>
          <a:p>
            <a:r>
              <a:rPr lang="en-US" altLang="zh-CN" dirty="0">
                <a:solidFill>
                  <a:srgbClr val="00B0F0"/>
                </a:solidFill>
              </a:rPr>
              <a:t>{n}     </a:t>
            </a:r>
            <a:r>
              <a:rPr lang="zh-CN" altLang="en-US" dirty="0"/>
              <a:t>精确匹配</a:t>
            </a:r>
            <a:r>
              <a:rPr lang="en-US" altLang="zh-CN" dirty="0"/>
              <a:t>n</a:t>
            </a:r>
            <a:r>
              <a:rPr lang="zh-CN" altLang="en-US" dirty="0"/>
              <a:t>前面的表示</a:t>
            </a:r>
          </a:p>
          <a:p>
            <a:r>
              <a:rPr lang="en-US" altLang="zh-CN" dirty="0">
                <a:solidFill>
                  <a:srgbClr val="00B0F0"/>
                </a:solidFill>
              </a:rPr>
              <a:t>{</a:t>
            </a:r>
            <a:r>
              <a:rPr lang="en-US" altLang="zh-CN" dirty="0" err="1">
                <a:solidFill>
                  <a:srgbClr val="00B0F0"/>
                </a:solidFill>
              </a:rPr>
              <a:t>m,m</a:t>
            </a:r>
            <a:r>
              <a:rPr lang="en-US" altLang="zh-CN" dirty="0">
                <a:solidFill>
                  <a:srgbClr val="00B0F0"/>
                </a:solidFill>
              </a:rPr>
              <a:t>}   </a:t>
            </a:r>
            <a:r>
              <a:rPr lang="zh-CN" altLang="en-US" dirty="0"/>
              <a:t>匹配</a:t>
            </a:r>
            <a:r>
              <a:rPr lang="en-US" altLang="zh-CN" dirty="0"/>
              <a:t>n</a:t>
            </a:r>
            <a:r>
              <a:rPr lang="zh-CN" altLang="en-US" dirty="0"/>
              <a:t>到</a:t>
            </a:r>
            <a:r>
              <a:rPr lang="en-US" altLang="zh-CN" dirty="0"/>
              <a:t>m</a:t>
            </a:r>
            <a:r>
              <a:rPr lang="zh-CN" altLang="en-US" dirty="0"/>
              <a:t>次由前面的正则表达式定义片段，贪婪模式</a:t>
            </a:r>
          </a:p>
          <a:p>
            <a:r>
              <a:rPr lang="en-US" altLang="zh-CN" dirty="0" err="1">
                <a:solidFill>
                  <a:srgbClr val="00B0F0"/>
                </a:solidFill>
              </a:rPr>
              <a:t>a|b</a:t>
            </a:r>
            <a:r>
              <a:rPr lang="en-US" altLang="zh-CN" dirty="0">
                <a:solidFill>
                  <a:srgbClr val="00B0F0"/>
                </a:solidFill>
              </a:rPr>
              <a:t>     </a:t>
            </a:r>
            <a:r>
              <a:rPr lang="zh-CN" altLang="en-US" dirty="0"/>
              <a:t>匹配</a:t>
            </a:r>
            <a:r>
              <a:rPr lang="en-US" altLang="zh-CN" dirty="0"/>
              <a:t>a</a:t>
            </a:r>
            <a:r>
              <a:rPr lang="zh-CN" altLang="en-US" dirty="0"/>
              <a:t>或者</a:t>
            </a:r>
            <a:r>
              <a:rPr lang="en-US" altLang="zh-CN" dirty="0"/>
              <a:t>b</a:t>
            </a:r>
          </a:p>
          <a:p>
            <a:r>
              <a:rPr lang="en-US" altLang="zh-CN" dirty="0">
                <a:solidFill>
                  <a:srgbClr val="00B0F0"/>
                </a:solidFill>
              </a:rPr>
              <a:t>()  </a:t>
            </a:r>
            <a:r>
              <a:rPr lang="en-US" altLang="zh-CN" dirty="0"/>
              <a:t>    </a:t>
            </a:r>
            <a:r>
              <a:rPr lang="zh-CN" altLang="en-US" dirty="0"/>
              <a:t>匹配括号内的表达式，也表示一个组</a:t>
            </a:r>
          </a:p>
        </p:txBody>
      </p:sp>
    </p:spTree>
    <p:extLst>
      <p:ext uri="{BB962C8B-B14F-4D97-AF65-F5344CB8AC3E}">
        <p14:creationId xmlns:p14="http://schemas.microsoft.com/office/powerpoint/2010/main" val="3044046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a:t>04-</a:t>
            </a:r>
            <a:r>
              <a:rPr lang="zh-CN" altLang="en-US" sz="4400"/>
              <a:t>开始使用</a:t>
            </a:r>
            <a:r>
              <a:rPr lang="en-US" altLang="zh-CN" sz="4400"/>
              <a:t>python</a:t>
            </a:r>
            <a:r>
              <a:rPr lang="zh-CN" altLang="en-US" sz="4400"/>
              <a:t>第三方库</a:t>
            </a:r>
            <a:endParaRPr lang="zh-CN" altLang="en-US" sz="4400" dirty="0"/>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828628" cy="5078313"/>
          </a:xfrm>
          <a:prstGeom prst="rect">
            <a:avLst/>
          </a:prstGeom>
          <a:noFill/>
        </p:spPr>
        <p:txBody>
          <a:bodyPr wrap="square" rtlCol="0">
            <a:spAutoFit/>
          </a:bodyPr>
          <a:lstStyle/>
          <a:p>
            <a:r>
              <a:rPr lang="en-US" altLang="zh-CN" dirty="0"/>
              <a:t>03 	re</a:t>
            </a:r>
            <a:r>
              <a:rPr lang="zh-CN" altLang="en-US" dirty="0"/>
              <a:t>正则表达式使用的几个示例：</a:t>
            </a:r>
            <a:endParaRPr lang="en-US" altLang="zh-CN" dirty="0"/>
          </a:p>
          <a:p>
            <a:pPr marL="895350"/>
            <a:r>
              <a:rPr lang="zh-CN" altLang="en-US" dirty="0"/>
              <a:t>利用正则提取图片地址，构建后下载保存</a:t>
            </a:r>
            <a:endParaRPr lang="en-US" altLang="zh-CN" dirty="0"/>
          </a:p>
          <a:p>
            <a:pPr marL="895350"/>
            <a:r>
              <a:rPr lang="en-US" altLang="zh-CN" dirty="0">
                <a:solidFill>
                  <a:srgbClr val="0070C0"/>
                </a:solidFill>
              </a:rPr>
              <a:t>import</a:t>
            </a:r>
            <a:r>
              <a:rPr lang="en-US" altLang="zh-CN" dirty="0"/>
              <a:t> requests</a:t>
            </a:r>
          </a:p>
          <a:p>
            <a:pPr marL="895350"/>
            <a:r>
              <a:rPr lang="en-US" altLang="zh-CN" dirty="0">
                <a:solidFill>
                  <a:srgbClr val="0070C0"/>
                </a:solidFill>
              </a:rPr>
              <a:t>import</a:t>
            </a:r>
            <a:r>
              <a:rPr lang="en-US" altLang="zh-CN" dirty="0"/>
              <a:t> re</a:t>
            </a:r>
          </a:p>
          <a:p>
            <a:pPr marL="895350"/>
            <a:r>
              <a:rPr lang="en-US" altLang="zh-CN" dirty="0">
                <a:solidFill>
                  <a:srgbClr val="0070C0"/>
                </a:solidFill>
              </a:rPr>
              <a:t>import</a:t>
            </a:r>
            <a:r>
              <a:rPr lang="en-US" altLang="zh-CN" dirty="0"/>
              <a:t> </a:t>
            </a:r>
            <a:r>
              <a:rPr lang="en-US" altLang="zh-CN" dirty="0" err="1"/>
              <a:t>os</a:t>
            </a:r>
            <a:endParaRPr lang="en-US" altLang="zh-CN" dirty="0"/>
          </a:p>
          <a:p>
            <a:pPr marL="895350"/>
            <a:endParaRPr lang="en-US" altLang="zh-CN" dirty="0"/>
          </a:p>
          <a:p>
            <a:pPr marL="895350"/>
            <a:r>
              <a:rPr lang="en-US" altLang="zh-CN" dirty="0">
                <a:solidFill>
                  <a:srgbClr val="0070C0"/>
                </a:solidFill>
              </a:rPr>
              <a:t>if</a:t>
            </a:r>
            <a:r>
              <a:rPr lang="en-US" altLang="zh-CN" dirty="0"/>
              <a:t> </a:t>
            </a:r>
            <a:r>
              <a:rPr lang="en-US" altLang="zh-CN" dirty="0">
                <a:solidFill>
                  <a:srgbClr val="0070C0"/>
                </a:solidFill>
              </a:rPr>
              <a:t>not</a:t>
            </a:r>
            <a:r>
              <a:rPr lang="en-US" altLang="zh-CN" dirty="0"/>
              <a:t> </a:t>
            </a:r>
            <a:r>
              <a:rPr lang="en-US" altLang="zh-CN" dirty="0" err="1"/>
              <a:t>os.path.exists</a:t>
            </a:r>
            <a:r>
              <a:rPr lang="en-US" altLang="zh-CN" dirty="0"/>
              <a:t>('pic'):</a:t>
            </a:r>
          </a:p>
          <a:p>
            <a:pPr marL="895350"/>
            <a:r>
              <a:rPr lang="en-US" altLang="zh-CN" dirty="0"/>
              <a:t>    </a:t>
            </a:r>
            <a:r>
              <a:rPr lang="en-US" altLang="zh-CN" dirty="0" err="1"/>
              <a:t>os.mkdir</a:t>
            </a:r>
            <a:r>
              <a:rPr lang="en-US" altLang="zh-CN" dirty="0"/>
              <a:t>('pic')</a:t>
            </a:r>
          </a:p>
          <a:p>
            <a:pPr marL="895350"/>
            <a:r>
              <a:rPr lang="en-US" altLang="zh-CN" dirty="0" err="1"/>
              <a:t>webdata</a:t>
            </a:r>
            <a:r>
              <a:rPr lang="en-US" altLang="zh-CN" dirty="0"/>
              <a:t>=  </a:t>
            </a:r>
            <a:r>
              <a:rPr lang="en-US" altLang="zh-CN" dirty="0" err="1"/>
              <a:t>requests.get</a:t>
            </a:r>
            <a:r>
              <a:rPr lang="en-US" altLang="zh-CN" dirty="0"/>
              <a:t>('http://tieba.baidu.com/p/5235094306’)</a:t>
            </a:r>
          </a:p>
          <a:p>
            <a:pPr marL="895350"/>
            <a:endParaRPr lang="en-US" altLang="zh-CN" dirty="0"/>
          </a:p>
          <a:p>
            <a:pPr marL="895350"/>
            <a:r>
              <a:rPr lang="en-US" altLang="zh-CN" dirty="0">
                <a:solidFill>
                  <a:srgbClr val="0070C0"/>
                </a:solidFill>
              </a:rPr>
              <a:t>for</a:t>
            </a:r>
            <a:r>
              <a:rPr lang="en-US" altLang="zh-CN" dirty="0"/>
              <a:t> item </a:t>
            </a:r>
            <a:r>
              <a:rPr lang="en-US" altLang="zh-CN" dirty="0">
                <a:solidFill>
                  <a:srgbClr val="0070C0"/>
                </a:solidFill>
              </a:rPr>
              <a:t>in</a:t>
            </a:r>
            <a:r>
              <a:rPr lang="en-US" altLang="zh-CN" dirty="0"/>
              <a:t> </a:t>
            </a:r>
            <a:r>
              <a:rPr lang="en-US" altLang="zh-CN" dirty="0" err="1"/>
              <a:t>re.compile</a:t>
            </a:r>
            <a:r>
              <a:rPr lang="en-US" altLang="zh-CN" dirty="0"/>
              <a:t>('&lt;</a:t>
            </a:r>
            <a:r>
              <a:rPr lang="en-US" altLang="zh-CN" dirty="0" err="1"/>
              <a:t>img</a:t>
            </a:r>
            <a:r>
              <a:rPr lang="en-US" altLang="zh-CN" dirty="0"/>
              <a:t> class="</a:t>
            </a:r>
            <a:r>
              <a:rPr lang="en-US" altLang="zh-CN" dirty="0" err="1"/>
              <a:t>BDE_Image</a:t>
            </a:r>
            <a:r>
              <a:rPr lang="en-US" altLang="zh-CN" dirty="0"/>
              <a:t>" </a:t>
            </a:r>
            <a:r>
              <a:rPr lang="en-US" altLang="zh-CN" dirty="0" err="1"/>
              <a:t>src</a:t>
            </a:r>
            <a:r>
              <a:rPr lang="en-US" altLang="zh-CN" dirty="0"/>
              <a:t>="http://imgsrc.baidu.com/forum/w%3D580/sign=(.*?)/(.*?).jpg"').</a:t>
            </a:r>
            <a:r>
              <a:rPr lang="en-US" altLang="zh-CN" dirty="0" err="1"/>
              <a:t>findall</a:t>
            </a:r>
            <a:r>
              <a:rPr lang="en-US" altLang="zh-CN" dirty="0"/>
              <a:t>(</a:t>
            </a:r>
            <a:r>
              <a:rPr lang="en-US" altLang="zh-CN" dirty="0" err="1"/>
              <a:t>webdata.text</a:t>
            </a:r>
            <a:r>
              <a:rPr lang="en-US" altLang="zh-CN" dirty="0"/>
              <a:t>):</a:t>
            </a:r>
          </a:p>
          <a:p>
            <a:pPr marL="895350"/>
            <a:r>
              <a:rPr lang="en-US" altLang="zh-CN" dirty="0"/>
              <a:t>    </a:t>
            </a:r>
            <a:r>
              <a:rPr lang="en-US" altLang="zh-CN" dirty="0" err="1"/>
              <a:t>picurl</a:t>
            </a:r>
            <a:r>
              <a:rPr lang="en-US" altLang="zh-CN" dirty="0"/>
              <a:t> = "http://imgsrc.baidu.com/forum/pic/item/"+item[1]+'.jpg'</a:t>
            </a:r>
          </a:p>
          <a:p>
            <a:pPr marL="895350"/>
            <a:r>
              <a:rPr lang="en-US" altLang="zh-CN" dirty="0"/>
              <a:t>    </a:t>
            </a:r>
            <a:r>
              <a:rPr lang="en-US" altLang="zh-CN" dirty="0">
                <a:solidFill>
                  <a:srgbClr val="00B0F0"/>
                </a:solidFill>
              </a:rPr>
              <a:t>print</a:t>
            </a:r>
            <a:r>
              <a:rPr lang="en-US" altLang="zh-CN" dirty="0"/>
              <a:t>(</a:t>
            </a:r>
            <a:r>
              <a:rPr lang="en-US" altLang="zh-CN" dirty="0" err="1"/>
              <a:t>picurl</a:t>
            </a:r>
            <a:r>
              <a:rPr lang="en-US" altLang="zh-CN" dirty="0"/>
              <a:t>)</a:t>
            </a:r>
          </a:p>
          <a:p>
            <a:pPr marL="895350"/>
            <a:r>
              <a:rPr lang="en-US" altLang="zh-CN" dirty="0"/>
              <a:t>    web = </a:t>
            </a:r>
            <a:r>
              <a:rPr lang="en-US" altLang="zh-CN" dirty="0" err="1"/>
              <a:t>requests.get</a:t>
            </a:r>
            <a:r>
              <a:rPr lang="en-US" altLang="zh-CN" dirty="0"/>
              <a:t>(</a:t>
            </a:r>
            <a:r>
              <a:rPr lang="en-US" altLang="zh-CN" dirty="0" err="1"/>
              <a:t>picurl</a:t>
            </a:r>
            <a:r>
              <a:rPr lang="en-US" altLang="zh-CN" dirty="0"/>
              <a:t>)</a:t>
            </a:r>
          </a:p>
          <a:p>
            <a:pPr marL="895350"/>
            <a:r>
              <a:rPr lang="en-US" altLang="zh-CN" dirty="0"/>
              <a:t>    </a:t>
            </a:r>
            <a:r>
              <a:rPr lang="en-US" altLang="zh-CN" dirty="0">
                <a:solidFill>
                  <a:srgbClr val="0070C0"/>
                </a:solidFill>
              </a:rPr>
              <a:t>with</a:t>
            </a:r>
            <a:r>
              <a:rPr lang="en-US" altLang="zh-CN" dirty="0"/>
              <a:t> </a:t>
            </a:r>
            <a:r>
              <a:rPr lang="en-US" altLang="zh-CN" dirty="0">
                <a:solidFill>
                  <a:srgbClr val="00B0F0"/>
                </a:solidFill>
              </a:rPr>
              <a:t>open</a:t>
            </a:r>
            <a:r>
              <a:rPr lang="en-US" altLang="zh-CN" dirty="0"/>
              <a:t>(</a:t>
            </a:r>
            <a:r>
              <a:rPr lang="en-US" altLang="zh-CN" dirty="0" err="1"/>
              <a:t>r'pic</a:t>
            </a:r>
            <a:r>
              <a:rPr lang="en-US" altLang="zh-CN" dirty="0"/>
              <a:t>/{}'.format(item[1]+'.jpg'),'</a:t>
            </a:r>
            <a:r>
              <a:rPr lang="en-US" altLang="zh-CN" dirty="0" err="1"/>
              <a:t>wb</a:t>
            </a:r>
            <a:r>
              <a:rPr lang="en-US" altLang="zh-CN" dirty="0"/>
              <a:t>') </a:t>
            </a:r>
            <a:r>
              <a:rPr lang="en-US" altLang="zh-CN" dirty="0">
                <a:solidFill>
                  <a:srgbClr val="0070C0"/>
                </a:solidFill>
              </a:rPr>
              <a:t>as</a:t>
            </a:r>
            <a:r>
              <a:rPr lang="en-US" altLang="zh-CN" dirty="0"/>
              <a:t> f:</a:t>
            </a:r>
          </a:p>
          <a:p>
            <a:pPr marL="895350"/>
            <a:r>
              <a:rPr lang="en-US" altLang="zh-CN" dirty="0"/>
              <a:t>        </a:t>
            </a:r>
            <a:r>
              <a:rPr lang="en-US" altLang="zh-CN" dirty="0" err="1"/>
              <a:t>f.write</a:t>
            </a:r>
            <a:r>
              <a:rPr lang="en-US" altLang="zh-CN" dirty="0"/>
              <a:t>(</a:t>
            </a:r>
            <a:r>
              <a:rPr lang="en-US" altLang="zh-CN" dirty="0" err="1"/>
              <a:t>web.content</a:t>
            </a:r>
            <a:r>
              <a:rPr lang="en-US" altLang="zh-CN" dirty="0"/>
              <a:t>)</a:t>
            </a:r>
            <a:endParaRPr lang="zh-CN" altLang="en-US" dirty="0"/>
          </a:p>
        </p:txBody>
      </p:sp>
    </p:spTree>
    <p:extLst>
      <p:ext uri="{BB962C8B-B14F-4D97-AF65-F5344CB8AC3E}">
        <p14:creationId xmlns:p14="http://schemas.microsoft.com/office/powerpoint/2010/main" val="659972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a:t>04-</a:t>
            </a:r>
            <a:r>
              <a:rPr lang="zh-CN" altLang="en-US" sz="4400"/>
              <a:t>开始使用</a:t>
            </a:r>
            <a:r>
              <a:rPr lang="en-US" altLang="zh-CN" sz="4400"/>
              <a:t>python</a:t>
            </a:r>
            <a:r>
              <a:rPr lang="zh-CN" altLang="en-US" sz="4400"/>
              <a:t>第三方库</a:t>
            </a:r>
            <a:endParaRPr lang="zh-CN" altLang="en-US" sz="4400" dirty="0"/>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828628" cy="3970318"/>
          </a:xfrm>
          <a:prstGeom prst="rect">
            <a:avLst/>
          </a:prstGeom>
          <a:noFill/>
        </p:spPr>
        <p:txBody>
          <a:bodyPr wrap="square" rtlCol="0">
            <a:spAutoFit/>
          </a:bodyPr>
          <a:lstStyle/>
          <a:p>
            <a:r>
              <a:rPr lang="en-US" altLang="zh-CN" dirty="0"/>
              <a:t>03 	re</a:t>
            </a:r>
            <a:r>
              <a:rPr lang="zh-CN" altLang="en-US" dirty="0"/>
              <a:t>正则表达式使用的几个示例：</a:t>
            </a:r>
            <a:endParaRPr lang="en-US" altLang="zh-CN" dirty="0"/>
          </a:p>
          <a:p>
            <a:pPr marL="895350"/>
            <a:r>
              <a:rPr lang="zh-CN" altLang="en-US" dirty="0"/>
              <a:t>提取网页</a:t>
            </a:r>
            <a:r>
              <a:rPr lang="en-US" altLang="zh-CN" dirty="0" err="1"/>
              <a:t>js</a:t>
            </a:r>
            <a:r>
              <a:rPr lang="zh-CN" altLang="en-US" dirty="0"/>
              <a:t>中的经纬度地址</a:t>
            </a:r>
            <a:endParaRPr lang="en-US" altLang="zh-CN" dirty="0"/>
          </a:p>
          <a:p>
            <a:pPr marL="895350"/>
            <a:r>
              <a:rPr lang="en-US" altLang="zh-CN" dirty="0">
                <a:solidFill>
                  <a:srgbClr val="0070C0"/>
                </a:solidFill>
              </a:rPr>
              <a:t>import</a:t>
            </a:r>
            <a:r>
              <a:rPr lang="en-US" altLang="zh-CN" dirty="0"/>
              <a:t> requests</a:t>
            </a:r>
          </a:p>
          <a:p>
            <a:pPr marL="895350"/>
            <a:r>
              <a:rPr lang="en-US" altLang="zh-CN" dirty="0">
                <a:solidFill>
                  <a:srgbClr val="0070C0"/>
                </a:solidFill>
              </a:rPr>
              <a:t>import</a:t>
            </a:r>
            <a:r>
              <a:rPr lang="en-US" altLang="zh-CN" dirty="0"/>
              <a:t> re</a:t>
            </a:r>
          </a:p>
          <a:p>
            <a:pPr marL="895350"/>
            <a:endParaRPr lang="en-US" altLang="zh-CN" dirty="0"/>
          </a:p>
          <a:p>
            <a:pPr marL="895350"/>
            <a:r>
              <a:rPr lang="en-US" altLang="zh-CN" dirty="0" err="1"/>
              <a:t>url</a:t>
            </a:r>
            <a:r>
              <a:rPr lang="en-US" altLang="zh-CN" dirty="0"/>
              <a:t> = ‘https://beijing.anjuke.com/community/view/76734?from=</a:t>
            </a:r>
            <a:r>
              <a:rPr lang="en-US" altLang="zh-CN" dirty="0" err="1"/>
              <a:t>proprec</a:t>
            </a:r>
            <a:r>
              <a:rPr lang="en-US" altLang="zh-CN" dirty="0"/>
              <a:t>’</a:t>
            </a:r>
          </a:p>
          <a:p>
            <a:pPr marL="895350"/>
            <a:r>
              <a:rPr lang="en-US" altLang="zh-CN" dirty="0">
                <a:solidFill>
                  <a:schemeClr val="accent4">
                    <a:lumMod val="60000"/>
                    <a:lumOff val="40000"/>
                  </a:schemeClr>
                </a:solidFill>
              </a:rPr>
              <a:t>#</a:t>
            </a:r>
            <a:r>
              <a:rPr lang="zh-CN" altLang="en-US" dirty="0">
                <a:solidFill>
                  <a:schemeClr val="accent4">
                    <a:lumMod val="60000"/>
                    <a:lumOff val="40000"/>
                  </a:schemeClr>
                </a:solidFill>
              </a:rPr>
              <a:t>安居客的一个小区</a:t>
            </a:r>
            <a:endParaRPr lang="en-US" altLang="zh-CN" dirty="0">
              <a:solidFill>
                <a:schemeClr val="accent4">
                  <a:lumMod val="60000"/>
                  <a:lumOff val="40000"/>
                </a:schemeClr>
              </a:solidFill>
            </a:endParaRPr>
          </a:p>
          <a:p>
            <a:pPr marL="895350"/>
            <a:r>
              <a:rPr lang="en-US" altLang="zh-CN" dirty="0"/>
              <a:t>headers = {'</a:t>
            </a:r>
            <a:r>
              <a:rPr lang="en-US" altLang="zh-CN" dirty="0" err="1"/>
              <a:t>User-Agent':'Mozilla</a:t>
            </a:r>
            <a:r>
              <a:rPr lang="en-US" altLang="zh-CN" dirty="0"/>
              <a:t>/5.0 (Windows NT 10.0; WOW64) </a:t>
            </a:r>
            <a:r>
              <a:rPr lang="en-US" altLang="zh-CN" dirty="0" err="1"/>
              <a:t>AppleWebKit</a:t>
            </a:r>
            <a:r>
              <a:rPr lang="en-US" altLang="zh-CN" dirty="0"/>
              <a:t>/537.36 (KHTML, like Gecko) Chrome/67.0.3396.87 Safari/537.36’}</a:t>
            </a:r>
          </a:p>
          <a:p>
            <a:pPr marL="895350"/>
            <a:r>
              <a:rPr lang="en-US" altLang="zh-CN" dirty="0">
                <a:solidFill>
                  <a:schemeClr val="accent4">
                    <a:lumMod val="60000"/>
                    <a:lumOff val="40000"/>
                  </a:schemeClr>
                </a:solidFill>
              </a:rPr>
              <a:t>#</a:t>
            </a:r>
            <a:r>
              <a:rPr lang="zh-CN" altLang="en-US" dirty="0">
                <a:solidFill>
                  <a:schemeClr val="accent4">
                    <a:lumMod val="60000"/>
                    <a:lumOff val="40000"/>
                  </a:schemeClr>
                </a:solidFill>
              </a:rPr>
              <a:t>这个地方不加请求头会被反扒，所以加了请求头</a:t>
            </a:r>
            <a:endParaRPr lang="en-US" altLang="zh-CN" dirty="0">
              <a:solidFill>
                <a:schemeClr val="accent4">
                  <a:lumMod val="60000"/>
                  <a:lumOff val="40000"/>
                </a:schemeClr>
              </a:solidFill>
            </a:endParaRPr>
          </a:p>
          <a:p>
            <a:pPr marL="895350"/>
            <a:r>
              <a:rPr lang="en-US" altLang="zh-CN" dirty="0" err="1"/>
              <a:t>webdata</a:t>
            </a:r>
            <a:r>
              <a:rPr lang="en-US" altLang="zh-CN" dirty="0"/>
              <a:t> = </a:t>
            </a:r>
            <a:r>
              <a:rPr lang="en-US" altLang="zh-CN" dirty="0" err="1"/>
              <a:t>requests.get</a:t>
            </a:r>
            <a:r>
              <a:rPr lang="en-US" altLang="zh-CN" dirty="0"/>
              <a:t>(</a:t>
            </a:r>
            <a:r>
              <a:rPr lang="en-US" altLang="zh-CN" dirty="0" err="1"/>
              <a:t>url,headers</a:t>
            </a:r>
            <a:r>
              <a:rPr lang="en-US" altLang="zh-CN" dirty="0"/>
              <a:t>=headers)</a:t>
            </a:r>
          </a:p>
          <a:p>
            <a:pPr marL="895350"/>
            <a:r>
              <a:rPr lang="en-US" altLang="zh-CN" dirty="0" err="1"/>
              <a:t>lng</a:t>
            </a:r>
            <a:r>
              <a:rPr lang="en-US" altLang="zh-CN" dirty="0"/>
              <a:t> = </a:t>
            </a:r>
            <a:r>
              <a:rPr lang="en-US" altLang="zh-CN" dirty="0" err="1"/>
              <a:t>re.compile</a:t>
            </a:r>
            <a:r>
              <a:rPr lang="en-US" altLang="zh-CN" dirty="0"/>
              <a:t>('</a:t>
            </a:r>
            <a:r>
              <a:rPr lang="en-US" altLang="zh-CN" dirty="0" err="1"/>
              <a:t>lat</a:t>
            </a:r>
            <a:r>
              <a:rPr lang="en-US" altLang="zh-CN" dirty="0"/>
              <a:t> : "(.*?)"').</a:t>
            </a:r>
            <a:r>
              <a:rPr lang="en-US" altLang="zh-CN" dirty="0" err="1"/>
              <a:t>findall</a:t>
            </a:r>
            <a:r>
              <a:rPr lang="en-US" altLang="zh-CN" dirty="0"/>
              <a:t>(</a:t>
            </a:r>
            <a:r>
              <a:rPr lang="en-US" altLang="zh-CN" dirty="0" err="1"/>
              <a:t>webdata.text</a:t>
            </a:r>
            <a:r>
              <a:rPr lang="en-US" altLang="zh-CN" dirty="0"/>
              <a:t>)[0]</a:t>
            </a:r>
          </a:p>
          <a:p>
            <a:pPr marL="895350"/>
            <a:r>
              <a:rPr lang="en-US" altLang="zh-CN" dirty="0" err="1"/>
              <a:t>lat</a:t>
            </a:r>
            <a:r>
              <a:rPr lang="en-US" altLang="zh-CN" dirty="0"/>
              <a:t> = </a:t>
            </a:r>
            <a:r>
              <a:rPr lang="en-US" altLang="zh-CN" dirty="0" err="1"/>
              <a:t>re.compile</a:t>
            </a:r>
            <a:r>
              <a:rPr lang="en-US" altLang="zh-CN" dirty="0"/>
              <a:t>('</a:t>
            </a:r>
            <a:r>
              <a:rPr lang="en-US" altLang="zh-CN" dirty="0" err="1"/>
              <a:t>lng</a:t>
            </a:r>
            <a:r>
              <a:rPr lang="en-US" altLang="zh-CN" dirty="0"/>
              <a:t> : "(.*?)"').</a:t>
            </a:r>
            <a:r>
              <a:rPr lang="en-US" altLang="zh-CN" dirty="0" err="1"/>
              <a:t>findall</a:t>
            </a:r>
            <a:r>
              <a:rPr lang="en-US" altLang="zh-CN" dirty="0"/>
              <a:t>(</a:t>
            </a:r>
            <a:r>
              <a:rPr lang="en-US" altLang="zh-CN" dirty="0" err="1"/>
              <a:t>webdata.text</a:t>
            </a:r>
            <a:r>
              <a:rPr lang="en-US" altLang="zh-CN" dirty="0"/>
              <a:t>)[0]</a:t>
            </a:r>
          </a:p>
          <a:p>
            <a:pPr marL="895350"/>
            <a:r>
              <a:rPr lang="en-US" altLang="zh-CN" dirty="0">
                <a:solidFill>
                  <a:srgbClr val="00B0F0"/>
                </a:solidFill>
              </a:rPr>
              <a:t>print</a:t>
            </a:r>
            <a:r>
              <a:rPr lang="en-US" altLang="zh-CN" dirty="0"/>
              <a:t>(</a:t>
            </a:r>
            <a:r>
              <a:rPr lang="en-US" altLang="zh-CN" dirty="0" err="1"/>
              <a:t>lng,lat</a:t>
            </a:r>
            <a:r>
              <a:rPr lang="en-US" altLang="zh-CN" dirty="0"/>
              <a:t>) </a:t>
            </a:r>
            <a:r>
              <a:rPr lang="en-US" altLang="zh-CN" dirty="0">
                <a:solidFill>
                  <a:schemeClr val="accent4">
                    <a:lumMod val="60000"/>
                    <a:lumOff val="40000"/>
                  </a:schemeClr>
                </a:solidFill>
              </a:rPr>
              <a:t># ('40.386307', '116.864407')</a:t>
            </a:r>
          </a:p>
        </p:txBody>
      </p:sp>
    </p:spTree>
    <p:extLst>
      <p:ext uri="{BB962C8B-B14F-4D97-AF65-F5344CB8AC3E}">
        <p14:creationId xmlns:p14="http://schemas.microsoft.com/office/powerpoint/2010/main" val="3914927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04-</a:t>
            </a:r>
            <a:r>
              <a:rPr lang="zh-CN" altLang="en-US" sz="4400" dirty="0"/>
              <a:t>开始使用</a:t>
            </a:r>
            <a:r>
              <a:rPr lang="en-US" altLang="zh-CN" sz="4400" dirty="0"/>
              <a:t>python</a:t>
            </a:r>
            <a:r>
              <a:rPr lang="zh-CN" altLang="en-US" sz="4400" dirty="0"/>
              <a:t>第三方库</a:t>
            </a:r>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828628" cy="3416320"/>
          </a:xfrm>
          <a:prstGeom prst="rect">
            <a:avLst/>
          </a:prstGeom>
          <a:noFill/>
        </p:spPr>
        <p:txBody>
          <a:bodyPr wrap="square" rtlCol="0">
            <a:spAutoFit/>
          </a:bodyPr>
          <a:lstStyle/>
          <a:p>
            <a:r>
              <a:rPr lang="en-US" altLang="zh-CN" dirty="0"/>
              <a:t>04 	</a:t>
            </a:r>
            <a:r>
              <a:rPr lang="en-US" altLang="zh-CN" dirty="0">
                <a:solidFill>
                  <a:srgbClr val="0070C0"/>
                </a:solidFill>
              </a:rPr>
              <a:t>selenium</a:t>
            </a:r>
            <a:r>
              <a:rPr lang="en-US" altLang="zh-CN" dirty="0"/>
              <a:t> Python</a:t>
            </a:r>
            <a:r>
              <a:rPr lang="zh-CN" altLang="en-US" dirty="0"/>
              <a:t>自动化测试工具</a:t>
            </a:r>
            <a:endParaRPr lang="en-US" altLang="zh-CN" dirty="0"/>
          </a:p>
          <a:p>
            <a:r>
              <a:rPr lang="en-US" altLang="zh-CN" dirty="0">
                <a:solidFill>
                  <a:schemeClr val="accent4">
                    <a:lumMod val="60000"/>
                    <a:lumOff val="40000"/>
                  </a:schemeClr>
                </a:solidFill>
              </a:rPr>
              <a:t>		</a:t>
            </a:r>
            <a:r>
              <a:rPr lang="zh-CN" altLang="en-US" dirty="0"/>
              <a:t>安装</a:t>
            </a:r>
            <a:endParaRPr lang="en-US" altLang="zh-CN" dirty="0"/>
          </a:p>
          <a:p>
            <a:pPr marL="895350"/>
            <a:r>
              <a:rPr lang="en-US" altLang="zh-CN" dirty="0" err="1">
                <a:solidFill>
                  <a:srgbClr val="0070C0"/>
                </a:solidFill>
              </a:rPr>
              <a:t>conda</a:t>
            </a:r>
            <a:r>
              <a:rPr lang="en-US" altLang="zh-CN" dirty="0"/>
              <a:t> install selenium/</a:t>
            </a:r>
            <a:r>
              <a:rPr lang="en-US" altLang="zh-CN" dirty="0">
                <a:solidFill>
                  <a:srgbClr val="0070C0"/>
                </a:solidFill>
              </a:rPr>
              <a:t>pip</a:t>
            </a:r>
            <a:r>
              <a:rPr lang="en-US" altLang="zh-CN" dirty="0"/>
              <a:t> install selenium</a:t>
            </a:r>
          </a:p>
          <a:p>
            <a:pPr marL="895350"/>
            <a:r>
              <a:rPr lang="zh-CN" altLang="en-US" dirty="0"/>
              <a:t>推荐使用最新版</a:t>
            </a:r>
            <a:r>
              <a:rPr lang="en-US" altLang="zh-CN" dirty="0"/>
              <a:t>Chrome 64</a:t>
            </a:r>
            <a:r>
              <a:rPr lang="zh-CN" altLang="en-US" dirty="0"/>
              <a:t>位，配合</a:t>
            </a:r>
            <a:r>
              <a:rPr lang="en-US" altLang="zh-CN" dirty="0"/>
              <a:t>chromedriver.exe</a:t>
            </a:r>
            <a:r>
              <a:rPr lang="zh-CN" altLang="en-US" dirty="0"/>
              <a:t>，就可以模拟浏览器进行抓取网页。</a:t>
            </a:r>
            <a:endParaRPr lang="en-US" altLang="zh-CN" dirty="0"/>
          </a:p>
          <a:p>
            <a:pPr marL="895350"/>
            <a:r>
              <a:rPr lang="en-US" altLang="zh-CN" dirty="0"/>
              <a:t>selenium</a:t>
            </a:r>
            <a:r>
              <a:rPr lang="zh-CN" altLang="en-US" dirty="0"/>
              <a:t>中文文档：</a:t>
            </a:r>
            <a:endParaRPr lang="en-US" altLang="zh-CN" dirty="0"/>
          </a:p>
          <a:p>
            <a:pPr marL="895350"/>
            <a:r>
              <a:rPr lang="en-US" altLang="zh-CN" dirty="0">
                <a:solidFill>
                  <a:srgbClr val="0070C0"/>
                </a:solidFill>
              </a:rPr>
              <a:t>http://selenium-python-zh.readthedocs.io/en/latest/</a:t>
            </a:r>
          </a:p>
          <a:p>
            <a:pPr marL="895350"/>
            <a:r>
              <a:rPr lang="zh-CN" altLang="en-US" dirty="0"/>
              <a:t>简单使用：</a:t>
            </a:r>
            <a:endParaRPr lang="en-US" altLang="zh-CN" dirty="0"/>
          </a:p>
          <a:p>
            <a:pPr marL="895350"/>
            <a:r>
              <a:rPr lang="en-US" altLang="zh-CN" dirty="0">
                <a:solidFill>
                  <a:srgbClr val="0070C0"/>
                </a:solidFill>
              </a:rPr>
              <a:t>from</a:t>
            </a:r>
            <a:r>
              <a:rPr lang="en-US" altLang="zh-CN" dirty="0"/>
              <a:t> selenium </a:t>
            </a:r>
            <a:r>
              <a:rPr lang="en-US" altLang="zh-CN" dirty="0">
                <a:solidFill>
                  <a:srgbClr val="0070C0"/>
                </a:solidFill>
              </a:rPr>
              <a:t>import</a:t>
            </a:r>
            <a:r>
              <a:rPr lang="en-US" altLang="zh-CN" dirty="0"/>
              <a:t> </a:t>
            </a:r>
            <a:r>
              <a:rPr lang="en-US" altLang="zh-CN" dirty="0" err="1"/>
              <a:t>webdriver</a:t>
            </a:r>
            <a:endParaRPr lang="en-US" altLang="zh-CN" dirty="0"/>
          </a:p>
          <a:p>
            <a:pPr marL="895350"/>
            <a:r>
              <a:rPr lang="en-US" altLang="zh-CN" dirty="0"/>
              <a:t> </a:t>
            </a:r>
          </a:p>
          <a:p>
            <a:pPr marL="895350"/>
            <a:r>
              <a:rPr lang="en-US" altLang="zh-CN" dirty="0"/>
              <a:t>browser = </a:t>
            </a:r>
            <a:r>
              <a:rPr lang="en-US" altLang="zh-CN" dirty="0" err="1"/>
              <a:t>webdriver.Chrome</a:t>
            </a:r>
            <a:r>
              <a:rPr lang="en-US" altLang="zh-CN" dirty="0"/>
              <a:t>()</a:t>
            </a:r>
          </a:p>
          <a:p>
            <a:pPr marL="895350"/>
            <a:r>
              <a:rPr lang="en-US" altLang="zh-CN" dirty="0" err="1"/>
              <a:t>browser.get</a:t>
            </a:r>
            <a:r>
              <a:rPr lang="en-US" altLang="zh-CN" dirty="0"/>
              <a:t>('http://www.baidu.com/')</a:t>
            </a:r>
          </a:p>
        </p:txBody>
      </p:sp>
    </p:spTree>
    <p:extLst>
      <p:ext uri="{BB962C8B-B14F-4D97-AF65-F5344CB8AC3E}">
        <p14:creationId xmlns:p14="http://schemas.microsoft.com/office/powerpoint/2010/main" val="133195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04-</a:t>
            </a:r>
            <a:r>
              <a:rPr lang="zh-CN" altLang="en-US" sz="4400" dirty="0"/>
              <a:t>开始使用</a:t>
            </a:r>
            <a:r>
              <a:rPr lang="en-US" altLang="zh-CN" sz="4400" dirty="0"/>
              <a:t>python</a:t>
            </a:r>
            <a:r>
              <a:rPr lang="zh-CN" altLang="en-US" sz="4400" dirty="0"/>
              <a:t>第三方库</a:t>
            </a:r>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828628" cy="3139321"/>
          </a:xfrm>
          <a:prstGeom prst="rect">
            <a:avLst/>
          </a:prstGeom>
          <a:noFill/>
        </p:spPr>
        <p:txBody>
          <a:bodyPr wrap="square" rtlCol="0">
            <a:spAutoFit/>
          </a:bodyPr>
          <a:lstStyle/>
          <a:p>
            <a:pPr marL="895350" indent="-895350"/>
            <a:r>
              <a:rPr lang="en-US" altLang="zh-CN" dirty="0"/>
              <a:t>04 	</a:t>
            </a:r>
            <a:r>
              <a:rPr lang="en-US" altLang="zh-CN" dirty="0">
                <a:solidFill>
                  <a:srgbClr val="0070C0"/>
                </a:solidFill>
              </a:rPr>
              <a:t>	from</a:t>
            </a:r>
            <a:r>
              <a:rPr lang="en-US" altLang="zh-CN" dirty="0"/>
              <a:t> selenium </a:t>
            </a:r>
            <a:r>
              <a:rPr lang="en-US" altLang="zh-CN" dirty="0">
                <a:solidFill>
                  <a:srgbClr val="0070C0"/>
                </a:solidFill>
              </a:rPr>
              <a:t>import</a:t>
            </a:r>
            <a:r>
              <a:rPr lang="en-US" altLang="zh-CN" dirty="0"/>
              <a:t> </a:t>
            </a:r>
            <a:r>
              <a:rPr lang="en-US" altLang="zh-CN" dirty="0" err="1"/>
              <a:t>webdriver</a:t>
            </a:r>
            <a:endParaRPr lang="en-US" altLang="zh-CN" dirty="0"/>
          </a:p>
          <a:p>
            <a:pPr marL="895350"/>
            <a:r>
              <a:rPr lang="en-US" altLang="zh-CN" dirty="0">
                <a:solidFill>
                  <a:srgbClr val="0070C0"/>
                </a:solidFill>
              </a:rPr>
              <a:t>from</a:t>
            </a:r>
            <a:r>
              <a:rPr lang="en-US" altLang="zh-CN" dirty="0"/>
              <a:t> </a:t>
            </a:r>
            <a:r>
              <a:rPr lang="en-US" altLang="zh-CN" dirty="0" err="1"/>
              <a:t>selenium.webdriver.common.keys</a:t>
            </a:r>
            <a:r>
              <a:rPr lang="en-US" altLang="zh-CN" dirty="0"/>
              <a:t> </a:t>
            </a:r>
            <a:r>
              <a:rPr lang="en-US" altLang="zh-CN" dirty="0">
                <a:solidFill>
                  <a:srgbClr val="0070C0"/>
                </a:solidFill>
              </a:rPr>
              <a:t>import</a:t>
            </a:r>
            <a:r>
              <a:rPr lang="en-US" altLang="zh-CN" dirty="0"/>
              <a:t> Keys</a:t>
            </a:r>
          </a:p>
          <a:p>
            <a:pPr marL="895350"/>
            <a:endParaRPr lang="en-US" altLang="zh-CN" dirty="0"/>
          </a:p>
          <a:p>
            <a:pPr marL="895350"/>
            <a:r>
              <a:rPr lang="en-US" altLang="zh-CN" dirty="0"/>
              <a:t>driver = </a:t>
            </a:r>
            <a:r>
              <a:rPr lang="en-US" altLang="zh-CN" dirty="0" err="1"/>
              <a:t>webdriver.Chrome</a:t>
            </a:r>
            <a:r>
              <a:rPr lang="en-US" altLang="zh-CN" dirty="0"/>
              <a:t>()</a:t>
            </a:r>
          </a:p>
          <a:p>
            <a:pPr marL="895350"/>
            <a:r>
              <a:rPr lang="en-US" altLang="zh-CN" dirty="0" err="1"/>
              <a:t>driver.get</a:t>
            </a:r>
            <a:r>
              <a:rPr lang="en-US" altLang="zh-CN" dirty="0"/>
              <a:t>("http://www.python.org")</a:t>
            </a:r>
          </a:p>
          <a:p>
            <a:pPr marL="895350"/>
            <a:r>
              <a:rPr lang="en-US" altLang="zh-CN" dirty="0"/>
              <a:t>assert "Python" in </a:t>
            </a:r>
            <a:r>
              <a:rPr lang="en-US" altLang="zh-CN" dirty="0" err="1"/>
              <a:t>driver.title</a:t>
            </a:r>
            <a:endParaRPr lang="en-US" altLang="zh-CN" dirty="0"/>
          </a:p>
          <a:p>
            <a:pPr marL="895350"/>
            <a:r>
              <a:rPr lang="en-US" altLang="zh-CN" dirty="0" err="1"/>
              <a:t>elem</a:t>
            </a:r>
            <a:r>
              <a:rPr lang="en-US" altLang="zh-CN" dirty="0"/>
              <a:t> = </a:t>
            </a:r>
            <a:r>
              <a:rPr lang="en-US" altLang="zh-CN" dirty="0" err="1"/>
              <a:t>driver.find_element_by_cssselector</a:t>
            </a:r>
            <a:r>
              <a:rPr lang="en-US" altLang="zh-CN" dirty="0"/>
              <a:t>(" </a:t>
            </a:r>
            <a:r>
              <a:rPr lang="en-US" altLang="zh-CN" dirty="0" err="1"/>
              <a:t>input#id-search-field</a:t>
            </a:r>
            <a:r>
              <a:rPr lang="en-US" altLang="zh-CN" dirty="0"/>
              <a:t> ")</a:t>
            </a:r>
          </a:p>
          <a:p>
            <a:pPr marL="895350"/>
            <a:r>
              <a:rPr lang="en-US" altLang="zh-CN" dirty="0" err="1"/>
              <a:t>elem.send_keys</a:t>
            </a:r>
            <a:r>
              <a:rPr lang="en-US" altLang="zh-CN" dirty="0"/>
              <a:t>("</a:t>
            </a:r>
            <a:r>
              <a:rPr lang="en-US" altLang="zh-CN" dirty="0" err="1"/>
              <a:t>pycon</a:t>
            </a:r>
            <a:r>
              <a:rPr lang="en-US" altLang="zh-CN" dirty="0"/>
              <a:t>")</a:t>
            </a:r>
          </a:p>
          <a:p>
            <a:pPr marL="895350"/>
            <a:r>
              <a:rPr lang="en-US" altLang="zh-CN" dirty="0" err="1"/>
              <a:t>elem.send_keys</a:t>
            </a:r>
            <a:r>
              <a:rPr lang="en-US" altLang="zh-CN" dirty="0"/>
              <a:t>(</a:t>
            </a:r>
            <a:r>
              <a:rPr lang="en-US" altLang="zh-CN" dirty="0" err="1"/>
              <a:t>Keys.RETURN</a:t>
            </a:r>
            <a:r>
              <a:rPr lang="en-US" altLang="zh-CN" dirty="0"/>
              <a:t>)</a:t>
            </a:r>
          </a:p>
          <a:p>
            <a:pPr marL="895350"/>
            <a:r>
              <a:rPr lang="en-US" altLang="zh-CN" dirty="0">
                <a:solidFill>
                  <a:srgbClr val="0070C0"/>
                </a:solidFill>
              </a:rPr>
              <a:t>print</a:t>
            </a:r>
            <a:r>
              <a:rPr lang="en-US" altLang="zh-CN" dirty="0"/>
              <a:t>(</a:t>
            </a:r>
            <a:r>
              <a:rPr lang="en-US" altLang="zh-CN" dirty="0" err="1"/>
              <a:t>driver.page_source</a:t>
            </a:r>
            <a:r>
              <a:rPr lang="en-US" altLang="zh-CN" dirty="0"/>
              <a:t>)</a:t>
            </a:r>
          </a:p>
          <a:p>
            <a:endParaRPr lang="en-US" altLang="zh-CN" dirty="0"/>
          </a:p>
        </p:txBody>
      </p:sp>
    </p:spTree>
    <p:extLst>
      <p:ext uri="{BB962C8B-B14F-4D97-AF65-F5344CB8AC3E}">
        <p14:creationId xmlns:p14="http://schemas.microsoft.com/office/powerpoint/2010/main" val="2521592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04-</a:t>
            </a:r>
            <a:r>
              <a:rPr lang="zh-CN" altLang="en-US" sz="4400" dirty="0"/>
              <a:t>开始使用</a:t>
            </a:r>
            <a:r>
              <a:rPr lang="en-US" altLang="zh-CN" sz="4400" dirty="0"/>
              <a:t>python</a:t>
            </a:r>
            <a:r>
              <a:rPr lang="zh-CN" altLang="en-US" sz="4400" dirty="0"/>
              <a:t>第三方库</a:t>
            </a:r>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828628" cy="4247317"/>
          </a:xfrm>
          <a:prstGeom prst="rect">
            <a:avLst/>
          </a:prstGeom>
          <a:noFill/>
        </p:spPr>
        <p:txBody>
          <a:bodyPr wrap="square" rtlCol="0">
            <a:spAutoFit/>
          </a:bodyPr>
          <a:lstStyle/>
          <a:p>
            <a:r>
              <a:rPr lang="en-US" altLang="zh-CN" dirty="0"/>
              <a:t>05 	</a:t>
            </a:r>
            <a:r>
              <a:rPr lang="en-US" altLang="zh-CN" dirty="0">
                <a:solidFill>
                  <a:srgbClr val="0070C0"/>
                </a:solidFill>
              </a:rPr>
              <a:t>pandas</a:t>
            </a:r>
          </a:p>
          <a:p>
            <a:r>
              <a:rPr lang="en-US" altLang="zh-CN" dirty="0">
                <a:solidFill>
                  <a:schemeClr val="accent4">
                    <a:lumMod val="60000"/>
                    <a:lumOff val="40000"/>
                  </a:schemeClr>
                </a:solidFill>
              </a:rPr>
              <a:t>		</a:t>
            </a:r>
            <a:r>
              <a:rPr lang="zh-CN" altLang="en-US" dirty="0"/>
              <a:t>安装</a:t>
            </a:r>
            <a:endParaRPr lang="en-US" altLang="zh-CN" dirty="0"/>
          </a:p>
          <a:p>
            <a:r>
              <a:rPr lang="en-US" altLang="zh-CN" dirty="0"/>
              <a:t>		anaconda</a:t>
            </a:r>
            <a:r>
              <a:rPr lang="zh-CN" altLang="en-US" dirty="0"/>
              <a:t>已经内置了这两个包</a:t>
            </a:r>
            <a:endParaRPr lang="en-US" altLang="zh-CN" dirty="0"/>
          </a:p>
          <a:p>
            <a:endParaRPr lang="en-US" altLang="zh-CN" dirty="0"/>
          </a:p>
          <a:p>
            <a:r>
              <a:rPr lang="en-US" altLang="zh-CN" dirty="0"/>
              <a:t>		pandas </a:t>
            </a:r>
            <a:r>
              <a:rPr lang="zh-CN" altLang="en-US" dirty="0"/>
              <a:t>简介</a:t>
            </a:r>
            <a:endParaRPr lang="en-US" altLang="zh-CN" dirty="0"/>
          </a:p>
          <a:p>
            <a:pPr marL="442913"/>
            <a:r>
              <a:rPr lang="en-US" altLang="zh-CN" dirty="0"/>
              <a:t>		Pandas</a:t>
            </a:r>
            <a:r>
              <a:rPr lang="zh-CN" altLang="en-US" baseline="30000" dirty="0"/>
              <a:t> </a:t>
            </a:r>
            <a:r>
              <a:rPr lang="zh-CN" altLang="en-US" dirty="0"/>
              <a:t>是</a:t>
            </a:r>
            <a:r>
              <a:rPr lang="en-US" altLang="zh-CN" dirty="0"/>
              <a:t>python</a:t>
            </a:r>
            <a:r>
              <a:rPr lang="zh-CN" altLang="en-US" dirty="0"/>
              <a:t>的一个数据分析包，最初由</a:t>
            </a:r>
            <a:r>
              <a:rPr lang="en-US" altLang="zh-CN" dirty="0"/>
              <a:t>AQR Capital Management</a:t>
            </a:r>
            <a:r>
              <a:rPr lang="zh-CN" altLang="en-US" dirty="0"/>
              <a:t>于</a:t>
            </a:r>
            <a:r>
              <a:rPr lang="en-US" altLang="zh-CN" dirty="0"/>
              <a:t>2008</a:t>
            </a:r>
            <a:r>
              <a:rPr lang="zh-CN" altLang="en-US" dirty="0"/>
              <a:t>年</a:t>
            </a:r>
            <a:r>
              <a:rPr lang="en-US" altLang="zh-CN" dirty="0"/>
              <a:t>4</a:t>
            </a:r>
            <a:r>
              <a:rPr lang="zh-CN" altLang="en-US" dirty="0"/>
              <a:t>月开发，并于</a:t>
            </a:r>
            <a:r>
              <a:rPr lang="en-US" altLang="zh-CN" dirty="0"/>
              <a:t>2009</a:t>
            </a:r>
            <a:r>
              <a:rPr lang="zh-CN" altLang="en-US" dirty="0"/>
              <a:t>年底开源出来，目前由专注于</a:t>
            </a:r>
            <a:r>
              <a:rPr lang="en-US" altLang="zh-CN" dirty="0"/>
              <a:t>Python</a:t>
            </a:r>
            <a:r>
              <a:rPr lang="zh-CN" altLang="en-US" dirty="0"/>
              <a:t>数据包开发的</a:t>
            </a:r>
            <a:r>
              <a:rPr lang="en-US" altLang="zh-CN" dirty="0" err="1"/>
              <a:t>PyData</a:t>
            </a:r>
            <a:r>
              <a:rPr lang="zh-CN" altLang="en-US" dirty="0"/>
              <a:t>开发</a:t>
            </a:r>
            <a:r>
              <a:rPr lang="en-US" altLang="zh-CN" dirty="0"/>
              <a:t>team</a:t>
            </a:r>
            <a:r>
              <a:rPr lang="zh-CN" altLang="en-US" dirty="0"/>
              <a:t>继续开发和维护，属于</a:t>
            </a:r>
            <a:r>
              <a:rPr lang="en-US" altLang="zh-CN" dirty="0" err="1"/>
              <a:t>PyData</a:t>
            </a:r>
            <a:r>
              <a:rPr lang="zh-CN" altLang="en-US" dirty="0"/>
              <a:t>项目的一部分。</a:t>
            </a:r>
            <a:r>
              <a:rPr lang="en-US" altLang="zh-CN" dirty="0"/>
              <a:t>Pandas</a:t>
            </a:r>
            <a:r>
              <a:rPr lang="zh-CN" altLang="en-US" dirty="0"/>
              <a:t>最初被作为金融数据分析工具而开发出来，因此，</a:t>
            </a:r>
            <a:r>
              <a:rPr lang="en-US" altLang="zh-CN" dirty="0"/>
              <a:t>pandas</a:t>
            </a:r>
            <a:r>
              <a:rPr lang="zh-CN" altLang="en-US" dirty="0"/>
              <a:t>为时间序列分析提供了很好的支持。 </a:t>
            </a:r>
            <a:r>
              <a:rPr lang="en-US" altLang="zh-CN" dirty="0"/>
              <a:t>Pandas</a:t>
            </a:r>
            <a:r>
              <a:rPr lang="zh-CN" altLang="en-US" dirty="0"/>
              <a:t>的名称来自于面板数据（</a:t>
            </a:r>
            <a:r>
              <a:rPr lang="en-US" altLang="zh-CN" dirty="0"/>
              <a:t>panel data</a:t>
            </a:r>
            <a:r>
              <a:rPr lang="zh-CN" altLang="en-US" dirty="0"/>
              <a:t>）和</a:t>
            </a:r>
            <a:r>
              <a:rPr lang="en-US" altLang="zh-CN" dirty="0"/>
              <a:t>python</a:t>
            </a:r>
            <a:r>
              <a:rPr lang="zh-CN" altLang="en-US" dirty="0"/>
              <a:t>数据分析（</a:t>
            </a:r>
            <a:r>
              <a:rPr lang="en-US" altLang="zh-CN" dirty="0"/>
              <a:t>data analysis</a:t>
            </a:r>
            <a:r>
              <a:rPr lang="zh-CN" altLang="en-US" dirty="0"/>
              <a:t>）。</a:t>
            </a:r>
            <a:r>
              <a:rPr lang="en-US" altLang="zh-CN" dirty="0"/>
              <a:t>panel data</a:t>
            </a:r>
            <a:r>
              <a:rPr lang="zh-CN" altLang="en-US" dirty="0"/>
              <a:t>是经济学中关于多维数据集的一个术语，在</a:t>
            </a:r>
            <a:r>
              <a:rPr lang="en-US" altLang="zh-CN" dirty="0"/>
              <a:t>Pandas</a:t>
            </a:r>
            <a:r>
              <a:rPr lang="zh-CN" altLang="en-US" dirty="0"/>
              <a:t>中也提供了</a:t>
            </a:r>
            <a:r>
              <a:rPr lang="en-US" altLang="zh-CN" dirty="0"/>
              <a:t>panel</a:t>
            </a:r>
            <a:r>
              <a:rPr lang="zh-CN" altLang="en-US" dirty="0"/>
              <a:t>的数据类型。</a:t>
            </a:r>
            <a:endParaRPr lang="en-US" altLang="zh-CN" dirty="0"/>
          </a:p>
          <a:p>
            <a:pPr indent="895350"/>
            <a:r>
              <a:rPr lang="en-US" altLang="zh-CN" dirty="0"/>
              <a:t>pandas</a:t>
            </a:r>
            <a:r>
              <a:rPr lang="zh-CN" altLang="en-US" dirty="0"/>
              <a:t>官方文档</a:t>
            </a:r>
            <a:endParaRPr lang="en-US" altLang="zh-CN" dirty="0"/>
          </a:p>
          <a:p>
            <a:pPr indent="895350"/>
            <a:r>
              <a:rPr lang="en-US" altLang="zh-CN" dirty="0">
                <a:solidFill>
                  <a:srgbClr val="0070C0"/>
                </a:solidFill>
                <a:hlinkClick r:id="rId3"/>
              </a:rPr>
              <a:t>https://apachecn.github.io/pandas-doc-zh/</a:t>
            </a:r>
            <a:endParaRPr lang="en-US" altLang="zh-CN" dirty="0">
              <a:solidFill>
                <a:srgbClr val="0070C0"/>
              </a:solidFill>
            </a:endParaRPr>
          </a:p>
          <a:p>
            <a:pPr indent="895350"/>
            <a:r>
              <a:rPr lang="en-US" altLang="zh-CN" dirty="0"/>
              <a:t>pandas </a:t>
            </a:r>
            <a:r>
              <a:rPr lang="zh-CN" altLang="en-US" dirty="0"/>
              <a:t>定义了两种数据类型，</a:t>
            </a:r>
            <a:r>
              <a:rPr lang="en-US" altLang="zh-CN" dirty="0"/>
              <a:t>Series </a:t>
            </a:r>
            <a:r>
              <a:rPr lang="zh-CN" altLang="en-US" dirty="0"/>
              <a:t>和 </a:t>
            </a:r>
            <a:r>
              <a:rPr lang="en-US" altLang="zh-CN" dirty="0" err="1"/>
              <a:t>DataFrame</a:t>
            </a:r>
            <a:r>
              <a:rPr lang="zh-CN" altLang="en-US" dirty="0"/>
              <a:t>，它们让数据操作更简单了</a:t>
            </a:r>
            <a:endParaRPr lang="en-US" altLang="zh-CN" dirty="0"/>
          </a:p>
          <a:p>
            <a:pPr indent="895350"/>
            <a:endParaRPr lang="en-US" altLang="zh-CN" dirty="0">
              <a:solidFill>
                <a:srgbClr val="0070C0"/>
              </a:solidFill>
            </a:endParaRPr>
          </a:p>
        </p:txBody>
      </p:sp>
    </p:spTree>
    <p:extLst>
      <p:ext uri="{BB962C8B-B14F-4D97-AF65-F5344CB8AC3E}">
        <p14:creationId xmlns:p14="http://schemas.microsoft.com/office/powerpoint/2010/main" val="2223520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04-</a:t>
            </a:r>
            <a:r>
              <a:rPr lang="zh-CN" altLang="en-US" sz="4400" dirty="0"/>
              <a:t>开始使用</a:t>
            </a:r>
            <a:r>
              <a:rPr lang="en-US" altLang="zh-CN" sz="4400" dirty="0"/>
              <a:t>python</a:t>
            </a:r>
            <a:r>
              <a:rPr lang="zh-CN" altLang="en-US" sz="4400" dirty="0"/>
              <a:t>第三方库</a:t>
            </a:r>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828628" cy="5355312"/>
          </a:xfrm>
          <a:prstGeom prst="rect">
            <a:avLst/>
          </a:prstGeom>
          <a:noFill/>
        </p:spPr>
        <p:txBody>
          <a:bodyPr wrap="square" rtlCol="0">
            <a:spAutoFit/>
          </a:bodyPr>
          <a:lstStyle/>
          <a:p>
            <a:r>
              <a:rPr lang="en-US" altLang="zh-CN" dirty="0"/>
              <a:t>05 		pandas</a:t>
            </a:r>
            <a:r>
              <a:rPr lang="zh-CN" altLang="en-US" dirty="0"/>
              <a:t>简单使用：</a:t>
            </a:r>
            <a:endParaRPr lang="en-US" altLang="zh-CN" dirty="0"/>
          </a:p>
          <a:p>
            <a:pPr indent="895350"/>
            <a:r>
              <a:rPr lang="en-US" altLang="zh-CN" dirty="0">
                <a:solidFill>
                  <a:srgbClr val="0070C0"/>
                </a:solidFill>
              </a:rPr>
              <a:t>import </a:t>
            </a:r>
            <a:r>
              <a:rPr lang="en-US" altLang="zh-CN" dirty="0"/>
              <a:t>pandas </a:t>
            </a:r>
            <a:r>
              <a:rPr lang="en-US" altLang="zh-CN" dirty="0">
                <a:solidFill>
                  <a:srgbClr val="0070C0"/>
                </a:solidFill>
              </a:rPr>
              <a:t>as</a:t>
            </a:r>
            <a:r>
              <a:rPr lang="en-US" altLang="zh-CN" dirty="0"/>
              <a:t> pd</a:t>
            </a:r>
          </a:p>
          <a:p>
            <a:pPr indent="895350"/>
            <a:r>
              <a:rPr lang="en-US" altLang="zh-CN" dirty="0"/>
              <a:t>df1 = </a:t>
            </a:r>
            <a:r>
              <a:rPr lang="en-US" altLang="zh-CN" dirty="0" err="1"/>
              <a:t>pd.DataFrame</a:t>
            </a:r>
            <a:r>
              <a:rPr lang="en-US" altLang="zh-CN" dirty="0"/>
              <a:t>([{“column1”:”a1”,”column2”:”a2”},</a:t>
            </a:r>
          </a:p>
          <a:p>
            <a:pPr indent="895350"/>
            <a:r>
              <a:rPr lang="en-US" altLang="zh-CN" dirty="0"/>
              <a:t>					  {“column1”:”b1”,”column2”:”b2”}])</a:t>
            </a:r>
          </a:p>
          <a:p>
            <a:pPr indent="895350"/>
            <a:r>
              <a:rPr lang="en-US" altLang="zh-CN" dirty="0">
                <a:solidFill>
                  <a:srgbClr val="0070C0"/>
                </a:solidFill>
              </a:rPr>
              <a:t>print</a:t>
            </a:r>
            <a:r>
              <a:rPr lang="en-US" altLang="zh-CN" dirty="0"/>
              <a:t>(df1)</a:t>
            </a:r>
          </a:p>
          <a:p>
            <a:pPr indent="895350"/>
            <a:r>
              <a:rPr lang="es-ES" altLang="zh-CN" dirty="0">
                <a:solidFill>
                  <a:schemeClr val="accent4">
                    <a:lumMod val="60000"/>
                    <a:lumOff val="40000"/>
                  </a:schemeClr>
                </a:solidFill>
              </a:rPr>
              <a:t>column1 column2</a:t>
            </a:r>
          </a:p>
          <a:p>
            <a:pPr indent="895350"/>
            <a:r>
              <a:rPr lang="es-ES" altLang="zh-CN" dirty="0">
                <a:solidFill>
                  <a:schemeClr val="accent4">
                    <a:lumMod val="60000"/>
                    <a:lumOff val="40000"/>
                  </a:schemeClr>
                </a:solidFill>
              </a:rPr>
              <a:t>0      a1      a2</a:t>
            </a:r>
          </a:p>
          <a:p>
            <a:pPr indent="895350"/>
            <a:r>
              <a:rPr lang="es-ES" altLang="zh-CN" dirty="0">
                <a:solidFill>
                  <a:schemeClr val="accent4">
                    <a:lumMod val="60000"/>
                    <a:lumOff val="40000"/>
                  </a:schemeClr>
                </a:solidFill>
              </a:rPr>
              <a:t>1      b1      b2</a:t>
            </a:r>
          </a:p>
          <a:p>
            <a:pPr indent="895350"/>
            <a:r>
              <a:rPr lang="en-US" altLang="zh-CN" dirty="0">
                <a:solidFill>
                  <a:schemeClr val="accent4">
                    <a:lumMod val="60000"/>
                    <a:lumOff val="40000"/>
                  </a:schemeClr>
                </a:solidFill>
              </a:rPr>
              <a:t>#</a:t>
            </a:r>
            <a:r>
              <a:rPr lang="zh-CN" altLang="en-US" dirty="0">
                <a:solidFill>
                  <a:schemeClr val="accent4">
                    <a:lumMod val="60000"/>
                    <a:lumOff val="40000"/>
                  </a:schemeClr>
                </a:solidFill>
              </a:rPr>
              <a:t>读写</a:t>
            </a:r>
            <a:r>
              <a:rPr lang="en-US" altLang="zh-CN" dirty="0">
                <a:solidFill>
                  <a:schemeClr val="accent4">
                    <a:lumMod val="60000"/>
                    <a:lumOff val="40000"/>
                  </a:schemeClr>
                </a:solidFill>
              </a:rPr>
              <a:t>excel</a:t>
            </a:r>
            <a:r>
              <a:rPr lang="zh-CN" altLang="en-US" dirty="0">
                <a:solidFill>
                  <a:schemeClr val="accent4">
                    <a:lumMod val="60000"/>
                    <a:lumOff val="40000"/>
                  </a:schemeClr>
                </a:solidFill>
              </a:rPr>
              <a:t>文件（其他格式也可以读写，如</a:t>
            </a:r>
            <a:r>
              <a:rPr lang="en-US" altLang="zh-CN" dirty="0">
                <a:solidFill>
                  <a:schemeClr val="accent4">
                    <a:lumMod val="60000"/>
                    <a:lumOff val="40000"/>
                  </a:schemeClr>
                </a:solidFill>
              </a:rPr>
              <a:t>csv, </a:t>
            </a:r>
            <a:r>
              <a:rPr lang="en-US" altLang="zh-CN" dirty="0" err="1">
                <a:solidFill>
                  <a:schemeClr val="accent4">
                    <a:lumMod val="60000"/>
                    <a:lumOff val="40000"/>
                  </a:schemeClr>
                </a:solidFill>
              </a:rPr>
              <a:t>stata</a:t>
            </a:r>
            <a:r>
              <a:rPr lang="zh-CN" altLang="en-US" dirty="0">
                <a:solidFill>
                  <a:schemeClr val="accent4">
                    <a:lumMod val="60000"/>
                    <a:lumOff val="40000"/>
                  </a:schemeClr>
                </a:solidFill>
              </a:rPr>
              <a:t>等）</a:t>
            </a:r>
            <a:endParaRPr lang="en-US" altLang="zh-CN" dirty="0">
              <a:solidFill>
                <a:schemeClr val="accent4">
                  <a:lumMod val="60000"/>
                  <a:lumOff val="40000"/>
                </a:schemeClr>
              </a:solidFill>
            </a:endParaRPr>
          </a:p>
          <a:p>
            <a:pPr indent="895350"/>
            <a:r>
              <a:rPr lang="en-US" altLang="zh-CN" dirty="0"/>
              <a:t>df1.to_excel(“myexcel.xlsx”)</a:t>
            </a:r>
          </a:p>
          <a:p>
            <a:pPr indent="895350"/>
            <a:r>
              <a:rPr lang="en-US" altLang="zh-CN" dirty="0"/>
              <a:t>df2 = </a:t>
            </a:r>
            <a:r>
              <a:rPr lang="en-US" altLang="zh-CN" dirty="0" err="1"/>
              <a:t>pd.read_excel</a:t>
            </a:r>
            <a:r>
              <a:rPr lang="en-US" altLang="zh-CN" dirty="0"/>
              <a:t>(“myexcel.xlsx”)</a:t>
            </a:r>
          </a:p>
          <a:p>
            <a:pPr indent="895350"/>
            <a:r>
              <a:rPr lang="en-US" altLang="zh-CN" dirty="0">
                <a:solidFill>
                  <a:schemeClr val="accent4">
                    <a:lumMod val="60000"/>
                    <a:lumOff val="40000"/>
                  </a:schemeClr>
                </a:solidFill>
              </a:rPr>
              <a:t>#</a:t>
            </a:r>
            <a:r>
              <a:rPr lang="zh-CN" altLang="en-US" dirty="0">
                <a:solidFill>
                  <a:schemeClr val="accent4">
                    <a:lumMod val="60000"/>
                    <a:lumOff val="40000"/>
                  </a:schemeClr>
                </a:solidFill>
              </a:rPr>
              <a:t>简单索引</a:t>
            </a:r>
            <a:endParaRPr lang="en-US" altLang="zh-CN" dirty="0">
              <a:solidFill>
                <a:schemeClr val="accent4">
                  <a:lumMod val="60000"/>
                  <a:lumOff val="40000"/>
                </a:schemeClr>
              </a:solidFill>
            </a:endParaRPr>
          </a:p>
          <a:p>
            <a:pPr indent="895350"/>
            <a:r>
              <a:rPr lang="es-ES" altLang="zh-CN" dirty="0">
                <a:solidFill>
                  <a:srgbClr val="0070C0"/>
                </a:solidFill>
              </a:rPr>
              <a:t>print</a:t>
            </a:r>
            <a:r>
              <a:rPr lang="en-US" altLang="zh-CN" dirty="0"/>
              <a:t>(</a:t>
            </a:r>
            <a:r>
              <a:rPr lang="es-ES" altLang="zh-CN" dirty="0"/>
              <a:t>df1[df1["column1"]=="a1"])</a:t>
            </a:r>
          </a:p>
          <a:p>
            <a:pPr indent="895350"/>
            <a:r>
              <a:rPr lang="es-ES" altLang="zh-CN" dirty="0">
                <a:solidFill>
                  <a:schemeClr val="accent4">
                    <a:lumMod val="60000"/>
                    <a:lumOff val="40000"/>
                  </a:schemeClr>
                </a:solidFill>
              </a:rPr>
              <a:t>  column1 column2</a:t>
            </a:r>
          </a:p>
          <a:p>
            <a:pPr indent="895350"/>
            <a:r>
              <a:rPr lang="es-ES" altLang="zh-CN" dirty="0">
                <a:solidFill>
                  <a:schemeClr val="accent4">
                    <a:lumMod val="60000"/>
                    <a:lumOff val="40000"/>
                  </a:schemeClr>
                </a:solidFill>
              </a:rPr>
              <a:t>0      a1      a2</a:t>
            </a:r>
          </a:p>
          <a:p>
            <a:pPr indent="895350"/>
            <a:r>
              <a:rPr lang="en-US" altLang="zh-CN" dirty="0">
                <a:solidFill>
                  <a:srgbClr val="0070C0"/>
                </a:solidFill>
              </a:rPr>
              <a:t>print</a:t>
            </a:r>
            <a:r>
              <a:rPr lang="en-US" altLang="zh-CN" dirty="0"/>
              <a:t>(df1["column1"])</a:t>
            </a:r>
          </a:p>
          <a:p>
            <a:pPr indent="895350"/>
            <a:r>
              <a:rPr lang="en-US" altLang="zh-CN" dirty="0">
                <a:solidFill>
                  <a:schemeClr val="accent4">
                    <a:lumMod val="60000"/>
                    <a:lumOff val="40000"/>
                  </a:schemeClr>
                </a:solidFill>
              </a:rPr>
              <a:t>0    a1</a:t>
            </a:r>
          </a:p>
          <a:p>
            <a:pPr indent="895350"/>
            <a:r>
              <a:rPr lang="en-US" altLang="zh-CN" dirty="0">
                <a:solidFill>
                  <a:schemeClr val="accent4">
                    <a:lumMod val="60000"/>
                    <a:lumOff val="40000"/>
                  </a:schemeClr>
                </a:solidFill>
              </a:rPr>
              <a:t>1    b1</a:t>
            </a:r>
          </a:p>
          <a:p>
            <a:pPr indent="895350"/>
            <a:r>
              <a:rPr lang="en-US" altLang="zh-CN" dirty="0">
                <a:solidFill>
                  <a:schemeClr val="accent4">
                    <a:lumMod val="60000"/>
                    <a:lumOff val="40000"/>
                  </a:schemeClr>
                </a:solidFill>
              </a:rPr>
              <a:t>Name: column1, </a:t>
            </a:r>
            <a:r>
              <a:rPr lang="en-US" altLang="zh-CN" dirty="0" err="1">
                <a:solidFill>
                  <a:schemeClr val="accent4">
                    <a:lumMod val="60000"/>
                    <a:lumOff val="40000"/>
                  </a:schemeClr>
                </a:solidFill>
              </a:rPr>
              <a:t>dtype</a:t>
            </a:r>
            <a:r>
              <a:rPr lang="en-US" altLang="zh-CN" dirty="0">
                <a:solidFill>
                  <a:schemeClr val="accent4">
                    <a:lumMod val="60000"/>
                    <a:lumOff val="40000"/>
                  </a:schemeClr>
                </a:solidFill>
              </a:rPr>
              <a:t>: object</a:t>
            </a:r>
          </a:p>
        </p:txBody>
      </p:sp>
    </p:spTree>
    <p:extLst>
      <p:ext uri="{BB962C8B-B14F-4D97-AF65-F5344CB8AC3E}">
        <p14:creationId xmlns:p14="http://schemas.microsoft.com/office/powerpoint/2010/main" val="4229300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竖排标题 3">
            <a:extLst>
              <a:ext uri="{FF2B5EF4-FFF2-40B4-BE49-F238E27FC236}">
                <a16:creationId xmlns:a16="http://schemas.microsoft.com/office/drawing/2014/main" id="{BABCA8DA-0F4D-44E8-81C8-EF74D4664C0A}"/>
              </a:ext>
            </a:extLst>
          </p:cNvPr>
          <p:cNvSpPr>
            <a:spLocks noGrp="1"/>
          </p:cNvSpPr>
          <p:nvPr>
            <p:ph type="title" orient="vert"/>
          </p:nvPr>
        </p:nvSpPr>
        <p:spPr>
          <a:xfrm>
            <a:off x="0" y="0"/>
            <a:ext cx="2924529" cy="6858000"/>
          </a:xfrm>
          <a:solidFill>
            <a:schemeClr val="bg1">
              <a:lumMod val="85000"/>
              <a:lumOff val="15000"/>
            </a:schemeClr>
          </a:solidFill>
        </p:spPr>
        <p:txBody>
          <a:bodyPr/>
          <a:lstStyle/>
          <a:p>
            <a:pPr algn="ctr"/>
            <a:r>
              <a:rPr lang="zh-CN" altLang="en-US" dirty="0">
                <a:latin typeface="微软雅黑" panose="020B0503020204020204" pitchFamily="34" charset="-122"/>
                <a:ea typeface="微软雅黑" panose="020B0503020204020204" pitchFamily="34" charset="-122"/>
              </a:rPr>
              <a:t>目录</a:t>
            </a:r>
          </a:p>
        </p:txBody>
      </p:sp>
      <p:sp>
        <p:nvSpPr>
          <p:cNvPr id="9" name="矩形 8">
            <a:extLst>
              <a:ext uri="{FF2B5EF4-FFF2-40B4-BE49-F238E27FC236}">
                <a16:creationId xmlns:a16="http://schemas.microsoft.com/office/drawing/2014/main" id="{F7310CA5-DE79-46A3-96DE-5C9F838458FF}"/>
              </a:ext>
            </a:extLst>
          </p:cNvPr>
          <p:cNvSpPr/>
          <p:nvPr/>
        </p:nvSpPr>
        <p:spPr>
          <a:xfrm>
            <a:off x="3068052" y="1106905"/>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01</a:t>
            </a:r>
          </a:p>
        </p:txBody>
      </p:sp>
      <p:sp>
        <p:nvSpPr>
          <p:cNvPr id="10" name="文本框 9">
            <a:extLst>
              <a:ext uri="{FF2B5EF4-FFF2-40B4-BE49-F238E27FC236}">
                <a16:creationId xmlns:a16="http://schemas.microsoft.com/office/drawing/2014/main" id="{16EF6949-4F47-4C5A-BFE8-FD58ABD7E519}"/>
              </a:ext>
            </a:extLst>
          </p:cNvPr>
          <p:cNvSpPr txBox="1"/>
          <p:nvPr/>
        </p:nvSpPr>
        <p:spPr>
          <a:xfrm>
            <a:off x="4008019" y="1156855"/>
            <a:ext cx="1660134"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基本功</a:t>
            </a:r>
            <a:endParaRPr lang="en-US" altLang="zh-CN"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8346659C-C312-4D95-B3C5-DC4BE500B098}"/>
              </a:ext>
            </a:extLst>
          </p:cNvPr>
          <p:cNvSpPr/>
          <p:nvPr/>
        </p:nvSpPr>
        <p:spPr>
          <a:xfrm>
            <a:off x="3068052" y="1884947"/>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02</a:t>
            </a:r>
          </a:p>
        </p:txBody>
      </p:sp>
      <p:sp>
        <p:nvSpPr>
          <p:cNvPr id="20" name="文本框 19">
            <a:extLst>
              <a:ext uri="{FF2B5EF4-FFF2-40B4-BE49-F238E27FC236}">
                <a16:creationId xmlns:a16="http://schemas.microsoft.com/office/drawing/2014/main" id="{292ABA5D-60DB-430E-BB62-5212E7A8031F}"/>
              </a:ext>
            </a:extLst>
          </p:cNvPr>
          <p:cNvSpPr txBox="1"/>
          <p:nvPr/>
        </p:nvSpPr>
        <p:spPr>
          <a:xfrm>
            <a:off x="4008019" y="1934897"/>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网页的基本知识</a:t>
            </a:r>
          </a:p>
        </p:txBody>
      </p:sp>
      <p:sp>
        <p:nvSpPr>
          <p:cNvPr id="21" name="矩形 20">
            <a:extLst>
              <a:ext uri="{FF2B5EF4-FFF2-40B4-BE49-F238E27FC236}">
                <a16:creationId xmlns:a16="http://schemas.microsoft.com/office/drawing/2014/main" id="{B86F29F2-7A86-462A-B3CE-41FDD9AEF276}"/>
              </a:ext>
            </a:extLst>
          </p:cNvPr>
          <p:cNvSpPr/>
          <p:nvPr/>
        </p:nvSpPr>
        <p:spPr>
          <a:xfrm>
            <a:off x="3068052" y="2712939"/>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03</a:t>
            </a:r>
          </a:p>
        </p:txBody>
      </p:sp>
      <p:sp>
        <p:nvSpPr>
          <p:cNvPr id="22" name="文本框 21">
            <a:extLst>
              <a:ext uri="{FF2B5EF4-FFF2-40B4-BE49-F238E27FC236}">
                <a16:creationId xmlns:a16="http://schemas.microsoft.com/office/drawing/2014/main" id="{8972E35B-5E9B-448F-A0D9-D6A2E7869D43}"/>
              </a:ext>
            </a:extLst>
          </p:cNvPr>
          <p:cNvSpPr txBox="1"/>
          <p:nvPr/>
        </p:nvSpPr>
        <p:spPr>
          <a:xfrm>
            <a:off x="4008019" y="2762889"/>
            <a:ext cx="226215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一些需要了解的工具</a:t>
            </a:r>
            <a:endParaRPr lang="en-US" altLang="zh-CN"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A935A7E6-5338-4E69-B57A-9ED15A38CAA7}"/>
              </a:ext>
            </a:extLst>
          </p:cNvPr>
          <p:cNvSpPr/>
          <p:nvPr/>
        </p:nvSpPr>
        <p:spPr>
          <a:xfrm>
            <a:off x="3068052" y="3540931"/>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04</a:t>
            </a:r>
          </a:p>
        </p:txBody>
      </p:sp>
      <p:sp>
        <p:nvSpPr>
          <p:cNvPr id="24" name="文本框 23">
            <a:extLst>
              <a:ext uri="{FF2B5EF4-FFF2-40B4-BE49-F238E27FC236}">
                <a16:creationId xmlns:a16="http://schemas.microsoft.com/office/drawing/2014/main" id="{5F60DDBB-3D8B-455B-82EF-59E072E3F73C}"/>
              </a:ext>
            </a:extLst>
          </p:cNvPr>
          <p:cNvSpPr txBox="1"/>
          <p:nvPr/>
        </p:nvSpPr>
        <p:spPr>
          <a:xfrm>
            <a:off x="4008019" y="3590881"/>
            <a:ext cx="282070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开始使用</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第三方库</a:t>
            </a:r>
          </a:p>
        </p:txBody>
      </p:sp>
      <p:sp>
        <p:nvSpPr>
          <p:cNvPr id="25" name="矩形 24">
            <a:extLst>
              <a:ext uri="{FF2B5EF4-FFF2-40B4-BE49-F238E27FC236}">
                <a16:creationId xmlns:a16="http://schemas.microsoft.com/office/drawing/2014/main" id="{37E1DD12-1A2F-4A07-8822-0C006E686448}"/>
              </a:ext>
            </a:extLst>
          </p:cNvPr>
          <p:cNvSpPr/>
          <p:nvPr/>
        </p:nvSpPr>
        <p:spPr>
          <a:xfrm>
            <a:off x="3068052" y="4368923"/>
            <a:ext cx="469232" cy="469232"/>
          </a:xfrm>
          <a:prstGeom prst="rect">
            <a:avLst/>
          </a:prstGeom>
          <a:solidFill>
            <a:schemeClr val="bg1">
              <a:lumMod val="75000"/>
              <a:lumOff val="2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00"/>
                </a:solidFill>
              </a:rPr>
              <a:t>05</a:t>
            </a:r>
          </a:p>
        </p:txBody>
      </p:sp>
      <p:sp>
        <p:nvSpPr>
          <p:cNvPr id="26" name="文本框 25">
            <a:extLst>
              <a:ext uri="{FF2B5EF4-FFF2-40B4-BE49-F238E27FC236}">
                <a16:creationId xmlns:a16="http://schemas.microsoft.com/office/drawing/2014/main" id="{01D468DC-0629-42CC-B354-9EB739F21DBD}"/>
              </a:ext>
            </a:extLst>
          </p:cNvPr>
          <p:cNvSpPr txBox="1"/>
          <p:nvPr/>
        </p:nvSpPr>
        <p:spPr>
          <a:xfrm>
            <a:off x="4008019" y="4418873"/>
            <a:ext cx="2646878" cy="461665"/>
          </a:xfrm>
          <a:prstGeom prst="rect">
            <a:avLst/>
          </a:prstGeom>
          <a:noFill/>
        </p:spPr>
        <p:txBody>
          <a:bodyPr wrap="none" rtlCol="0">
            <a:spAutoFit/>
          </a:bodyPr>
          <a:lstStyle/>
          <a:p>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一些更深入的内容</a:t>
            </a:r>
            <a:endParaRPr lang="en-US" altLang="zh-CN" sz="2400" dirty="0">
              <a:solidFill>
                <a:schemeClr val="accent4">
                  <a:lumMod val="60000"/>
                  <a:lumOff val="40000"/>
                </a:schemeClr>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467B73D0-7C10-4EAB-B297-13E93B9393E2}"/>
              </a:ext>
            </a:extLst>
          </p:cNvPr>
          <p:cNvPicPr>
            <a:picLocks noChangeAspect="1"/>
          </p:cNvPicPr>
          <p:nvPr/>
        </p:nvPicPr>
        <p:blipFill rotWithShape="1">
          <a:blip r:embed="rId2"/>
          <a:srcRect l="32301" t="32088" r="16776" b="16874"/>
          <a:stretch/>
        </p:blipFill>
        <p:spPr>
          <a:xfrm>
            <a:off x="0" y="0"/>
            <a:ext cx="2924529" cy="2927928"/>
          </a:xfrm>
          <a:prstGeom prst="rect">
            <a:avLst/>
          </a:prstGeom>
        </p:spPr>
      </p:pic>
    </p:spTree>
    <p:extLst>
      <p:ext uri="{BB962C8B-B14F-4D97-AF65-F5344CB8AC3E}">
        <p14:creationId xmlns:p14="http://schemas.microsoft.com/office/powerpoint/2010/main" val="1268499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BD77E5-DBE7-4020-8E4A-950453B07D79}"/>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latin typeface="+mn-ea"/>
              </a:rPr>
              <a:t>05-</a:t>
            </a:r>
            <a:r>
              <a:rPr lang="zh-CN" altLang="en-US" sz="4400" dirty="0">
                <a:latin typeface="+mn-ea"/>
              </a:rPr>
              <a:t>一些更深入的内容</a:t>
            </a:r>
          </a:p>
        </p:txBody>
      </p:sp>
      <p:sp>
        <p:nvSpPr>
          <p:cNvPr id="7" name="文本框 6">
            <a:extLst>
              <a:ext uri="{FF2B5EF4-FFF2-40B4-BE49-F238E27FC236}">
                <a16:creationId xmlns:a16="http://schemas.microsoft.com/office/drawing/2014/main" id="{AE6AFF94-C9A8-4C37-8F1A-5DB29C02F6D6}"/>
              </a:ext>
            </a:extLst>
          </p:cNvPr>
          <p:cNvSpPr txBox="1"/>
          <p:nvPr/>
        </p:nvSpPr>
        <p:spPr>
          <a:xfrm>
            <a:off x="204537" y="1311442"/>
            <a:ext cx="8638674" cy="2862322"/>
          </a:xfrm>
          <a:prstGeom prst="rect">
            <a:avLst/>
          </a:prstGeom>
          <a:noFill/>
        </p:spPr>
        <p:txBody>
          <a:bodyPr wrap="square" rtlCol="0">
            <a:spAutoFit/>
          </a:bodyPr>
          <a:lstStyle/>
          <a:p>
            <a:r>
              <a:rPr lang="en-US" altLang="zh-CN" dirty="0"/>
              <a:t>01 	</a:t>
            </a:r>
            <a:r>
              <a:rPr lang="zh-CN" altLang="en-US" dirty="0">
                <a:solidFill>
                  <a:srgbClr val="0070C0"/>
                </a:solidFill>
              </a:rPr>
              <a:t>数据库（如关系型数据库</a:t>
            </a:r>
            <a:r>
              <a:rPr lang="en-US" altLang="zh-CN" dirty="0" err="1">
                <a:solidFill>
                  <a:srgbClr val="0070C0"/>
                </a:solidFill>
              </a:rPr>
              <a:t>mysql</a:t>
            </a:r>
            <a:r>
              <a:rPr lang="zh-CN" altLang="en-US" dirty="0">
                <a:solidFill>
                  <a:srgbClr val="0070C0"/>
                </a:solidFill>
              </a:rPr>
              <a:t>，非关系性数据库</a:t>
            </a:r>
            <a:r>
              <a:rPr lang="en-US" altLang="zh-CN" dirty="0" err="1">
                <a:solidFill>
                  <a:srgbClr val="0070C0"/>
                </a:solidFill>
              </a:rPr>
              <a:t>mongodb</a:t>
            </a:r>
            <a:r>
              <a:rPr lang="zh-CN" altLang="en-US" dirty="0">
                <a:solidFill>
                  <a:srgbClr val="0070C0"/>
                </a:solidFill>
              </a:rPr>
              <a:t>等，支持多进程）</a:t>
            </a:r>
            <a:endParaRPr lang="en-US" altLang="zh-CN" dirty="0">
              <a:solidFill>
                <a:srgbClr val="0070C0"/>
              </a:solidFill>
            </a:endParaRPr>
          </a:p>
          <a:p>
            <a:r>
              <a:rPr lang="en-US" altLang="zh-CN" dirty="0"/>
              <a:t>02</a:t>
            </a:r>
            <a:r>
              <a:rPr lang="en-US" altLang="zh-CN" dirty="0">
                <a:solidFill>
                  <a:srgbClr val="0070C0"/>
                </a:solidFill>
              </a:rPr>
              <a:t>	Python</a:t>
            </a:r>
            <a:r>
              <a:rPr lang="zh-CN" altLang="en-US" dirty="0">
                <a:solidFill>
                  <a:srgbClr val="0070C0"/>
                </a:solidFill>
              </a:rPr>
              <a:t>高级特性（多进程，多线程，异步</a:t>
            </a:r>
            <a:r>
              <a:rPr lang="en-US" altLang="zh-CN" dirty="0">
                <a:solidFill>
                  <a:srgbClr val="0070C0"/>
                </a:solidFill>
              </a:rPr>
              <a:t>IO</a:t>
            </a:r>
            <a:r>
              <a:rPr lang="zh-CN" altLang="en-US" dirty="0">
                <a:solidFill>
                  <a:srgbClr val="0070C0"/>
                </a:solidFill>
              </a:rPr>
              <a:t>等等）</a:t>
            </a:r>
            <a:endParaRPr lang="en-US" altLang="zh-CN" dirty="0">
              <a:solidFill>
                <a:srgbClr val="0070C0"/>
              </a:solidFill>
            </a:endParaRPr>
          </a:p>
          <a:p>
            <a:r>
              <a:rPr lang="en-US" altLang="zh-CN" dirty="0"/>
              <a:t>03</a:t>
            </a:r>
            <a:r>
              <a:rPr lang="en-US" altLang="zh-CN" dirty="0">
                <a:solidFill>
                  <a:srgbClr val="0070C0"/>
                </a:solidFill>
              </a:rPr>
              <a:t>	Python</a:t>
            </a:r>
            <a:r>
              <a:rPr lang="zh-CN" altLang="en-US" dirty="0">
                <a:solidFill>
                  <a:srgbClr val="0070C0"/>
                </a:solidFill>
              </a:rPr>
              <a:t>爬虫的一些开源框架（</a:t>
            </a:r>
            <a:r>
              <a:rPr lang="en-US" altLang="zh-CN" dirty="0" err="1">
                <a:solidFill>
                  <a:srgbClr val="0070C0"/>
                </a:solidFill>
              </a:rPr>
              <a:t>scrapy</a:t>
            </a:r>
            <a:r>
              <a:rPr lang="zh-CN" altLang="en-US" dirty="0">
                <a:solidFill>
                  <a:srgbClr val="0070C0"/>
                </a:solidFill>
              </a:rPr>
              <a:t>等，分布式系统）</a:t>
            </a:r>
            <a:endParaRPr lang="en-US" altLang="zh-CN" dirty="0">
              <a:solidFill>
                <a:srgbClr val="0070C0"/>
              </a:solidFill>
            </a:endParaRPr>
          </a:p>
          <a:p>
            <a:endParaRPr lang="en-US" altLang="zh-CN" dirty="0">
              <a:solidFill>
                <a:srgbClr val="0070C0"/>
              </a:solidFill>
            </a:endParaRPr>
          </a:p>
          <a:p>
            <a:endParaRPr lang="en-US" altLang="zh-CN" dirty="0">
              <a:solidFill>
                <a:srgbClr val="0070C0"/>
              </a:solidFill>
            </a:endParaRPr>
          </a:p>
          <a:p>
            <a:endParaRPr lang="en-US" altLang="zh-CN" dirty="0">
              <a:solidFill>
                <a:srgbClr val="0070C0"/>
              </a:solidFill>
            </a:endParaRPr>
          </a:p>
          <a:p>
            <a:r>
              <a:rPr lang="en-US" altLang="zh-CN" dirty="0">
                <a:solidFill>
                  <a:srgbClr val="0070C0"/>
                </a:solidFill>
              </a:rPr>
              <a:t>	</a:t>
            </a:r>
            <a:r>
              <a:rPr lang="en-US" altLang="zh-CN" dirty="0"/>
              <a:t>and….. </a:t>
            </a:r>
            <a:r>
              <a:rPr lang="zh-CN" altLang="en-US" dirty="0"/>
              <a:t>一些你们或许用了之后会爱上的包（和爬虫没啥关系）</a:t>
            </a:r>
            <a:endParaRPr lang="en-US" altLang="zh-CN" dirty="0"/>
          </a:p>
          <a:p>
            <a:r>
              <a:rPr lang="en-US" altLang="zh-CN" dirty="0">
                <a:solidFill>
                  <a:srgbClr val="0070C0"/>
                </a:solidFill>
              </a:rPr>
              <a:t>	</a:t>
            </a:r>
            <a:r>
              <a:rPr lang="en-US" altLang="zh-CN" dirty="0" err="1">
                <a:solidFill>
                  <a:srgbClr val="0070C0"/>
                </a:solidFill>
              </a:rPr>
              <a:t>matplotlib,seaborn</a:t>
            </a:r>
            <a:r>
              <a:rPr lang="en-US" altLang="zh-CN" dirty="0">
                <a:solidFill>
                  <a:srgbClr val="0070C0"/>
                </a:solidFill>
              </a:rPr>
              <a:t> </a:t>
            </a:r>
            <a:r>
              <a:rPr lang="zh-CN" altLang="en-US" dirty="0"/>
              <a:t>画图神器，批量出图的时候，了解一下？</a:t>
            </a:r>
            <a:endParaRPr lang="en-US" altLang="zh-CN" dirty="0"/>
          </a:p>
          <a:p>
            <a:pPr marL="452438" indent="-9525"/>
            <a:r>
              <a:rPr lang="en-US" altLang="zh-CN" dirty="0">
                <a:solidFill>
                  <a:srgbClr val="0070C0"/>
                </a:solidFill>
              </a:rPr>
              <a:t>	</a:t>
            </a:r>
            <a:r>
              <a:rPr lang="en-US" altLang="zh-CN" dirty="0" err="1">
                <a:solidFill>
                  <a:srgbClr val="0070C0"/>
                </a:solidFill>
              </a:rPr>
              <a:t>geopandas</a:t>
            </a:r>
            <a:r>
              <a:rPr lang="en-US" altLang="zh-CN" dirty="0">
                <a:solidFill>
                  <a:srgbClr val="0070C0"/>
                </a:solidFill>
              </a:rPr>
              <a:t>	</a:t>
            </a:r>
            <a:r>
              <a:rPr lang="zh-CN" altLang="en-US" dirty="0"/>
              <a:t>可以读入</a:t>
            </a:r>
            <a:r>
              <a:rPr lang="en-US" altLang="zh-CN" dirty="0" err="1"/>
              <a:t>shpfile</a:t>
            </a:r>
            <a:r>
              <a:rPr lang="zh-CN" altLang="en-US" dirty="0"/>
              <a:t>，进行一些简单的（比如空间连接这种）操作，还可以出图，（设置出图范围，横纵坐标等等，都可以实现，你想要的，这里都有）</a:t>
            </a:r>
            <a:endParaRPr lang="en-US" altLang="zh-CN" dirty="0"/>
          </a:p>
        </p:txBody>
      </p:sp>
    </p:spTree>
    <p:extLst>
      <p:ext uri="{BB962C8B-B14F-4D97-AF65-F5344CB8AC3E}">
        <p14:creationId xmlns:p14="http://schemas.microsoft.com/office/powerpoint/2010/main" val="189092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3693319"/>
          </a:xfrm>
          <a:prstGeom prst="rect">
            <a:avLst/>
          </a:prstGeom>
          <a:noFill/>
        </p:spPr>
        <p:txBody>
          <a:bodyPr wrap="square" rtlCol="0">
            <a:spAutoFit/>
          </a:bodyPr>
          <a:lstStyle/>
          <a:p>
            <a:r>
              <a:rPr lang="en-US" altLang="zh-CN" dirty="0"/>
              <a:t>01 </a:t>
            </a:r>
            <a:r>
              <a:rPr lang="zh-CN" altLang="en-US" dirty="0"/>
              <a:t>变量：编程中最基本的存储单元，变量会暂时性的储存你放进去的东西。</a:t>
            </a:r>
            <a:endParaRPr lang="en-US" altLang="zh-CN" dirty="0"/>
          </a:p>
          <a:p>
            <a:r>
              <a:rPr lang="en-US" altLang="zh-CN" dirty="0"/>
              <a:t>	</a:t>
            </a:r>
            <a:r>
              <a:rPr lang="en-US" altLang="zh-CN" dirty="0" err="1"/>
              <a:t>eg</a:t>
            </a:r>
            <a:r>
              <a:rPr lang="en-US" altLang="zh-CN" dirty="0"/>
              <a:t>:   </a:t>
            </a:r>
          </a:p>
          <a:p>
            <a:r>
              <a:rPr lang="en-US" altLang="zh-CN" dirty="0"/>
              <a:t>		&gt;&gt;&gt; answer = 42</a:t>
            </a:r>
          </a:p>
          <a:p>
            <a:r>
              <a:rPr lang="en-US" altLang="zh-CN" dirty="0"/>
              <a:t>02 </a:t>
            </a:r>
            <a:r>
              <a:rPr lang="zh-CN" altLang="en-US" dirty="0"/>
              <a:t>几种基本数据类型的特性及相关操作：</a:t>
            </a:r>
            <a:endParaRPr lang="en-US" altLang="zh-CN" dirty="0"/>
          </a:p>
          <a:p>
            <a:r>
              <a:rPr lang="en-US" altLang="zh-CN" dirty="0"/>
              <a:t>	</a:t>
            </a:r>
            <a:r>
              <a:rPr lang="zh-CN" altLang="en-US" dirty="0">
                <a:solidFill>
                  <a:srgbClr val="0070C0"/>
                </a:solidFill>
              </a:rPr>
              <a:t>数字</a:t>
            </a:r>
            <a:r>
              <a:rPr lang="zh-CN" altLang="en-US" dirty="0"/>
              <a:t>（分为</a:t>
            </a:r>
            <a:r>
              <a:rPr lang="en-US" altLang="zh-CN" dirty="0"/>
              <a:t>int, float</a:t>
            </a:r>
            <a:r>
              <a:rPr lang="zh-CN" altLang="en-US" dirty="0"/>
              <a:t>）</a:t>
            </a:r>
            <a:endParaRPr lang="en-US" altLang="zh-CN" dirty="0"/>
          </a:p>
          <a:p>
            <a:r>
              <a:rPr lang="en-US" altLang="zh-CN" dirty="0"/>
              <a:t>		&gt;&gt;&gt; a = 3</a:t>
            </a:r>
          </a:p>
          <a:p>
            <a:r>
              <a:rPr lang="en-US" altLang="zh-CN" dirty="0"/>
              <a:t>		&gt;&gt;&gt; a</a:t>
            </a:r>
          </a:p>
          <a:p>
            <a:r>
              <a:rPr lang="en-US" altLang="zh-CN" dirty="0"/>
              <a:t>	 	3</a:t>
            </a:r>
          </a:p>
          <a:p>
            <a:r>
              <a:rPr lang="en-US" altLang="zh-CN" dirty="0"/>
              <a:t>		&gt;&gt;&gt; </a:t>
            </a:r>
            <a:r>
              <a:rPr lang="en-US" altLang="zh-CN" dirty="0">
                <a:solidFill>
                  <a:srgbClr val="00B0F0"/>
                </a:solidFill>
              </a:rPr>
              <a:t>type</a:t>
            </a:r>
            <a:r>
              <a:rPr lang="en-US" altLang="zh-CN" dirty="0"/>
              <a:t>(a)</a:t>
            </a:r>
          </a:p>
          <a:p>
            <a:r>
              <a:rPr lang="en-US" altLang="zh-CN" dirty="0"/>
              <a:t>		&lt;class ‘int’&gt;</a:t>
            </a:r>
          </a:p>
          <a:p>
            <a:r>
              <a:rPr lang="en-US" altLang="zh-CN" dirty="0"/>
              <a:t>		&gt;&gt;&gt; b = 4.2</a:t>
            </a:r>
          </a:p>
          <a:p>
            <a:r>
              <a:rPr lang="en-US" altLang="zh-CN" dirty="0"/>
              <a:t>		&gt;&gt;&gt; </a:t>
            </a:r>
            <a:r>
              <a:rPr lang="en-US" altLang="zh-CN" dirty="0">
                <a:solidFill>
                  <a:srgbClr val="00B0F0"/>
                </a:solidFill>
              </a:rPr>
              <a:t>type</a:t>
            </a:r>
            <a:r>
              <a:rPr lang="en-US" altLang="zh-CN" dirty="0"/>
              <a:t>(b)</a:t>
            </a:r>
          </a:p>
          <a:p>
            <a:r>
              <a:rPr lang="en-US" altLang="zh-CN" dirty="0"/>
              <a:t>		&lt;class ‘float’&gt;</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01-Python</a:t>
            </a:r>
            <a:r>
              <a:rPr lang="zh-CN" altLang="en-US" sz="4400" dirty="0"/>
              <a:t>基本功</a:t>
            </a:r>
          </a:p>
        </p:txBody>
      </p:sp>
    </p:spTree>
    <p:extLst>
      <p:ext uri="{BB962C8B-B14F-4D97-AF65-F5344CB8AC3E}">
        <p14:creationId xmlns:p14="http://schemas.microsoft.com/office/powerpoint/2010/main" val="13872437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a:extLst>
              <a:ext uri="{FF2B5EF4-FFF2-40B4-BE49-F238E27FC236}">
                <a16:creationId xmlns:a16="http://schemas.microsoft.com/office/drawing/2014/main" id="{73FD5D3D-0760-49EE-89FF-A0192864F6F5}"/>
              </a:ext>
            </a:extLst>
          </p:cNvPr>
          <p:cNvCxnSpPr>
            <a:cxnSpLocks/>
          </p:cNvCxnSpPr>
          <p:nvPr/>
        </p:nvCxnSpPr>
        <p:spPr>
          <a:xfrm>
            <a:off x="2364509" y="3876910"/>
            <a:ext cx="4414982"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DC10F83-C528-48A6-A477-AA82D870FD55}"/>
              </a:ext>
            </a:extLst>
          </p:cNvPr>
          <p:cNvSpPr/>
          <p:nvPr/>
        </p:nvSpPr>
        <p:spPr>
          <a:xfrm>
            <a:off x="0" y="2354893"/>
            <a:ext cx="9144000" cy="124714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a:t>附：一个实战案例</a:t>
            </a:r>
            <a:endParaRPr lang="en-US" altLang="zh-CN" sz="6000" dirty="0"/>
          </a:p>
        </p:txBody>
      </p:sp>
      <p:cxnSp>
        <p:nvCxnSpPr>
          <p:cNvPr id="9" name="直接连接符 8">
            <a:extLst>
              <a:ext uri="{FF2B5EF4-FFF2-40B4-BE49-F238E27FC236}">
                <a16:creationId xmlns:a16="http://schemas.microsoft.com/office/drawing/2014/main" id="{2F747D6A-7F1A-4F35-9343-A57DE05B23BA}"/>
              </a:ext>
            </a:extLst>
          </p:cNvPr>
          <p:cNvCxnSpPr>
            <a:cxnSpLocks/>
          </p:cNvCxnSpPr>
          <p:nvPr/>
        </p:nvCxnSpPr>
        <p:spPr>
          <a:xfrm>
            <a:off x="2364509" y="4371812"/>
            <a:ext cx="441498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副标题 2">
            <a:extLst>
              <a:ext uri="{FF2B5EF4-FFF2-40B4-BE49-F238E27FC236}">
                <a16:creationId xmlns:a16="http://schemas.microsoft.com/office/drawing/2014/main" id="{BC9B448C-F99A-4E4B-B619-471063E8AD3A}"/>
              </a:ext>
            </a:extLst>
          </p:cNvPr>
          <p:cNvSpPr txBox="1">
            <a:spLocks/>
          </p:cNvSpPr>
          <p:nvPr/>
        </p:nvSpPr>
        <p:spPr>
          <a:xfrm>
            <a:off x="1143000" y="3914612"/>
            <a:ext cx="6858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dirty="0">
                <a:latin typeface="Times New Roman" panose="02020603050405020304" pitchFamily="18" charset="0"/>
                <a:cs typeface="Times New Roman" panose="02020603050405020304" pitchFamily="18" charset="0"/>
              </a:rPr>
              <a:t>链家网房地产爬虫</a:t>
            </a:r>
          </a:p>
        </p:txBody>
      </p:sp>
    </p:spTree>
    <p:extLst>
      <p:ext uri="{BB962C8B-B14F-4D97-AF65-F5344CB8AC3E}">
        <p14:creationId xmlns:p14="http://schemas.microsoft.com/office/powerpoint/2010/main" val="587944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竖排标题 3">
            <a:extLst>
              <a:ext uri="{FF2B5EF4-FFF2-40B4-BE49-F238E27FC236}">
                <a16:creationId xmlns:a16="http://schemas.microsoft.com/office/drawing/2014/main" id="{36D0A349-4EAE-441A-BD0E-DC71B5863C42}"/>
              </a:ext>
            </a:extLst>
          </p:cNvPr>
          <p:cNvSpPr txBox="1">
            <a:spLocks/>
          </p:cNvSpPr>
          <p:nvPr/>
        </p:nvSpPr>
        <p:spPr>
          <a:xfrm>
            <a:off x="0" y="3214255"/>
            <a:ext cx="9144000" cy="429490"/>
          </a:xfrm>
          <a:prstGeom prst="rect">
            <a:avLst/>
          </a:prstGeom>
          <a:solidFill>
            <a:schemeClr val="bg1">
              <a:lumMod val="85000"/>
              <a:lumOff val="15000"/>
            </a:schemeClr>
          </a:solidFill>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竖排标题 3">
            <a:extLst>
              <a:ext uri="{FF2B5EF4-FFF2-40B4-BE49-F238E27FC236}">
                <a16:creationId xmlns:a16="http://schemas.microsoft.com/office/drawing/2014/main" id="{64D12B75-BD4E-4EAD-9DBB-A33BFD965F07}"/>
              </a:ext>
            </a:extLst>
          </p:cNvPr>
          <p:cNvSpPr txBox="1">
            <a:spLocks/>
          </p:cNvSpPr>
          <p:nvPr/>
        </p:nvSpPr>
        <p:spPr>
          <a:xfrm>
            <a:off x="581891" y="521855"/>
            <a:ext cx="7980218" cy="5814290"/>
          </a:xfrm>
          <a:prstGeom prst="rect">
            <a:avLst/>
          </a:prstGeom>
          <a:solidFill>
            <a:schemeClr val="bg1">
              <a:lumMod val="85000"/>
              <a:lumOff val="15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竖排标题 3">
            <a:extLst>
              <a:ext uri="{FF2B5EF4-FFF2-40B4-BE49-F238E27FC236}">
                <a16:creationId xmlns:a16="http://schemas.microsoft.com/office/drawing/2014/main" id="{406254B6-127B-4B31-B915-A855C1418D42}"/>
              </a:ext>
            </a:extLst>
          </p:cNvPr>
          <p:cNvSpPr txBox="1">
            <a:spLocks/>
          </p:cNvSpPr>
          <p:nvPr/>
        </p:nvSpPr>
        <p:spPr>
          <a:xfrm>
            <a:off x="1163782" y="1048205"/>
            <a:ext cx="6816436" cy="4761346"/>
          </a:xfrm>
          <a:prstGeom prst="rect">
            <a:avLst/>
          </a:prstGeom>
          <a:solidFill>
            <a:schemeClr val="bg1">
              <a:lumMod val="85000"/>
              <a:lumOff val="15000"/>
            </a:schemeClr>
          </a:solidFill>
          <a:ln>
            <a:solidFill>
              <a:schemeClr val="bg1"/>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200" dirty="0">
                <a:solidFill>
                  <a:schemeClr val="accent4">
                    <a:lumMod val="60000"/>
                    <a:lumOff val="40000"/>
                  </a:schemeClr>
                </a:solidFill>
                <a:latin typeface="+mn-lt"/>
                <a:ea typeface="+mn-ea"/>
              </a:rPr>
              <a:t>　　</a:t>
            </a:r>
            <a:r>
              <a:rPr lang="zh-CN" altLang="en-US" sz="1200" dirty="0">
                <a:latin typeface="+mn-lt"/>
                <a:ea typeface="+mn-ea"/>
              </a:rPr>
              <a:t>在进行爬虫之前，我们首先要对网页进行一定的探索，目的是搞清楚网页的一些限制，常见的有只显示前</a:t>
            </a:r>
            <a:r>
              <a:rPr lang="en-US" altLang="zh-CN" sz="1200" dirty="0">
                <a:latin typeface="+mn-lt"/>
                <a:ea typeface="+mn-ea"/>
              </a:rPr>
              <a:t>N</a:t>
            </a:r>
            <a:r>
              <a:rPr lang="zh-CN" altLang="en-US" sz="1200" dirty="0">
                <a:latin typeface="+mn-lt"/>
                <a:ea typeface="+mn-ea"/>
              </a:rPr>
              <a:t>页（链家网的房地产数据只显示前</a:t>
            </a:r>
            <a:r>
              <a:rPr lang="en-US" altLang="zh-CN" sz="1200" dirty="0">
                <a:latin typeface="+mn-lt"/>
                <a:ea typeface="+mn-ea"/>
              </a:rPr>
              <a:t>30</a:t>
            </a:r>
            <a:r>
              <a:rPr lang="zh-CN" altLang="en-US" sz="1200" dirty="0">
                <a:latin typeface="+mn-lt"/>
                <a:ea typeface="+mn-ea"/>
              </a:rPr>
              <a:t>页，每页</a:t>
            </a:r>
            <a:r>
              <a:rPr lang="en-US" altLang="zh-CN" sz="1200" dirty="0">
                <a:latin typeface="+mn-lt"/>
                <a:ea typeface="+mn-ea"/>
              </a:rPr>
              <a:t>30</a:t>
            </a:r>
            <a:r>
              <a:rPr lang="zh-CN" altLang="en-US" sz="1200" dirty="0">
                <a:latin typeface="+mn-lt"/>
                <a:ea typeface="+mn-ea"/>
              </a:rPr>
              <a:t>条数据，最多为</a:t>
            </a:r>
            <a:r>
              <a:rPr lang="en-US" altLang="zh-CN" sz="1200" dirty="0">
                <a:latin typeface="+mn-lt"/>
                <a:ea typeface="+mn-ea"/>
              </a:rPr>
              <a:t>900</a:t>
            </a:r>
            <a:r>
              <a:rPr lang="zh-CN" altLang="en-US" sz="1200" dirty="0">
                <a:latin typeface="+mn-lt"/>
                <a:ea typeface="+mn-ea"/>
              </a:rPr>
              <a:t>条），为此我们要思考如何绕过条数限制，常见的即为将数据按照一定规则分为更细的小类。这里我们发现，地产均归属于不同的小区，而每个小区又归属于不同的区域，因此可以设计以下爬虫路线进行抓取，保证数据的完整性。</a:t>
            </a:r>
            <a:endParaRPr lang="en-US" altLang="zh-CN" sz="1200" dirty="0">
              <a:latin typeface="+mn-lt"/>
              <a:ea typeface="+mn-ea"/>
            </a:endParaRPr>
          </a:p>
          <a:p>
            <a:r>
              <a:rPr lang="en-US" altLang="zh-CN" sz="1200" dirty="0">
                <a:latin typeface="+mn-lt"/>
                <a:ea typeface="+mn-ea"/>
              </a:rPr>
              <a:t>======================================================================================</a:t>
            </a: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endParaRPr lang="en-US" altLang="zh-CN" sz="1200" dirty="0">
              <a:latin typeface="+mn-lt"/>
              <a:ea typeface="+mn-ea"/>
            </a:endParaRPr>
          </a:p>
          <a:p>
            <a:r>
              <a:rPr lang="en-US" altLang="zh-CN" sz="1200" dirty="0"/>
              <a:t>======================================================================================</a:t>
            </a:r>
          </a:p>
        </p:txBody>
      </p:sp>
      <p:sp>
        <p:nvSpPr>
          <p:cNvPr id="7" name="文本框 6">
            <a:extLst>
              <a:ext uri="{FF2B5EF4-FFF2-40B4-BE49-F238E27FC236}">
                <a16:creationId xmlns:a16="http://schemas.microsoft.com/office/drawing/2014/main" id="{0D5D3417-0DE1-48F9-9650-6FEDD8D9D72C}"/>
              </a:ext>
            </a:extLst>
          </p:cNvPr>
          <p:cNvSpPr txBox="1"/>
          <p:nvPr/>
        </p:nvSpPr>
        <p:spPr>
          <a:xfrm>
            <a:off x="1163782" y="600364"/>
            <a:ext cx="6816436"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链家网房地产数据爬虫</a:t>
            </a:r>
          </a:p>
        </p:txBody>
      </p:sp>
      <p:grpSp>
        <p:nvGrpSpPr>
          <p:cNvPr id="54" name="组合 53">
            <a:extLst>
              <a:ext uri="{FF2B5EF4-FFF2-40B4-BE49-F238E27FC236}">
                <a16:creationId xmlns:a16="http://schemas.microsoft.com/office/drawing/2014/main" id="{1B319B48-E504-46E9-8B2C-5C0920BDD936}"/>
              </a:ext>
            </a:extLst>
          </p:cNvPr>
          <p:cNvGrpSpPr/>
          <p:nvPr/>
        </p:nvGrpSpPr>
        <p:grpSpPr>
          <a:xfrm>
            <a:off x="1762991" y="2068887"/>
            <a:ext cx="5618018" cy="2650309"/>
            <a:chOff x="1762991" y="2124891"/>
            <a:chExt cx="5618018" cy="2650309"/>
          </a:xfrm>
          <a:solidFill>
            <a:schemeClr val="bg1">
              <a:lumMod val="75000"/>
              <a:lumOff val="25000"/>
            </a:schemeClr>
          </a:solidFill>
        </p:grpSpPr>
        <p:sp>
          <p:nvSpPr>
            <p:cNvPr id="2" name="矩形 1">
              <a:extLst>
                <a:ext uri="{FF2B5EF4-FFF2-40B4-BE49-F238E27FC236}">
                  <a16:creationId xmlns:a16="http://schemas.microsoft.com/office/drawing/2014/main" id="{15B107CB-4CAF-49C6-8695-DD221B2A98E1}"/>
                </a:ext>
              </a:extLst>
            </p:cNvPr>
            <p:cNvSpPr/>
            <p:nvPr/>
          </p:nvSpPr>
          <p:spPr>
            <a:xfrm>
              <a:off x="1762991" y="4345710"/>
              <a:ext cx="5618018" cy="42949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代理工具</a:t>
              </a:r>
              <a:r>
                <a:rPr lang="en-US" altLang="zh-CN" dirty="0"/>
                <a:t>/</a:t>
              </a:r>
              <a:r>
                <a:rPr lang="zh-CN" altLang="en-US" dirty="0"/>
                <a:t>请求工具</a:t>
              </a:r>
            </a:p>
          </p:txBody>
        </p:sp>
        <p:grpSp>
          <p:nvGrpSpPr>
            <p:cNvPr id="53" name="组合 52">
              <a:extLst>
                <a:ext uri="{FF2B5EF4-FFF2-40B4-BE49-F238E27FC236}">
                  <a16:creationId xmlns:a16="http://schemas.microsoft.com/office/drawing/2014/main" id="{95D3FD9D-9D7D-4128-8AD7-5DF334384BFE}"/>
                </a:ext>
              </a:extLst>
            </p:cNvPr>
            <p:cNvGrpSpPr/>
            <p:nvPr/>
          </p:nvGrpSpPr>
          <p:grpSpPr>
            <a:xfrm>
              <a:off x="1762991" y="2124891"/>
              <a:ext cx="5618017" cy="2098767"/>
              <a:chOff x="1262743" y="2124891"/>
              <a:chExt cx="5618017" cy="2098767"/>
            </a:xfrm>
            <a:grpFill/>
          </p:grpSpPr>
          <p:sp>
            <p:nvSpPr>
              <p:cNvPr id="28" name="矩形 27">
                <a:extLst>
                  <a:ext uri="{FF2B5EF4-FFF2-40B4-BE49-F238E27FC236}">
                    <a16:creationId xmlns:a16="http://schemas.microsoft.com/office/drawing/2014/main" id="{D18348A6-2450-423F-AE7D-673DD63697B5}"/>
                  </a:ext>
                </a:extLst>
              </p:cNvPr>
              <p:cNvSpPr/>
              <p:nvPr/>
            </p:nvSpPr>
            <p:spPr>
              <a:xfrm>
                <a:off x="6410497" y="2133600"/>
                <a:ext cx="470263" cy="209005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完整房地产信息</a:t>
                </a:r>
              </a:p>
            </p:txBody>
          </p:sp>
          <p:grpSp>
            <p:nvGrpSpPr>
              <p:cNvPr id="44" name="组合 43">
                <a:extLst>
                  <a:ext uri="{FF2B5EF4-FFF2-40B4-BE49-F238E27FC236}">
                    <a16:creationId xmlns:a16="http://schemas.microsoft.com/office/drawing/2014/main" id="{CFA3B44A-A036-4260-8A5C-79704960D8E3}"/>
                  </a:ext>
                </a:extLst>
              </p:cNvPr>
              <p:cNvGrpSpPr/>
              <p:nvPr/>
            </p:nvGrpSpPr>
            <p:grpSpPr>
              <a:xfrm>
                <a:off x="1574669" y="2353490"/>
                <a:ext cx="1644730" cy="1652453"/>
                <a:chOff x="1574669" y="2353490"/>
                <a:chExt cx="1644730" cy="1652453"/>
              </a:xfrm>
              <a:grpFill/>
            </p:grpSpPr>
            <p:cxnSp>
              <p:nvCxnSpPr>
                <p:cNvPr id="32" name="直接连接符 31">
                  <a:extLst>
                    <a:ext uri="{FF2B5EF4-FFF2-40B4-BE49-F238E27FC236}">
                      <a16:creationId xmlns:a16="http://schemas.microsoft.com/office/drawing/2014/main" id="{F058E05A-FADB-44D0-AB6B-10FB2E5EA593}"/>
                    </a:ext>
                  </a:extLst>
                </p:cNvPr>
                <p:cNvCxnSpPr>
                  <a:cxnSpLocks/>
                  <a:stCxn id="8" idx="3"/>
                </p:cNvCxnSpPr>
                <p:nvPr/>
              </p:nvCxnSpPr>
              <p:spPr>
                <a:xfrm>
                  <a:off x="2336669" y="3169920"/>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E376554A-40C6-4F70-86D9-2DD74973BD50}"/>
                    </a:ext>
                  </a:extLst>
                </p:cNvPr>
                <p:cNvCxnSpPr>
                  <a:cxnSpLocks/>
                </p:cNvCxnSpPr>
                <p:nvPr/>
              </p:nvCxnSpPr>
              <p:spPr>
                <a:xfrm flipV="1">
                  <a:off x="2778034" y="2353490"/>
                  <a:ext cx="0" cy="1652453"/>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BD8DE7C6-F0F7-4EB5-8B11-7412CBC49542}"/>
                    </a:ext>
                  </a:extLst>
                </p:cNvPr>
                <p:cNvCxnSpPr>
                  <a:cxnSpLocks/>
                </p:cNvCxnSpPr>
                <p:nvPr/>
              </p:nvCxnSpPr>
              <p:spPr>
                <a:xfrm>
                  <a:off x="2778034" y="2353490"/>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54D9EA9C-7639-4055-A424-C176345D2B47}"/>
                    </a:ext>
                  </a:extLst>
                </p:cNvPr>
                <p:cNvCxnSpPr>
                  <a:cxnSpLocks/>
                </p:cNvCxnSpPr>
                <p:nvPr/>
              </p:nvCxnSpPr>
              <p:spPr>
                <a:xfrm>
                  <a:off x="2778034" y="2886889"/>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DFD494AC-FB12-4412-840B-DCA0EA1749A9}"/>
                    </a:ext>
                  </a:extLst>
                </p:cNvPr>
                <p:cNvCxnSpPr>
                  <a:cxnSpLocks/>
                </p:cNvCxnSpPr>
                <p:nvPr/>
              </p:nvCxnSpPr>
              <p:spPr>
                <a:xfrm>
                  <a:off x="2778034" y="3429000"/>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7C34EB1F-79BD-4DFA-9CAC-70C0BABEAF5F}"/>
                    </a:ext>
                  </a:extLst>
                </p:cNvPr>
                <p:cNvCxnSpPr>
                  <a:cxnSpLocks/>
                </p:cNvCxnSpPr>
                <p:nvPr/>
              </p:nvCxnSpPr>
              <p:spPr>
                <a:xfrm>
                  <a:off x="2778034" y="3997238"/>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81FCA570-C884-4D3A-9718-262CD259FE9F}"/>
                    </a:ext>
                  </a:extLst>
                </p:cNvPr>
                <p:cNvCxnSpPr>
                  <a:cxnSpLocks/>
                </p:cNvCxnSpPr>
                <p:nvPr/>
              </p:nvCxnSpPr>
              <p:spPr>
                <a:xfrm>
                  <a:off x="1574669" y="3176354"/>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a:extLst>
                  <a:ext uri="{FF2B5EF4-FFF2-40B4-BE49-F238E27FC236}">
                    <a16:creationId xmlns:a16="http://schemas.microsoft.com/office/drawing/2014/main" id="{4A736A16-FA22-4681-87B7-B8359FE7F896}"/>
                  </a:ext>
                </a:extLst>
              </p:cNvPr>
              <p:cNvGrpSpPr/>
              <p:nvPr/>
            </p:nvGrpSpPr>
            <p:grpSpPr>
              <a:xfrm rot="10800000">
                <a:off x="5532815" y="2329938"/>
                <a:ext cx="882730" cy="1652453"/>
                <a:chOff x="2336669" y="2353490"/>
                <a:chExt cx="882730" cy="1652453"/>
              </a:xfrm>
              <a:grpFill/>
            </p:grpSpPr>
            <p:cxnSp>
              <p:nvCxnSpPr>
                <p:cNvPr id="46" name="直接连接符 45">
                  <a:extLst>
                    <a:ext uri="{FF2B5EF4-FFF2-40B4-BE49-F238E27FC236}">
                      <a16:creationId xmlns:a16="http://schemas.microsoft.com/office/drawing/2014/main" id="{A334F5BD-C02D-4949-9DE4-EF21F6E8A376}"/>
                    </a:ext>
                  </a:extLst>
                </p:cNvPr>
                <p:cNvCxnSpPr>
                  <a:cxnSpLocks/>
                </p:cNvCxnSpPr>
                <p:nvPr/>
              </p:nvCxnSpPr>
              <p:spPr>
                <a:xfrm>
                  <a:off x="2336669" y="3169920"/>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4D76F273-843B-46D9-81C0-579173E04D8E}"/>
                    </a:ext>
                  </a:extLst>
                </p:cNvPr>
                <p:cNvCxnSpPr>
                  <a:cxnSpLocks/>
                </p:cNvCxnSpPr>
                <p:nvPr/>
              </p:nvCxnSpPr>
              <p:spPr>
                <a:xfrm flipV="1">
                  <a:off x="2778034" y="2353490"/>
                  <a:ext cx="0" cy="1652453"/>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C9C8B905-E540-4505-9A8A-A695E71514A7}"/>
                    </a:ext>
                  </a:extLst>
                </p:cNvPr>
                <p:cNvCxnSpPr>
                  <a:cxnSpLocks/>
                </p:cNvCxnSpPr>
                <p:nvPr/>
              </p:nvCxnSpPr>
              <p:spPr>
                <a:xfrm>
                  <a:off x="2778034" y="2353490"/>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3F09178-B5D1-4318-AFBB-FBF455992FA5}"/>
                    </a:ext>
                  </a:extLst>
                </p:cNvPr>
                <p:cNvCxnSpPr>
                  <a:cxnSpLocks/>
                </p:cNvCxnSpPr>
                <p:nvPr/>
              </p:nvCxnSpPr>
              <p:spPr>
                <a:xfrm>
                  <a:off x="2778034" y="2886889"/>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BD47EBFA-2270-43FC-9773-F531798D2DFA}"/>
                    </a:ext>
                  </a:extLst>
                </p:cNvPr>
                <p:cNvCxnSpPr>
                  <a:cxnSpLocks/>
                </p:cNvCxnSpPr>
                <p:nvPr/>
              </p:nvCxnSpPr>
              <p:spPr>
                <a:xfrm>
                  <a:off x="2778034" y="3429000"/>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939397BD-5E97-4D26-B53F-0A0E947845A7}"/>
                    </a:ext>
                  </a:extLst>
                </p:cNvPr>
                <p:cNvCxnSpPr>
                  <a:cxnSpLocks/>
                </p:cNvCxnSpPr>
                <p:nvPr/>
              </p:nvCxnSpPr>
              <p:spPr>
                <a:xfrm>
                  <a:off x="2778034" y="3997238"/>
                  <a:ext cx="441365"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文本框 51">
                <a:extLst>
                  <a:ext uri="{FF2B5EF4-FFF2-40B4-BE49-F238E27FC236}">
                    <a16:creationId xmlns:a16="http://schemas.microsoft.com/office/drawing/2014/main" id="{7D0A59AC-D754-4384-9510-371FFF5DCEDF}"/>
                  </a:ext>
                </a:extLst>
              </p:cNvPr>
              <p:cNvSpPr txBox="1"/>
              <p:nvPr/>
            </p:nvSpPr>
            <p:spPr>
              <a:xfrm>
                <a:off x="5869227" y="2846456"/>
                <a:ext cx="461665" cy="659796"/>
              </a:xfrm>
              <a:prstGeom prst="rect">
                <a:avLst/>
              </a:prstGeom>
              <a:noFill/>
              <a:ln>
                <a:noFill/>
              </a:ln>
            </p:spPr>
            <p:txBody>
              <a:bodyPr vert="eaVert" wrap="none" rtlCol="0">
                <a:spAutoFit/>
              </a:bodyPr>
              <a:lstStyle/>
              <a:p>
                <a:r>
                  <a:rPr lang="zh-CN" altLang="en-US" dirty="0"/>
                  <a:t>合  并</a:t>
                </a:r>
              </a:p>
            </p:txBody>
          </p:sp>
          <p:sp>
            <p:nvSpPr>
              <p:cNvPr id="21" name="矩形 20">
                <a:extLst>
                  <a:ext uri="{FF2B5EF4-FFF2-40B4-BE49-F238E27FC236}">
                    <a16:creationId xmlns:a16="http://schemas.microsoft.com/office/drawing/2014/main" id="{6C62F181-A8DD-41B2-AB67-63718F371552}"/>
                  </a:ext>
                </a:extLst>
              </p:cNvPr>
              <p:cNvSpPr/>
              <p:nvPr/>
            </p:nvSpPr>
            <p:spPr>
              <a:xfrm>
                <a:off x="3158046" y="2133600"/>
                <a:ext cx="2379816" cy="429491"/>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小区基本信息</a:t>
                </a:r>
              </a:p>
            </p:txBody>
          </p:sp>
          <p:sp>
            <p:nvSpPr>
              <p:cNvPr id="25" name="矩形 24">
                <a:extLst>
                  <a:ext uri="{FF2B5EF4-FFF2-40B4-BE49-F238E27FC236}">
                    <a16:creationId xmlns:a16="http://schemas.microsoft.com/office/drawing/2014/main" id="{4F79B715-9049-4D0F-9127-DD74C27C06D3}"/>
                  </a:ext>
                </a:extLst>
              </p:cNvPr>
              <p:cNvSpPr/>
              <p:nvPr/>
            </p:nvSpPr>
            <p:spPr>
              <a:xfrm>
                <a:off x="3158046" y="2678282"/>
                <a:ext cx="2379816" cy="429491"/>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小区二手房数据</a:t>
                </a:r>
              </a:p>
            </p:txBody>
          </p:sp>
          <p:sp>
            <p:nvSpPr>
              <p:cNvPr id="26" name="矩形 25">
                <a:extLst>
                  <a:ext uri="{FF2B5EF4-FFF2-40B4-BE49-F238E27FC236}">
                    <a16:creationId xmlns:a16="http://schemas.microsoft.com/office/drawing/2014/main" id="{3264B1EA-2408-4C1A-8FFD-94C61B0AF0C1}"/>
                  </a:ext>
                </a:extLst>
              </p:cNvPr>
              <p:cNvSpPr/>
              <p:nvPr/>
            </p:nvSpPr>
            <p:spPr>
              <a:xfrm>
                <a:off x="3158046" y="3222964"/>
                <a:ext cx="2379816" cy="429491"/>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小区成交数据</a:t>
                </a:r>
              </a:p>
            </p:txBody>
          </p:sp>
          <p:sp>
            <p:nvSpPr>
              <p:cNvPr id="27" name="矩形 26">
                <a:extLst>
                  <a:ext uri="{FF2B5EF4-FFF2-40B4-BE49-F238E27FC236}">
                    <a16:creationId xmlns:a16="http://schemas.microsoft.com/office/drawing/2014/main" id="{6AD1AA3D-2F41-4FED-8198-191428C09966}"/>
                  </a:ext>
                </a:extLst>
              </p:cNvPr>
              <p:cNvSpPr/>
              <p:nvPr/>
            </p:nvSpPr>
            <p:spPr>
              <a:xfrm>
                <a:off x="3158046" y="3767646"/>
                <a:ext cx="2379816" cy="429491"/>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小区租房数据</a:t>
                </a:r>
              </a:p>
            </p:txBody>
          </p:sp>
          <p:sp>
            <p:nvSpPr>
              <p:cNvPr id="3" name="矩形 2">
                <a:extLst>
                  <a:ext uri="{FF2B5EF4-FFF2-40B4-BE49-F238E27FC236}">
                    <a16:creationId xmlns:a16="http://schemas.microsoft.com/office/drawing/2014/main" id="{6B3BE0AC-CFC4-4778-928F-321D0EBABDB9}"/>
                  </a:ext>
                </a:extLst>
              </p:cNvPr>
              <p:cNvSpPr/>
              <p:nvPr/>
            </p:nvSpPr>
            <p:spPr>
              <a:xfrm>
                <a:off x="1262743" y="2124891"/>
                <a:ext cx="470263" cy="209005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区域信息</a:t>
                </a:r>
              </a:p>
            </p:txBody>
          </p:sp>
          <p:sp>
            <p:nvSpPr>
              <p:cNvPr id="8" name="矩形 7">
                <a:extLst>
                  <a:ext uri="{FF2B5EF4-FFF2-40B4-BE49-F238E27FC236}">
                    <a16:creationId xmlns:a16="http://schemas.microsoft.com/office/drawing/2014/main" id="{504C915A-9B7A-410F-87D8-98B390F674BB}"/>
                  </a:ext>
                </a:extLst>
              </p:cNvPr>
              <p:cNvSpPr/>
              <p:nvPr/>
            </p:nvSpPr>
            <p:spPr>
              <a:xfrm>
                <a:off x="1866406" y="2124891"/>
                <a:ext cx="470263" cy="2090058"/>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小区信息</a:t>
                </a:r>
              </a:p>
            </p:txBody>
          </p:sp>
        </p:grpSp>
      </p:grpSp>
    </p:spTree>
    <p:extLst>
      <p:ext uri="{BB962C8B-B14F-4D97-AF65-F5344CB8AC3E}">
        <p14:creationId xmlns:p14="http://schemas.microsoft.com/office/powerpoint/2010/main" val="3527785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D3709-5DEC-4E9A-8A96-1EE605B80358}"/>
              </a:ext>
            </a:extLst>
          </p:cNvPr>
          <p:cNvSpPr>
            <a:spLocks noGrp="1"/>
          </p:cNvSpPr>
          <p:nvPr>
            <p:ph type="title"/>
          </p:nvPr>
        </p:nvSpPr>
        <p:spPr>
          <a:xfrm>
            <a:off x="623888" y="3579145"/>
            <a:ext cx="7886700" cy="983331"/>
          </a:xfrm>
        </p:spPr>
        <p:txBody>
          <a:bodyPr/>
          <a:lstStyle/>
          <a:p>
            <a:pPr algn="ctr"/>
            <a:r>
              <a:rPr lang="en-US" altLang="zh-CN" dirty="0">
                <a:solidFill>
                  <a:schemeClr val="accent4">
                    <a:lumMod val="60000"/>
                    <a:lumOff val="40000"/>
                  </a:schemeClr>
                </a:solidFill>
                <a:latin typeface="Times New Roman" panose="02020603050405020304" pitchFamily="18" charset="0"/>
                <a:cs typeface="Times New Roman" panose="02020603050405020304" pitchFamily="18" charset="0"/>
              </a:rPr>
              <a:t>Thanks</a:t>
            </a:r>
            <a:endParaRPr lang="zh-CN" altLang="en-US"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3" name="文本占位符 2">
            <a:extLst>
              <a:ext uri="{FF2B5EF4-FFF2-40B4-BE49-F238E27FC236}">
                <a16:creationId xmlns:a16="http://schemas.microsoft.com/office/drawing/2014/main" id="{8EC3D524-D3A9-4991-8447-1B02EF64E544}"/>
              </a:ext>
            </a:extLst>
          </p:cNvPr>
          <p:cNvSpPr>
            <a:spLocks noGrp="1"/>
          </p:cNvSpPr>
          <p:nvPr>
            <p:ph type="body" idx="1"/>
          </p:nvPr>
        </p:nvSpPr>
        <p:spPr/>
        <p:txBody>
          <a:bodyPr/>
          <a:lstStyle/>
          <a:p>
            <a:pPr algn="ctr"/>
            <a:r>
              <a:rPr lang="en-US" altLang="zh-CN" dirty="0">
                <a:latin typeface="Times New Roman" panose="02020603050405020304" pitchFamily="18" charset="0"/>
                <a:cs typeface="Times New Roman" panose="02020603050405020304" pitchFamily="18" charset="0"/>
              </a:rPr>
              <a:t>Powered By Brady</a:t>
            </a:r>
            <a:endParaRPr lang="zh-CN" altLang="en-US"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E2C4F8F-7931-444F-AB77-6EFFEC4FFCD0}"/>
              </a:ext>
            </a:extLst>
          </p:cNvPr>
          <p:cNvSpPr/>
          <p:nvPr/>
        </p:nvSpPr>
        <p:spPr>
          <a:xfrm>
            <a:off x="0" y="2354893"/>
            <a:ext cx="9144000" cy="124714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68224181-C2CF-47E9-9AEC-C41C2F51B1D1}"/>
              </a:ext>
            </a:extLst>
          </p:cNvPr>
          <p:cNvSpPr txBox="1">
            <a:spLocks/>
          </p:cNvSpPr>
          <p:nvPr/>
        </p:nvSpPr>
        <p:spPr>
          <a:xfrm>
            <a:off x="685800" y="2526631"/>
            <a:ext cx="7772400" cy="98333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dirty="0">
                <a:latin typeface="仿宋" panose="02010609060101010101" pitchFamily="49" charset="-122"/>
                <a:ea typeface="仿宋" panose="02010609060101010101" pitchFamily="49" charset="-122"/>
              </a:rPr>
              <a:t>Python</a:t>
            </a:r>
            <a:r>
              <a:rPr lang="zh-CN" altLang="en-US" dirty="0">
                <a:latin typeface="仿宋" panose="02010609060101010101" pitchFamily="49" charset="-122"/>
                <a:ea typeface="仿宋" panose="02010609060101010101" pitchFamily="49" charset="-122"/>
              </a:rPr>
              <a:t>爬虫实战教程</a:t>
            </a:r>
          </a:p>
        </p:txBody>
      </p:sp>
      <p:sp>
        <p:nvSpPr>
          <p:cNvPr id="6" name="文本框 5">
            <a:extLst>
              <a:ext uri="{FF2B5EF4-FFF2-40B4-BE49-F238E27FC236}">
                <a16:creationId xmlns:a16="http://schemas.microsoft.com/office/drawing/2014/main" id="{AD2B836F-5024-4CEE-8852-4E789A5C50F2}"/>
              </a:ext>
            </a:extLst>
          </p:cNvPr>
          <p:cNvSpPr txBox="1"/>
          <p:nvPr/>
        </p:nvSpPr>
        <p:spPr>
          <a:xfrm rot="19447100">
            <a:off x="6035587" y="4394625"/>
            <a:ext cx="2397557" cy="861774"/>
          </a:xfrm>
          <a:prstGeom prst="rect">
            <a:avLst/>
          </a:prstGeom>
          <a:noFill/>
        </p:spPr>
        <p:txBody>
          <a:bodyPr wrap="square" rtlCol="0">
            <a:spAutoFit/>
          </a:bodyPr>
          <a:lstStyle/>
          <a:p>
            <a:pPr algn="ctr"/>
            <a:r>
              <a:rPr lang="zh-CN" altLang="en-US" dirty="0">
                <a:solidFill>
                  <a:schemeClr val="accent2">
                    <a:lumMod val="60000"/>
                    <a:lumOff val="40000"/>
                  </a:schemeClr>
                </a:solidFill>
              </a:rPr>
              <a:t>人生苦短    </a:t>
            </a:r>
            <a:r>
              <a:rPr lang="en-US" altLang="zh-CN" dirty="0">
                <a:solidFill>
                  <a:schemeClr val="accent2">
                    <a:lumMod val="60000"/>
                    <a:lumOff val="40000"/>
                  </a:schemeClr>
                </a:solidFill>
              </a:rPr>
              <a:t>——</a:t>
            </a:r>
          </a:p>
          <a:p>
            <a:pPr algn="ctr"/>
            <a:r>
              <a:rPr lang="zh-CN" altLang="en-US" sz="3200" dirty="0">
                <a:solidFill>
                  <a:schemeClr val="accent2">
                    <a:lumMod val="60000"/>
                    <a:lumOff val="40000"/>
                  </a:schemeClr>
                </a:solidFill>
              </a:rPr>
              <a:t>我用</a:t>
            </a:r>
            <a:r>
              <a:rPr lang="en-US" altLang="zh-CN" sz="3200" dirty="0">
                <a:solidFill>
                  <a:schemeClr val="accent2">
                    <a:lumMod val="60000"/>
                    <a:lumOff val="40000"/>
                  </a:schemeClr>
                </a:solidFill>
                <a:latin typeface="Times New Roman" panose="02020603050405020304" pitchFamily="18" charset="0"/>
                <a:cs typeface="Times New Roman" panose="02020603050405020304" pitchFamily="18" charset="0"/>
              </a:rPr>
              <a:t>python</a:t>
            </a:r>
            <a:endParaRPr lang="zh-CN" altLang="en-US" sz="32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878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2585323"/>
          </a:xfrm>
          <a:prstGeom prst="rect">
            <a:avLst/>
          </a:prstGeom>
          <a:noFill/>
        </p:spPr>
        <p:txBody>
          <a:bodyPr wrap="square" rtlCol="0">
            <a:spAutoFit/>
          </a:bodyPr>
          <a:lstStyle/>
          <a:p>
            <a:r>
              <a:rPr lang="en-US" altLang="zh-CN" dirty="0"/>
              <a:t>02 	</a:t>
            </a:r>
            <a:r>
              <a:rPr lang="zh-CN" altLang="en-US" dirty="0">
                <a:solidFill>
                  <a:srgbClr val="0070C0"/>
                </a:solidFill>
              </a:rPr>
              <a:t>字符串</a:t>
            </a:r>
            <a:r>
              <a:rPr lang="zh-CN" altLang="en-US" dirty="0"/>
              <a:t>（</a:t>
            </a:r>
            <a:r>
              <a:rPr lang="en-US" altLang="zh-CN" dirty="0"/>
              <a:t>str, </a:t>
            </a:r>
            <a:r>
              <a:rPr lang="zh-CN" altLang="en-US" dirty="0"/>
              <a:t>字符串的切片，分隔等等）</a:t>
            </a:r>
            <a:endParaRPr lang="en-US" altLang="zh-CN" dirty="0"/>
          </a:p>
          <a:p>
            <a:r>
              <a:rPr lang="en-US" altLang="zh-CN" dirty="0"/>
              <a:t>		&gt;&gt;&gt; a = “Brady”</a:t>
            </a:r>
          </a:p>
          <a:p>
            <a:r>
              <a:rPr lang="en-US" altLang="zh-CN" dirty="0"/>
              <a:t>		&gt;&gt;&gt; a[2:4]</a:t>
            </a:r>
          </a:p>
          <a:p>
            <a:r>
              <a:rPr lang="en-US" altLang="zh-CN" dirty="0"/>
              <a:t>		'ad’</a:t>
            </a:r>
          </a:p>
          <a:p>
            <a:r>
              <a:rPr lang="en-US" altLang="zh-CN" dirty="0"/>
              <a:t>		&gt;&gt;&gt; b = “Hu”</a:t>
            </a:r>
          </a:p>
          <a:p>
            <a:pPr marL="914400" lvl="4"/>
            <a:r>
              <a:rPr lang="en-US" altLang="zh-CN" dirty="0"/>
              <a:t>&gt;&gt;&gt; a + b</a:t>
            </a:r>
          </a:p>
          <a:p>
            <a:r>
              <a:rPr lang="en-US" altLang="zh-CN" dirty="0"/>
              <a:t>		“</a:t>
            </a:r>
            <a:r>
              <a:rPr lang="en-US" altLang="zh-CN" dirty="0" err="1"/>
              <a:t>BradyHu</a:t>
            </a:r>
            <a:r>
              <a:rPr lang="en-US" altLang="zh-CN" dirty="0"/>
              <a:t>”</a:t>
            </a:r>
          </a:p>
          <a:p>
            <a:r>
              <a:rPr lang="en-US" altLang="zh-CN" dirty="0"/>
              <a:t>		&gt;&gt;&gt;”my name is {}”.format(</a:t>
            </a:r>
            <a:r>
              <a:rPr lang="en-US" altLang="zh-CN" dirty="0" err="1"/>
              <a:t>a.lower</a:t>
            </a:r>
            <a:r>
              <a:rPr lang="en-US" altLang="zh-CN" dirty="0"/>
              <a:t>())</a:t>
            </a:r>
          </a:p>
          <a:p>
            <a:r>
              <a:rPr lang="en-US" altLang="zh-CN" dirty="0"/>
              <a:t>		“my name is brady”</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01-Python</a:t>
            </a:r>
            <a:r>
              <a:rPr lang="zh-CN" altLang="en-US" sz="4400" dirty="0"/>
              <a:t>基本功</a:t>
            </a:r>
          </a:p>
        </p:txBody>
      </p:sp>
    </p:spTree>
    <p:extLst>
      <p:ext uri="{BB962C8B-B14F-4D97-AF65-F5344CB8AC3E}">
        <p14:creationId xmlns:p14="http://schemas.microsoft.com/office/powerpoint/2010/main" val="425631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4524315"/>
          </a:xfrm>
          <a:prstGeom prst="rect">
            <a:avLst/>
          </a:prstGeom>
          <a:noFill/>
        </p:spPr>
        <p:txBody>
          <a:bodyPr wrap="square" rtlCol="0">
            <a:spAutoFit/>
          </a:bodyPr>
          <a:lstStyle/>
          <a:p>
            <a:pPr marL="444500" lvl="2" indent="-444500"/>
            <a:r>
              <a:rPr lang="en-US" altLang="zh-CN" dirty="0"/>
              <a:t>02	</a:t>
            </a:r>
            <a:r>
              <a:rPr lang="zh-CN" altLang="en-US" dirty="0">
                <a:solidFill>
                  <a:srgbClr val="0070C0"/>
                </a:solidFill>
              </a:rPr>
              <a:t>布尔值</a:t>
            </a:r>
            <a:r>
              <a:rPr lang="zh-CN" altLang="en-US" dirty="0"/>
              <a:t>（</a:t>
            </a:r>
            <a:r>
              <a:rPr lang="en-US" altLang="zh-CN" dirty="0"/>
              <a:t>bool</a:t>
            </a:r>
            <a:r>
              <a:rPr lang="zh-CN" altLang="en-US" dirty="0"/>
              <a:t>）</a:t>
            </a:r>
            <a:endParaRPr lang="en-US" altLang="zh-CN" dirty="0"/>
          </a:p>
          <a:p>
            <a:pPr marL="444500" lvl="2" indent="-444500"/>
            <a:r>
              <a:rPr lang="en-US" altLang="zh-CN" dirty="0"/>
              <a:t>	</a:t>
            </a:r>
            <a:r>
              <a:rPr lang="zh-CN" altLang="en-US" dirty="0"/>
              <a:t>布尔值只有两种，</a:t>
            </a:r>
            <a:r>
              <a:rPr lang="en-US" altLang="zh-CN" dirty="0"/>
              <a:t>True </a:t>
            </a:r>
            <a:r>
              <a:rPr lang="zh-CN" altLang="en-US" dirty="0"/>
              <a:t>和</a:t>
            </a:r>
            <a:r>
              <a:rPr lang="en-US" altLang="zh-CN" dirty="0"/>
              <a:t>False</a:t>
            </a:r>
          </a:p>
          <a:p>
            <a:pPr marL="444500" lvl="2" indent="-444500"/>
            <a:r>
              <a:rPr lang="en-US" altLang="zh-CN" dirty="0"/>
              <a:t>	</a:t>
            </a:r>
            <a:r>
              <a:rPr lang="zh-CN" altLang="en-US" dirty="0"/>
              <a:t>布尔值可以直接赋予，也可以由运算得来</a:t>
            </a:r>
            <a:endParaRPr lang="en-US" altLang="zh-CN" dirty="0"/>
          </a:p>
          <a:p>
            <a:pPr marL="444500" lvl="2" indent="-444500"/>
            <a:r>
              <a:rPr lang="en-US" altLang="zh-CN" dirty="0"/>
              <a:t>	</a:t>
            </a:r>
            <a:r>
              <a:rPr lang="zh-CN" altLang="en-US" dirty="0"/>
              <a:t>它们可以进行与，或，非的运算</a:t>
            </a:r>
            <a:endParaRPr lang="en-US" altLang="zh-CN" dirty="0"/>
          </a:p>
          <a:p>
            <a:pPr marL="901700" lvl="2"/>
            <a:r>
              <a:rPr lang="en-US" altLang="zh-CN" dirty="0"/>
              <a:t>	&gt;&gt;&gt; b = (1==1)</a:t>
            </a:r>
          </a:p>
          <a:p>
            <a:pPr marL="901700" lvl="2"/>
            <a:r>
              <a:rPr lang="en-US" altLang="zh-CN" dirty="0"/>
              <a:t>&gt;&gt;&gt; b</a:t>
            </a:r>
          </a:p>
          <a:p>
            <a:pPr marL="901700" lvl="2"/>
            <a:r>
              <a:rPr lang="en-US" altLang="zh-CN" dirty="0"/>
              <a:t>True</a:t>
            </a:r>
          </a:p>
          <a:p>
            <a:pPr marL="901700" lvl="2"/>
            <a:r>
              <a:rPr lang="en-US" altLang="zh-CN" dirty="0"/>
              <a:t>&gt;&gt;&gt; </a:t>
            </a:r>
            <a:r>
              <a:rPr lang="en-US" altLang="zh-CN" dirty="0">
                <a:solidFill>
                  <a:srgbClr val="00B0F0"/>
                </a:solidFill>
              </a:rPr>
              <a:t>type</a:t>
            </a:r>
            <a:r>
              <a:rPr lang="en-US" altLang="zh-CN" dirty="0"/>
              <a:t>(b)</a:t>
            </a:r>
          </a:p>
          <a:p>
            <a:pPr marL="901700" lvl="2"/>
            <a:r>
              <a:rPr lang="en-US" altLang="zh-CN" dirty="0"/>
              <a:t>&lt;class 'bool’&gt;</a:t>
            </a:r>
          </a:p>
          <a:p>
            <a:pPr marL="901700" lvl="2"/>
            <a:r>
              <a:rPr lang="en-US" altLang="zh-CN" dirty="0"/>
              <a:t>#</a:t>
            </a:r>
            <a:r>
              <a:rPr lang="zh-CN" altLang="en-US" dirty="0"/>
              <a:t>布尔值的运算</a:t>
            </a:r>
            <a:endParaRPr lang="en-US" altLang="zh-CN" dirty="0"/>
          </a:p>
          <a:p>
            <a:pPr marL="901700" lvl="2"/>
            <a:r>
              <a:rPr lang="en-US" altLang="zh-CN" dirty="0"/>
              <a:t>&gt;&gt;&gt; True </a:t>
            </a:r>
            <a:r>
              <a:rPr lang="en-US" altLang="zh-CN" dirty="0">
                <a:solidFill>
                  <a:srgbClr val="0070C0"/>
                </a:solidFill>
              </a:rPr>
              <a:t>and </a:t>
            </a:r>
            <a:r>
              <a:rPr lang="en-US" altLang="zh-CN" dirty="0"/>
              <a:t>False</a:t>
            </a:r>
          </a:p>
          <a:p>
            <a:pPr marL="901700" lvl="2"/>
            <a:r>
              <a:rPr lang="en-US" altLang="zh-CN" dirty="0"/>
              <a:t>False</a:t>
            </a:r>
          </a:p>
          <a:p>
            <a:pPr marL="901700" lvl="2"/>
            <a:r>
              <a:rPr lang="en-US" altLang="zh-CN" dirty="0"/>
              <a:t>&gt;&gt;&gt; True </a:t>
            </a:r>
            <a:r>
              <a:rPr lang="en-US" altLang="zh-CN" dirty="0">
                <a:solidFill>
                  <a:srgbClr val="0070C0"/>
                </a:solidFill>
              </a:rPr>
              <a:t>or</a:t>
            </a:r>
            <a:r>
              <a:rPr lang="en-US" altLang="zh-CN" dirty="0"/>
              <a:t> False</a:t>
            </a:r>
          </a:p>
          <a:p>
            <a:pPr marL="901700" lvl="2"/>
            <a:r>
              <a:rPr lang="en-US" altLang="zh-CN" dirty="0"/>
              <a:t>True</a:t>
            </a:r>
          </a:p>
          <a:p>
            <a:pPr marL="901700" lvl="2"/>
            <a:r>
              <a:rPr lang="en-US" altLang="zh-CN" dirty="0"/>
              <a:t>&gt;&gt;&gt; </a:t>
            </a:r>
            <a:r>
              <a:rPr lang="en-US" altLang="zh-CN" dirty="0">
                <a:solidFill>
                  <a:srgbClr val="0070C0"/>
                </a:solidFill>
              </a:rPr>
              <a:t>not</a:t>
            </a:r>
            <a:r>
              <a:rPr lang="en-US" altLang="zh-CN" dirty="0"/>
              <a:t> True</a:t>
            </a:r>
          </a:p>
          <a:p>
            <a:pPr marL="901700" lvl="2"/>
            <a:r>
              <a:rPr lang="en-US" altLang="zh-CN" dirty="0"/>
              <a:t>False</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01-Python</a:t>
            </a:r>
            <a:r>
              <a:rPr lang="zh-CN" altLang="en-US" sz="4400" dirty="0"/>
              <a:t>基本功</a:t>
            </a:r>
          </a:p>
        </p:txBody>
      </p:sp>
    </p:spTree>
    <p:extLst>
      <p:ext uri="{BB962C8B-B14F-4D97-AF65-F5344CB8AC3E}">
        <p14:creationId xmlns:p14="http://schemas.microsoft.com/office/powerpoint/2010/main" val="1771164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2185214"/>
          </a:xfrm>
          <a:prstGeom prst="rect">
            <a:avLst/>
          </a:prstGeom>
          <a:noFill/>
        </p:spPr>
        <p:txBody>
          <a:bodyPr wrap="square" rtlCol="0">
            <a:spAutoFit/>
          </a:bodyPr>
          <a:lstStyle/>
          <a:p>
            <a:pPr marL="444500" lvl="2" indent="-444500"/>
            <a:r>
              <a:rPr lang="en-US" altLang="zh-CN" dirty="0"/>
              <a:t>02	</a:t>
            </a:r>
            <a:r>
              <a:rPr lang="zh-CN" altLang="en-US" dirty="0">
                <a:solidFill>
                  <a:srgbClr val="0070C0"/>
                </a:solidFill>
              </a:rPr>
              <a:t>空值</a:t>
            </a:r>
            <a:r>
              <a:rPr lang="zh-CN" altLang="en-US" dirty="0"/>
              <a:t>（</a:t>
            </a:r>
            <a:r>
              <a:rPr lang="en-US" altLang="zh-CN" dirty="0"/>
              <a:t>None</a:t>
            </a:r>
            <a:r>
              <a:rPr lang="zh-CN" altLang="en-US" dirty="0"/>
              <a:t>）</a:t>
            </a:r>
            <a:endParaRPr lang="en-US" altLang="zh-CN" dirty="0"/>
          </a:p>
          <a:p>
            <a:pPr marL="444500" lvl="2" indent="-444500"/>
            <a:r>
              <a:rPr lang="en-US" altLang="zh-CN" dirty="0"/>
              <a:t>	</a:t>
            </a:r>
            <a:r>
              <a:rPr lang="zh-CN" altLang="en-US" dirty="0"/>
              <a:t>空值就是不存在的值，这是一个特别的数据类型</a:t>
            </a:r>
            <a:endParaRPr lang="en-US" altLang="zh-CN" dirty="0"/>
          </a:p>
          <a:p>
            <a:pPr marL="901700" lvl="2"/>
            <a:r>
              <a:rPr lang="en-US" altLang="zh-CN" dirty="0"/>
              <a:t>&gt;&gt;&gt; a==</a:t>
            </a:r>
            <a:r>
              <a:rPr lang="en-US" altLang="zh-CN" dirty="0">
                <a:solidFill>
                  <a:srgbClr val="0070C0"/>
                </a:solidFill>
              </a:rPr>
              <a:t>None</a:t>
            </a:r>
          </a:p>
          <a:p>
            <a:pPr marL="901700" lvl="2"/>
            <a:r>
              <a:rPr lang="en-US" altLang="zh-CN" dirty="0"/>
              <a:t>False</a:t>
            </a:r>
          </a:p>
          <a:p>
            <a:pPr marL="901700" lvl="2"/>
            <a:r>
              <a:rPr lang="en-US" altLang="zh-CN" dirty="0"/>
              <a:t>&gt;&gt;&gt; </a:t>
            </a:r>
            <a:r>
              <a:rPr lang="en-US" altLang="zh-CN" dirty="0">
                <a:solidFill>
                  <a:srgbClr val="0070C0"/>
                </a:solidFill>
              </a:rPr>
              <a:t>type</a:t>
            </a:r>
            <a:r>
              <a:rPr lang="en-US" altLang="zh-CN" dirty="0"/>
              <a:t>(</a:t>
            </a:r>
            <a:r>
              <a:rPr lang="en-US" altLang="zh-CN" dirty="0">
                <a:solidFill>
                  <a:srgbClr val="0070C0"/>
                </a:solidFill>
              </a:rPr>
              <a:t>None</a:t>
            </a:r>
            <a:r>
              <a:rPr lang="en-US" altLang="zh-CN" dirty="0"/>
              <a:t>)</a:t>
            </a:r>
          </a:p>
          <a:p>
            <a:pPr marL="901700" lvl="2"/>
            <a:r>
              <a:rPr lang="en-US" altLang="zh-CN" dirty="0"/>
              <a:t>&lt;class '</a:t>
            </a:r>
            <a:r>
              <a:rPr lang="en-US" altLang="zh-CN" dirty="0" err="1"/>
              <a:t>NoneType</a:t>
            </a:r>
            <a:r>
              <a:rPr lang="en-US" altLang="zh-CN" dirty="0"/>
              <a:t>’&gt;</a:t>
            </a:r>
          </a:p>
          <a:p>
            <a:pPr marL="444500" lvl="2"/>
            <a:r>
              <a:rPr lang="en-US" altLang="zh-CN" dirty="0"/>
              <a:t>Warning:</a:t>
            </a:r>
            <a:r>
              <a:rPr lang="zh-CN" altLang="en-US" dirty="0"/>
              <a:t> </a:t>
            </a:r>
            <a:r>
              <a:rPr lang="en-US" altLang="zh-CN" sz="2800" dirty="0">
                <a:solidFill>
                  <a:srgbClr val="FFFF00"/>
                </a:solidFill>
              </a:rPr>
              <a:t>None != ‘’</a:t>
            </a:r>
            <a:endParaRPr lang="en-US" altLang="zh-CN" dirty="0">
              <a:solidFill>
                <a:srgbClr val="FFFF00"/>
              </a:solidFill>
            </a:endParaRP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01-Python</a:t>
            </a:r>
            <a:r>
              <a:rPr lang="zh-CN" altLang="en-US" sz="4400" dirty="0"/>
              <a:t>基本功</a:t>
            </a:r>
          </a:p>
        </p:txBody>
      </p:sp>
    </p:spTree>
    <p:extLst>
      <p:ext uri="{BB962C8B-B14F-4D97-AF65-F5344CB8AC3E}">
        <p14:creationId xmlns:p14="http://schemas.microsoft.com/office/powerpoint/2010/main" val="3703077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3970318"/>
          </a:xfrm>
          <a:prstGeom prst="rect">
            <a:avLst/>
          </a:prstGeom>
          <a:noFill/>
        </p:spPr>
        <p:txBody>
          <a:bodyPr wrap="square" rtlCol="0">
            <a:spAutoFit/>
          </a:bodyPr>
          <a:lstStyle/>
          <a:p>
            <a:pPr marL="444500" indent="-444500"/>
            <a:r>
              <a:rPr lang="en-US" altLang="zh-CN" dirty="0"/>
              <a:t>02	</a:t>
            </a:r>
            <a:r>
              <a:rPr lang="zh-CN" altLang="en-US" dirty="0">
                <a:solidFill>
                  <a:srgbClr val="0070C0"/>
                </a:solidFill>
              </a:rPr>
              <a:t>列表</a:t>
            </a:r>
            <a:r>
              <a:rPr lang="zh-CN" altLang="en-US" dirty="0"/>
              <a:t>（</a:t>
            </a:r>
            <a:r>
              <a:rPr lang="en-US" altLang="zh-CN" dirty="0"/>
              <a:t>list,</a:t>
            </a:r>
            <a:r>
              <a:rPr lang="zh-CN" altLang="en-US" dirty="0"/>
              <a:t> 涉及到追加，删除，排序，判断元素是否在列表中，如果在，索引是多少等）</a:t>
            </a:r>
            <a:endParaRPr lang="en-US" altLang="zh-CN" dirty="0"/>
          </a:p>
          <a:p>
            <a:pPr marL="444500"/>
            <a:r>
              <a:rPr lang="en-US" altLang="zh-CN" dirty="0"/>
              <a:t>		&gt;&gt;&gt; </a:t>
            </a:r>
            <a:r>
              <a:rPr lang="en-US" altLang="zh-CN" dirty="0" err="1"/>
              <a:t>mylist</a:t>
            </a:r>
            <a:r>
              <a:rPr lang="en-US" altLang="zh-CN" dirty="0"/>
              <a:t> = [1,5,3,8]</a:t>
            </a:r>
          </a:p>
          <a:p>
            <a:pPr marL="901700"/>
            <a:r>
              <a:rPr lang="en-US" altLang="zh-CN" dirty="0"/>
              <a:t>&gt;&gt;&gt; </a:t>
            </a:r>
            <a:r>
              <a:rPr lang="en-US" altLang="zh-CN" dirty="0" err="1"/>
              <a:t>mylist.append</a:t>
            </a:r>
            <a:r>
              <a:rPr lang="en-US" altLang="zh-CN" dirty="0"/>
              <a:t>(4)</a:t>
            </a:r>
          </a:p>
          <a:p>
            <a:pPr marL="901700"/>
            <a:r>
              <a:rPr lang="en-US" altLang="zh-CN" dirty="0"/>
              <a:t>&gt;&gt;&gt; </a:t>
            </a:r>
            <a:r>
              <a:rPr lang="en-US" altLang="zh-CN" dirty="0" err="1"/>
              <a:t>mylist</a:t>
            </a:r>
            <a:endParaRPr lang="en-US" altLang="zh-CN" dirty="0"/>
          </a:p>
          <a:p>
            <a:pPr marL="901700"/>
            <a:r>
              <a:rPr lang="en-US" altLang="zh-CN" dirty="0"/>
              <a:t>[1, 5, 3, 8, 4]</a:t>
            </a:r>
          </a:p>
          <a:p>
            <a:pPr marL="901700"/>
            <a:r>
              <a:rPr lang="en-US" altLang="zh-CN" dirty="0"/>
              <a:t>&gt;&gt;&gt; </a:t>
            </a:r>
            <a:r>
              <a:rPr lang="en-US" altLang="zh-CN" dirty="0" err="1"/>
              <a:t>mylist</a:t>
            </a:r>
            <a:r>
              <a:rPr lang="en-US" altLang="zh-CN" dirty="0"/>
              <a:t>[2:4]</a:t>
            </a:r>
          </a:p>
          <a:p>
            <a:pPr marL="901700"/>
            <a:r>
              <a:rPr lang="en-US" altLang="zh-CN" dirty="0"/>
              <a:t>[3, 8]</a:t>
            </a:r>
          </a:p>
          <a:p>
            <a:pPr marL="901700"/>
            <a:r>
              <a:rPr lang="en-US" altLang="zh-CN" dirty="0"/>
              <a:t>&gt;&gt;&gt; </a:t>
            </a:r>
            <a:r>
              <a:rPr lang="en-US" altLang="zh-CN" dirty="0" err="1"/>
              <a:t>mylist.remove</a:t>
            </a:r>
            <a:r>
              <a:rPr lang="en-US" altLang="zh-CN" dirty="0"/>
              <a:t>(5)</a:t>
            </a:r>
          </a:p>
          <a:p>
            <a:pPr marL="901700"/>
            <a:r>
              <a:rPr lang="en-US" altLang="zh-CN" dirty="0"/>
              <a:t>&gt;&gt;&gt; </a:t>
            </a:r>
            <a:r>
              <a:rPr lang="en-US" altLang="zh-CN" dirty="0" err="1"/>
              <a:t>mylist</a:t>
            </a:r>
            <a:endParaRPr lang="en-US" altLang="zh-CN" dirty="0"/>
          </a:p>
          <a:p>
            <a:pPr marL="901700"/>
            <a:r>
              <a:rPr lang="en-US" altLang="zh-CN" dirty="0"/>
              <a:t>[1, 3, 8, 4]</a:t>
            </a:r>
          </a:p>
          <a:p>
            <a:pPr marL="901700"/>
            <a:r>
              <a:rPr lang="en-US" altLang="zh-CN" dirty="0"/>
              <a:t>&gt;&gt;&gt; </a:t>
            </a:r>
            <a:r>
              <a:rPr lang="en-US" altLang="zh-CN" dirty="0" err="1"/>
              <a:t>mylist.sort</a:t>
            </a:r>
            <a:r>
              <a:rPr lang="en-US" altLang="zh-CN" dirty="0"/>
              <a:t>()</a:t>
            </a:r>
          </a:p>
          <a:p>
            <a:pPr marL="901700"/>
            <a:r>
              <a:rPr lang="en-US" altLang="zh-CN" dirty="0"/>
              <a:t>&gt;&gt;&gt; </a:t>
            </a:r>
            <a:r>
              <a:rPr lang="en-US" altLang="zh-CN" dirty="0" err="1"/>
              <a:t>mylist</a:t>
            </a:r>
            <a:endParaRPr lang="en-US" altLang="zh-CN" dirty="0"/>
          </a:p>
          <a:p>
            <a:pPr marL="901700"/>
            <a:r>
              <a:rPr lang="en-US" altLang="zh-CN" dirty="0"/>
              <a:t>[1, 3, 4, 8]</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01-Python</a:t>
            </a:r>
            <a:r>
              <a:rPr lang="zh-CN" altLang="en-US" sz="4400" dirty="0"/>
              <a:t>基本功</a:t>
            </a:r>
          </a:p>
        </p:txBody>
      </p:sp>
      <p:sp>
        <p:nvSpPr>
          <p:cNvPr id="2" name="矩形 1">
            <a:extLst>
              <a:ext uri="{FF2B5EF4-FFF2-40B4-BE49-F238E27FC236}">
                <a16:creationId xmlns:a16="http://schemas.microsoft.com/office/drawing/2014/main" id="{1963B995-19C1-4956-A3C3-54F559DE6369}"/>
              </a:ext>
            </a:extLst>
          </p:cNvPr>
          <p:cNvSpPr/>
          <p:nvPr/>
        </p:nvSpPr>
        <p:spPr>
          <a:xfrm>
            <a:off x="4523874" y="1863908"/>
            <a:ext cx="4572000" cy="1754326"/>
          </a:xfrm>
          <a:prstGeom prst="rect">
            <a:avLst/>
          </a:prstGeom>
        </p:spPr>
        <p:txBody>
          <a:bodyPr>
            <a:spAutoFit/>
          </a:bodyPr>
          <a:lstStyle/>
          <a:p>
            <a:pPr marL="901700"/>
            <a:r>
              <a:rPr lang="en-US" altLang="zh-CN" dirty="0"/>
              <a:t>&gt;&gt;&gt; 3 </a:t>
            </a:r>
            <a:r>
              <a:rPr lang="en-US" altLang="zh-CN" dirty="0">
                <a:solidFill>
                  <a:srgbClr val="0070C0"/>
                </a:solidFill>
              </a:rPr>
              <a:t>in</a:t>
            </a:r>
            <a:r>
              <a:rPr lang="en-US" altLang="zh-CN" dirty="0"/>
              <a:t> </a:t>
            </a:r>
            <a:r>
              <a:rPr lang="en-US" altLang="zh-CN" dirty="0" err="1"/>
              <a:t>mylist</a:t>
            </a:r>
            <a:endParaRPr lang="en-US" altLang="zh-CN" dirty="0"/>
          </a:p>
          <a:p>
            <a:pPr marL="901700"/>
            <a:r>
              <a:rPr lang="en-US" altLang="zh-CN" dirty="0"/>
              <a:t>True</a:t>
            </a:r>
          </a:p>
          <a:p>
            <a:pPr marL="901700"/>
            <a:r>
              <a:rPr lang="en-US" altLang="zh-CN" dirty="0"/>
              <a:t>&gt;&gt;&gt; 5 </a:t>
            </a:r>
            <a:r>
              <a:rPr lang="en-US" altLang="zh-CN" dirty="0">
                <a:solidFill>
                  <a:srgbClr val="0070C0"/>
                </a:solidFill>
              </a:rPr>
              <a:t>in</a:t>
            </a:r>
            <a:r>
              <a:rPr lang="en-US" altLang="zh-CN" dirty="0"/>
              <a:t> </a:t>
            </a:r>
            <a:r>
              <a:rPr lang="en-US" altLang="zh-CN" dirty="0" err="1"/>
              <a:t>mylist</a:t>
            </a:r>
            <a:endParaRPr lang="en-US" altLang="zh-CN" dirty="0"/>
          </a:p>
          <a:p>
            <a:pPr marL="901700"/>
            <a:r>
              <a:rPr lang="en-US" altLang="zh-CN" dirty="0"/>
              <a:t>False</a:t>
            </a:r>
          </a:p>
          <a:p>
            <a:pPr marL="901700"/>
            <a:r>
              <a:rPr lang="en-US" altLang="zh-CN" dirty="0"/>
              <a:t>&gt;&gt;&gt; </a:t>
            </a:r>
            <a:r>
              <a:rPr lang="en-US" altLang="zh-CN" dirty="0" err="1"/>
              <a:t>mylist.index</a:t>
            </a:r>
            <a:r>
              <a:rPr lang="en-US" altLang="zh-CN" dirty="0"/>
              <a:t>(4)</a:t>
            </a:r>
          </a:p>
          <a:p>
            <a:pPr marL="901700"/>
            <a:r>
              <a:rPr lang="en-US" altLang="zh-CN" dirty="0"/>
              <a:t>2</a:t>
            </a:r>
          </a:p>
        </p:txBody>
      </p:sp>
    </p:spTree>
    <p:extLst>
      <p:ext uri="{BB962C8B-B14F-4D97-AF65-F5344CB8AC3E}">
        <p14:creationId xmlns:p14="http://schemas.microsoft.com/office/powerpoint/2010/main" val="26060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9C4D2-D87B-459D-BE59-6545E6D95293}"/>
              </a:ext>
            </a:extLst>
          </p:cNvPr>
          <p:cNvSpPr/>
          <p:nvPr/>
        </p:nvSpPr>
        <p:spPr>
          <a:xfrm>
            <a:off x="276724" y="1311443"/>
            <a:ext cx="252665" cy="480131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C1FE932-9D57-42A0-A216-CB193F32C85A}"/>
              </a:ext>
            </a:extLst>
          </p:cNvPr>
          <p:cNvSpPr txBox="1"/>
          <p:nvPr/>
        </p:nvSpPr>
        <p:spPr>
          <a:xfrm>
            <a:off x="204537" y="1311442"/>
            <a:ext cx="8638674" cy="2308324"/>
          </a:xfrm>
          <a:prstGeom prst="rect">
            <a:avLst/>
          </a:prstGeom>
          <a:noFill/>
        </p:spPr>
        <p:txBody>
          <a:bodyPr wrap="square" rtlCol="0">
            <a:spAutoFit/>
          </a:bodyPr>
          <a:lstStyle/>
          <a:p>
            <a:pPr marL="0" lvl="2"/>
            <a:r>
              <a:rPr lang="en-US" altLang="zh-CN" dirty="0"/>
              <a:t>02	</a:t>
            </a:r>
            <a:r>
              <a:rPr lang="zh-CN" altLang="en-US" dirty="0">
                <a:solidFill>
                  <a:srgbClr val="0070C0"/>
                </a:solidFill>
              </a:rPr>
              <a:t>元组</a:t>
            </a:r>
            <a:r>
              <a:rPr lang="zh-CN" altLang="en-US" dirty="0"/>
              <a:t>（</a:t>
            </a:r>
            <a:r>
              <a:rPr lang="en-US" altLang="zh-CN" dirty="0"/>
              <a:t>tuple, </a:t>
            </a:r>
            <a:r>
              <a:rPr lang="zh-CN" altLang="en-US" dirty="0"/>
              <a:t>元组和列表十分类似，但元组一旦初始化则不可修改）</a:t>
            </a:r>
            <a:endParaRPr lang="en-US" altLang="zh-CN" dirty="0"/>
          </a:p>
          <a:p>
            <a:pPr marL="0" lvl="2"/>
            <a:r>
              <a:rPr lang="en-US" altLang="zh-CN" dirty="0"/>
              <a:t>		&gt;&gt;&gt; classmates = ('Michael', 'Bob', 'Tracy’)</a:t>
            </a:r>
          </a:p>
          <a:p>
            <a:pPr marL="0" lvl="2" indent="901700"/>
            <a:r>
              <a:rPr lang="en-US" altLang="zh-CN" dirty="0"/>
              <a:t>&gt;&gt;&gt; classmates[0]='Brady'</a:t>
            </a:r>
          </a:p>
          <a:p>
            <a:pPr marL="0" lvl="2" indent="901700"/>
            <a:r>
              <a:rPr lang="en-US" altLang="zh-CN" dirty="0"/>
              <a:t>Traceback (most recent call last):</a:t>
            </a:r>
          </a:p>
          <a:p>
            <a:pPr marL="0" lvl="2" indent="901700"/>
            <a:r>
              <a:rPr lang="en-US" altLang="zh-CN" dirty="0"/>
              <a:t>  File "&lt;stdin&gt;", line 1, in &lt;module&gt;</a:t>
            </a:r>
          </a:p>
          <a:p>
            <a:pPr marL="0" lvl="2" indent="901700"/>
            <a:r>
              <a:rPr lang="en-US" altLang="zh-CN" dirty="0" err="1"/>
              <a:t>TypeError</a:t>
            </a:r>
            <a:r>
              <a:rPr lang="en-US" altLang="zh-CN" dirty="0"/>
              <a:t>: 'tuple' object does not support item assignment</a:t>
            </a:r>
          </a:p>
          <a:p>
            <a:pPr marL="0" lvl="2" indent="901700"/>
            <a:r>
              <a:rPr lang="en-US" altLang="zh-CN" dirty="0"/>
              <a:t>&gt;&gt;&gt; classmates[0]</a:t>
            </a:r>
          </a:p>
          <a:p>
            <a:pPr marL="0" lvl="2" indent="901700"/>
            <a:r>
              <a:rPr lang="en-US" altLang="zh-CN" dirty="0"/>
              <a:t>'Michael'</a:t>
            </a:r>
          </a:p>
        </p:txBody>
      </p:sp>
      <p:sp>
        <p:nvSpPr>
          <p:cNvPr id="4" name="矩形 3">
            <a:extLst>
              <a:ext uri="{FF2B5EF4-FFF2-40B4-BE49-F238E27FC236}">
                <a16:creationId xmlns:a16="http://schemas.microsoft.com/office/drawing/2014/main" id="{75FC69AF-370A-4E5B-96BE-7671098272DF}"/>
              </a:ext>
            </a:extLst>
          </p:cNvPr>
          <p:cNvSpPr/>
          <p:nvPr/>
        </p:nvSpPr>
        <p:spPr>
          <a:xfrm>
            <a:off x="1" y="372982"/>
            <a:ext cx="9143999" cy="589547"/>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t>01-Python</a:t>
            </a:r>
            <a:r>
              <a:rPr lang="zh-CN" altLang="en-US" sz="4400" dirty="0"/>
              <a:t>基本功</a:t>
            </a:r>
          </a:p>
        </p:txBody>
      </p:sp>
    </p:spTree>
    <p:extLst>
      <p:ext uri="{BB962C8B-B14F-4D97-AF65-F5344CB8AC3E}">
        <p14:creationId xmlns:p14="http://schemas.microsoft.com/office/powerpoint/2010/main" val="888833757"/>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1080</TotalTime>
  <Words>1840</Words>
  <Application>Microsoft Office PowerPoint</Application>
  <PresentationFormat>全屏显示(4:3)</PresentationFormat>
  <Paragraphs>572</Paragraphs>
  <Slides>42</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等线</vt:lpstr>
      <vt:lpstr>仿宋</vt:lpstr>
      <vt:lpstr>微软雅黑</vt:lpstr>
      <vt:lpstr>Arial</vt:lpstr>
      <vt:lpstr>Calibri</vt:lpstr>
      <vt:lpstr>Calibri Light</vt:lpstr>
      <vt:lpstr>Times New Roman</vt:lpstr>
      <vt:lpstr>Office Theme</vt:lpstr>
      <vt:lpstr>Python爬虫实战教程</vt:lpstr>
      <vt:lpstr>目录</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Python爬虫之HTML知识</vt:lpstr>
      <vt:lpstr>Python爬虫之HTML知识</vt:lpstr>
      <vt:lpstr>Python爬虫之HTML知识</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Python爬虫实战教程</dc:title>
  <dc:creator>DELL</dc:creator>
  <cp:lastModifiedBy>胡 宝生</cp:lastModifiedBy>
  <cp:revision>59</cp:revision>
  <dcterms:created xsi:type="dcterms:W3CDTF">2018-06-26T05:30:28Z</dcterms:created>
  <dcterms:modified xsi:type="dcterms:W3CDTF">2019-03-19T06:32:07Z</dcterms:modified>
</cp:coreProperties>
</file>