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64" r:id="rId3"/>
    <p:sldId id="266" r:id="rId4"/>
    <p:sldId id="265" r:id="rId5"/>
    <p:sldId id="269" r:id="rId6"/>
    <p:sldId id="271" r:id="rId7"/>
    <p:sldId id="274" r:id="rId8"/>
    <p:sldId id="260" r:id="rId9"/>
    <p:sldId id="268" r:id="rId10"/>
    <p:sldId id="261" r:id="rId11"/>
    <p:sldId id="267" r:id="rId12"/>
    <p:sldId id="272" r:id="rId13"/>
    <p:sldId id="273" r:id="rId14"/>
    <p:sldId id="262" r:id="rId15"/>
    <p:sldId id="263" r:id="rId16"/>
    <p:sldId id="275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  <p14:sldId id="266"/>
          </p14:sldIdLst>
        </p14:section>
        <p14:section name="3. Methods" id="{867A6CF8-E075-F941-BB86-CB87060E616B}">
          <p14:sldIdLst>
            <p14:sldId id="265"/>
            <p14:sldId id="269"/>
            <p14:sldId id="271"/>
            <p14:sldId id="274"/>
            <p14:sldId id="260"/>
            <p14:sldId id="268"/>
            <p14:sldId id="261"/>
            <p14:sldId id="267"/>
            <p14:sldId id="272"/>
            <p14:sldId id="273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75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6" autoAdjust="0"/>
    <p:restoredTop sz="95673"/>
  </p:normalViewPr>
  <p:slideViewPr>
    <p:cSldViewPr snapToGrid="0">
      <p:cViewPr>
        <p:scale>
          <a:sx n="90" d="100"/>
          <a:sy n="90" d="100"/>
        </p:scale>
        <p:origin x="6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E72-4D28-B64D-B4B9-0C77F6B6673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7A1-1B9C-9244-B89C-5F515C41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nsm.uh.edu</a:t>
            </a:r>
            <a:r>
              <a:rPr lang="en-US" dirty="0" smtClean="0"/>
              <a:t>/news-events/stories/2016/0322-authorship-attribution.php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www.scientificamerican.com</a:t>
            </a:r>
            <a:r>
              <a:rPr lang="en-US" dirty="0" smtClean="0"/>
              <a:t>/article/how-a-computer-program-helped-show-jk-rowling-write-a-cuckoos-calling/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www.brooklaw.edu</a:t>
            </a:r>
            <a:r>
              <a:rPr lang="en-US" dirty="0" smtClean="0"/>
              <a:t>/</a:t>
            </a:r>
            <a:r>
              <a:rPr lang="en-US" dirty="0" err="1" smtClean="0"/>
              <a:t>intellectuallife</a:t>
            </a:r>
            <a:r>
              <a:rPr lang="en-US" dirty="0" smtClean="0"/>
              <a:t>/</a:t>
            </a:r>
            <a:r>
              <a:rPr lang="en-US" dirty="0" err="1" smtClean="0"/>
              <a:t>centerforlawlanguageandcognition</a:t>
            </a:r>
            <a:r>
              <a:rPr lang="en-US" dirty="0" smtClean="0"/>
              <a:t>/</a:t>
            </a:r>
            <a:r>
              <a:rPr lang="en-US" dirty="0" err="1" smtClean="0"/>
              <a:t>authorattributionsite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Brady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45050"/>
            <a:ext cx="10452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82" y="2118050"/>
            <a:ext cx="9872587" cy="3406450"/>
          </a:xfrm>
        </p:spPr>
      </p:pic>
    </p:spTree>
    <p:extLst>
      <p:ext uri="{BB962C8B-B14F-4D97-AF65-F5344CB8AC3E}">
        <p14:creationId xmlns:p14="http://schemas.microsoft.com/office/powerpoint/2010/main" val="167913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Tested neural networks from the Neural Network Toolbox in MATLAB with various network configurations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12" y="4248149"/>
            <a:ext cx="4521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0" y="2932386"/>
            <a:ext cx="7040640" cy="28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215253" cy="970450"/>
          </a:xfrm>
        </p:spPr>
        <p:txBody>
          <a:bodyPr/>
          <a:lstStyle/>
          <a:p>
            <a:pPr algn="l"/>
            <a:r>
              <a:rPr lang="en-US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73" y="1732449"/>
            <a:ext cx="4887917" cy="405875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Generated plots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network_parameter_plots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function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for selecting optimal neural network configurations for testing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Hidden layer sizes:</a:t>
            </a:r>
          </a:p>
          <a:p>
            <a:pPr marL="36900" indent="0">
              <a:buNone/>
            </a:pPr>
            <a:r>
              <a:rPr lang="en-US" sz="1900" dirty="0"/>
              <a:t>[</a:t>
            </a:r>
            <a:r>
              <a:rPr lang="en-US" sz="1900" dirty="0" smtClean="0"/>
              <a:t>10, 12, 15, 20, 25, 35, 60</a:t>
            </a:r>
            <a:r>
              <a:rPr lang="en-US" sz="1900" dirty="0"/>
              <a:t>, 75, </a:t>
            </a:r>
            <a:r>
              <a:rPr lang="en-US" sz="1900" dirty="0" smtClean="0"/>
              <a:t>100, 250</a:t>
            </a:r>
            <a:r>
              <a:rPr lang="en-US" sz="1900" dirty="0"/>
              <a:t>]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673" r="6554" b="2946"/>
          <a:stretch/>
        </p:blipFill>
        <p:spPr>
          <a:xfrm>
            <a:off x="5780690" y="525517"/>
            <a:ext cx="5549462" cy="5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7" y="2448006"/>
            <a:ext cx="10596217" cy="2855177"/>
          </a:xfrm>
        </p:spPr>
      </p:pic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5" y="2060654"/>
            <a:ext cx="10635642" cy="37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We will not be able to stop terrorism</a:t>
            </a:r>
            <a:r>
              <a:rPr lang="is-IS" dirty="0" smtClean="0"/>
              <a:t>…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r>
              <a:rPr lang="is-IS" dirty="0" smtClean="0"/>
              <a:t>But: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is-IS" dirty="0" smtClean="0"/>
              <a:t>ests show our neural network approach is feasible but could likely be improved by</a:t>
            </a:r>
          </a:p>
          <a:p>
            <a:pPr marL="1025525" lvl="2" indent="-215900">
              <a:buFont typeface="Arial" charset="0"/>
              <a:buChar char="•"/>
              <a:tabLst>
                <a:tab pos="8910638" algn="l"/>
              </a:tabLst>
            </a:pPr>
            <a:r>
              <a:rPr lang="en-US" dirty="0" smtClean="0"/>
              <a:t>discovering and extracting </a:t>
            </a:r>
            <a:r>
              <a:rPr lang="en-US" dirty="0"/>
              <a:t>more meaningful </a:t>
            </a:r>
            <a:r>
              <a:rPr lang="en-US" dirty="0" smtClean="0"/>
              <a:t>features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testing </a:t>
            </a:r>
            <a:r>
              <a:rPr lang="en-US" dirty="0"/>
              <a:t>the feasibility of different neural network </a:t>
            </a:r>
            <a:r>
              <a:rPr lang="en-US" dirty="0" smtClean="0"/>
              <a:t>configurations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investigating </a:t>
            </a:r>
            <a:r>
              <a:rPr lang="en-US" dirty="0"/>
              <a:t>the significance of corpus size. </a:t>
            </a:r>
          </a:p>
        </p:txBody>
      </p:sp>
    </p:spTree>
    <p:extLst>
      <p:ext uri="{BB962C8B-B14F-4D97-AF65-F5344CB8AC3E}">
        <p14:creationId xmlns:p14="http://schemas.microsoft.com/office/powerpoint/2010/main" val="2107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Hoorn, J.F., Frank, S.L., </a:t>
            </a:r>
            <a:r>
              <a:rPr lang="en-US" dirty="0" err="1"/>
              <a:t>Kowalczyk</a:t>
            </a:r>
            <a:r>
              <a:rPr lang="en-US" dirty="0"/>
              <a:t>, W., and Ham, F.V.D. (1999). </a:t>
            </a:r>
            <a:r>
              <a:rPr lang="en-US" dirty="0" smtClean="0"/>
              <a:t>“Neural </a:t>
            </a:r>
            <a:r>
              <a:rPr lang="en-US" dirty="0"/>
              <a:t>network identification of poets using letter sequences''. Literary and Linguistic Computing, 14(3), 311–338.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Juola</a:t>
            </a:r>
            <a:r>
              <a:rPr lang="en-US" dirty="0"/>
              <a:t>,  Patrick. </a:t>
            </a:r>
            <a:r>
              <a:rPr lang="en-US" dirty="0" smtClean="0"/>
              <a:t>“Authorship  Attribution”.  </a:t>
            </a:r>
            <a:r>
              <a:rPr lang="en-US" dirty="0"/>
              <a:t>Hanover,  MA:  Now  Publishers  Inc.,  2008.  Print.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Oren, H., Christian, W., and Anika, P. (2016). </a:t>
            </a:r>
            <a:r>
              <a:rPr lang="en-US" dirty="0" smtClean="0"/>
              <a:t>“Authorship </a:t>
            </a:r>
            <a:r>
              <a:rPr lang="en-US" dirty="0"/>
              <a:t>verification for different languages, genres and topics''. The International Journal of Digital Forensics and Incident Response archive, 16(2), S33-S43.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96" y="1730425"/>
            <a:ext cx="1035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Identifying Individuals in cyber bullying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Recognizing plagiarism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Catching Terrorists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“Who wrote the ransom note in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the Jon 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Benét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 Ramsey case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?”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87" y="4252907"/>
            <a:ext cx="6714777" cy="1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effectLst/>
              </a:rPr>
              <a:t>“Authorship </a:t>
            </a:r>
            <a:r>
              <a:rPr lang="en-US" dirty="0">
                <a:effectLst/>
              </a:rPr>
              <a:t>verification is a branch of forensic authorship analysis addressing the following task: Given a number of sample documents of an author A and a document allegedly written by A , the task is to decide whether the author of the latter document is truly A or not. </a:t>
            </a:r>
            <a:r>
              <a:rPr lang="en-US" dirty="0" smtClean="0">
                <a:effectLst/>
              </a:rPr>
              <a:t>“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ffectLst/>
              </a:rPr>
              <a:t>Oren </a:t>
            </a:r>
            <a:r>
              <a:rPr lang="en-US" dirty="0" err="1" smtClean="0">
                <a:effectLst/>
              </a:rPr>
              <a:t>Halvani</a:t>
            </a:r>
            <a:r>
              <a:rPr lang="en-US" dirty="0" smtClean="0">
                <a:effectLst/>
              </a:rPr>
              <a:t>, Christian Winter, Anika </a:t>
            </a:r>
            <a:r>
              <a:rPr lang="en-US" dirty="0" err="1" smtClean="0">
                <a:effectLst/>
              </a:rPr>
              <a:t>Pflug</a:t>
            </a:r>
            <a:r>
              <a:rPr lang="en-US" dirty="0" smtClean="0">
                <a:effectLst/>
              </a:rPr>
              <a:t>  in </a:t>
            </a:r>
            <a:r>
              <a:rPr lang="en-US" dirty="0">
                <a:effectLst/>
              </a:rPr>
              <a:t>Authorship verification for different languages, genres </a:t>
            </a:r>
            <a:r>
              <a:rPr lang="en-US" dirty="0" smtClean="0">
                <a:effectLst/>
              </a:rPr>
              <a:t>and topics, 2016.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600" dirty="0" smtClean="0"/>
              <a:t>Victorian Era </a:t>
            </a:r>
            <a:r>
              <a:rPr lang="en-US" sz="2600" dirty="0" smtClean="0"/>
              <a:t>works (~84 MB of plain text)</a:t>
            </a:r>
            <a:endParaRPr lang="en-US" sz="2600" dirty="0" smtClean="0"/>
          </a:p>
          <a:p>
            <a:pPr>
              <a:buFont typeface="Arial" charset="0"/>
              <a:buChar char="•"/>
            </a:pPr>
            <a:r>
              <a:rPr lang="en-US" sz="2600" dirty="0" smtClean="0"/>
              <a:t>Over 100 works written by 12 different </a:t>
            </a:r>
            <a:r>
              <a:rPr lang="en-US" sz="2600" dirty="0" smtClean="0"/>
              <a:t>authors</a:t>
            </a:r>
            <a:endParaRPr lang="en-US" sz="2600" dirty="0" smtClean="0"/>
          </a:p>
          <a:p>
            <a:pPr>
              <a:buFont typeface="Arial" charset="0"/>
              <a:buChar char="•"/>
            </a:pPr>
            <a:r>
              <a:rPr lang="en-US" sz="2600" dirty="0" smtClean="0"/>
              <a:t>Individual vs. Combined</a:t>
            </a:r>
            <a:endParaRPr lang="en-US" sz="2600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Authors: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Charlotte  Bronte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Wilkie</a:t>
            </a:r>
            <a:r>
              <a:rPr lang="en-US" dirty="0" smtClean="0"/>
              <a:t>  </a:t>
            </a:r>
            <a:r>
              <a:rPr lang="en-US" dirty="0"/>
              <a:t>Collins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Charles  Dickens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Elliot  (Real  Name:  Mary  Ann  Evans)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Thomas  </a:t>
            </a:r>
            <a:r>
              <a:rPr lang="en-US" dirty="0"/>
              <a:t>Hardy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Henry  </a:t>
            </a:r>
            <a:r>
              <a:rPr lang="en-US" dirty="0"/>
              <a:t>James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Sarah  </a:t>
            </a:r>
            <a:r>
              <a:rPr lang="en-US" dirty="0" err="1"/>
              <a:t>Orne</a:t>
            </a:r>
            <a:r>
              <a:rPr lang="en-US" dirty="0"/>
              <a:t>  Jewett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Meredith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David  </a:t>
            </a:r>
            <a:r>
              <a:rPr lang="en-US" dirty="0"/>
              <a:t>Graham  Phillips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William  </a:t>
            </a:r>
            <a:r>
              <a:rPr lang="en-US" dirty="0"/>
              <a:t>Makepeace  Thackeray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Anthony  </a:t>
            </a:r>
            <a:r>
              <a:rPr lang="en-US" dirty="0"/>
              <a:t>Trollope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Edith  Wharton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" y="3262218"/>
            <a:ext cx="2015794" cy="252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01" y="3850230"/>
            <a:ext cx="969327" cy="969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39" y="3261743"/>
            <a:ext cx="1746757" cy="2529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213" y="5927834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Wilkie</a:t>
            </a:r>
            <a:r>
              <a:rPr lang="en-US" dirty="0"/>
              <a:t>  Collins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2389" y="5927834"/>
            <a:ext cx="185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Edith  Wharton</a:t>
            </a:r>
          </a:p>
        </p:txBody>
      </p:sp>
    </p:spTree>
    <p:extLst>
      <p:ext uri="{BB962C8B-B14F-4D97-AF65-F5344CB8AC3E}">
        <p14:creationId xmlns:p14="http://schemas.microsoft.com/office/powerpoint/2010/main" val="175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Partitioned data into three groups: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Various authors and 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who have </a:t>
            </a:r>
            <a:r>
              <a:rPr lang="en-US" i="1" dirty="0" smtClean="0"/>
              <a:t>other </a:t>
            </a:r>
            <a:r>
              <a:rPr lang="en-US" dirty="0" smtClean="0"/>
              <a:t>works in the training dataset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not included in either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55" y="782583"/>
            <a:ext cx="3595164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Expectations of results: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Much b</a:t>
            </a:r>
            <a:r>
              <a:rPr lang="en-US" dirty="0" smtClean="0"/>
              <a:t>etter </a:t>
            </a:r>
            <a:r>
              <a:rPr lang="en-US" dirty="0" smtClean="0"/>
              <a:t>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Better </a:t>
            </a:r>
            <a:r>
              <a:rPr lang="en-US" dirty="0" smtClean="0"/>
              <a:t>than </a:t>
            </a:r>
            <a:r>
              <a:rPr lang="en-US" dirty="0" smtClean="0"/>
              <a:t>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About random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8037" y="2643187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“There are books of which the backs and covers are by far the best parts.” 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―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Charles Dickens, Oliver Twist</a:t>
            </a:r>
          </a:p>
        </p:txBody>
      </p:sp>
    </p:spTree>
    <p:extLst>
      <p:ext uri="{BB962C8B-B14F-4D97-AF65-F5344CB8AC3E}">
        <p14:creationId xmlns:p14="http://schemas.microsoft.com/office/powerpoint/2010/main" val="10623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average word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average sentence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unique 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</a:t>
            </a:r>
            <a:r>
              <a:rPr lang="en-US" dirty="0" smtClean="0"/>
              <a:t>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 </a:t>
            </a:r>
            <a:r>
              <a:rPr lang="en-US" dirty="0" smtClean="0"/>
              <a:t>first word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sentence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word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character  </a:t>
            </a:r>
            <a:r>
              <a:rPr lang="en-US" dirty="0"/>
              <a:t>and  word  n-grams  of  various  </a:t>
            </a:r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7624" y="5136669"/>
            <a:ext cx="196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Charles Dickens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50" y="1580050"/>
            <a:ext cx="2237651" cy="32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word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sentence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unique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first  word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sentence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word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character  and  word  n-grams  of  various  lengths</a:t>
            </a:r>
          </a:p>
        </p:txBody>
      </p:sp>
      <p:sp>
        <p:nvSpPr>
          <p:cNvPr id="5" name="Oval 4"/>
          <p:cNvSpPr/>
          <p:nvPr/>
        </p:nvSpPr>
        <p:spPr>
          <a:xfrm>
            <a:off x="608994" y="3761824"/>
            <a:ext cx="4131171" cy="1187669"/>
          </a:xfrm>
          <a:prstGeom prst="ellipse">
            <a:avLst/>
          </a:prstGeom>
          <a:noFill/>
          <a:ln w="317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/>
          <a:stretch/>
        </p:blipFill>
        <p:spPr>
          <a:xfrm>
            <a:off x="7320990" y="1453926"/>
            <a:ext cx="3825162" cy="2569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2"/>
          <a:stretch/>
        </p:blipFill>
        <p:spPr>
          <a:xfrm>
            <a:off x="7320991" y="4094963"/>
            <a:ext cx="3825162" cy="25224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96990" y="313586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Author &amp; Different Work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1559" y="5488595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Authors </a:t>
            </a:r>
            <a:r>
              <a:rPr lang="en-US" smtClean="0"/>
              <a:t>&amp; Different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636</TotalTime>
  <Words>643</Words>
  <Application>Microsoft Macintosh PowerPoint</Application>
  <PresentationFormat>Widescreen</PresentationFormat>
  <Paragraphs>148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Calisto MT</vt:lpstr>
      <vt:lpstr>Courier New</vt:lpstr>
      <vt:lpstr>Trebuchet MS</vt:lpstr>
      <vt:lpstr>Wingdings 2</vt:lpstr>
      <vt:lpstr>Arial</vt:lpstr>
      <vt:lpstr>Slate</vt:lpstr>
      <vt:lpstr>Intelligent Authorship Verification</vt:lpstr>
      <vt:lpstr>Motivation</vt:lpstr>
      <vt:lpstr>Authorship Verification</vt:lpstr>
      <vt:lpstr>Overview</vt:lpstr>
      <vt:lpstr>Data Collection*</vt:lpstr>
      <vt:lpstr>Data Grouping</vt:lpstr>
      <vt:lpstr>Expectations</vt:lpstr>
      <vt:lpstr>Feature Selection</vt:lpstr>
      <vt:lpstr>Feature Selection</vt:lpstr>
      <vt:lpstr>Feature Extraction</vt:lpstr>
      <vt:lpstr>Feature Extraction</vt:lpstr>
      <vt:lpstr>Neural Network</vt:lpstr>
      <vt:lpstr>Neural Network</vt:lpstr>
      <vt:lpstr>Training Functions</vt:lpstr>
      <vt:lpstr>Results</vt:lpstr>
      <vt:lpstr>Conclusion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36</cp:revision>
  <dcterms:created xsi:type="dcterms:W3CDTF">2014-08-26T23:53:23Z</dcterms:created>
  <dcterms:modified xsi:type="dcterms:W3CDTF">2016-04-25T19:28:52Z</dcterms:modified>
</cp:coreProperties>
</file>