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1" r:id="rId3"/>
    <p:sldId id="283" r:id="rId4"/>
    <p:sldId id="323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0A0D02-0894-4CF4-BCC7-3BA0F86BA7C9}">
          <p14:sldIdLst>
            <p14:sldId id="261"/>
            <p14:sldId id="283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4" clrIdx="1"/>
  <p:cmAuthor id="3" name="Microsoft Office User" initials="Office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588" autoAdjust="0"/>
    <p:restoredTop sz="82855"/>
  </p:normalViewPr>
  <p:slideViewPr>
    <p:cSldViewPr snapToGrid="0">
      <p:cViewPr>
        <p:scale>
          <a:sx n="75" d="100"/>
          <a:sy n="75" d="100"/>
        </p:scale>
        <p:origin x="1880" y="4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project is all about finding a theoretical bound on</a:t>
            </a:r>
            <a:r>
              <a:rPr lang="en-US" baseline="0" dirty="0" smtClean="0"/>
              <a:t> the performance of a certain type of image processing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noise? Any unwanted data/signal in our image. Noise appears as a result of the image capture process or through post processing. </a:t>
            </a:r>
          </a:p>
          <a:p>
            <a:r>
              <a:rPr lang="en-US" baseline="0" dirty="0" smtClean="0"/>
              <a:t>We want to remove noise to get nicer and more clear and accurate images.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one question one might ask</a:t>
            </a:r>
            <a:r>
              <a:rPr lang="en-US" baseline="0" dirty="0" smtClean="0"/>
              <a:t> is h</a:t>
            </a:r>
            <a:r>
              <a:rPr lang="en-US" dirty="0" smtClean="0"/>
              <a:t>ow</a:t>
            </a:r>
            <a:r>
              <a:rPr lang="en-US" baseline="0" dirty="0" smtClean="0"/>
              <a:t> well can we currently denoise images?</a:t>
            </a:r>
          </a:p>
          <a:p>
            <a:endParaRPr lang="en-US" dirty="0" smtClean="0"/>
          </a:p>
          <a:p>
            <a:r>
              <a:rPr lang="en-US" dirty="0" smtClean="0"/>
              <a:t>BM3D</a:t>
            </a:r>
            <a:r>
              <a:rPr lang="en-US" baseline="0" dirty="0" smtClean="0"/>
              <a:t> is one algorithm in a specific class of algorithms </a:t>
            </a:r>
            <a:r>
              <a:rPr lang="en-US" baseline="0" dirty="0" smtClean="0"/>
              <a:t>for image denoising and it's </a:t>
            </a:r>
            <a:r>
              <a:rPr lang="en-US" baseline="0" dirty="0" smtClean="0"/>
              <a:t>good.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example of an assumed clean image, of an image with simulated noise, and the result after running this state of the art denoising algorithm is shown.</a:t>
            </a:r>
          </a:p>
          <a:p>
            <a:endParaRPr lang="en-US" baseline="0" dirty="0" smtClean="0"/>
          </a:p>
          <a:p>
            <a:r>
              <a:rPr lang="en-US" dirty="0" smtClean="0"/>
              <a:t>It turns out that BM3D</a:t>
            </a:r>
            <a:r>
              <a:rPr lang="en-US" baseline="0" dirty="0" smtClean="0"/>
              <a:t> is about as close to as good as this type of denoising algorithms can get when considering only the image itself.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algorithm, despite being best in class, has room for improvement. If you look at the zoomed images on the right, you will see </a:t>
            </a:r>
          </a:p>
          <a:p>
            <a:r>
              <a:rPr lang="en-US" baseline="0" dirty="0" smtClean="0"/>
              <a:t>where the BM3D result has lost detail in the shudders </a:t>
            </a:r>
            <a:r>
              <a:rPr lang="en-US" baseline="0" dirty="0" smtClean="0"/>
              <a:t>on the roof and </a:t>
            </a:r>
            <a:r>
              <a:rPr lang="en-US" baseline="0" dirty="0" smtClean="0"/>
              <a:t>the clouds in the 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goal is to do better</a:t>
            </a:r>
            <a:r>
              <a:rPr lang="en-US" baseline="0" dirty="0" smtClean="0"/>
              <a:t> than this state of the art algorithm. However, </a:t>
            </a:r>
            <a:r>
              <a:rPr lang="en-US" dirty="0" smtClean="0"/>
              <a:t>The question we want to answer is, </a:t>
            </a:r>
          </a:p>
          <a:p>
            <a:r>
              <a:rPr lang="en-US" dirty="0" smtClean="0"/>
              <a:t>if we consider this other</a:t>
            </a:r>
            <a:r>
              <a:rPr lang="en-US" baseline="0" dirty="0" smtClean="0"/>
              <a:t> type of data called curvature data, could we outperform BM3D by denoising curvature information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top you see the lighthouse image and below it is the curvature of its level lines, we don’t have the right background to </a:t>
            </a:r>
          </a:p>
          <a:p>
            <a:r>
              <a:rPr lang="en-US" baseline="0" dirty="0" smtClean="0"/>
              <a:t>discuss all the different ways that one can compute curvature but know that it is an open research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Researchers at MIT and the </a:t>
            </a:r>
            <a:r>
              <a:rPr lang="en-US" baseline="0" dirty="0" err="1" smtClean="0"/>
              <a:t>weizman</a:t>
            </a:r>
            <a:r>
              <a:rPr lang="en-US" baseline="0" dirty="0" smtClean="0"/>
              <a:t> institute of science were able to determine bounds for the best possible result for denoising algorithms in the same class of algorithms as BM3D.</a:t>
            </a:r>
          </a:p>
          <a:p>
            <a:r>
              <a:rPr lang="en-US" baseline="0" dirty="0" smtClean="0"/>
              <a:t>However, we are not aware of such bounds for curvature based image denoising.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hypothesis is that curvature based denoising has the potential to outperform natural based image denoising because of some nice properties of the curvature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what does curvature denoising look like?</a:t>
                </a:r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is how we denoise images when we talk about curvature. </a:t>
                </a:r>
              </a:p>
              <a:p>
                <a:r>
                  <a:rPr lang="en-US" baseline="0" dirty="0" smtClean="0"/>
                  <a:t>The basic idea is to consider a noisy image y</a:t>
                </a:r>
              </a:p>
              <a:p>
                <a:pPr lvl="1"/>
                <a:r>
                  <a:rPr lang="en-US" baseline="0" dirty="0" smtClean="0"/>
                  <a:t>	</a:t>
                </a:r>
                <a:r>
                  <a:rPr lang="en-US" dirty="0" smtClean="0"/>
                  <a:t>Denoise</a:t>
                </a:r>
                <a:r>
                  <a:rPr lang="en-US" dirty="0"/>
                  <a:t> the curvature of the level </a:t>
                </a:r>
                <a:r>
                  <a:rPr lang="en-US" dirty="0" smtClean="0"/>
                  <a:t>lines,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,</a:t>
                </a:r>
                <a:r>
                  <a:rPr lang="en-US" i="1" dirty="0"/>
                  <a:t> </a:t>
                </a:r>
                <a:r>
                  <a:rPr lang="en-US" dirty="0"/>
                  <a:t>to obtain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𝑑𝑒𝑛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	Then</a:t>
                </a:r>
                <a:r>
                  <a:rPr lang="en-US" baseline="0" dirty="0" smtClean="0"/>
                  <a:t> reconstruct a clean image by </a:t>
                </a:r>
                <a:r>
                  <a:rPr lang="en-US" dirty="0" smtClean="0"/>
                  <a:t>Generating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a </a:t>
                </a:r>
                <a:r>
                  <a:rPr lang="en-US" dirty="0"/>
                  <a:t>new image whose level line curvature matches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𝑑𝑒𝑛</m:t>
                        </m:r>
                      </m:sub>
                    </m:sSub>
                  </m:oMath>
                </a14:m>
                <a:r>
                  <a:rPr lang="en-US" dirty="0"/>
                  <a:t> and level line contrast matches the noisy 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 what did I</a:t>
                </a:r>
                <a:r>
                  <a:rPr lang="en-US" baseline="0" dirty="0" smtClean="0"/>
                  <a:t> do for this project? I took the method developed by the researches who bounded natural image denoising and adapted it for curvature imagery.</a:t>
                </a:r>
              </a:p>
              <a:p>
                <a:r>
                  <a:rPr lang="en-US" baseline="0" dirty="0" smtClean="0"/>
                  <a:t>I then implemented the mathematical formulation in computer code and ran experiments to determine the upper/lower bound on curvature based image denoising. 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Challenge: I haven’t been able to run the experiment for a large enough sample size to get a statistically significant result. I just need access to a computing cluster 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Or super computer to run my experiment to get an answer.  However preliminary results on a small sample size show promise.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Alright, =so why is my project important?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This result is important because finding bounds on curvature denoising could be impactful to the larger image processing community.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If the theoretical bounds demonstrate that it is possible to recover more information from a noisy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curvature image than a noisy natural image, then it could give researchers ideas for developing better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denoising algorithms. 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On the other hand, if the bounds on curvature denoising demonstrate that it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not possible to recover as much information from a noisy curvature image then researchers know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to look for other frameworks for denoising images.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Hopefully it will not be long before we can run the full scale experiment.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Thank you for being attentive and a special thanks to Dr. Kern for the help with the </a:t>
                </a:r>
                <a:r>
                  <a:rPr lang="en-US" sz="1200" b="0" i="0" u="none" strike="noStrike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statistics involved 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 my project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 well as a special thank you to Dr. Levine for advising me.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summarize, we want to try to determine if there is a possibility for curvature </a:t>
                </a:r>
                <a:r>
                  <a:rPr lang="en-US" dirty="0" err="1" smtClean="0"/>
                  <a:t>denoising</a:t>
                </a:r>
                <a:r>
                  <a:rPr lang="en-US" dirty="0" smtClean="0"/>
                  <a:t> to do better than patch based natural image </a:t>
                </a:r>
                <a:r>
                  <a:rPr lang="en-US" dirty="0" err="1" smtClean="0"/>
                  <a:t>denoising</a:t>
                </a:r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</a:t>
                </a:r>
                <a:r>
                  <a:rPr lang="en-US" baseline="0" dirty="0" smtClean="0"/>
                  <a:t> talk about this, we need to formulate a framework for curvature </a:t>
                </a:r>
                <a:r>
                  <a:rPr lang="en-US" baseline="0" dirty="0" err="1" smtClean="0"/>
                  <a:t>denoising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basic idea is to consider a noisy image y</a:t>
                </a:r>
              </a:p>
              <a:p>
                <a:pPr lvl="1"/>
                <a:r>
                  <a:rPr lang="en-US" baseline="0" dirty="0" smtClean="0"/>
                  <a:t>	</a:t>
                </a:r>
                <a:r>
                  <a:rPr lang="en-US" dirty="0" smtClean="0"/>
                  <a:t>Denoise</a:t>
                </a:r>
                <a:r>
                  <a:rPr lang="en-US" dirty="0"/>
                  <a:t> the curvature of the level </a:t>
                </a:r>
                <a:r>
                  <a:rPr lang="en-US" dirty="0" smtClean="0"/>
                  <a:t>lines, </a:t>
                </a:r>
                <a:r>
                  <a:rPr lang="en-US" i="0">
                    <a:latin typeface="Cambria Math" charset="0"/>
                    <a:ea typeface="Cambria Math" panose="02040503050406030204" pitchFamily="18" charset="0"/>
                  </a:rPr>
                  <a:t>𝑘</a:t>
                </a:r>
                <a:r>
                  <a:rPr lang="en-US" b="0" i="0" smtClean="0">
                    <a:latin typeface="Cambria Math" charset="0"/>
                    <a:ea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</a:t>
                </a:r>
                <a:r>
                  <a:rPr lang="en-US" b="0" i="0" smtClean="0">
                    <a:latin typeface="Cambria Math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 smtClean="0"/>
                  <a:t>,</a:t>
                </a:r>
                <a:r>
                  <a:rPr lang="en-US" i="1" dirty="0"/>
                  <a:t> </a:t>
                </a:r>
                <a:r>
                  <a:rPr lang="en-US" dirty="0"/>
                  <a:t>to obtain  </a:t>
                </a:r>
                <a:r>
                  <a:rPr lang="en-US" i="0">
                    <a:latin typeface="Cambria Math" charset="0"/>
                  </a:rPr>
                  <a:t>𝐾_𝑑𝑒𝑛</a:t>
                </a:r>
                <a:endParaRPr lang="en-US" dirty="0"/>
              </a:p>
              <a:p>
                <a:pPr lvl="1"/>
                <a:r>
                  <a:rPr lang="en-US" dirty="0" smtClean="0"/>
                  <a:t>	Generate </a:t>
                </a:r>
                <a:r>
                  <a:rPr lang="en-US" dirty="0"/>
                  <a:t>a new image whose level line curvature matches </a:t>
                </a:r>
                <a:r>
                  <a:rPr lang="en-US" i="0">
                    <a:latin typeface="Cambria Math" charset="0"/>
                  </a:rPr>
                  <a:t>𝐾_𝑑𝑒𝑛</a:t>
                </a:r>
                <a:r>
                  <a:rPr lang="en-US" dirty="0"/>
                  <a:t> and level line contrast matches the noisy image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4/20/17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36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009155" cy="3383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Optimality Bounds for Recovering Geometric Information in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40765"/>
          </a:xfrm>
        </p:spPr>
        <p:txBody>
          <a:bodyPr>
            <a:normAutofit/>
          </a:bodyPr>
          <a:lstStyle/>
          <a:p>
            <a:r>
              <a:rPr lang="en-US" dirty="0" smtClean="0"/>
              <a:t>By Brady Sheehan</a:t>
            </a:r>
          </a:p>
          <a:p>
            <a:r>
              <a:rPr lang="en-US" dirty="0" smtClean="0"/>
              <a:t>Advised by Stacey Levine, Ph.D.</a:t>
            </a:r>
          </a:p>
          <a:p>
            <a:r>
              <a:rPr lang="en-US" dirty="0" smtClean="0"/>
              <a:t>April 20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97565" y="6266753"/>
            <a:ext cx="9604310" cy="42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7565" y="6233064"/>
            <a:ext cx="11196758" cy="42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Images credit</a:t>
            </a:r>
            <a:r>
              <a:rPr lang="en-US" sz="1400" dirty="0"/>
              <a:t>: http://r0k.us/graphics/kodak/    Algorithm </a:t>
            </a:r>
            <a:r>
              <a:rPr lang="en-US" sz="1400" dirty="0" smtClean="0"/>
              <a:t>credit</a:t>
            </a:r>
            <a:r>
              <a:rPr lang="en-US" sz="1400" dirty="0"/>
              <a:t>: http://</a:t>
            </a:r>
            <a:r>
              <a:rPr lang="en-US" sz="1400" dirty="0" err="1"/>
              <a:t>demo.ipol.im</a:t>
            </a:r>
            <a:r>
              <a:rPr lang="en-US" sz="1400" dirty="0"/>
              <a:t>/demo/l_bm3d/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6227" y="1578506"/>
            <a:ext cx="7068187" cy="4432819"/>
            <a:chOff x="633604" y="951207"/>
            <a:chExt cx="8838788" cy="58285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17" r="49022" b="18631"/>
            <a:stretch/>
          </p:blipFill>
          <p:spPr>
            <a:xfrm>
              <a:off x="633604" y="3891763"/>
              <a:ext cx="3265301" cy="28879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775359" y="5000402"/>
                  <a:ext cx="1634975" cy="687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Noisy Image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= 15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59" y="5000402"/>
                  <a:ext cx="1634975" cy="68795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40" b="-6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3898905" y="2055357"/>
              <a:ext cx="1062729" cy="687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Original image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92771" y="2179231"/>
              <a:ext cx="1379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BM3D Result</a:t>
              </a:r>
              <a:endParaRPr lang="en-US" sz="1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8" r="48366" b="19318"/>
            <a:stretch/>
          </p:blipFill>
          <p:spPr>
            <a:xfrm>
              <a:off x="633604" y="951207"/>
              <a:ext cx="3265301" cy="289625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8" r="48580" b="19318"/>
            <a:stretch/>
          </p:blipFill>
          <p:spPr>
            <a:xfrm>
              <a:off x="4949358" y="976020"/>
              <a:ext cx="3261918" cy="293302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997730" y="1629128"/>
            <a:ext cx="3448510" cy="4436687"/>
            <a:chOff x="6930944" y="1679927"/>
            <a:chExt cx="3448510" cy="4436687"/>
          </a:xfrm>
        </p:grpSpPr>
        <p:grpSp>
          <p:nvGrpSpPr>
            <p:cNvPr id="18" name="Group 17"/>
            <p:cNvGrpSpPr/>
            <p:nvPr/>
          </p:nvGrpSpPr>
          <p:grpSpPr>
            <a:xfrm>
              <a:off x="6930944" y="1679927"/>
              <a:ext cx="3448510" cy="4436687"/>
              <a:chOff x="235721" y="1592761"/>
              <a:chExt cx="5456776" cy="647755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506524" y="5344205"/>
                <a:ext cx="137962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Original image</a:t>
                </a:r>
                <a:endParaRPr 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2876" y="2817574"/>
                <a:ext cx="1379621" cy="763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Original Image</a:t>
                </a:r>
                <a:endParaRPr lang="en-US" sz="1400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21" y="1592761"/>
                <a:ext cx="3921230" cy="331229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21" y="4997937"/>
                <a:ext cx="3921228" cy="3072377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9473710" y="4845714"/>
              <a:ext cx="871877" cy="21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BM3D Result</a:t>
              </a:r>
              <a:endParaRPr lang="en-US" sz="1400" dirty="0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447800" y="6562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State of the Art Denoising Method: BM3D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How well can we denoise curvature data?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7565" y="6266753"/>
            <a:ext cx="9604310" cy="42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7565" y="6233064"/>
            <a:ext cx="11196758" cy="42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Images credit</a:t>
            </a:r>
            <a:r>
              <a:rPr lang="en-US" sz="1400" dirty="0"/>
              <a:t>: http://r0k.us/graphics/kodak/    Algorithm </a:t>
            </a:r>
            <a:r>
              <a:rPr lang="en-US" sz="1400" dirty="0" smtClean="0"/>
              <a:t>credit</a:t>
            </a:r>
            <a:r>
              <a:rPr lang="en-US" sz="1400" dirty="0"/>
              <a:t>: http://</a:t>
            </a:r>
            <a:r>
              <a:rPr lang="en-US" sz="1400" dirty="0" err="1"/>
              <a:t>demo.ipol.im</a:t>
            </a:r>
            <a:r>
              <a:rPr lang="en-US" sz="1400" dirty="0"/>
              <a:t>/demo/l_bm3d/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35081" y="1677017"/>
            <a:ext cx="7032118" cy="4424629"/>
            <a:chOff x="3027740" y="1677017"/>
            <a:chExt cx="7032118" cy="442462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740" y="4003592"/>
              <a:ext cx="2668177" cy="209805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341" y="3952325"/>
              <a:ext cx="2670517" cy="2099893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 bwMode="auto">
            <a:xfrm flipV="1">
              <a:off x="5728041" y="5064145"/>
              <a:ext cx="1661300" cy="23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340" y="1683208"/>
              <a:ext cx="2670517" cy="209989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740" y="1677017"/>
              <a:ext cx="2668177" cy="2098054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/>
            <p:nvPr/>
          </p:nvCxnSpPr>
          <p:spPr bwMode="auto">
            <a:xfrm flipV="1">
              <a:off x="5711978" y="2772248"/>
              <a:ext cx="1661300" cy="23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TextBox 4"/>
          <p:cNvSpPr txBox="1"/>
          <p:nvPr/>
        </p:nvSpPr>
        <p:spPr>
          <a:xfrm>
            <a:off x="9641543" y="2444274"/>
            <a:ext cx="1934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Result </a:t>
            </a:r>
            <a:r>
              <a:rPr lang="en-US" sz="2800" dirty="0"/>
              <a:t>a</a:t>
            </a:r>
            <a:r>
              <a:rPr lang="en-US" sz="2800" dirty="0" smtClean="0"/>
              <a:t>fter application of a denoising method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8656" y="2510638"/>
            <a:ext cx="116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ea typeface="Gill Sans" charset="0"/>
                <a:cs typeface="Gill Sans" charset="0"/>
              </a:rPr>
              <a:t>Noisy</a:t>
            </a:r>
            <a:endParaRPr lang="en-US" sz="2800" dirty="0">
              <a:latin typeface="+mj-lt"/>
              <a:ea typeface="Gill Sans" charset="0"/>
              <a:cs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30945" y="4774017"/>
                <a:ext cx="919954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  <a:ea typeface="Gill Sans" charset="0"/>
                              <a:cs typeface="Gill Sans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Gill Sans" charset="0"/>
                              <a:cs typeface="Gill Sans" charset="0"/>
                            </a:rPr>
                            <m:t>𝑛𝑜𝑖𝑠𝑦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" y="4774017"/>
                <a:ext cx="919954" cy="557204"/>
              </a:xfrm>
              <a:prstGeom prst="rect">
                <a:avLst/>
              </a:prstGeom>
              <a:blipFill rotWithShape="0">
                <a:blip r:embed="rId7"/>
                <a:stretch>
                  <a:fillRect l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6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Curvature </a:t>
            </a:r>
            <a:r>
              <a:rPr lang="en-US" dirty="0" err="1" smtClean="0"/>
              <a:t>Denoising</a:t>
            </a:r>
            <a:r>
              <a:rPr lang="en-US" dirty="0" smtClean="0"/>
              <a:t> Framework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849" y="796315"/>
            <a:ext cx="9463123" cy="5314601"/>
            <a:chOff x="22883757" y="14264295"/>
            <a:chExt cx="9606495" cy="5730043"/>
          </a:xfrm>
        </p:grpSpPr>
        <p:grpSp>
          <p:nvGrpSpPr>
            <p:cNvPr id="6" name="Group 5"/>
            <p:cNvGrpSpPr/>
            <p:nvPr/>
          </p:nvGrpSpPr>
          <p:grpSpPr>
            <a:xfrm>
              <a:off x="22883757" y="14264295"/>
              <a:ext cx="9606495" cy="5730043"/>
              <a:chOff x="20581221" y="25741918"/>
              <a:chExt cx="9606495" cy="57300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81221" y="25741918"/>
                <a:ext cx="9606495" cy="5730043"/>
                <a:chOff x="20581221" y="25741918"/>
                <a:chExt cx="9606495" cy="573004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0955000" y="25741918"/>
                  <a:ext cx="9232716" cy="5298656"/>
                  <a:chOff x="20956099" y="13440564"/>
                  <a:chExt cx="9232716" cy="529865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21185306" y="13440564"/>
                        <a:ext cx="1824056" cy="4868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000" i="1" dirty="0" smtClean="0">
                            <a:latin typeface="Gill Sans" charset="0"/>
                            <a:ea typeface="Gill Sans" charset="0"/>
                            <a:cs typeface="Gill Sans" charset="0"/>
                          </a:rPr>
                          <a:t>1. Input: </a:t>
                        </a:r>
                        <a14:m>
                          <m:oMath xmlns:m="http://schemas.openxmlformats.org/officeDocument/2006/math">
                            <m:r>
                              <a:rPr lang="en-US" sz="2000" i="1">
                                <a:latin typeface="Cambria Math" charset="0"/>
                                <a:ea typeface="Gill Sans" charset="0"/>
                                <a:cs typeface="Gill Sans" charset="0"/>
                              </a:rPr>
                              <m:t>𝑦</m:t>
                            </m:r>
                          </m:oMath>
                        </a14:m>
                        <a:endParaRPr lang="en-US" sz="2000" i="1" dirty="0">
                          <a:latin typeface="Gill Sans" charset="0"/>
                          <a:ea typeface="Gill Sans" charset="0"/>
                          <a:cs typeface="Gill Sans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85306" y="13440564"/>
                        <a:ext cx="1824056" cy="48687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t="-8108" b="-121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24154168" y="14506772"/>
                        <a:ext cx="2287232" cy="4761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000" i="1" dirty="0" smtClean="0">
                            <a:latin typeface="Gill Sans" charset="0"/>
                            <a:ea typeface="Gill Sans" charset="0"/>
                            <a:cs typeface="Gill Sans" charset="0"/>
                          </a:rPr>
                          <a:t>2.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κ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</m:oMath>
                        </a14:m>
                        <a:endParaRPr lang="en-US" sz="2000" i="1" dirty="0">
                          <a:latin typeface="Gill Sans" charset="0"/>
                          <a:ea typeface="Gill Sans" charset="0"/>
                          <a:cs typeface="Gill Sans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154168" y="14506772"/>
                        <a:ext cx="2287232" cy="476158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t="-6944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6441393" y="15559269"/>
                    <a:ext cx="2506286" cy="914400"/>
                    <a:chOff x="26441393" y="15559269"/>
                    <a:chExt cx="2506286" cy="914400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 bwMode="auto">
                    <a:xfrm>
                      <a:off x="26441393" y="15559269"/>
                      <a:ext cx="2506286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2" name="Straight Arrow Connector 21"/>
                    <p:cNvCxnSpPr/>
                    <p:nvPr/>
                  </p:nvCxnSpPr>
                  <p:spPr bwMode="auto">
                    <a:xfrm>
                      <a:off x="28932724" y="15559269"/>
                      <a:ext cx="0" cy="9144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7565243" y="14970904"/>
                        <a:ext cx="2623572" cy="4313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000" b="1" i="1" dirty="0">
                            <a:latin typeface="Gill Sans" charset="0"/>
                            <a:ea typeface="Gill Sans" charset="0"/>
                            <a:cs typeface="Gill Sans" charset="0"/>
                          </a:rPr>
                          <a:t>3.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charset="0"/>
                                  </a:rPr>
                                  <m:t>𝒅𝒆𝒏</m:t>
                                </m:r>
                              </m:sub>
                            </m:sSub>
                          </m:oMath>
                        </a14:m>
                        <a:endParaRPr lang="en-US" sz="2000" b="1" i="1" dirty="0">
                          <a:latin typeface="Gill Sans" charset="0"/>
                          <a:ea typeface="Gill Sans" charset="0"/>
                          <a:cs typeface="Gill Sans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65243" y="14970904"/>
                        <a:ext cx="2623572" cy="43138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 bwMode="auto">
                  <a:xfrm>
                    <a:off x="23242099" y="15655806"/>
                    <a:ext cx="9144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56099" y="14035269"/>
                    <a:ext cx="2282470" cy="2276041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54167" y="15040175"/>
                    <a:ext cx="2287233" cy="2280790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34459" y="16472041"/>
                    <a:ext cx="2273583" cy="2267179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20581221" y="31040574"/>
                      <a:ext cx="3392701" cy="4313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i="1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4. Reconstructed Image,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  <a:ea typeface="Gill Sans" charset="0"/>
                                  <a:cs typeface="Gill Sans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  <a:ea typeface="Gill Sans" charset="0"/>
                                  <a:cs typeface="Gill Sans" charset="0"/>
                                </a:rPr>
                                <m:t>𝑦</m:t>
                              </m:r>
                            </m:e>
                          </m:acc>
                        </m:oMath>
                      </a14:m>
                      <a:endParaRPr lang="en-US" sz="2000" i="1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81221" y="31040574"/>
                      <a:ext cx="3392701" cy="43138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t="-7692" r="-6557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/>
              <p:cNvCxnSpPr/>
              <p:nvPr/>
            </p:nvCxnSpPr>
            <p:spPr bwMode="auto">
              <a:xfrm flipH="1">
                <a:off x="23317199" y="29994223"/>
                <a:ext cx="4455619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7536" y="17297400"/>
              <a:ext cx="2286000" cy="2279561"/>
            </a:xfrm>
            <a:prstGeom prst="rect">
              <a:avLst/>
            </a:prstGeom>
          </p:spPr>
        </p:pic>
      </p:grpSp>
      <p:sp>
        <p:nvSpPr>
          <p:cNvPr id="24" name="Frame 23"/>
          <p:cNvSpPr/>
          <p:nvPr/>
        </p:nvSpPr>
        <p:spPr>
          <a:xfrm>
            <a:off x="6934529" y="3069811"/>
            <a:ext cx="3318724" cy="3129821"/>
          </a:xfrm>
          <a:prstGeom prst="frame">
            <a:avLst>
              <a:gd name="adj1" fmla="val 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505</Words>
  <Application>Microsoft Macintosh PowerPoint</Application>
  <PresentationFormat>Widescreen</PresentationFormat>
  <Paragraphs>77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Gill Sans</vt:lpstr>
      <vt:lpstr>Diamond Grid 16x9</vt:lpstr>
      <vt:lpstr>Optimality Bounds for Recovering Geometric Information in Images</vt:lpstr>
      <vt:lpstr>PowerPoint Presentation</vt:lpstr>
      <vt:lpstr>Research Question: How well can we denoise curvature data?</vt:lpstr>
      <vt:lpstr>Curvature Denoising Framework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2015-04-07T00:04:45Z</dcterms:created>
  <dcterms:modified xsi:type="dcterms:W3CDTF">2017-04-20T18:42:08Z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