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81" r:id="rId3"/>
    <p:sldId id="277" r:id="rId4"/>
    <p:sldId id="259" r:id="rId5"/>
    <p:sldId id="260" r:id="rId6"/>
    <p:sldId id="258" r:id="rId7"/>
    <p:sldId id="257" r:id="rId8"/>
    <p:sldId id="278" r:id="rId9"/>
    <p:sldId id="261" r:id="rId10"/>
    <p:sldId id="262" r:id="rId11"/>
    <p:sldId id="263" r:id="rId12"/>
    <p:sldId id="264" r:id="rId13"/>
    <p:sldId id="279" r:id="rId14"/>
    <p:sldId id="265" r:id="rId15"/>
    <p:sldId id="266" r:id="rId16"/>
    <p:sldId id="267" r:id="rId17"/>
    <p:sldId id="268" r:id="rId18"/>
    <p:sldId id="270" r:id="rId19"/>
    <p:sldId id="271" r:id="rId20"/>
    <p:sldId id="272" r:id="rId21"/>
    <p:sldId id="273" r:id="rId22"/>
    <p:sldId id="274" r:id="rId23"/>
    <p:sldId id="275" r:id="rId24"/>
    <p:sldId id="269" r:id="rId25"/>
    <p:sldId id="282"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50" d="100"/>
          <a:sy n="50" d="100"/>
        </p:scale>
        <p:origin x="29"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BE25-F521-4FBC-6F0D-C3695B758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0ECF0D-342D-AD6A-A202-7F219BDCD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4B6842-0F84-DE60-ABDE-D27EC5B0300A}"/>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5" name="Footer Placeholder 4">
            <a:extLst>
              <a:ext uri="{FF2B5EF4-FFF2-40B4-BE49-F238E27FC236}">
                <a16:creationId xmlns:a16="http://schemas.microsoft.com/office/drawing/2014/main" id="{2ED1907B-E91C-C4AC-272D-6BE6823B0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A12C0-7A3A-128B-F0C2-312DDA92C919}"/>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283535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BA36-43D6-D772-78E2-640CF08D0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5D3EAF-444E-CAB7-83BC-FD3C797DF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4ADBA-A42A-DB2F-1818-349731903729}"/>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5" name="Footer Placeholder 4">
            <a:extLst>
              <a:ext uri="{FF2B5EF4-FFF2-40B4-BE49-F238E27FC236}">
                <a16:creationId xmlns:a16="http://schemas.microsoft.com/office/drawing/2014/main" id="{7019D26E-6976-FB65-3F05-7532348AE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6CE1D-97F7-F07E-6A41-A6FC7551FF03}"/>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31962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73DE5-B02A-0BAC-6D4B-C164B258E5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069081-DD43-1A9B-54B4-499F293EE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7E5DA-C97C-97F8-0580-426ECB83227D}"/>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5" name="Footer Placeholder 4">
            <a:extLst>
              <a:ext uri="{FF2B5EF4-FFF2-40B4-BE49-F238E27FC236}">
                <a16:creationId xmlns:a16="http://schemas.microsoft.com/office/drawing/2014/main" id="{853A1DF9-4D2C-D6F3-277C-1ECED6C2F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5705D-62D6-75A7-CAD5-F0FAD219AC50}"/>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292206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2B60-6BF8-31EA-6CDB-F7BCF29A8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1A8FF-7A21-2E3F-1323-D122DD6EF1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3269-E4C3-8A9F-C275-D5C9CD6C718A}"/>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5" name="Footer Placeholder 4">
            <a:extLst>
              <a:ext uri="{FF2B5EF4-FFF2-40B4-BE49-F238E27FC236}">
                <a16:creationId xmlns:a16="http://schemas.microsoft.com/office/drawing/2014/main" id="{1DE225B8-C687-BF15-6BB9-8EFB089E8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99947-B9E2-FC9E-166C-D5E8A45F8C44}"/>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163769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027D-2C84-815A-E6BC-F10948423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9FA5E7-E52E-5A0D-30AA-8D402FAA4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A6795-C3B0-6A5F-30F9-212AD34D1DDC}"/>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5" name="Footer Placeholder 4">
            <a:extLst>
              <a:ext uri="{FF2B5EF4-FFF2-40B4-BE49-F238E27FC236}">
                <a16:creationId xmlns:a16="http://schemas.microsoft.com/office/drawing/2014/main" id="{06A197E9-9084-E53E-E671-4FB177B7E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2FFE8-4476-D016-294B-80157CE55461}"/>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315156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61A9-DD8A-BC57-8322-9B2845690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B5A8F-8E1F-9478-D679-E1FA1779D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EAF244-12B7-3C99-AB88-A3B0E8E4E1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020350-7ECC-1D62-3ECB-32F7F522E83E}"/>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6" name="Footer Placeholder 5">
            <a:extLst>
              <a:ext uri="{FF2B5EF4-FFF2-40B4-BE49-F238E27FC236}">
                <a16:creationId xmlns:a16="http://schemas.microsoft.com/office/drawing/2014/main" id="{0F7B91AD-6C45-2319-436F-F7A8C4D8AE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5EB54-59F9-B8AC-4272-BE5790CDA517}"/>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412181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470-BCC2-5BCF-B05E-468017D26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D724F3-E2AA-E2F7-487E-3016C7D16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26DAA-A1C1-AFE0-223C-AC65A364B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710EF7-BE36-1A3C-7326-F27AD3F36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E43859-B024-FE33-3ADB-16DFF46DD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1F81F-7739-3099-21E0-C8B4C89BF8E3}"/>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8" name="Footer Placeholder 7">
            <a:extLst>
              <a:ext uri="{FF2B5EF4-FFF2-40B4-BE49-F238E27FC236}">
                <a16:creationId xmlns:a16="http://schemas.microsoft.com/office/drawing/2014/main" id="{1AFA7AFC-C243-3FE8-AA0C-9CEA979731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C9BC07-3CA8-6CB5-F84E-0CB5EF4A27E2}"/>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7708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B65F-42B0-1768-0CDF-AAE94D056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50128B-32D9-FA96-D169-1A76D201F109}"/>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4" name="Footer Placeholder 3">
            <a:extLst>
              <a:ext uri="{FF2B5EF4-FFF2-40B4-BE49-F238E27FC236}">
                <a16:creationId xmlns:a16="http://schemas.microsoft.com/office/drawing/2014/main" id="{0449B9EC-E04B-3888-990E-93179A0D3E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E46AE2-584B-D168-E0E7-81DECD2848AF}"/>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390719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E1310-7CF1-985A-B435-240A68A37764}"/>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3" name="Footer Placeholder 2">
            <a:extLst>
              <a:ext uri="{FF2B5EF4-FFF2-40B4-BE49-F238E27FC236}">
                <a16:creationId xmlns:a16="http://schemas.microsoft.com/office/drawing/2014/main" id="{862E9CF1-9854-FFB8-2B8B-6155E36A0C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3228B-102E-AD93-1AE5-A049EBF6E849}"/>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215905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E469-70E2-CC2B-FEA7-1CD379A61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AFE05B-B121-E0C1-D4B1-5F34D6ED9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58CD06-E06B-CCA1-12A8-43008A471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FA28B-E4AF-5B51-89ED-83E53ABEFA19}"/>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6" name="Footer Placeholder 5">
            <a:extLst>
              <a:ext uri="{FF2B5EF4-FFF2-40B4-BE49-F238E27FC236}">
                <a16:creationId xmlns:a16="http://schemas.microsoft.com/office/drawing/2014/main" id="{192D2F40-1334-D6FC-F003-BC426C8CB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9A23C-9EEE-5C7A-F9AF-C97B680D461D}"/>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105873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EFD2-C683-A83D-6CB6-7BA03E292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D2B06-1DEF-E2E1-BB34-7E9B1429F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6AA7CD-D7BC-240B-5B01-7D48C0E19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AFE8D-A530-648A-AF2C-80C2E7ED7988}"/>
              </a:ext>
            </a:extLst>
          </p:cNvPr>
          <p:cNvSpPr>
            <a:spLocks noGrp="1"/>
          </p:cNvSpPr>
          <p:nvPr>
            <p:ph type="dt" sz="half" idx="10"/>
          </p:nvPr>
        </p:nvSpPr>
        <p:spPr/>
        <p:txBody>
          <a:bodyPr/>
          <a:lstStyle/>
          <a:p>
            <a:fld id="{FAC91FB4-6120-4EA6-BED0-8A891F45FFD3}" type="datetimeFigureOut">
              <a:rPr lang="en-US" smtClean="0"/>
              <a:t>8/27/2022</a:t>
            </a:fld>
            <a:endParaRPr lang="en-US"/>
          </a:p>
        </p:txBody>
      </p:sp>
      <p:sp>
        <p:nvSpPr>
          <p:cNvPr id="6" name="Footer Placeholder 5">
            <a:extLst>
              <a:ext uri="{FF2B5EF4-FFF2-40B4-BE49-F238E27FC236}">
                <a16:creationId xmlns:a16="http://schemas.microsoft.com/office/drawing/2014/main" id="{34EBE145-10B5-E48A-7D58-C5149CE5B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3F198-50E1-AE96-A378-FADFC982A2A0}"/>
              </a:ext>
            </a:extLst>
          </p:cNvPr>
          <p:cNvSpPr>
            <a:spLocks noGrp="1"/>
          </p:cNvSpPr>
          <p:nvPr>
            <p:ph type="sldNum" sz="quarter" idx="12"/>
          </p:nvPr>
        </p:nvSpPr>
        <p:spPr/>
        <p:txBody>
          <a:bodyPr/>
          <a:lstStyle/>
          <a:p>
            <a:fld id="{9B6A07AD-905A-4691-824A-8C82433CD952}" type="slidenum">
              <a:rPr lang="en-US" smtClean="0"/>
              <a:t>‹#›</a:t>
            </a:fld>
            <a:endParaRPr lang="en-US"/>
          </a:p>
        </p:txBody>
      </p:sp>
    </p:spTree>
    <p:extLst>
      <p:ext uri="{BB962C8B-B14F-4D97-AF65-F5344CB8AC3E}">
        <p14:creationId xmlns:p14="http://schemas.microsoft.com/office/powerpoint/2010/main" val="14679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12476-C4CB-740F-B928-0AF960A2A2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67616E-623A-D348-63EE-383FE56081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0EBD3-CA25-E715-8A23-D43AB2646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91FB4-6120-4EA6-BED0-8A891F45FFD3}" type="datetimeFigureOut">
              <a:rPr lang="en-US" smtClean="0"/>
              <a:t>8/27/2022</a:t>
            </a:fld>
            <a:endParaRPr lang="en-US"/>
          </a:p>
        </p:txBody>
      </p:sp>
      <p:sp>
        <p:nvSpPr>
          <p:cNvPr id="5" name="Footer Placeholder 4">
            <a:extLst>
              <a:ext uri="{FF2B5EF4-FFF2-40B4-BE49-F238E27FC236}">
                <a16:creationId xmlns:a16="http://schemas.microsoft.com/office/drawing/2014/main" id="{D1ADC481-C480-C3A2-3836-59189D912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1B6536-C83C-4858-15DE-6539CB053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A07AD-905A-4691-824A-8C82433CD952}" type="slidenum">
              <a:rPr lang="en-US" smtClean="0"/>
              <a:t>‹#›</a:t>
            </a:fld>
            <a:endParaRPr lang="en-US"/>
          </a:p>
        </p:txBody>
      </p:sp>
    </p:spTree>
    <p:extLst>
      <p:ext uri="{BB962C8B-B14F-4D97-AF65-F5344CB8AC3E}">
        <p14:creationId xmlns:p14="http://schemas.microsoft.com/office/powerpoint/2010/main" val="4162423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D3C7262-29C4-C553-BE76-A78C607607AC}"/>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CEIS106</a:t>
            </a:r>
            <a:br>
              <a:rPr lang="en-US" sz="3600" kern="1200">
                <a:solidFill>
                  <a:srgbClr val="080808"/>
                </a:solidFill>
                <a:latin typeface="+mj-lt"/>
                <a:ea typeface="+mj-ea"/>
                <a:cs typeface="+mj-cs"/>
              </a:rPr>
            </a:br>
            <a:r>
              <a:rPr lang="en-US" sz="3600" kern="1200">
                <a:solidFill>
                  <a:srgbClr val="080808"/>
                </a:solidFill>
                <a:latin typeface="+mj-lt"/>
                <a:ea typeface="+mj-ea"/>
                <a:cs typeface="+mj-cs"/>
              </a:rPr>
              <a:t>Final Course Project</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567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2690"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3387"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45850"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5250"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9228"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19130"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95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6852BE-5044-6BC2-BAC8-D33CC9020A02}"/>
              </a:ext>
            </a:extLst>
          </p:cNvPr>
          <p:cNvPicPr>
            <a:picLocks noChangeAspect="1"/>
          </p:cNvPicPr>
          <p:nvPr/>
        </p:nvPicPr>
        <p:blipFill>
          <a:blip r:embed="rId2"/>
          <a:stretch>
            <a:fillRect/>
          </a:stretch>
        </p:blipFill>
        <p:spPr>
          <a:xfrm>
            <a:off x="321735" y="1951929"/>
            <a:ext cx="4580065" cy="2954141"/>
          </a:xfrm>
          <a:prstGeom prst="rect">
            <a:avLst/>
          </a:prstGeom>
        </p:spPr>
      </p:pic>
      <p:sp>
        <p:nvSpPr>
          <p:cNvPr id="27" name="Freeform: Shape 26">
            <a:extLst>
              <a:ext uri="{FF2B5EF4-FFF2-40B4-BE49-F238E27FC236}">
                <a16:creationId xmlns:a16="http://schemas.microsoft.com/office/drawing/2014/main" id="{655520DF-BCFA-4422-B5D9-A5A1FABA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9A9EBAE-EE01-53BE-67C7-4C49F862A8F6}"/>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Change script file permissions</a:t>
            </a:r>
          </a:p>
        </p:txBody>
      </p:sp>
    </p:spTree>
    <p:extLst>
      <p:ext uri="{BB962C8B-B14F-4D97-AF65-F5344CB8AC3E}">
        <p14:creationId xmlns:p14="http://schemas.microsoft.com/office/powerpoint/2010/main" val="77816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ame 1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9E4475E-97C3-20B7-1985-CE232C72800A}"/>
              </a:ext>
            </a:extLst>
          </p:cNvPr>
          <p:cNvSpPr>
            <a:spLocks noGrp="1"/>
          </p:cNvSpPr>
          <p:nvPr>
            <p:ph type="title"/>
          </p:nvPr>
        </p:nvSpPr>
        <p:spPr>
          <a:xfrm>
            <a:off x="6817190" y="2721789"/>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Set the PATH variable</a:t>
            </a:r>
          </a:p>
        </p:txBody>
      </p:sp>
      <p:sp>
        <p:nvSpPr>
          <p:cNvPr id="19" name="Freeform: Shape 18">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FFF441-9F05-96D8-CE34-365F0EA1E01E}"/>
              </a:ext>
            </a:extLst>
          </p:cNvPr>
          <p:cNvPicPr>
            <a:picLocks noChangeAspect="1"/>
          </p:cNvPicPr>
          <p:nvPr/>
        </p:nvPicPr>
        <p:blipFill>
          <a:blip r:embed="rId2"/>
          <a:stretch>
            <a:fillRect/>
          </a:stretch>
        </p:blipFill>
        <p:spPr>
          <a:xfrm>
            <a:off x="321735" y="1780020"/>
            <a:ext cx="4978053" cy="3297959"/>
          </a:xfrm>
          <a:prstGeom prst="rect">
            <a:avLst/>
          </a:prstGeom>
        </p:spPr>
      </p:pic>
    </p:spTree>
    <p:extLst>
      <p:ext uri="{BB962C8B-B14F-4D97-AF65-F5344CB8AC3E}">
        <p14:creationId xmlns:p14="http://schemas.microsoft.com/office/powerpoint/2010/main" val="66580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2690"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3387"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45850"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5250"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9228"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19130"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4">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95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EF62928-C5C9-D7E6-6041-55474B0A7047}"/>
              </a:ext>
            </a:extLst>
          </p:cNvPr>
          <p:cNvPicPr>
            <a:picLocks noChangeAspect="1"/>
          </p:cNvPicPr>
          <p:nvPr/>
        </p:nvPicPr>
        <p:blipFill>
          <a:blip r:embed="rId2"/>
          <a:stretch>
            <a:fillRect/>
          </a:stretch>
        </p:blipFill>
        <p:spPr>
          <a:xfrm>
            <a:off x="321735" y="811820"/>
            <a:ext cx="4580065" cy="5234360"/>
          </a:xfrm>
          <a:prstGeom prst="rect">
            <a:avLst/>
          </a:prstGeom>
        </p:spPr>
      </p:pic>
      <p:sp>
        <p:nvSpPr>
          <p:cNvPr id="27" name="Freeform: Shape 26">
            <a:extLst>
              <a:ext uri="{FF2B5EF4-FFF2-40B4-BE49-F238E27FC236}">
                <a16:creationId xmlns:a16="http://schemas.microsoft.com/office/drawing/2014/main" id="{655520DF-BCFA-4422-B5D9-A5A1FABA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5AB98E5-9A3D-203B-E05C-E04906C9DB25}"/>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Make the PATH variable permanent</a:t>
            </a:r>
          </a:p>
        </p:txBody>
      </p:sp>
    </p:spTree>
    <p:extLst>
      <p:ext uri="{BB962C8B-B14F-4D97-AF65-F5344CB8AC3E}">
        <p14:creationId xmlns:p14="http://schemas.microsoft.com/office/powerpoint/2010/main" val="145626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2AC948-0302-47F8-8507-14B8D9BC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048A80-266A-4F5A-083D-DAE5C6C0DDAE}"/>
              </a:ext>
            </a:extLst>
          </p:cNvPr>
          <p:cNvSpPr>
            <a:spLocks noGrp="1"/>
          </p:cNvSpPr>
          <p:nvPr>
            <p:ph type="title"/>
          </p:nvPr>
        </p:nvSpPr>
        <p:spPr>
          <a:xfrm>
            <a:off x="643468" y="621792"/>
            <a:ext cx="6247718" cy="5413248"/>
          </a:xfrm>
        </p:spPr>
        <p:txBody>
          <a:bodyPr>
            <a:normAutofit/>
          </a:bodyPr>
          <a:lstStyle/>
          <a:p>
            <a:pPr algn="ctr"/>
            <a:r>
              <a:rPr lang="en-US" sz="3600" dirty="0"/>
              <a:t>Third Step</a:t>
            </a:r>
          </a:p>
        </p:txBody>
      </p:sp>
      <p:grpSp>
        <p:nvGrpSpPr>
          <p:cNvPr id="10" name="Group 9">
            <a:extLst>
              <a:ext uri="{FF2B5EF4-FFF2-40B4-BE49-F238E27FC236}">
                <a16:creationId xmlns:a16="http://schemas.microsoft.com/office/drawing/2014/main" id="{35E49727-ABCF-4829-A82A-72062E73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33296"/>
            <a:ext cx="790058" cy="1590240"/>
            <a:chOff x="0" y="2533296"/>
            <a:chExt cx="790058" cy="1590240"/>
          </a:xfrm>
        </p:grpSpPr>
        <p:sp>
          <p:nvSpPr>
            <p:cNvPr id="11" name="Isosceles Triangle 10">
              <a:extLst>
                <a:ext uri="{FF2B5EF4-FFF2-40B4-BE49-F238E27FC236}">
                  <a16:creationId xmlns:a16="http://schemas.microsoft.com/office/drawing/2014/main" id="{9E45AE1C-C7D5-4D6C-8C61-A9241402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D47CE07-4A2E-4A4A-BB03-79FD398547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5676" y="5280494"/>
            <a:ext cx="2982940" cy="1799371"/>
            <a:chOff x="10175676" y="5280494"/>
            <a:chExt cx="2982940" cy="1799371"/>
          </a:xfrm>
        </p:grpSpPr>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60B65D4C-F853-F949-2B48-328312EA22B6}"/>
              </a:ext>
            </a:extLst>
          </p:cNvPr>
          <p:cNvSpPr>
            <a:spLocks noGrp="1"/>
          </p:cNvSpPr>
          <p:nvPr>
            <p:ph idx="1"/>
          </p:nvPr>
        </p:nvSpPr>
        <p:spPr>
          <a:xfrm>
            <a:off x="7534654" y="643466"/>
            <a:ext cx="4013877" cy="5571065"/>
          </a:xfrm>
          <a:noFill/>
        </p:spPr>
        <p:txBody>
          <a:bodyPr anchor="ctr">
            <a:normAutofit/>
          </a:bodyPr>
          <a:lstStyle/>
          <a:p>
            <a:r>
              <a:rPr lang="en-US" sz="2000" dirty="0"/>
              <a:t>Added users and groups in CLI</a:t>
            </a:r>
          </a:p>
          <a:p>
            <a:r>
              <a:rPr lang="en-US" sz="2000" dirty="0"/>
              <a:t> Tested user a group settings</a:t>
            </a:r>
          </a:p>
          <a:p>
            <a:r>
              <a:rPr lang="en-US" sz="2000" dirty="0"/>
              <a:t>Add users in GUI</a:t>
            </a:r>
          </a:p>
          <a:p>
            <a:r>
              <a:rPr lang="en-US" sz="2000" dirty="0"/>
              <a:t>Removed users and groups</a:t>
            </a:r>
          </a:p>
          <a:p>
            <a:endParaRPr lang="en-US" sz="2000" dirty="0"/>
          </a:p>
        </p:txBody>
      </p:sp>
    </p:spTree>
    <p:extLst>
      <p:ext uri="{BB962C8B-B14F-4D97-AF65-F5344CB8AC3E}">
        <p14:creationId xmlns:p14="http://schemas.microsoft.com/office/powerpoint/2010/main" val="272944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46A892-1C9C-6013-2028-376EBAB3EB19}"/>
              </a:ext>
            </a:extLst>
          </p:cNvPr>
          <p:cNvSpPr>
            <a:spLocks noGrp="1"/>
          </p:cNvSpPr>
          <p:nvPr>
            <p:ph type="title"/>
          </p:nvPr>
        </p:nvSpPr>
        <p:spPr>
          <a:xfrm>
            <a:off x="643467" y="1698171"/>
            <a:ext cx="3962061" cy="4516360"/>
          </a:xfrm>
        </p:spPr>
        <p:txBody>
          <a:bodyPr anchor="t">
            <a:normAutofit/>
          </a:bodyPr>
          <a:lstStyle/>
          <a:p>
            <a:r>
              <a:rPr lang="en-US" sz="3600"/>
              <a:t>Add users and groups in CLI</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D80817A-D1A3-E582-F516-FFD62EB98F19}"/>
              </a:ext>
            </a:extLst>
          </p:cNvPr>
          <p:cNvSpPr>
            <a:spLocks noGrp="1"/>
          </p:cNvSpPr>
          <p:nvPr>
            <p:ph idx="1"/>
          </p:nvPr>
        </p:nvSpPr>
        <p:spPr>
          <a:xfrm>
            <a:off x="5070020" y="1698170"/>
            <a:ext cx="6478513" cy="4516361"/>
          </a:xfrm>
        </p:spPr>
        <p:txBody>
          <a:bodyPr>
            <a:normAutofit/>
          </a:bodyPr>
          <a:lstStyle/>
          <a:p>
            <a:r>
              <a:rPr lang="en-US" sz="1600"/>
              <a:t>1. What does the </a:t>
            </a:r>
            <a:r>
              <a:rPr lang="en-US" sz="1600" i="1"/>
              <a:t>–m</a:t>
            </a:r>
            <a:r>
              <a:rPr lang="en-US" sz="1600"/>
              <a:t> option in the useradd command do?</a:t>
            </a:r>
          </a:p>
          <a:p>
            <a:r>
              <a:rPr lang="en-US" sz="1600"/>
              <a:t>Answer here: will create a home directory for the user.</a:t>
            </a:r>
          </a:p>
          <a:p>
            <a:endParaRPr lang="en-US" sz="1600"/>
          </a:p>
          <a:p>
            <a:r>
              <a:rPr lang="en-US" sz="1600"/>
              <a:t>2. What does the </a:t>
            </a:r>
            <a:r>
              <a:rPr lang="en-US" sz="1600" i="1"/>
              <a:t>-3</a:t>
            </a:r>
            <a:r>
              <a:rPr lang="en-US" sz="1600"/>
              <a:t> option in the tail command do?</a:t>
            </a:r>
          </a:p>
          <a:p>
            <a:r>
              <a:rPr lang="en-US" sz="1600"/>
              <a:t>Answer here: show the last three lines.</a:t>
            </a:r>
          </a:p>
          <a:p>
            <a:endParaRPr lang="en-US" sz="1600"/>
          </a:p>
          <a:p>
            <a:r>
              <a:rPr lang="en-US" sz="1600"/>
              <a:t>3. Which line of the </a:t>
            </a:r>
            <a:r>
              <a:rPr lang="en-US" sz="1600" i="1"/>
              <a:t>/etc/group </a:t>
            </a:r>
            <a:r>
              <a:rPr lang="en-US" sz="1600"/>
              <a:t>file lists members of the “students” group? Copy it here.</a:t>
            </a:r>
          </a:p>
          <a:p>
            <a:r>
              <a:rPr lang="en-US" sz="1600"/>
              <a:t>Answer here: </a:t>
            </a:r>
          </a:p>
          <a:p>
            <a:endParaRPr lang="en-US" sz="1600"/>
          </a:p>
          <a:p>
            <a:r>
              <a:rPr lang="en-US" sz="1600"/>
              <a:t>References:</a:t>
            </a:r>
          </a:p>
          <a:p>
            <a:r>
              <a:rPr lang="en-US" sz="1600"/>
              <a:t>1.Project video 	</a:t>
            </a:r>
          </a:p>
          <a:p>
            <a:r>
              <a:rPr lang="en-US" sz="1600"/>
              <a:t>2.Project guide</a:t>
            </a:r>
          </a:p>
          <a:p>
            <a:endParaRPr lang="en-US" sz="16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33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ame 1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1F1873B-46E2-F81F-AB8C-42AAAA8F7D17}"/>
              </a:ext>
            </a:extLst>
          </p:cNvPr>
          <p:cNvSpPr>
            <a:spLocks noGrp="1"/>
          </p:cNvSpPr>
          <p:nvPr>
            <p:ph type="title"/>
          </p:nvPr>
        </p:nvSpPr>
        <p:spPr>
          <a:xfrm>
            <a:off x="6817190" y="2721789"/>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Test user and group settings</a:t>
            </a:r>
          </a:p>
        </p:txBody>
      </p:sp>
      <p:sp>
        <p:nvSpPr>
          <p:cNvPr id="19" name="Freeform: Shape 18">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1DD268-DA6A-7B81-22AF-807829AE7FD6}"/>
              </a:ext>
            </a:extLst>
          </p:cNvPr>
          <p:cNvPicPr>
            <a:picLocks noChangeAspect="1"/>
          </p:cNvPicPr>
          <p:nvPr/>
        </p:nvPicPr>
        <p:blipFill>
          <a:blip r:embed="rId2"/>
          <a:stretch>
            <a:fillRect/>
          </a:stretch>
        </p:blipFill>
        <p:spPr>
          <a:xfrm>
            <a:off x="321735" y="1804910"/>
            <a:ext cx="4978053" cy="3248179"/>
          </a:xfrm>
          <a:prstGeom prst="rect">
            <a:avLst/>
          </a:prstGeom>
        </p:spPr>
      </p:pic>
    </p:spTree>
    <p:extLst>
      <p:ext uri="{BB962C8B-B14F-4D97-AF65-F5344CB8AC3E}">
        <p14:creationId xmlns:p14="http://schemas.microsoft.com/office/powerpoint/2010/main" val="275401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2690"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3387"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45850"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5250"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9228"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19130"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95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8B38F2-F9DE-1E34-BE8C-F9949F6CC234}"/>
              </a:ext>
            </a:extLst>
          </p:cNvPr>
          <p:cNvPicPr>
            <a:picLocks noChangeAspect="1"/>
          </p:cNvPicPr>
          <p:nvPr/>
        </p:nvPicPr>
        <p:blipFill>
          <a:blip r:embed="rId2"/>
          <a:stretch>
            <a:fillRect/>
          </a:stretch>
        </p:blipFill>
        <p:spPr>
          <a:xfrm>
            <a:off x="321735" y="1951929"/>
            <a:ext cx="4580065" cy="2954141"/>
          </a:xfrm>
          <a:prstGeom prst="rect">
            <a:avLst/>
          </a:prstGeom>
        </p:spPr>
      </p:pic>
      <p:sp>
        <p:nvSpPr>
          <p:cNvPr id="27" name="Freeform: Shape 26">
            <a:extLst>
              <a:ext uri="{FF2B5EF4-FFF2-40B4-BE49-F238E27FC236}">
                <a16:creationId xmlns:a16="http://schemas.microsoft.com/office/drawing/2014/main" id="{655520DF-BCFA-4422-B5D9-A5A1FABA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359687D-C40A-B074-1EFA-2B37D872CDA3}"/>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Add users in GUI</a:t>
            </a:r>
          </a:p>
        </p:txBody>
      </p:sp>
    </p:spTree>
    <p:extLst>
      <p:ext uri="{BB962C8B-B14F-4D97-AF65-F5344CB8AC3E}">
        <p14:creationId xmlns:p14="http://schemas.microsoft.com/office/powerpoint/2010/main" val="257246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1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Freeform: Shape 1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D51D5E1B-9E91-B60C-C8A2-52A8111D59F9}"/>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3600">
                <a:solidFill>
                  <a:srgbClr val="080808"/>
                </a:solidFill>
              </a:rPr>
              <a:t>Remove users and groups</a:t>
            </a:r>
          </a:p>
        </p:txBody>
      </p:sp>
      <p:sp>
        <p:nvSpPr>
          <p:cNvPr id="36" name="Isosceles Triangle 16">
            <a:extLst>
              <a:ext uri="{FF2B5EF4-FFF2-40B4-BE49-F238E27FC236}">
                <a16:creationId xmlns:a16="http://schemas.microsoft.com/office/drawing/2014/main" id="{87C2FC73-590A-4674-99D6-20F721EC0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771095" y="-1"/>
            <a:ext cx="1420906" cy="1420906"/>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8">
            <a:extLst>
              <a:ext uri="{FF2B5EF4-FFF2-40B4-BE49-F238E27FC236}">
                <a16:creationId xmlns:a16="http://schemas.microsoft.com/office/drawing/2014/main" id="{EC670BA9-9210-4C80-B65D-9B495E00C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1288401" y="49497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0">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31604" y="2087467"/>
            <a:ext cx="825632" cy="82563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22">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9018" y="1986315"/>
            <a:ext cx="337222" cy="33722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FF0444-ED1D-1634-A567-7064AD85E5EE}"/>
              </a:ext>
            </a:extLst>
          </p:cNvPr>
          <p:cNvPicPr>
            <a:picLocks noChangeAspect="1"/>
          </p:cNvPicPr>
          <p:nvPr/>
        </p:nvPicPr>
        <p:blipFill>
          <a:blip r:embed="rId2"/>
          <a:stretch>
            <a:fillRect/>
          </a:stretch>
        </p:blipFill>
        <p:spPr>
          <a:xfrm>
            <a:off x="2995975" y="1196719"/>
            <a:ext cx="2412254" cy="1501628"/>
          </a:xfrm>
          <a:prstGeom prst="rect">
            <a:avLst/>
          </a:prstGeom>
        </p:spPr>
      </p:pic>
      <p:pic>
        <p:nvPicPr>
          <p:cNvPr id="6" name="Picture 5">
            <a:extLst>
              <a:ext uri="{FF2B5EF4-FFF2-40B4-BE49-F238E27FC236}">
                <a16:creationId xmlns:a16="http://schemas.microsoft.com/office/drawing/2014/main" id="{C0FE0AC4-C397-D475-0C0B-EF2204AA0D59}"/>
              </a:ext>
            </a:extLst>
          </p:cNvPr>
          <p:cNvPicPr>
            <a:picLocks noChangeAspect="1"/>
          </p:cNvPicPr>
          <p:nvPr/>
        </p:nvPicPr>
        <p:blipFill>
          <a:blip r:embed="rId3"/>
          <a:stretch>
            <a:fillRect/>
          </a:stretch>
        </p:blipFill>
        <p:spPr>
          <a:xfrm>
            <a:off x="1342582" y="3241225"/>
            <a:ext cx="2100178" cy="1953517"/>
          </a:xfrm>
          <a:prstGeom prst="rect">
            <a:avLst/>
          </a:prstGeom>
        </p:spPr>
      </p:pic>
      <p:pic>
        <p:nvPicPr>
          <p:cNvPr id="4" name="Picture 3">
            <a:extLst>
              <a:ext uri="{FF2B5EF4-FFF2-40B4-BE49-F238E27FC236}">
                <a16:creationId xmlns:a16="http://schemas.microsoft.com/office/drawing/2014/main" id="{9CF9431E-C32E-58C2-2AF7-A6BE4B607190}"/>
              </a:ext>
            </a:extLst>
          </p:cNvPr>
          <p:cNvPicPr>
            <a:picLocks noChangeAspect="1"/>
          </p:cNvPicPr>
          <p:nvPr/>
        </p:nvPicPr>
        <p:blipFill>
          <a:blip r:embed="rId4"/>
          <a:stretch>
            <a:fillRect/>
          </a:stretch>
        </p:blipFill>
        <p:spPr>
          <a:xfrm>
            <a:off x="4193389" y="4942248"/>
            <a:ext cx="1757533" cy="1761939"/>
          </a:xfrm>
          <a:prstGeom prst="rect">
            <a:avLst/>
          </a:prstGeom>
        </p:spPr>
      </p:pic>
    </p:spTree>
    <p:extLst>
      <p:ext uri="{BB962C8B-B14F-4D97-AF65-F5344CB8AC3E}">
        <p14:creationId xmlns:p14="http://schemas.microsoft.com/office/powerpoint/2010/main" val="279943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EECD13-5CDB-757B-2044-C6EAAD10B03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Discover host IP configurations</a:t>
            </a:r>
          </a:p>
        </p:txBody>
      </p:sp>
      <p:sp>
        <p:nvSpPr>
          <p:cNvPr id="5" name="Rectangle 4">
            <a:extLst>
              <a:ext uri="{FF2B5EF4-FFF2-40B4-BE49-F238E27FC236}">
                <a16:creationId xmlns:a16="http://schemas.microsoft.com/office/drawing/2014/main" id="{FC53A794-14B0-A80C-1733-613711C7A881}"/>
              </a:ext>
            </a:extLst>
          </p:cNvPr>
          <p:cNvSpPr/>
          <p:nvPr/>
        </p:nvSpPr>
        <p:spPr>
          <a:xfrm>
            <a:off x="643469" y="1782981"/>
            <a:ext cx="4008384" cy="4393982"/>
          </a:xfrm>
          <a:prstGeom prst="rect">
            <a:avLst/>
          </a:prstGeom>
        </p:spPr>
        <p:txBody>
          <a:bodyPr vert="horz" lIns="91440" tIns="45720" rIns="91440" bIns="45720" rtlCol="0">
            <a:normAutofit fontScale="92500" lnSpcReduction="10000"/>
          </a:bodyPr>
          <a:lstStyle/>
          <a:p>
            <a:endParaRPr lang="en-US" sz="2000" dirty="0"/>
          </a:p>
          <a:p>
            <a:r>
              <a:rPr lang="en-US" sz="2000" dirty="0"/>
              <a:t>1. What is the IP address of your Ubuntu machine?</a:t>
            </a:r>
          </a:p>
          <a:p>
            <a:r>
              <a:rPr lang="en-US" sz="2000" dirty="0"/>
              <a:t>Answer here:192.168.1.104</a:t>
            </a:r>
          </a:p>
          <a:p>
            <a:endParaRPr lang="en-US" sz="2000" dirty="0"/>
          </a:p>
          <a:p>
            <a:r>
              <a:rPr lang="en-US" sz="2000" dirty="0"/>
              <a:t>2. What is the IP address of its default gateway?</a:t>
            </a:r>
          </a:p>
          <a:p>
            <a:r>
              <a:rPr lang="en-US" sz="2000" dirty="0"/>
              <a:t>Answer here:192.1681.1</a:t>
            </a:r>
          </a:p>
          <a:p>
            <a:endParaRPr lang="en-US" sz="2000" dirty="0"/>
          </a:p>
          <a:p>
            <a:r>
              <a:rPr lang="en-US" sz="2000" dirty="0"/>
              <a:t>3. What is the IP address of its DHCP server?</a:t>
            </a:r>
          </a:p>
          <a:p>
            <a:r>
              <a:rPr lang="en-US" sz="2000" dirty="0"/>
              <a:t>Answer here:192.168.1.1</a:t>
            </a:r>
          </a:p>
          <a:p>
            <a:endParaRPr lang="en-US" sz="2000" dirty="0"/>
          </a:p>
          <a:p>
            <a:r>
              <a:rPr lang="en-US" sz="2000" dirty="0"/>
              <a:t>4. What is the IP address of its DNS server?</a:t>
            </a:r>
          </a:p>
          <a:p>
            <a:r>
              <a:rPr lang="en-US" sz="2000" dirty="0"/>
              <a:t>Answer here:192.168.1.1</a:t>
            </a:r>
          </a:p>
          <a:p>
            <a:pPr indent="-228600">
              <a:lnSpc>
                <a:spcPct val="90000"/>
              </a:lnSpc>
              <a:spcAft>
                <a:spcPts val="600"/>
              </a:spcAft>
              <a:buFont typeface="Arial" panose="020B0604020202020204" pitchFamily="34" charset="0"/>
              <a:buChar char="•"/>
            </a:pPr>
            <a:endParaRPr lang="en-US"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Text&#10;&#10;Description automatically generated">
            <a:extLst>
              <a:ext uri="{FF2B5EF4-FFF2-40B4-BE49-F238E27FC236}">
                <a16:creationId xmlns:a16="http://schemas.microsoft.com/office/drawing/2014/main" id="{EFE2F24A-1654-F031-B1EE-5E8714098B77}"/>
              </a:ext>
            </a:extLst>
          </p:cNvPr>
          <p:cNvPicPr>
            <a:picLocks noChangeAspect="1"/>
          </p:cNvPicPr>
          <p:nvPr/>
        </p:nvPicPr>
        <p:blipFill>
          <a:blip r:embed="rId2"/>
          <a:stretch>
            <a:fillRect/>
          </a:stretch>
        </p:blipFill>
        <p:spPr>
          <a:xfrm>
            <a:off x="5295320" y="1837835"/>
            <a:ext cx="6253212" cy="4252184"/>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6">
            <a:extLst>
              <a:ext uri="{FF2B5EF4-FFF2-40B4-BE49-F238E27FC236}">
                <a16:creationId xmlns:a16="http://schemas.microsoft.com/office/drawing/2014/main" id="{12323FBB-48DF-2963-849F-6FA19485740C}"/>
              </a:ext>
            </a:extLst>
          </p:cNvPr>
          <p:cNvSpPr txBox="1">
            <a:spLocks/>
          </p:cNvSpPr>
          <p:nvPr/>
        </p:nvSpPr>
        <p:spPr>
          <a:xfrm>
            <a:off x="189696" y="2090798"/>
            <a:ext cx="5323645" cy="4182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369909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5E961-7D13-1CE5-9D58-1F4891DB6033}"/>
              </a:ext>
            </a:extLst>
          </p:cNvPr>
          <p:cNvSpPr>
            <a:spLocks noGrp="1"/>
          </p:cNvSpPr>
          <p:nvPr>
            <p:ph type="title"/>
          </p:nvPr>
        </p:nvSpPr>
        <p:spPr>
          <a:xfrm>
            <a:off x="643467" y="321734"/>
            <a:ext cx="10905066" cy="1135737"/>
          </a:xfrm>
        </p:spPr>
        <p:txBody>
          <a:bodyPr>
            <a:normAutofit/>
          </a:bodyPr>
          <a:lstStyle/>
          <a:p>
            <a:r>
              <a:rPr lang="en-US" sz="3600"/>
              <a:t>Manage network interfaces</a:t>
            </a:r>
          </a:p>
        </p:txBody>
      </p:sp>
      <p:sp>
        <p:nvSpPr>
          <p:cNvPr id="3" name="Content Placeholder 2">
            <a:extLst>
              <a:ext uri="{FF2B5EF4-FFF2-40B4-BE49-F238E27FC236}">
                <a16:creationId xmlns:a16="http://schemas.microsoft.com/office/drawing/2014/main" id="{B1839738-A034-D85C-8EEC-DB10294602D0}"/>
              </a:ext>
            </a:extLst>
          </p:cNvPr>
          <p:cNvSpPr>
            <a:spLocks noGrp="1"/>
          </p:cNvSpPr>
          <p:nvPr>
            <p:ph idx="1"/>
          </p:nvPr>
        </p:nvSpPr>
        <p:spPr>
          <a:xfrm>
            <a:off x="643467" y="1782981"/>
            <a:ext cx="10905066" cy="4393982"/>
          </a:xfrm>
        </p:spPr>
        <p:txBody>
          <a:bodyPr>
            <a:normAutofit/>
          </a:bodyPr>
          <a:lstStyle/>
          <a:p>
            <a:r>
              <a:rPr lang="en-US" sz="1700"/>
              <a:t>1. Which DHCP message is shown in the output of the </a:t>
            </a:r>
            <a:r>
              <a:rPr lang="en-US" sz="1700" b="1"/>
              <a:t>sudo  dhclient  –v  –r  eth0</a:t>
            </a:r>
            <a:r>
              <a:rPr lang="en-US" sz="1700"/>
              <a:t> command? [hint: the message name is in uppercase.]</a:t>
            </a:r>
          </a:p>
          <a:p>
            <a:r>
              <a:rPr lang="en-US" sz="1700"/>
              <a:t>Answer here:DHCPRELEASE</a:t>
            </a:r>
          </a:p>
          <a:p>
            <a:endParaRPr lang="en-US" sz="1700"/>
          </a:p>
          <a:p>
            <a:r>
              <a:rPr lang="en-US" sz="1700"/>
              <a:t>2. Which four DHCP messages are shown in the output of the </a:t>
            </a:r>
            <a:r>
              <a:rPr lang="en-US" sz="1700" b="1"/>
              <a:t>sudo  dhclient  –v  eth0 </a:t>
            </a:r>
            <a:r>
              <a:rPr lang="en-US" sz="1700"/>
              <a:t>command? [hint: the message names are in uppercase.]</a:t>
            </a:r>
          </a:p>
          <a:p>
            <a:r>
              <a:rPr lang="en-US" sz="1700"/>
              <a:t>Answer here:</a:t>
            </a:r>
          </a:p>
          <a:p>
            <a:r>
              <a:rPr lang="en-US" sz="1700"/>
              <a:t>DHCPDISCOVER, DHCPOFFER, DHCPREQUEST,DHCPACK</a:t>
            </a:r>
          </a:p>
          <a:p>
            <a:endParaRPr lang="en-US" sz="1700"/>
          </a:p>
          <a:p>
            <a:endParaRPr lang="en-US" sz="1700"/>
          </a:p>
          <a:p>
            <a:r>
              <a:rPr lang="en-US" sz="1700"/>
              <a:t>References:</a:t>
            </a:r>
          </a:p>
          <a:p>
            <a:r>
              <a:rPr lang="en-US" sz="1700"/>
              <a:t>1.Completing the course project</a:t>
            </a:r>
          </a:p>
          <a:p>
            <a:r>
              <a:rPr lang="en-US" sz="1700"/>
              <a:t>2.</a:t>
            </a:r>
          </a:p>
          <a:p>
            <a:endParaRPr lang="en-US" sz="17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384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921586-4831-4E35-049A-017C5EAD06F3}"/>
              </a:ext>
            </a:extLst>
          </p:cNvPr>
          <p:cNvSpPr>
            <a:spLocks noGrp="1"/>
          </p:cNvSpPr>
          <p:nvPr>
            <p:ph type="title"/>
          </p:nvPr>
        </p:nvSpPr>
        <p:spPr>
          <a:xfrm>
            <a:off x="643467" y="1698171"/>
            <a:ext cx="3962061" cy="4516360"/>
          </a:xfrm>
        </p:spPr>
        <p:txBody>
          <a:bodyPr anchor="t">
            <a:normAutofit/>
          </a:bodyPr>
          <a:lstStyle/>
          <a:p>
            <a:r>
              <a:rPr lang="en-US" sz="3600" dirty="0"/>
              <a:t>Introduction</a:t>
            </a:r>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B2BB8A-CB49-915A-D844-81EF44A5F08C}"/>
              </a:ext>
            </a:extLst>
          </p:cNvPr>
          <p:cNvSpPr>
            <a:spLocks noGrp="1"/>
          </p:cNvSpPr>
          <p:nvPr>
            <p:ph idx="1"/>
          </p:nvPr>
        </p:nvSpPr>
        <p:spPr>
          <a:xfrm>
            <a:off x="5070020" y="1698170"/>
            <a:ext cx="6478513" cy="4516361"/>
          </a:xfrm>
        </p:spPr>
        <p:txBody>
          <a:bodyPr>
            <a:normAutofit/>
          </a:bodyPr>
          <a:lstStyle/>
          <a:p>
            <a:pPr marL="0" indent="0">
              <a:buNone/>
            </a:pPr>
            <a:r>
              <a:rPr lang="en-US" sz="2000" dirty="0"/>
              <a:t>In this project we used Ubuntu which is a Linux distribution based on Debian and composed mostly of free open source software.</a:t>
            </a:r>
          </a:p>
          <a:p>
            <a:pPr marL="0" indent="0">
              <a:buNone/>
            </a:pPr>
            <a:r>
              <a:rPr lang="en-US" sz="2000" dirty="0"/>
              <a:t>Within Ubuntu we learned everything from navigating the filesystem tree, to adding users in CLI, to using network utilities.</a:t>
            </a: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70676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ame 31">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7CC807-2A00-FFFB-D01E-3104D21891D7}"/>
              </a:ext>
            </a:extLst>
          </p:cNvPr>
          <p:cNvSpPr>
            <a:spLocks noGrp="1"/>
          </p:cNvSpPr>
          <p:nvPr>
            <p:ph type="title"/>
          </p:nvPr>
        </p:nvSpPr>
        <p:spPr>
          <a:xfrm>
            <a:off x="6817190" y="2721789"/>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Use network utilities</a:t>
            </a:r>
          </a:p>
        </p:txBody>
      </p:sp>
      <p:sp>
        <p:nvSpPr>
          <p:cNvPr id="34" name="Freeform: Shape 33">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C0D10EE-C501-7270-5C63-951B02F43093}"/>
              </a:ext>
            </a:extLst>
          </p:cNvPr>
          <p:cNvPicPr>
            <a:picLocks noChangeAspect="1"/>
          </p:cNvPicPr>
          <p:nvPr/>
        </p:nvPicPr>
        <p:blipFill>
          <a:blip r:embed="rId2"/>
          <a:stretch>
            <a:fillRect/>
          </a:stretch>
        </p:blipFill>
        <p:spPr>
          <a:xfrm>
            <a:off x="321735" y="1786243"/>
            <a:ext cx="4978053" cy="3285514"/>
          </a:xfrm>
          <a:prstGeom prst="rect">
            <a:avLst/>
          </a:prstGeom>
        </p:spPr>
      </p:pic>
    </p:spTree>
    <p:extLst>
      <p:ext uri="{BB962C8B-B14F-4D97-AF65-F5344CB8AC3E}">
        <p14:creationId xmlns:p14="http://schemas.microsoft.com/office/powerpoint/2010/main" val="1239471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8C38D-030F-AEE6-448F-41361BCBBDB0}"/>
              </a:ext>
            </a:extLst>
          </p:cNvPr>
          <p:cNvSpPr>
            <a:spLocks noGrp="1"/>
          </p:cNvSpPr>
          <p:nvPr>
            <p:ph type="title"/>
          </p:nvPr>
        </p:nvSpPr>
        <p:spPr>
          <a:xfrm>
            <a:off x="643467" y="321734"/>
            <a:ext cx="10905066" cy="1135737"/>
          </a:xfrm>
        </p:spPr>
        <p:txBody>
          <a:bodyPr>
            <a:normAutofit/>
          </a:bodyPr>
          <a:lstStyle/>
          <a:p>
            <a:r>
              <a:rPr lang="en-US" sz="3600"/>
              <a:t>Monitor Linux processes</a:t>
            </a:r>
          </a:p>
        </p:txBody>
      </p:sp>
      <p:sp>
        <p:nvSpPr>
          <p:cNvPr id="3" name="Content Placeholder 2">
            <a:extLst>
              <a:ext uri="{FF2B5EF4-FFF2-40B4-BE49-F238E27FC236}">
                <a16:creationId xmlns:a16="http://schemas.microsoft.com/office/drawing/2014/main" id="{4224F83A-3019-8CA0-A992-E9F6A0BE5794}"/>
              </a:ext>
            </a:extLst>
          </p:cNvPr>
          <p:cNvSpPr>
            <a:spLocks noGrp="1"/>
          </p:cNvSpPr>
          <p:nvPr>
            <p:ph idx="1"/>
          </p:nvPr>
        </p:nvSpPr>
        <p:spPr>
          <a:xfrm>
            <a:off x="643467" y="1782981"/>
            <a:ext cx="10905066" cy="4393982"/>
          </a:xfrm>
        </p:spPr>
        <p:txBody>
          <a:bodyPr>
            <a:normAutofit/>
          </a:bodyPr>
          <a:lstStyle/>
          <a:p>
            <a:r>
              <a:rPr lang="en-US" sz="2000"/>
              <a:t>1. What is the default action of the </a:t>
            </a:r>
            <a:r>
              <a:rPr lang="en-US" sz="2000" i="1"/>
              <a:t>15 SIGTERM </a:t>
            </a:r>
            <a:r>
              <a:rPr lang="en-US" sz="2000"/>
              <a:t>kill signal?</a:t>
            </a:r>
          </a:p>
          <a:p>
            <a:r>
              <a:rPr lang="en-US" sz="2000"/>
              <a:t>Answer here:</a:t>
            </a:r>
          </a:p>
          <a:p>
            <a:r>
              <a:rPr lang="en-US" sz="2000"/>
              <a:t>Kill the highlighted process</a:t>
            </a:r>
          </a:p>
          <a:p>
            <a:r>
              <a:rPr lang="en-US" sz="2000"/>
              <a:t>2. In the System Monitor window, click on </a:t>
            </a:r>
            <a:r>
              <a:rPr lang="en-US" sz="2000" i="1"/>
              <a:t>% CPU </a:t>
            </a:r>
            <a:r>
              <a:rPr lang="en-US" sz="2000"/>
              <a:t>to sort the processes by CPU load. Which process shows the highest percentage of CPU usage?</a:t>
            </a:r>
          </a:p>
          <a:p>
            <a:r>
              <a:rPr lang="en-US" sz="2000"/>
              <a:t>Answer here:</a:t>
            </a:r>
          </a:p>
          <a:p>
            <a:r>
              <a:rPr lang="en-US" sz="2000"/>
              <a:t>gnome-shell</a:t>
            </a:r>
          </a:p>
          <a:p>
            <a:endParaRPr lang="en-US" sz="2000"/>
          </a:p>
          <a:p>
            <a:r>
              <a:rPr lang="en-US" sz="2000"/>
              <a:t>References:</a:t>
            </a:r>
          </a:p>
          <a:p>
            <a:r>
              <a:rPr lang="en-US" sz="2000"/>
              <a:t>1.Completing the project</a:t>
            </a:r>
          </a:p>
          <a:p>
            <a:r>
              <a:rPr lang="en-US" sz="2000"/>
              <a:t>2.</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02321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B5C90D-A62C-F89A-DD6B-ED1969B7A3CA}"/>
              </a:ext>
            </a:extLst>
          </p:cNvPr>
          <p:cNvSpPr>
            <a:spLocks noGrp="1"/>
          </p:cNvSpPr>
          <p:nvPr>
            <p:ph type="title"/>
          </p:nvPr>
        </p:nvSpPr>
        <p:spPr>
          <a:xfrm>
            <a:off x="643467" y="1698171"/>
            <a:ext cx="3962061" cy="4516360"/>
          </a:xfrm>
        </p:spPr>
        <p:txBody>
          <a:bodyPr anchor="t">
            <a:normAutofit/>
          </a:bodyPr>
          <a:lstStyle/>
          <a:p>
            <a:r>
              <a:rPr lang="en-US" sz="3600"/>
              <a:t>Monitor user activities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DF6DBF-FE21-BDDD-4539-7D267788D4B9}"/>
              </a:ext>
            </a:extLst>
          </p:cNvPr>
          <p:cNvSpPr>
            <a:spLocks noGrp="1"/>
          </p:cNvSpPr>
          <p:nvPr>
            <p:ph idx="1"/>
          </p:nvPr>
        </p:nvSpPr>
        <p:spPr>
          <a:xfrm>
            <a:off x="5070020" y="1698170"/>
            <a:ext cx="6478513" cy="4516361"/>
          </a:xfrm>
        </p:spPr>
        <p:txBody>
          <a:bodyPr>
            <a:normAutofit/>
          </a:bodyPr>
          <a:lstStyle/>
          <a:p>
            <a:r>
              <a:rPr lang="en-US" sz="1400"/>
              <a:t>Issue the </a:t>
            </a:r>
            <a:r>
              <a:rPr lang="en-US" sz="1400" b="1"/>
              <a:t>sudo  accton  on </a:t>
            </a:r>
            <a:r>
              <a:rPr lang="en-US" sz="1400"/>
              <a:t>command to turn on GNC accounting. Run the </a:t>
            </a:r>
            <a:r>
              <a:rPr lang="en-US" sz="1400" b="1"/>
              <a:t>sudo  updatedb </a:t>
            </a:r>
            <a:r>
              <a:rPr lang="en-US" sz="1400"/>
              <a:t>command. Enter </a:t>
            </a:r>
            <a:r>
              <a:rPr lang="en-US" sz="1400" b="1"/>
              <a:t>lastcomm  updatedb</a:t>
            </a:r>
            <a:r>
              <a:rPr lang="en-US" sz="1400"/>
              <a:t> to check if the </a:t>
            </a:r>
            <a:r>
              <a:rPr lang="en-US" sz="1400" i="1"/>
              <a:t>updatedb</a:t>
            </a:r>
            <a:r>
              <a:rPr lang="en-US" sz="1400"/>
              <a:t> command was executed before. Remember to turn off GNC accounting (</a:t>
            </a:r>
            <a:r>
              <a:rPr lang="en-US" sz="1400" b="1"/>
              <a:t>sudo  accton  off</a:t>
            </a:r>
            <a:r>
              <a:rPr lang="en-US" sz="1400"/>
              <a:t>) after answering the questions.</a:t>
            </a:r>
          </a:p>
          <a:p>
            <a:r>
              <a:rPr lang="en-US" sz="1400"/>
              <a:t>1. What flag value is displayed in the output?</a:t>
            </a:r>
          </a:p>
          <a:p>
            <a:r>
              <a:rPr lang="en-US" sz="1400"/>
              <a:t>Answer here: means the command was executed by the root (superuser)</a:t>
            </a:r>
          </a:p>
          <a:p>
            <a:endParaRPr lang="en-US" sz="1400"/>
          </a:p>
          <a:p>
            <a:r>
              <a:rPr lang="en-US" sz="1400"/>
              <a:t>2. Why is the name of the user who ran the processes shown as root, not student?</a:t>
            </a:r>
          </a:p>
          <a:p>
            <a:r>
              <a:rPr lang="en-US" sz="1400"/>
              <a:t>Answer here: We put “sudo” in front of the command, which means “superuser do” and caused the root user (superuser) to execute the command for us</a:t>
            </a:r>
          </a:p>
          <a:p>
            <a:endParaRPr lang="en-US" sz="1400"/>
          </a:p>
          <a:p>
            <a:r>
              <a:rPr lang="en-US" sz="1400"/>
              <a:t>References:</a:t>
            </a:r>
          </a:p>
          <a:p>
            <a:r>
              <a:rPr lang="en-US" sz="1400"/>
              <a:t>1.Project help video</a:t>
            </a:r>
          </a:p>
          <a:p>
            <a:r>
              <a:rPr lang="en-US" sz="1400"/>
              <a:t>2.</a:t>
            </a:r>
          </a:p>
          <a:p>
            <a:endParaRPr lang="en-US" sz="14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9765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ame 31">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A5743A2-1EC8-BA60-07D9-AC26CC0053D5}"/>
              </a:ext>
            </a:extLst>
          </p:cNvPr>
          <p:cNvSpPr>
            <a:spLocks noGrp="1"/>
          </p:cNvSpPr>
          <p:nvPr>
            <p:ph type="title"/>
          </p:nvPr>
        </p:nvSpPr>
        <p:spPr>
          <a:xfrm>
            <a:off x="6817190" y="2721789"/>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Monitor network bandwidth usage</a:t>
            </a:r>
          </a:p>
        </p:txBody>
      </p:sp>
      <p:sp>
        <p:nvSpPr>
          <p:cNvPr id="34" name="Freeform: Shape 33">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370D934-3822-7E59-7B4C-32FE8C0FC725}"/>
              </a:ext>
            </a:extLst>
          </p:cNvPr>
          <p:cNvPicPr>
            <a:picLocks noChangeAspect="1"/>
          </p:cNvPicPr>
          <p:nvPr/>
        </p:nvPicPr>
        <p:blipFill>
          <a:blip r:embed="rId2"/>
          <a:stretch>
            <a:fillRect/>
          </a:stretch>
        </p:blipFill>
        <p:spPr>
          <a:xfrm>
            <a:off x="321735" y="1468892"/>
            <a:ext cx="4978053" cy="3920216"/>
          </a:xfrm>
          <a:prstGeom prst="rect">
            <a:avLst/>
          </a:prstGeom>
        </p:spPr>
      </p:pic>
    </p:spTree>
    <p:extLst>
      <p:ext uri="{BB962C8B-B14F-4D97-AF65-F5344CB8AC3E}">
        <p14:creationId xmlns:p14="http://schemas.microsoft.com/office/powerpoint/2010/main" val="1793431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3E124A-34CD-19FD-569F-DD47B492C48A}"/>
              </a:ext>
            </a:extLst>
          </p:cNvPr>
          <p:cNvSpPr>
            <a:spLocks noGrp="1"/>
          </p:cNvSpPr>
          <p:nvPr>
            <p:ph type="title"/>
          </p:nvPr>
        </p:nvSpPr>
        <p:spPr>
          <a:xfrm>
            <a:off x="6412121" y="321734"/>
            <a:ext cx="5136412" cy="1135737"/>
          </a:xfrm>
        </p:spPr>
        <p:txBody>
          <a:bodyPr>
            <a:normAutofit/>
          </a:bodyPr>
          <a:lstStyle/>
          <a:p>
            <a:r>
              <a:rPr lang="en-US" sz="3600"/>
              <a:t>Communication Skills</a:t>
            </a:r>
          </a:p>
        </p:txBody>
      </p:sp>
      <p:pic>
        <p:nvPicPr>
          <p:cNvPr id="5" name="Picture 4" descr="Green dialogue boxes">
            <a:extLst>
              <a:ext uri="{FF2B5EF4-FFF2-40B4-BE49-F238E27FC236}">
                <a16:creationId xmlns:a16="http://schemas.microsoft.com/office/drawing/2014/main" id="{DC438D2D-3DF6-2F13-3D35-2B4A8B847165}"/>
              </a:ext>
            </a:extLst>
          </p:cNvPr>
          <p:cNvPicPr>
            <a:picLocks noChangeAspect="1"/>
          </p:cNvPicPr>
          <p:nvPr/>
        </p:nvPicPr>
        <p:blipFill rotWithShape="1">
          <a:blip r:embed="rId2"/>
          <a:srcRect l="12005" r="17834" b="2"/>
          <a:stretch/>
        </p:blipFill>
        <p:spPr>
          <a:xfrm>
            <a:off x="-2" y="10"/>
            <a:ext cx="5779884" cy="6857990"/>
          </a:xfrm>
          <a:prstGeom prst="rect">
            <a:avLst/>
          </a:prstGeom>
        </p:spPr>
      </p:pic>
      <p:grpSp>
        <p:nvGrpSpPr>
          <p:cNvPr id="11" name="Group 10">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3BF9CA5-0A12-5359-B3E5-28BD6D30C18A}"/>
              </a:ext>
            </a:extLst>
          </p:cNvPr>
          <p:cNvSpPr>
            <a:spLocks noGrp="1"/>
          </p:cNvSpPr>
          <p:nvPr>
            <p:ph idx="1"/>
          </p:nvPr>
        </p:nvSpPr>
        <p:spPr>
          <a:xfrm>
            <a:off x="6412120" y="1782981"/>
            <a:ext cx="5136412" cy="4393982"/>
          </a:xfrm>
        </p:spPr>
        <p:txBody>
          <a:bodyPr>
            <a:normAutofit/>
          </a:bodyPr>
          <a:lstStyle/>
          <a:p>
            <a:r>
              <a:rPr lang="en-US" sz="2000" dirty="0"/>
              <a:t>Learned about professional topics and language through daily discussions. </a:t>
            </a:r>
          </a:p>
          <a:p>
            <a:r>
              <a:rPr lang="en-US" sz="2000" dirty="0"/>
              <a:t>Watching the live sessions was very helpful to understanding certain things not only from the professors but from the other students.</a:t>
            </a:r>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2444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CE4380-BA60-4741-069F-875256527735}"/>
              </a:ext>
            </a:extLst>
          </p:cNvPr>
          <p:cNvSpPr>
            <a:spLocks noGrp="1"/>
          </p:cNvSpPr>
          <p:nvPr>
            <p:ph type="title"/>
          </p:nvPr>
        </p:nvSpPr>
        <p:spPr>
          <a:xfrm>
            <a:off x="643467" y="1698171"/>
            <a:ext cx="3962061" cy="4516360"/>
          </a:xfrm>
        </p:spPr>
        <p:txBody>
          <a:bodyPr anchor="t">
            <a:normAutofit/>
          </a:bodyPr>
          <a:lstStyle/>
          <a:p>
            <a:r>
              <a:rPr lang="en-US" sz="3600" dirty="0"/>
              <a:t>Career Skills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3DC11F-DE31-2DBA-5956-FC6676954731}"/>
              </a:ext>
            </a:extLst>
          </p:cNvPr>
          <p:cNvSpPr>
            <a:spLocks noGrp="1"/>
          </p:cNvSpPr>
          <p:nvPr>
            <p:ph idx="1"/>
          </p:nvPr>
        </p:nvSpPr>
        <p:spPr>
          <a:xfrm>
            <a:off x="5070020" y="1698170"/>
            <a:ext cx="6478513" cy="4516361"/>
          </a:xfrm>
        </p:spPr>
        <p:txBody>
          <a:bodyPr>
            <a:normAutofit/>
          </a:bodyPr>
          <a:lstStyle/>
          <a:p>
            <a:r>
              <a:rPr lang="en-US" sz="2000" dirty="0"/>
              <a:t>Several career skills were gained in this project like</a:t>
            </a:r>
          </a:p>
          <a:p>
            <a:pPr lvl="1"/>
            <a:r>
              <a:rPr lang="en-US" sz="1600" dirty="0"/>
              <a:t>Scripting</a:t>
            </a:r>
          </a:p>
          <a:p>
            <a:pPr lvl="1"/>
            <a:r>
              <a:rPr lang="en-US" sz="1600" dirty="0"/>
              <a:t>Network, monitoring, and  management</a:t>
            </a:r>
          </a:p>
          <a:p>
            <a:pPr lvl="1"/>
            <a:r>
              <a:rPr lang="en-US" sz="1600" dirty="0"/>
              <a:t>Linux experience</a:t>
            </a:r>
          </a:p>
          <a:p>
            <a:pPr lvl="1"/>
            <a:endParaRPr lang="en-US" sz="1600" dirty="0"/>
          </a:p>
          <a:p>
            <a:pPr lvl="1"/>
            <a:endParaRPr lang="en-US" sz="16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5935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Isosceles Triangle 30">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0C0954D-8B4A-A2A5-D263-5AE488C77A8C}"/>
              </a:ext>
            </a:extLst>
          </p:cNvPr>
          <p:cNvSpPr>
            <a:spLocks noGrp="1"/>
          </p:cNvSpPr>
          <p:nvPr>
            <p:ph type="title"/>
          </p:nvPr>
        </p:nvSpPr>
        <p:spPr>
          <a:xfrm>
            <a:off x="3324000" y="61412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Conclusion</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41" name="Rectangle 40">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D0116F3-208D-553F-6736-9C6EA0B19DDF}"/>
              </a:ext>
            </a:extLst>
          </p:cNvPr>
          <p:cNvSpPr txBox="1"/>
          <p:nvPr/>
        </p:nvSpPr>
        <p:spPr>
          <a:xfrm>
            <a:off x="3276600" y="3154680"/>
            <a:ext cx="6029624" cy="2031325"/>
          </a:xfrm>
          <a:prstGeom prst="rect">
            <a:avLst/>
          </a:prstGeom>
          <a:noFill/>
        </p:spPr>
        <p:txBody>
          <a:bodyPr wrap="square" rtlCol="0">
            <a:spAutoFit/>
          </a:bodyPr>
          <a:lstStyle/>
          <a:p>
            <a:r>
              <a:rPr lang="en-US" dirty="0"/>
              <a:t>This project covered the fundamental topics of Linux, by learning the basics of  Ubuntu we were able to navigate though the filesystem tree, add and remove users,  monitor and manage networks </a:t>
            </a:r>
          </a:p>
          <a:p>
            <a:endParaRPr lang="en-US" dirty="0"/>
          </a:p>
          <a:p>
            <a:r>
              <a:rPr lang="en-US" dirty="0"/>
              <a:t>Building this project provided a hands on learning opportunity to put into practice the topics covered in the course. </a:t>
            </a:r>
          </a:p>
        </p:txBody>
      </p:sp>
    </p:spTree>
    <p:extLst>
      <p:ext uri="{BB962C8B-B14F-4D97-AF65-F5344CB8AC3E}">
        <p14:creationId xmlns:p14="http://schemas.microsoft.com/office/powerpoint/2010/main" val="3517154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72AC948-0302-47F8-8507-14B8D9BC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C21E35-BB05-07FF-5D0C-2471CCBF1308}"/>
              </a:ext>
            </a:extLst>
          </p:cNvPr>
          <p:cNvSpPr>
            <a:spLocks noGrp="1"/>
          </p:cNvSpPr>
          <p:nvPr>
            <p:ph type="title"/>
          </p:nvPr>
        </p:nvSpPr>
        <p:spPr>
          <a:xfrm>
            <a:off x="643468" y="621792"/>
            <a:ext cx="6247718" cy="5413248"/>
          </a:xfrm>
        </p:spPr>
        <p:txBody>
          <a:bodyPr>
            <a:normAutofit/>
          </a:bodyPr>
          <a:lstStyle/>
          <a:p>
            <a:pPr algn="ctr"/>
            <a:r>
              <a:rPr lang="en-US" sz="3600" dirty="0"/>
              <a:t>First step</a:t>
            </a:r>
          </a:p>
        </p:txBody>
      </p:sp>
      <p:grpSp>
        <p:nvGrpSpPr>
          <p:cNvPr id="40" name="Group 39">
            <a:extLst>
              <a:ext uri="{FF2B5EF4-FFF2-40B4-BE49-F238E27FC236}">
                <a16:creationId xmlns:a16="http://schemas.microsoft.com/office/drawing/2014/main" id="{35E49727-ABCF-4829-A82A-72062E73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33296"/>
            <a:ext cx="790058" cy="1590240"/>
            <a:chOff x="0" y="2533296"/>
            <a:chExt cx="790058" cy="1590240"/>
          </a:xfrm>
        </p:grpSpPr>
        <p:sp>
          <p:nvSpPr>
            <p:cNvPr id="41" name="Isosceles Triangle 40">
              <a:extLst>
                <a:ext uri="{FF2B5EF4-FFF2-40B4-BE49-F238E27FC236}">
                  <a16:creationId xmlns:a16="http://schemas.microsoft.com/office/drawing/2014/main" id="{9E45AE1C-C7D5-4D6C-8C61-A9241402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FD47CE07-4A2E-4A4A-BB03-79FD398547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5676" y="5280494"/>
            <a:ext cx="2982940" cy="1799371"/>
            <a:chOff x="10175676" y="5280494"/>
            <a:chExt cx="2982940" cy="1799371"/>
          </a:xfrm>
        </p:grpSpPr>
        <p:sp>
          <p:nvSpPr>
            <p:cNvPr id="49" name="Isosceles Triangle 4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EBCDC37F-C0BE-C041-417C-D5C54802DAEC}"/>
              </a:ext>
            </a:extLst>
          </p:cNvPr>
          <p:cNvSpPr>
            <a:spLocks noGrp="1"/>
          </p:cNvSpPr>
          <p:nvPr>
            <p:ph idx="1"/>
          </p:nvPr>
        </p:nvSpPr>
        <p:spPr>
          <a:xfrm>
            <a:off x="7534654" y="643466"/>
            <a:ext cx="4013877" cy="5571065"/>
          </a:xfrm>
          <a:noFill/>
        </p:spPr>
        <p:txBody>
          <a:bodyPr anchor="ctr">
            <a:normAutofit/>
          </a:bodyPr>
          <a:lstStyle/>
          <a:p>
            <a:r>
              <a:rPr lang="en-US" sz="2000" dirty="0"/>
              <a:t>In the first steps we learned the basics navigating through the filesystem tree. </a:t>
            </a:r>
          </a:p>
          <a:p>
            <a:r>
              <a:rPr lang="en-US" sz="2000" dirty="0"/>
              <a:t>Created and located directories and files.</a:t>
            </a:r>
          </a:p>
          <a:p>
            <a:r>
              <a:rPr lang="en-US" sz="2000" dirty="0"/>
              <a:t>And finally we learned how to copy and remove directories and files.</a:t>
            </a:r>
          </a:p>
          <a:p>
            <a:pPr marL="0" indent="0">
              <a:buNone/>
            </a:pPr>
            <a:endParaRPr lang="en-US" sz="2000" dirty="0"/>
          </a:p>
        </p:txBody>
      </p:sp>
    </p:spTree>
    <p:extLst>
      <p:ext uri="{BB962C8B-B14F-4D97-AF65-F5344CB8AC3E}">
        <p14:creationId xmlns:p14="http://schemas.microsoft.com/office/powerpoint/2010/main" val="210433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F38265-AB70-0BB1-6DBE-9A159BBBDF22}"/>
              </a:ext>
            </a:extLst>
          </p:cNvPr>
          <p:cNvSpPr>
            <a:spLocks noGrp="1"/>
          </p:cNvSpPr>
          <p:nvPr>
            <p:ph type="title"/>
          </p:nvPr>
        </p:nvSpPr>
        <p:spPr>
          <a:xfrm>
            <a:off x="643467" y="1698171"/>
            <a:ext cx="3962061" cy="4516360"/>
          </a:xfrm>
        </p:spPr>
        <p:txBody>
          <a:bodyPr anchor="t">
            <a:normAutofit/>
          </a:bodyPr>
          <a:lstStyle/>
          <a:p>
            <a:r>
              <a:rPr lang="en-US" sz="3600">
                <a:ea typeface="Times New Roman" panose="02020603050405020304" pitchFamily="18" charset="0"/>
              </a:rPr>
              <a:t>Navigate the Linux filesystem tree</a:t>
            </a:r>
            <a:endParaRPr lang="en-US" sz="3600"/>
          </a:p>
        </p:txBody>
      </p:sp>
      <p:sp>
        <p:nvSpPr>
          <p:cNvPr id="27" name="Rectangle 2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DA7F073-9F7A-7B11-FB6E-8F75FCDAF0F4}"/>
              </a:ext>
            </a:extLst>
          </p:cNvPr>
          <p:cNvSpPr>
            <a:spLocks noGrp="1"/>
          </p:cNvSpPr>
          <p:nvPr>
            <p:ph idx="1"/>
          </p:nvPr>
        </p:nvSpPr>
        <p:spPr>
          <a:xfrm>
            <a:off x="5070020" y="1698170"/>
            <a:ext cx="6478513" cy="4516361"/>
          </a:xfrm>
        </p:spPr>
        <p:txBody>
          <a:bodyPr>
            <a:normAutofit/>
          </a:bodyPr>
          <a:lstStyle/>
          <a:p>
            <a:r>
              <a:rPr lang="en-US" sz="1100"/>
              <a:t>1. What is the </a:t>
            </a:r>
            <a:r>
              <a:rPr lang="en-US" sz="1100" i="1"/>
              <a:t>pwd</a:t>
            </a:r>
            <a:r>
              <a:rPr lang="en-US" sz="1100"/>
              <a:t> command an acronym for? What about the </a:t>
            </a:r>
            <a:r>
              <a:rPr lang="en-US" sz="1100" i="1"/>
              <a:t>cd</a:t>
            </a:r>
            <a:r>
              <a:rPr lang="en-US" sz="1100"/>
              <a:t> command?</a:t>
            </a:r>
          </a:p>
          <a:p>
            <a:r>
              <a:rPr lang="en-US" sz="1100"/>
              <a:t>Answer here:</a:t>
            </a:r>
          </a:p>
          <a:p>
            <a:r>
              <a:rPr lang="en-US" sz="1100"/>
              <a:t>pwd: current working directory</a:t>
            </a:r>
          </a:p>
          <a:p>
            <a:r>
              <a:rPr lang="en-US" sz="1100"/>
              <a:t>cd: change directory </a:t>
            </a:r>
          </a:p>
          <a:p>
            <a:endParaRPr lang="en-US" sz="1100"/>
          </a:p>
          <a:p>
            <a:endParaRPr lang="en-US" sz="1100"/>
          </a:p>
          <a:p>
            <a:r>
              <a:rPr lang="en-US" sz="1100"/>
              <a:t>2. Explain the differences between a relative path and an absolute/full path in Linux.</a:t>
            </a:r>
          </a:p>
          <a:p>
            <a:r>
              <a:rPr lang="en-US" sz="1100"/>
              <a:t>Answer here:</a:t>
            </a:r>
          </a:p>
          <a:p>
            <a:endParaRPr lang="en-US" sz="1100"/>
          </a:p>
          <a:p>
            <a:endParaRPr lang="en-US" sz="1100"/>
          </a:p>
          <a:p>
            <a:r>
              <a:rPr lang="en-US" sz="1100" b="0" i="0">
                <a:effectLst/>
                <a:latin typeface="Roboto" panose="02000000000000000000" pitchFamily="2" charset="0"/>
              </a:rPr>
              <a:t>An absolute path is defined as specifying the location of a file or directory from the root directory(/). In other words,we can say that </a:t>
            </a:r>
            <a:r>
              <a:rPr lang="en-US" sz="1100" b="1" i="0">
                <a:effectLst/>
                <a:latin typeface="Roboto" panose="02000000000000000000" pitchFamily="2" charset="0"/>
              </a:rPr>
              <a:t>an absolute path is a complete path from start of actual file system from / directory.</a:t>
            </a:r>
            <a:r>
              <a:rPr lang="en-US" sz="1100" b="0" i="0">
                <a:effectLst/>
                <a:latin typeface="Roboto" panose="02000000000000000000" pitchFamily="2" charset="0"/>
              </a:rPr>
              <a:t> </a:t>
            </a:r>
            <a:r>
              <a:rPr lang="en-US" sz="1100" b="1" i="0">
                <a:effectLst/>
                <a:latin typeface="Roboto" panose="02000000000000000000" pitchFamily="2" charset="0"/>
              </a:rPr>
              <a:t>Relative path is defined as the path related to the present working directly(pwd)</a:t>
            </a:r>
            <a:r>
              <a:rPr lang="en-US" sz="1100" b="0" i="0">
                <a:effectLst/>
                <a:latin typeface="Roboto" panose="02000000000000000000" pitchFamily="2" charset="0"/>
              </a:rPr>
              <a:t>.</a:t>
            </a:r>
            <a:endParaRPr lang="en-US" sz="1100"/>
          </a:p>
          <a:p>
            <a:r>
              <a:rPr lang="en-US" sz="1100"/>
              <a:t>References:</a:t>
            </a:r>
          </a:p>
          <a:p>
            <a:r>
              <a:rPr lang="en-US" sz="1100"/>
              <a:t>1. https://www.geeksforgeeks.org/absolute-relative-pathnames-unix/#:~:text=An%20absolute%20path%20is%20defined%20as%20specifying%20the%20location%20of,actual%20file%20system%20from%20%2F%20directory.&amp;text=Relative%20path%20is%20defined%20as,present%20working%20directly(pwd).</a:t>
            </a:r>
          </a:p>
          <a:p>
            <a:endParaRPr lang="en-US" sz="1100"/>
          </a:p>
        </p:txBody>
      </p:sp>
      <p:sp>
        <p:nvSpPr>
          <p:cNvPr id="35" name="Isosceles Triangle 3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4203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ame 31">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FB8AE72-87F2-6533-6DFE-0EFB8B5CF113}"/>
              </a:ext>
            </a:extLst>
          </p:cNvPr>
          <p:cNvSpPr>
            <a:spLocks noGrp="1"/>
          </p:cNvSpPr>
          <p:nvPr>
            <p:ph type="title"/>
          </p:nvPr>
        </p:nvSpPr>
        <p:spPr>
          <a:xfrm>
            <a:off x="6817190" y="2721789"/>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Create directories and files</a:t>
            </a:r>
          </a:p>
        </p:txBody>
      </p:sp>
      <p:sp>
        <p:nvSpPr>
          <p:cNvPr id="34" name="Freeform: Shape 33">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F217A2D-F4E9-B649-784E-3B8B97A5BA10}"/>
              </a:ext>
            </a:extLst>
          </p:cNvPr>
          <p:cNvPicPr>
            <a:picLocks noChangeAspect="1"/>
          </p:cNvPicPr>
          <p:nvPr/>
        </p:nvPicPr>
        <p:blipFill>
          <a:blip r:embed="rId2"/>
          <a:stretch>
            <a:fillRect/>
          </a:stretch>
        </p:blipFill>
        <p:spPr>
          <a:xfrm>
            <a:off x="321735" y="1780020"/>
            <a:ext cx="4978053" cy="3297959"/>
          </a:xfrm>
          <a:prstGeom prst="rect">
            <a:avLst/>
          </a:prstGeom>
        </p:spPr>
      </p:pic>
    </p:spTree>
    <p:extLst>
      <p:ext uri="{BB962C8B-B14F-4D97-AF65-F5344CB8AC3E}">
        <p14:creationId xmlns:p14="http://schemas.microsoft.com/office/powerpoint/2010/main" val="191824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ame 1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E8FA43D-8FC0-FCA7-CB93-6BE53D4C9411}"/>
              </a:ext>
            </a:extLst>
          </p:cNvPr>
          <p:cNvSpPr>
            <a:spLocks noGrp="1"/>
          </p:cNvSpPr>
          <p:nvPr>
            <p:ph type="title"/>
          </p:nvPr>
        </p:nvSpPr>
        <p:spPr>
          <a:xfrm>
            <a:off x="6817190" y="2721789"/>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Copy and remove directories and files</a:t>
            </a:r>
            <a:br>
              <a:rPr lang="en-US" sz="2800" kern="1200">
                <a:solidFill>
                  <a:srgbClr val="080808"/>
                </a:solidFill>
                <a:latin typeface="+mj-lt"/>
                <a:ea typeface="+mj-ea"/>
                <a:cs typeface="+mj-cs"/>
              </a:rPr>
            </a:br>
            <a:endParaRPr lang="en-US" sz="2800" kern="1200">
              <a:solidFill>
                <a:srgbClr val="080808"/>
              </a:solidFill>
              <a:latin typeface="+mj-lt"/>
              <a:ea typeface="+mj-ea"/>
              <a:cs typeface="+mj-cs"/>
            </a:endParaRPr>
          </a:p>
        </p:txBody>
      </p:sp>
      <p:sp>
        <p:nvSpPr>
          <p:cNvPr id="19" name="Freeform: Shape 18">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53D728-59F8-A3AF-6A18-0841EE8F29CC}"/>
              </a:ext>
            </a:extLst>
          </p:cNvPr>
          <p:cNvPicPr>
            <a:picLocks noChangeAspect="1"/>
          </p:cNvPicPr>
          <p:nvPr/>
        </p:nvPicPr>
        <p:blipFill>
          <a:blip r:embed="rId2"/>
          <a:stretch>
            <a:fillRect/>
          </a:stretch>
        </p:blipFill>
        <p:spPr>
          <a:xfrm>
            <a:off x="321735" y="1792465"/>
            <a:ext cx="4978053" cy="3273070"/>
          </a:xfrm>
          <a:prstGeom prst="rect">
            <a:avLst/>
          </a:prstGeom>
        </p:spPr>
      </p:pic>
    </p:spTree>
    <p:extLst>
      <p:ext uri="{BB962C8B-B14F-4D97-AF65-F5344CB8AC3E}">
        <p14:creationId xmlns:p14="http://schemas.microsoft.com/office/powerpoint/2010/main" val="376858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61AD0F-2B15-4989-ABCB-25A120A18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12690" y="-514542"/>
            <a:ext cx="2039436" cy="1444373"/>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3387" y="539055"/>
            <a:ext cx="745834" cy="74583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8836FF-97B4-4EE9-AF5D-39FF0F5A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45850" y="1748175"/>
            <a:ext cx="933492" cy="9334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5250" y="502303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09228" y="5596021"/>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19130"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95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81FB45-0280-FA31-9418-2F8622C41F89}"/>
              </a:ext>
            </a:extLst>
          </p:cNvPr>
          <p:cNvPicPr>
            <a:picLocks noChangeAspect="1"/>
          </p:cNvPicPr>
          <p:nvPr/>
        </p:nvPicPr>
        <p:blipFill>
          <a:blip r:embed="rId2"/>
          <a:stretch>
            <a:fillRect/>
          </a:stretch>
        </p:blipFill>
        <p:spPr>
          <a:xfrm>
            <a:off x="321735" y="1929029"/>
            <a:ext cx="4580065" cy="2999942"/>
          </a:xfrm>
          <a:prstGeom prst="rect">
            <a:avLst/>
          </a:prstGeom>
        </p:spPr>
      </p:pic>
      <p:sp>
        <p:nvSpPr>
          <p:cNvPr id="27" name="Freeform: Shape 26">
            <a:extLst>
              <a:ext uri="{FF2B5EF4-FFF2-40B4-BE49-F238E27FC236}">
                <a16:creationId xmlns:a16="http://schemas.microsoft.com/office/drawing/2014/main" id="{655520DF-BCFA-4422-B5D9-A5A1FABA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258CB67-A7F3-07BF-DBBE-A06A85C0AF0F}"/>
              </a:ext>
            </a:extLst>
          </p:cNvPr>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Locate directories and files</a:t>
            </a:r>
            <a:br>
              <a:rPr lang="en-US" sz="3600" kern="1200">
                <a:solidFill>
                  <a:srgbClr val="080808"/>
                </a:solidFill>
                <a:latin typeface="+mj-lt"/>
                <a:ea typeface="+mj-ea"/>
                <a:cs typeface="+mj-cs"/>
              </a:rPr>
            </a:br>
            <a:endParaRPr lang="en-US" sz="3600" kern="1200">
              <a:solidFill>
                <a:srgbClr val="080808"/>
              </a:solidFill>
              <a:latin typeface="+mj-lt"/>
              <a:ea typeface="+mj-ea"/>
              <a:cs typeface="+mj-cs"/>
            </a:endParaRPr>
          </a:p>
        </p:txBody>
      </p:sp>
    </p:spTree>
    <p:extLst>
      <p:ext uri="{BB962C8B-B14F-4D97-AF65-F5344CB8AC3E}">
        <p14:creationId xmlns:p14="http://schemas.microsoft.com/office/powerpoint/2010/main" val="338241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72AC948-0302-47F8-8507-14B8D9BC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D5865F-5AA0-E432-43EB-478E07922A6F}"/>
              </a:ext>
            </a:extLst>
          </p:cNvPr>
          <p:cNvSpPr>
            <a:spLocks noGrp="1"/>
          </p:cNvSpPr>
          <p:nvPr>
            <p:ph type="title"/>
          </p:nvPr>
        </p:nvSpPr>
        <p:spPr>
          <a:xfrm>
            <a:off x="643468" y="621792"/>
            <a:ext cx="6247718" cy="5413248"/>
          </a:xfrm>
        </p:spPr>
        <p:txBody>
          <a:bodyPr>
            <a:normAutofit/>
          </a:bodyPr>
          <a:lstStyle/>
          <a:p>
            <a:pPr algn="ctr"/>
            <a:r>
              <a:rPr lang="en-US" sz="3600" dirty="0"/>
              <a:t>Second Step</a:t>
            </a:r>
          </a:p>
        </p:txBody>
      </p:sp>
      <p:grpSp>
        <p:nvGrpSpPr>
          <p:cNvPr id="31" name="Group 30">
            <a:extLst>
              <a:ext uri="{FF2B5EF4-FFF2-40B4-BE49-F238E27FC236}">
                <a16:creationId xmlns:a16="http://schemas.microsoft.com/office/drawing/2014/main" id="{35E49727-ABCF-4829-A82A-72062E73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33296"/>
            <a:ext cx="790058" cy="1590240"/>
            <a:chOff x="0" y="2533296"/>
            <a:chExt cx="790058" cy="1590240"/>
          </a:xfrm>
        </p:grpSpPr>
        <p:sp>
          <p:nvSpPr>
            <p:cNvPr id="32" name="Isosceles Triangle 31">
              <a:extLst>
                <a:ext uri="{FF2B5EF4-FFF2-40B4-BE49-F238E27FC236}">
                  <a16:creationId xmlns:a16="http://schemas.microsoft.com/office/drawing/2014/main" id="{9E45AE1C-C7D5-4D6C-8C61-A9241402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FD47CE07-4A2E-4A4A-BB03-79FD398547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5676" y="5280494"/>
            <a:ext cx="2982940" cy="1799371"/>
            <a:chOff x="10175676" y="5280494"/>
            <a:chExt cx="2982940" cy="1799371"/>
          </a:xfrm>
        </p:grpSpPr>
        <p:sp>
          <p:nvSpPr>
            <p:cNvPr id="40" name="Isosceles Triangle 39">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944FF6EB-D08A-9F8E-C76A-4A70D19B28EF}"/>
              </a:ext>
            </a:extLst>
          </p:cNvPr>
          <p:cNvSpPr>
            <a:spLocks noGrp="1"/>
          </p:cNvSpPr>
          <p:nvPr>
            <p:ph idx="1"/>
          </p:nvPr>
        </p:nvSpPr>
        <p:spPr>
          <a:xfrm>
            <a:off x="7534654" y="643466"/>
            <a:ext cx="4013877" cy="5571065"/>
          </a:xfrm>
          <a:noFill/>
        </p:spPr>
        <p:txBody>
          <a:bodyPr anchor="ctr">
            <a:normAutofit/>
          </a:bodyPr>
          <a:lstStyle/>
          <a:p>
            <a:r>
              <a:rPr lang="en-US" sz="2000" dirty="0"/>
              <a:t>Created shell scripts </a:t>
            </a:r>
          </a:p>
          <a:p>
            <a:r>
              <a:rPr lang="en-US" sz="2000" dirty="0"/>
              <a:t>Change script file permissions</a:t>
            </a:r>
          </a:p>
          <a:p>
            <a:r>
              <a:rPr lang="en-US" sz="2000" dirty="0"/>
              <a:t>Set PATH variable</a:t>
            </a:r>
          </a:p>
          <a:p>
            <a:r>
              <a:rPr lang="en-US" sz="2000" dirty="0"/>
              <a:t>Make  the path variable permanent</a:t>
            </a:r>
          </a:p>
        </p:txBody>
      </p:sp>
    </p:spTree>
    <p:extLst>
      <p:ext uri="{BB962C8B-B14F-4D97-AF65-F5344CB8AC3E}">
        <p14:creationId xmlns:p14="http://schemas.microsoft.com/office/powerpoint/2010/main" val="29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55B91-545C-2CCB-FE43-69C91C935287}"/>
              </a:ext>
            </a:extLst>
          </p:cNvPr>
          <p:cNvSpPr>
            <a:spLocks noGrp="1"/>
          </p:cNvSpPr>
          <p:nvPr>
            <p:ph type="title"/>
          </p:nvPr>
        </p:nvSpPr>
        <p:spPr>
          <a:xfrm>
            <a:off x="643467" y="321734"/>
            <a:ext cx="10905066" cy="1135737"/>
          </a:xfrm>
        </p:spPr>
        <p:txBody>
          <a:bodyPr>
            <a:normAutofit/>
          </a:bodyPr>
          <a:lstStyle/>
          <a:p>
            <a:r>
              <a:rPr lang="en-US" sz="3600"/>
              <a:t>Create a shell script</a:t>
            </a:r>
          </a:p>
        </p:txBody>
      </p:sp>
      <p:sp>
        <p:nvSpPr>
          <p:cNvPr id="3" name="Content Placeholder 2">
            <a:extLst>
              <a:ext uri="{FF2B5EF4-FFF2-40B4-BE49-F238E27FC236}">
                <a16:creationId xmlns:a16="http://schemas.microsoft.com/office/drawing/2014/main" id="{6475B4AA-5198-DE86-5332-55DA1DE65D48}"/>
              </a:ext>
            </a:extLst>
          </p:cNvPr>
          <p:cNvSpPr>
            <a:spLocks noGrp="1"/>
          </p:cNvSpPr>
          <p:nvPr>
            <p:ph idx="1"/>
          </p:nvPr>
        </p:nvSpPr>
        <p:spPr>
          <a:xfrm>
            <a:off x="643467" y="1782981"/>
            <a:ext cx="10905066" cy="4393982"/>
          </a:xfrm>
        </p:spPr>
        <p:txBody>
          <a:bodyPr>
            <a:normAutofit/>
          </a:bodyPr>
          <a:lstStyle/>
          <a:p>
            <a:r>
              <a:rPr lang="en-US" sz="800"/>
              <a:t>1. What are the file permissions of the script?</a:t>
            </a:r>
          </a:p>
          <a:p>
            <a:r>
              <a:rPr lang="en-US" sz="800"/>
              <a:t>Answer here:</a:t>
            </a:r>
          </a:p>
          <a:p>
            <a:endParaRPr lang="en-US" sz="800"/>
          </a:p>
          <a:p>
            <a:r>
              <a:rPr lang="en-US" sz="800"/>
              <a:t>rw- for the owner--  and write only (no execute)</a:t>
            </a:r>
          </a:p>
          <a:p>
            <a:r>
              <a:rPr lang="en-US" sz="800"/>
              <a:t>rw- for the group – read and write only (no execute) </a:t>
            </a:r>
          </a:p>
          <a:p>
            <a:r>
              <a:rPr lang="en-US" sz="800"/>
              <a:t>r--  for everyone else – read only (no write or execute)</a:t>
            </a:r>
          </a:p>
          <a:p>
            <a:endParaRPr lang="en-US" sz="800"/>
          </a:p>
          <a:p>
            <a:r>
              <a:rPr lang="en-US" sz="800"/>
              <a:t>2. What’s the name of the user-defined variable in the script?</a:t>
            </a:r>
          </a:p>
          <a:p>
            <a:r>
              <a:rPr lang="en-US" sz="800"/>
              <a:t>Answer here:</a:t>
            </a:r>
          </a:p>
          <a:p>
            <a:r>
              <a:rPr lang="en-US" sz="800"/>
              <a:t>text</a:t>
            </a:r>
          </a:p>
          <a:p>
            <a:endParaRPr lang="en-US" sz="800"/>
          </a:p>
          <a:p>
            <a:r>
              <a:rPr lang="en-US" sz="800"/>
              <a:t>3. Which redirection meta-character is used in the script? What does it do?</a:t>
            </a:r>
          </a:p>
          <a:p>
            <a:r>
              <a:rPr lang="en-US" sz="800"/>
              <a:t>Answer here:</a:t>
            </a:r>
          </a:p>
          <a:p>
            <a:r>
              <a:rPr lang="en-US" sz="800"/>
              <a:t>&gt;&gt;  -- redirects the output to the file and appends to the file (single arrow, &gt; -- will overwrite file)</a:t>
            </a:r>
          </a:p>
          <a:p>
            <a:endParaRPr lang="en-US" sz="800"/>
          </a:p>
          <a:p>
            <a:r>
              <a:rPr lang="en-US" sz="800"/>
              <a:t>References:</a:t>
            </a:r>
          </a:p>
          <a:p>
            <a:r>
              <a:rPr lang="en-US" sz="800"/>
              <a:t>1.Project recording</a:t>
            </a:r>
          </a:p>
          <a:p>
            <a:r>
              <a:rPr lang="en-US" sz="800"/>
              <a:t>2.Live Session</a:t>
            </a:r>
          </a:p>
          <a:p>
            <a:endParaRPr lang="en-US" sz="8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0140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1048</Words>
  <Application>Microsoft Office PowerPoint</Application>
  <PresentationFormat>Widescreen</PresentationFormat>
  <Paragraphs>135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Roboto</vt:lpstr>
      <vt:lpstr>Office Theme</vt:lpstr>
      <vt:lpstr>CEIS106 Final Course Project</vt:lpstr>
      <vt:lpstr>Introduction</vt:lpstr>
      <vt:lpstr>First step</vt:lpstr>
      <vt:lpstr>Navigate the Linux filesystem tree</vt:lpstr>
      <vt:lpstr>Create directories and files</vt:lpstr>
      <vt:lpstr>Copy and remove directories and files </vt:lpstr>
      <vt:lpstr>Locate directories and files </vt:lpstr>
      <vt:lpstr>Second Step</vt:lpstr>
      <vt:lpstr>Create a shell script</vt:lpstr>
      <vt:lpstr>Change script file permissions</vt:lpstr>
      <vt:lpstr>Set the PATH variable</vt:lpstr>
      <vt:lpstr>Make the PATH variable permanent</vt:lpstr>
      <vt:lpstr>Third Step</vt:lpstr>
      <vt:lpstr>Add users and groups in CLI</vt:lpstr>
      <vt:lpstr>Test user and group settings</vt:lpstr>
      <vt:lpstr>Add users in GUI</vt:lpstr>
      <vt:lpstr>Remove users and groups</vt:lpstr>
      <vt:lpstr>Discover host IP configurations</vt:lpstr>
      <vt:lpstr>Manage network interfaces</vt:lpstr>
      <vt:lpstr>Use network utilities</vt:lpstr>
      <vt:lpstr>Monitor Linux processes</vt:lpstr>
      <vt:lpstr>Monitor user activities</vt:lpstr>
      <vt:lpstr>Monitor network bandwidth usage</vt:lpstr>
      <vt:lpstr>Communication Skills</vt:lpstr>
      <vt:lpstr>Career Skills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CEIS106 Final Course Project</dc:title>
  <dc:creator>brady</dc:creator>
  <cp:lastModifiedBy>brady</cp:lastModifiedBy>
  <cp:revision>5</cp:revision>
  <dcterms:created xsi:type="dcterms:W3CDTF">2022-08-27T17:53:24Z</dcterms:created>
  <dcterms:modified xsi:type="dcterms:W3CDTF">2022-08-28T01:48:24Z</dcterms:modified>
</cp:coreProperties>
</file>