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450" r:id="rId2"/>
    <p:sldId id="451" r:id="rId3"/>
    <p:sldId id="452" r:id="rId4"/>
    <p:sldId id="581" r:id="rId5"/>
    <p:sldId id="582" r:id="rId6"/>
    <p:sldId id="583" r:id="rId7"/>
    <p:sldId id="584" r:id="rId8"/>
    <p:sldId id="585" r:id="rId9"/>
    <p:sldId id="586" r:id="rId10"/>
    <p:sldId id="587" r:id="rId11"/>
    <p:sldId id="588" r:id="rId12"/>
    <p:sldId id="591" r:id="rId13"/>
    <p:sldId id="592" r:id="rId14"/>
    <p:sldId id="589" r:id="rId15"/>
    <p:sldId id="590" r:id="rId16"/>
    <p:sldId id="593" r:id="rId17"/>
    <p:sldId id="594" r:id="rId18"/>
    <p:sldId id="595" r:id="rId19"/>
    <p:sldId id="596" r:id="rId20"/>
    <p:sldId id="597" r:id="rId21"/>
    <p:sldId id="598" r:id="rId22"/>
    <p:sldId id="599" r:id="rId23"/>
    <p:sldId id="600" r:id="rId24"/>
    <p:sldId id="60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0432FF"/>
    <a:srgbClr val="00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75" autoAdjust="0"/>
    <p:restoredTop sz="88238" autoAdjust="0"/>
  </p:normalViewPr>
  <p:slideViewPr>
    <p:cSldViewPr snapToGrid="0" snapToObjects="1">
      <p:cViewPr varScale="1">
        <p:scale>
          <a:sx n="147" d="100"/>
          <a:sy n="147" d="100"/>
        </p:scale>
        <p:origin x="2472"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276" d="100"/>
          <a:sy n="276" d="100"/>
        </p:scale>
        <p:origin x="1232"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CF7C78-A87B-9B4D-A9D1-7364E5DA120C}" type="datetime1">
              <a:rPr lang="en-US" smtClean="0"/>
              <a:t>1/22/21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F5DE9D-0A37-8441-8B4F-F3BACD0F69DA}" type="slidenum">
              <a:rPr lang="en-US" smtClean="0"/>
              <a:t>‹#›</a:t>
            </a:fld>
            <a:endParaRPr lang="en-US"/>
          </a:p>
        </p:txBody>
      </p:sp>
    </p:spTree>
    <p:extLst>
      <p:ext uri="{BB962C8B-B14F-4D97-AF65-F5344CB8AC3E}">
        <p14:creationId xmlns:p14="http://schemas.microsoft.com/office/powerpoint/2010/main" val="9813379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AA2943-DE60-F34D-A49E-8FF3146C7A9A}" type="datetime1">
              <a:rPr lang="en-US" smtClean="0"/>
              <a:t>1/22/21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E100B7-F0F0-BA4B-98D9-DC51A8C921F3}" type="slidenum">
              <a:rPr lang="en-US" smtClean="0"/>
              <a:t>‹#›</a:t>
            </a:fld>
            <a:endParaRPr lang="en-US"/>
          </a:p>
        </p:txBody>
      </p:sp>
    </p:spTree>
    <p:extLst>
      <p:ext uri="{BB962C8B-B14F-4D97-AF65-F5344CB8AC3E}">
        <p14:creationId xmlns:p14="http://schemas.microsoft.com/office/powerpoint/2010/main" val="113987348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Today we are going to continue on our journey on senior project design. We are going to talk about team work and resume.</a:t>
            </a:r>
          </a:p>
          <a:p>
            <a:endParaRPr lang="en-US" dirty="0"/>
          </a:p>
          <a:p>
            <a:r>
              <a:rPr lang="en-US" dirty="0"/>
              <a:t>Some of you email me that you are registering for this class under the thesis track, and in this case, do I still need to form team? The answer is no, you don’t need to form a team; however, you need to find an advisor, a faculty member from either ECE or CS who can advisor you on a research project; other than that, everything is the same, you need to turn in all the assignments, give elevator pitch next next week, turn in a final project proposal and of course this project proposal is the research project you are doing with the advisor.</a:t>
            </a:r>
          </a:p>
          <a:p>
            <a:endParaRPr lang="en-US" dirty="0"/>
          </a:p>
        </p:txBody>
      </p:sp>
      <p:sp>
        <p:nvSpPr>
          <p:cNvPr id="4" name="Slide Number Placeholder 3"/>
          <p:cNvSpPr>
            <a:spLocks noGrp="1"/>
          </p:cNvSpPr>
          <p:nvPr>
            <p:ph type="sldNum" sz="quarter" idx="5"/>
          </p:nvPr>
        </p:nvSpPr>
        <p:spPr/>
        <p:txBody>
          <a:bodyPr/>
          <a:lstStyle/>
          <a:p>
            <a:fld id="{AAE100B7-F0F0-BA4B-98D9-DC51A8C921F3}" type="slidenum">
              <a:rPr lang="en-US" smtClean="0"/>
              <a:t>1</a:t>
            </a:fld>
            <a:endParaRPr lang="en-US"/>
          </a:p>
        </p:txBody>
      </p:sp>
    </p:spTree>
    <p:extLst>
      <p:ext uri="{BB962C8B-B14F-4D97-AF65-F5344CB8AC3E}">
        <p14:creationId xmlns:p14="http://schemas.microsoft.com/office/powerpoint/2010/main" val="1900736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story told us, we are not hard-wired to succeed at teamwork. Teamwork is something we need to learn, because different people have different area of </a:t>
            </a:r>
            <a:r>
              <a:rPr lang="en-US" dirty="0" err="1"/>
              <a:t>expertises</a:t>
            </a:r>
            <a:r>
              <a:rPr lang="en-US" dirty="0"/>
              <a:t>, and some of them can complement to each other. </a:t>
            </a:r>
          </a:p>
          <a:p>
            <a:endParaRPr lang="en-US" dirty="0"/>
          </a:p>
          <a:p>
            <a:r>
              <a:rPr lang="en-US" dirty="0"/>
              <a:t>No one is born with excellent teamwork capability; teamwork must be trained; </a:t>
            </a:r>
          </a:p>
          <a:p>
            <a:endParaRPr lang="en-US" dirty="0"/>
          </a:p>
          <a:p>
            <a:r>
              <a:rPr lang="en-US" dirty="0"/>
              <a:t>What encourage team responsibility? The course requirement? Let’s watch the following two </a:t>
            </a:r>
            <a:r>
              <a:rPr lang="en-US" dirty="0" err="1"/>
              <a:t>youtube</a:t>
            </a:r>
            <a:r>
              <a:rPr lang="en-US" dirty="0"/>
              <a:t> videos.</a:t>
            </a:r>
          </a:p>
        </p:txBody>
      </p:sp>
      <p:sp>
        <p:nvSpPr>
          <p:cNvPr id="4" name="Slide Number Placeholder 3"/>
          <p:cNvSpPr>
            <a:spLocks noGrp="1"/>
          </p:cNvSpPr>
          <p:nvPr>
            <p:ph type="sldNum" sz="quarter" idx="5"/>
          </p:nvPr>
        </p:nvSpPr>
        <p:spPr/>
        <p:txBody>
          <a:bodyPr/>
          <a:lstStyle/>
          <a:p>
            <a:fld id="{AAE100B7-F0F0-BA4B-98D9-DC51A8C921F3}" type="slidenum">
              <a:rPr lang="en-US" smtClean="0"/>
              <a:t>10</a:t>
            </a:fld>
            <a:endParaRPr lang="en-US"/>
          </a:p>
        </p:txBody>
      </p:sp>
    </p:spTree>
    <p:extLst>
      <p:ext uri="{BB962C8B-B14F-4D97-AF65-F5344CB8AC3E}">
        <p14:creationId xmlns:p14="http://schemas.microsoft.com/office/powerpoint/2010/main" val="683021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E100B7-F0F0-BA4B-98D9-DC51A8C921F3}" type="slidenum">
              <a:rPr lang="en-US" smtClean="0"/>
              <a:t>11</a:t>
            </a:fld>
            <a:endParaRPr lang="en-US"/>
          </a:p>
        </p:txBody>
      </p:sp>
    </p:spTree>
    <p:extLst>
      <p:ext uri="{BB962C8B-B14F-4D97-AF65-F5344CB8AC3E}">
        <p14:creationId xmlns:p14="http://schemas.microsoft.com/office/powerpoint/2010/main" val="793870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E100B7-F0F0-BA4B-98D9-DC51A8C921F3}" type="slidenum">
              <a:rPr lang="en-US" smtClean="0"/>
              <a:t>12</a:t>
            </a:fld>
            <a:endParaRPr lang="en-US"/>
          </a:p>
        </p:txBody>
      </p:sp>
    </p:spTree>
    <p:extLst>
      <p:ext uri="{BB962C8B-B14F-4D97-AF65-F5344CB8AC3E}">
        <p14:creationId xmlns:p14="http://schemas.microsoft.com/office/powerpoint/2010/main" val="1091578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thing that you need to keep in mind is: respect is never equal to follow. I may respect you but I may not follow; likewise, just because I follow you doesn’t mean I respect you for now; it can be an order from a higher level manager asking me to follow your idea even though I don’t respect your capability;</a:t>
            </a:r>
          </a:p>
          <a:p>
            <a:endParaRPr lang="en-US" dirty="0"/>
          </a:p>
          <a:p>
            <a:r>
              <a:rPr lang="en-US" dirty="0"/>
              <a:t>This happen frequently in a company; as an employer, you may respect your boss, but after work, I freaking hate my boss;</a:t>
            </a:r>
          </a:p>
          <a:p>
            <a:endParaRPr lang="en-US" dirty="0"/>
          </a:p>
          <a:p>
            <a:r>
              <a:rPr lang="en-US" dirty="0"/>
              <a:t>However, in order to have a very successful teamwork, respect and follow must come together; and this is not just aiming for the leader but everyone else. You need to respect everyone, listen to his or her idea, even though it sounds shitty in the first stage, but there must be a reason for this idea to come up. Also, being shitty or not is all about your personal opinions. </a:t>
            </a:r>
          </a:p>
          <a:p>
            <a:endParaRPr lang="en-US" dirty="0"/>
          </a:p>
          <a:p>
            <a:r>
              <a:rPr lang="en-US" dirty="0"/>
              <a:t>And I can tell you, I have been working a lot with many students, and the most important part is to hear their ideas. By understanding their ideas, you will know their technical backgrounds, and knowledge foundation. </a:t>
            </a:r>
          </a:p>
          <a:p>
            <a:endParaRPr lang="en-US" dirty="0"/>
          </a:p>
          <a:p>
            <a:r>
              <a:rPr lang="en-US" dirty="0"/>
              <a:t>Creativity is important, but knowledge empowers the creativity. The limit of your knowledge is also a limit of your creativity.</a:t>
            </a:r>
          </a:p>
          <a:p>
            <a:endParaRPr lang="en-US" dirty="0"/>
          </a:p>
          <a:p>
            <a:r>
              <a:rPr lang="en-US" dirty="0"/>
              <a:t>Now, as an advisor, you will be able to find a way to help them after listening to their ideas.</a:t>
            </a:r>
          </a:p>
        </p:txBody>
      </p:sp>
      <p:sp>
        <p:nvSpPr>
          <p:cNvPr id="4" name="Slide Number Placeholder 3"/>
          <p:cNvSpPr>
            <a:spLocks noGrp="1"/>
          </p:cNvSpPr>
          <p:nvPr>
            <p:ph type="sldNum" sz="quarter" idx="5"/>
          </p:nvPr>
        </p:nvSpPr>
        <p:spPr/>
        <p:txBody>
          <a:bodyPr/>
          <a:lstStyle/>
          <a:p>
            <a:fld id="{AAE100B7-F0F0-BA4B-98D9-DC51A8C921F3}" type="slidenum">
              <a:rPr lang="en-US" smtClean="0"/>
              <a:t>13</a:t>
            </a:fld>
            <a:endParaRPr lang="en-US"/>
          </a:p>
        </p:txBody>
      </p:sp>
    </p:spTree>
    <p:extLst>
      <p:ext uri="{BB962C8B-B14F-4D97-AF65-F5344CB8AC3E}">
        <p14:creationId xmlns:p14="http://schemas.microsoft.com/office/powerpoint/2010/main" val="3027426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talked a lot about teamwork, what is a teamwork, why is it important, and why should I care. All these are mysterious; teamwork won’t happen until we bring it to practice. </a:t>
            </a:r>
          </a:p>
          <a:p>
            <a:endParaRPr lang="en-US" dirty="0"/>
          </a:p>
          <a:p>
            <a:r>
              <a:rPr lang="en-US" dirty="0"/>
              <a:t>The first step is to form a team; like I said, each team in this class should have about 3-4 people; since the project must contain both software and hardware components, your group should have both software and hardware people; (explain…)</a:t>
            </a:r>
          </a:p>
          <a:p>
            <a:endParaRPr lang="en-US" dirty="0"/>
          </a:p>
          <a:p>
            <a:r>
              <a:rPr lang="en-US" dirty="0"/>
              <a:t>More importantly, each team has a leader. A leader exists in terms of hierarchy; (explain…)</a:t>
            </a:r>
          </a:p>
        </p:txBody>
      </p:sp>
      <p:sp>
        <p:nvSpPr>
          <p:cNvPr id="4" name="Slide Number Placeholder 3"/>
          <p:cNvSpPr>
            <a:spLocks noGrp="1"/>
          </p:cNvSpPr>
          <p:nvPr>
            <p:ph type="sldNum" sz="quarter" idx="5"/>
          </p:nvPr>
        </p:nvSpPr>
        <p:spPr/>
        <p:txBody>
          <a:bodyPr/>
          <a:lstStyle/>
          <a:p>
            <a:fld id="{AAE100B7-F0F0-BA4B-98D9-DC51A8C921F3}" type="slidenum">
              <a:rPr lang="en-US" smtClean="0"/>
              <a:t>14</a:t>
            </a:fld>
            <a:endParaRPr lang="en-US"/>
          </a:p>
        </p:txBody>
      </p:sp>
    </p:spTree>
    <p:extLst>
      <p:ext uri="{BB962C8B-B14F-4D97-AF65-F5344CB8AC3E}">
        <p14:creationId xmlns:p14="http://schemas.microsoft.com/office/powerpoint/2010/main" val="2066623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help you form a team, we are going to ask you to turn in your resume and give elevator pitch next next week, two weeks from now. And I will spend the rest of the lecture today and the next week to talk about how to write a good resume and give an elevator pitch. </a:t>
            </a:r>
          </a:p>
          <a:p>
            <a:endParaRPr lang="en-US" dirty="0"/>
          </a:p>
          <a:p>
            <a:r>
              <a:rPr lang="en-US" dirty="0"/>
              <a:t>After that, it is your turn to showcase yourself; we will schedule a slot for everyone to stand up to the stage to talk about yourself and what your project ideas are, in just 5 minutes.</a:t>
            </a:r>
          </a:p>
          <a:p>
            <a:endParaRPr lang="en-US" dirty="0"/>
          </a:p>
          <a:p>
            <a:r>
              <a:rPr lang="en-US" dirty="0"/>
              <a:t>This is the second assignment next next week. First part, you need to have your resume and create a personal website. And I will make the resume and website visible to everyone in the class, so everyone can know each other and know where to find the right person in his or her team. </a:t>
            </a:r>
          </a:p>
          <a:p>
            <a:endParaRPr lang="en-US" dirty="0"/>
          </a:p>
          <a:p>
            <a:r>
              <a:rPr lang="en-US" dirty="0"/>
              <a:t>Now, let’s talk about resume. Building a resume is a very subjective matter. It has a lot of my personal opinion. They may not be true but at least I can tell you its’ based on my several years of experience. I have been working with </a:t>
            </a:r>
            <a:r>
              <a:rPr lang="en-US" dirty="0" err="1"/>
              <a:t>Simens</a:t>
            </a:r>
            <a:r>
              <a:rPr lang="en-US" dirty="0"/>
              <a:t> Business, IBM, and the biggest financial company in Chicago, Citadel. </a:t>
            </a:r>
          </a:p>
          <a:p>
            <a:endParaRPr lang="en-US" dirty="0"/>
          </a:p>
          <a:p>
            <a:r>
              <a:rPr lang="en-US" dirty="0"/>
              <a:t>A resume is …</a:t>
            </a:r>
          </a:p>
        </p:txBody>
      </p:sp>
      <p:sp>
        <p:nvSpPr>
          <p:cNvPr id="4" name="Slide Number Placeholder 3"/>
          <p:cNvSpPr>
            <a:spLocks noGrp="1"/>
          </p:cNvSpPr>
          <p:nvPr>
            <p:ph type="sldNum" sz="quarter" idx="5"/>
          </p:nvPr>
        </p:nvSpPr>
        <p:spPr/>
        <p:txBody>
          <a:bodyPr/>
          <a:lstStyle/>
          <a:p>
            <a:fld id="{AAE100B7-F0F0-BA4B-98D9-DC51A8C921F3}" type="slidenum">
              <a:rPr lang="en-US" smtClean="0"/>
              <a:t>15</a:t>
            </a:fld>
            <a:endParaRPr lang="en-US"/>
          </a:p>
        </p:txBody>
      </p:sp>
    </p:spTree>
    <p:extLst>
      <p:ext uri="{BB962C8B-B14F-4D97-AF65-F5344CB8AC3E}">
        <p14:creationId xmlns:p14="http://schemas.microsoft.com/office/powerpoint/2010/main" val="2514294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AE100B7-F0F0-BA4B-98D9-DC51A8C921F3}" type="slidenum">
              <a:rPr lang="en-US" smtClean="0"/>
              <a:t>16</a:t>
            </a:fld>
            <a:endParaRPr lang="en-US"/>
          </a:p>
        </p:txBody>
      </p:sp>
    </p:spTree>
    <p:extLst>
      <p:ext uri="{BB962C8B-B14F-4D97-AF65-F5344CB8AC3E}">
        <p14:creationId xmlns:p14="http://schemas.microsoft.com/office/powerpoint/2010/main" val="1886181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AE100B7-F0F0-BA4B-98D9-DC51A8C921F3}" type="slidenum">
              <a:rPr lang="en-US" smtClean="0"/>
              <a:t>17</a:t>
            </a:fld>
            <a:endParaRPr lang="en-US"/>
          </a:p>
        </p:txBody>
      </p:sp>
    </p:spTree>
    <p:extLst>
      <p:ext uri="{BB962C8B-B14F-4D97-AF65-F5344CB8AC3E}">
        <p14:creationId xmlns:p14="http://schemas.microsoft.com/office/powerpoint/2010/main" val="3571726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AE100B7-F0F0-BA4B-98D9-DC51A8C921F3}" type="slidenum">
              <a:rPr lang="en-US" smtClean="0"/>
              <a:t>18</a:t>
            </a:fld>
            <a:endParaRPr lang="en-US"/>
          </a:p>
        </p:txBody>
      </p:sp>
    </p:spTree>
    <p:extLst>
      <p:ext uri="{BB962C8B-B14F-4D97-AF65-F5344CB8AC3E}">
        <p14:creationId xmlns:p14="http://schemas.microsoft.com/office/powerpoint/2010/main" val="29235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quickly review the class logistics again. We have only one instructor and that is me. We will have one TA, Yasin; I have put down our emails so you can reach out to us if you have any questions.</a:t>
            </a:r>
          </a:p>
          <a:p>
            <a:endParaRPr lang="en-US" dirty="0"/>
          </a:p>
          <a:p>
            <a:r>
              <a:rPr lang="en-US" dirty="0"/>
              <a:t>The main class takes place twice weekly. We will not have lectures all the week but in the first 3-4 weeks when I need to let every one know each other through the elevator pitch and I need to introduce the general ideas of the course.</a:t>
            </a:r>
          </a:p>
          <a:p>
            <a:endParaRPr lang="en-US" dirty="0"/>
          </a:p>
          <a:p>
            <a:r>
              <a:rPr lang="en-US" dirty="0"/>
              <a:t>The rest of the time will be offline; we will schedule individual group meeting for me to understand your progress and give you advice.</a:t>
            </a:r>
          </a:p>
          <a:p>
            <a:endParaRPr lang="en-US" dirty="0"/>
          </a:p>
          <a:p>
            <a:r>
              <a:rPr lang="en-US" dirty="0"/>
              <a:t>Webpage. We will use GitHub to manage the class. We use GitHub because it allows everybody to easily keep track of all changes and updates to the class materials. We also use Canvas and that is the place we ask you to turn in your assignment.</a:t>
            </a:r>
          </a:p>
        </p:txBody>
      </p:sp>
      <p:sp>
        <p:nvSpPr>
          <p:cNvPr id="4" name="Slide Number Placeholder 3"/>
          <p:cNvSpPr>
            <a:spLocks noGrp="1"/>
          </p:cNvSpPr>
          <p:nvPr>
            <p:ph type="sldNum" sz="quarter" idx="5"/>
          </p:nvPr>
        </p:nvSpPr>
        <p:spPr/>
        <p:txBody>
          <a:bodyPr/>
          <a:lstStyle/>
          <a:p>
            <a:fld id="{AAE100B7-F0F0-BA4B-98D9-DC51A8C921F3}" type="slidenum">
              <a:rPr lang="en-US" smtClean="0"/>
              <a:t>2</a:t>
            </a:fld>
            <a:endParaRPr lang="en-US"/>
          </a:p>
        </p:txBody>
      </p:sp>
    </p:spTree>
    <p:extLst>
      <p:ext uri="{BB962C8B-B14F-4D97-AF65-F5344CB8AC3E}">
        <p14:creationId xmlns:p14="http://schemas.microsoft.com/office/powerpoint/2010/main" val="2396083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scoring, there will be a total of 100 points going to assignment. Since this is a project-driven course, all the assignments are designed to be eventually helping you complete the project. Most of them are discussion-based, and I don’t think there is a way or a necessity to cheat.</a:t>
            </a:r>
          </a:p>
          <a:p>
            <a:endParaRPr lang="en-US" dirty="0"/>
          </a:p>
          <a:p>
            <a:r>
              <a:rPr lang="en-US" dirty="0"/>
              <a:t>We have totally seven items to your final grade.</a:t>
            </a:r>
          </a:p>
        </p:txBody>
      </p:sp>
      <p:sp>
        <p:nvSpPr>
          <p:cNvPr id="4" name="Slide Number Placeholder 3"/>
          <p:cNvSpPr>
            <a:spLocks noGrp="1"/>
          </p:cNvSpPr>
          <p:nvPr>
            <p:ph type="sldNum" sz="quarter" idx="5"/>
          </p:nvPr>
        </p:nvSpPr>
        <p:spPr/>
        <p:txBody>
          <a:bodyPr/>
          <a:lstStyle/>
          <a:p>
            <a:fld id="{AAE100B7-F0F0-BA4B-98D9-DC51A8C921F3}" type="slidenum">
              <a:rPr lang="en-US" smtClean="0"/>
              <a:t>3</a:t>
            </a:fld>
            <a:endParaRPr lang="en-US"/>
          </a:p>
        </p:txBody>
      </p:sp>
    </p:spTree>
    <p:extLst>
      <p:ext uri="{BB962C8B-B14F-4D97-AF65-F5344CB8AC3E}">
        <p14:creationId xmlns:p14="http://schemas.microsoft.com/office/powerpoint/2010/main" val="1070952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Assignment 1: Engineering evaluation, due next Wed 11:59 pm. This assignment has two parts, part 1 is to identify in your surrounding life that bothers you, and you provide a solution to solve the problem. </a:t>
            </a:r>
          </a:p>
          <a:p>
            <a:endParaRPr lang="en-US" dirty="0"/>
          </a:p>
          <a:p>
            <a:r>
              <a:rPr lang="en-US" dirty="0"/>
              <a:t>For example, the problem can be; come on, the bus is delayed and I am going to miss an important meeting; Or, shoot, my car’s window just broke, and that is not the first time; or my water heater is becoming less and less efficient, and I may need to shower in cold water during the winter.</a:t>
            </a:r>
          </a:p>
          <a:p>
            <a:endParaRPr lang="en-US" dirty="0"/>
          </a:p>
          <a:p>
            <a:pPr algn="l"/>
            <a:r>
              <a:rPr lang="en-US" b="0" i="0" dirty="0">
                <a:solidFill>
                  <a:srgbClr val="24292E"/>
                </a:solidFill>
                <a:effectLst/>
                <a:latin typeface="-apple-system"/>
              </a:rPr>
              <a:t>Carry a note pad or cell phone and make notes of all the things that you observe over the next week. Turn in a report of identifying the improvement and sketch out your initial thoughts on how you would engineer a solution. The solutions should be realistic and feasible. Practice problem solving at a high level of abstraction and general project planning. That is part I.</a:t>
            </a:r>
          </a:p>
          <a:p>
            <a:pPr algn="l"/>
            <a:endParaRPr lang="en-US" dirty="0">
              <a:solidFill>
                <a:srgbClr val="24292E"/>
              </a:solidFill>
              <a:latin typeface="-apple-system"/>
            </a:endParaRPr>
          </a:p>
          <a:p>
            <a:pPr algn="l"/>
            <a:r>
              <a:rPr lang="en-US" dirty="0">
                <a:solidFill>
                  <a:srgbClr val="24292E"/>
                </a:solidFill>
                <a:latin typeface="-apple-system"/>
              </a:rPr>
              <a:t>Part II, relatively easier; go watch the video from the previous senior project designs and you can find the link in the class page. Watch as many projects as possible and write down your report for at least three projects; The report again, can be very high level: what do you think that project can help improve our lives? Why do we need to care that project. </a:t>
            </a:r>
          </a:p>
          <a:p>
            <a:pPr algn="l"/>
            <a:endParaRPr lang="en-US" dirty="0">
              <a:solidFill>
                <a:srgbClr val="24292E"/>
              </a:solidFill>
              <a:latin typeface="-apple-system"/>
            </a:endParaRPr>
          </a:p>
          <a:p>
            <a:pPr algn="l"/>
            <a:r>
              <a:rPr lang="en-US" dirty="0">
                <a:solidFill>
                  <a:srgbClr val="24292E"/>
                </a:solidFill>
                <a:latin typeface="-apple-system"/>
              </a:rPr>
              <a:t>So, these are part I and part II of the assignment 1. </a:t>
            </a:r>
            <a:endParaRPr lang="en-US" dirty="0"/>
          </a:p>
        </p:txBody>
      </p:sp>
      <p:sp>
        <p:nvSpPr>
          <p:cNvPr id="4" name="Slide Number Placeholder 3"/>
          <p:cNvSpPr>
            <a:spLocks noGrp="1"/>
          </p:cNvSpPr>
          <p:nvPr>
            <p:ph type="sldNum" sz="quarter" idx="5"/>
          </p:nvPr>
        </p:nvSpPr>
        <p:spPr/>
        <p:txBody>
          <a:bodyPr/>
          <a:lstStyle/>
          <a:p>
            <a:fld id="{AAE100B7-F0F0-BA4B-98D9-DC51A8C921F3}" type="slidenum">
              <a:rPr lang="en-US" smtClean="0"/>
              <a:t>4</a:t>
            </a:fld>
            <a:endParaRPr lang="en-US"/>
          </a:p>
        </p:txBody>
      </p:sp>
    </p:spTree>
    <p:extLst>
      <p:ext uri="{BB962C8B-B14F-4D97-AF65-F5344CB8AC3E}">
        <p14:creationId xmlns:p14="http://schemas.microsoft.com/office/powerpoint/2010/main" val="1464018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move on to the first topic today. Teamwork.</a:t>
            </a:r>
          </a:p>
          <a:p>
            <a:endParaRPr lang="en-US" dirty="0"/>
          </a:p>
          <a:p>
            <a:r>
              <a:rPr lang="en-US" dirty="0"/>
              <a:t>Most of what you have read so far about teamwork is just bunk. Rowers’ rowing? Team player in the national football league? There is no “I” in the teamwork?</a:t>
            </a:r>
          </a:p>
          <a:p>
            <a:endParaRPr lang="en-US" dirty="0"/>
          </a:p>
          <a:p>
            <a:endParaRPr lang="en-US" dirty="0"/>
          </a:p>
        </p:txBody>
      </p:sp>
      <p:sp>
        <p:nvSpPr>
          <p:cNvPr id="4" name="Slide Number Placeholder 3"/>
          <p:cNvSpPr>
            <a:spLocks noGrp="1"/>
          </p:cNvSpPr>
          <p:nvPr>
            <p:ph type="sldNum" sz="quarter" idx="5"/>
          </p:nvPr>
        </p:nvSpPr>
        <p:spPr/>
        <p:txBody>
          <a:bodyPr/>
          <a:lstStyle/>
          <a:p>
            <a:fld id="{AAE100B7-F0F0-BA4B-98D9-DC51A8C921F3}" type="slidenum">
              <a:rPr lang="en-US" smtClean="0"/>
              <a:t>5</a:t>
            </a:fld>
            <a:endParaRPr lang="en-US"/>
          </a:p>
        </p:txBody>
      </p:sp>
    </p:spTree>
    <p:extLst>
      <p:ext uri="{BB962C8B-B14F-4D97-AF65-F5344CB8AC3E}">
        <p14:creationId xmlns:p14="http://schemas.microsoft.com/office/powerpoint/2010/main" val="300954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truth is, teamwork is not something you can create immediately or solve to get 100 points from an assignment. It doesn’t happen overnight; </a:t>
            </a:r>
          </a:p>
          <a:p>
            <a:endParaRPr lang="en-US" dirty="0"/>
          </a:p>
          <a:p>
            <a:r>
              <a:rPr lang="en-US" dirty="0"/>
              <a:t>You can only create an environment where teamwork can flourish. This is important; teamwork needs time to grow and it takes a lot of components to ensure teamwork always exists and doesn’t disappear especially when things get normalized.</a:t>
            </a:r>
          </a:p>
          <a:p>
            <a:endParaRPr lang="en-US" dirty="0"/>
          </a:p>
          <a:p>
            <a:r>
              <a:rPr lang="en-US" dirty="0"/>
              <a:t>This is like, striking it rich or falling in love, none of them can happen immediately; except those unrealistic movie scenes. </a:t>
            </a:r>
          </a:p>
        </p:txBody>
      </p:sp>
      <p:sp>
        <p:nvSpPr>
          <p:cNvPr id="4" name="Slide Number Placeholder 3"/>
          <p:cNvSpPr>
            <a:spLocks noGrp="1"/>
          </p:cNvSpPr>
          <p:nvPr>
            <p:ph type="sldNum" sz="quarter" idx="5"/>
          </p:nvPr>
        </p:nvSpPr>
        <p:spPr/>
        <p:txBody>
          <a:bodyPr/>
          <a:lstStyle/>
          <a:p>
            <a:fld id="{AAE100B7-F0F0-BA4B-98D9-DC51A8C921F3}" type="slidenum">
              <a:rPr lang="en-US" smtClean="0"/>
              <a:t>6</a:t>
            </a:fld>
            <a:endParaRPr lang="en-US"/>
          </a:p>
        </p:txBody>
      </p:sp>
    </p:spTree>
    <p:extLst>
      <p:ext uri="{BB962C8B-B14F-4D97-AF65-F5344CB8AC3E}">
        <p14:creationId xmlns:p14="http://schemas.microsoft.com/office/powerpoint/2010/main" val="1760155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90418" y="4343400"/>
            <a:ext cx="5486400" cy="4114800"/>
          </a:xfrm>
        </p:spPr>
        <p:txBody>
          <a:bodyPr/>
          <a:lstStyle/>
          <a:p>
            <a:r>
              <a:rPr lang="en-US" dirty="0"/>
              <a:t>Teamwork cannot be willed into existence. And, the reason to this is quite simple; if you can force someone to be in your teamwork, it’s not team work but your arrangement and order. That does not come with a team, right?</a:t>
            </a:r>
          </a:p>
        </p:txBody>
      </p:sp>
      <p:sp>
        <p:nvSpPr>
          <p:cNvPr id="4" name="Slide Number Placeholder 3"/>
          <p:cNvSpPr>
            <a:spLocks noGrp="1"/>
          </p:cNvSpPr>
          <p:nvPr>
            <p:ph type="sldNum" sz="quarter" idx="5"/>
          </p:nvPr>
        </p:nvSpPr>
        <p:spPr/>
        <p:txBody>
          <a:bodyPr/>
          <a:lstStyle/>
          <a:p>
            <a:fld id="{AAE100B7-F0F0-BA4B-98D9-DC51A8C921F3}" type="slidenum">
              <a:rPr lang="en-US" smtClean="0"/>
              <a:t>7</a:t>
            </a:fld>
            <a:endParaRPr lang="en-US"/>
          </a:p>
        </p:txBody>
      </p:sp>
    </p:spTree>
    <p:extLst>
      <p:ext uri="{BB962C8B-B14F-4D97-AF65-F5344CB8AC3E}">
        <p14:creationId xmlns:p14="http://schemas.microsoft.com/office/powerpoint/2010/main" val="1047426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fact, teamwork is an individual skill; becoming …</a:t>
            </a:r>
          </a:p>
          <a:p>
            <a:endParaRPr lang="en-US" dirty="0"/>
          </a:p>
          <a:p>
            <a:r>
              <a:rPr lang="en-US" dirty="0"/>
              <a:t>You cannot control others, but you can control your own behavior; There is definitely an “I” in a team, regardless you being the leader, or one of the leaders, or a regular members; It doesn’t really matter, because everyone is important to a teamwork; even though there is a hierarchy but most of the time it is just for project management. Without a team, you won’t be able to accomplish the project.</a:t>
            </a:r>
          </a:p>
          <a:p>
            <a:endParaRPr lang="en-US" dirty="0"/>
          </a:p>
          <a:p>
            <a:r>
              <a:rPr lang="en-US" dirty="0"/>
              <a:t>There are many famous example. Neil Armstrong won’t be able to get into the moon through rugged individualism. It takes a team; we have people working on spacecraft, that is the hardware, we have people working on navigation engine, that is the software;</a:t>
            </a:r>
          </a:p>
        </p:txBody>
      </p:sp>
      <p:sp>
        <p:nvSpPr>
          <p:cNvPr id="4" name="Slide Number Placeholder 3"/>
          <p:cNvSpPr>
            <a:spLocks noGrp="1"/>
          </p:cNvSpPr>
          <p:nvPr>
            <p:ph type="sldNum" sz="quarter" idx="5"/>
          </p:nvPr>
        </p:nvSpPr>
        <p:spPr/>
        <p:txBody>
          <a:bodyPr/>
          <a:lstStyle/>
          <a:p>
            <a:fld id="{AAE100B7-F0F0-BA4B-98D9-DC51A8C921F3}" type="slidenum">
              <a:rPr lang="en-US" smtClean="0"/>
              <a:t>8</a:t>
            </a:fld>
            <a:endParaRPr lang="en-US"/>
          </a:p>
        </p:txBody>
      </p:sp>
    </p:spTree>
    <p:extLst>
      <p:ext uri="{BB962C8B-B14F-4D97-AF65-F5344CB8AC3E}">
        <p14:creationId xmlns:p14="http://schemas.microsoft.com/office/powerpoint/2010/main" val="2063232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best place to do teamwork is military training, agree? You need to fight together and cover your neighboring soldier in order to reach the goal.</a:t>
            </a:r>
          </a:p>
          <a:p>
            <a:endParaRPr lang="en-US" dirty="0"/>
          </a:p>
          <a:p>
            <a:r>
              <a:rPr lang="en-US" dirty="0"/>
              <a:t>Have you been wondering, in this picture, when three of the soldiers go across the wall, what does the last one do?</a:t>
            </a:r>
          </a:p>
          <a:p>
            <a:endParaRPr lang="en-US" dirty="0"/>
          </a:p>
          <a:p>
            <a:r>
              <a:rPr lang="en-US" dirty="0"/>
              <a:t>This indeed is an actual story myself. I was born in Taiwan and every handsome man, sorry I mean healthy man, must take military service for 1-2 years. This picture was one of our test. And I was the last person left in the bottom of the fucking wall, when I helped the other three partners go across the wall. The wall is actually very high, much taller than a single person’s height. You cannot easily jump over it.</a:t>
            </a:r>
          </a:p>
          <a:p>
            <a:endParaRPr lang="en-US" dirty="0"/>
          </a:p>
          <a:p>
            <a:r>
              <a:rPr lang="en-US" dirty="0"/>
              <a:t>I looked at my partners and their faces look like leaving me alone. No way, we </a:t>
            </a:r>
            <a:r>
              <a:rPr lang="en-US" dirty="0" err="1"/>
              <a:t>gota</a:t>
            </a:r>
            <a:r>
              <a:rPr lang="en-US" dirty="0"/>
              <a:t> think about a good solution. (explain)</a:t>
            </a:r>
          </a:p>
          <a:p>
            <a:endParaRPr lang="en-US" dirty="0"/>
          </a:p>
          <a:p>
            <a:endParaRPr lang="en-US" dirty="0"/>
          </a:p>
        </p:txBody>
      </p:sp>
      <p:sp>
        <p:nvSpPr>
          <p:cNvPr id="4" name="Slide Number Placeholder 3"/>
          <p:cNvSpPr>
            <a:spLocks noGrp="1"/>
          </p:cNvSpPr>
          <p:nvPr>
            <p:ph type="sldNum" sz="quarter" idx="5"/>
          </p:nvPr>
        </p:nvSpPr>
        <p:spPr/>
        <p:txBody>
          <a:bodyPr/>
          <a:lstStyle/>
          <a:p>
            <a:fld id="{AAE100B7-F0F0-BA4B-98D9-DC51A8C921F3}" type="slidenum">
              <a:rPr lang="en-US" smtClean="0"/>
              <a:t>9</a:t>
            </a:fld>
            <a:endParaRPr lang="en-US"/>
          </a:p>
        </p:txBody>
      </p:sp>
    </p:spTree>
    <p:extLst>
      <p:ext uri="{BB962C8B-B14F-4D97-AF65-F5344CB8AC3E}">
        <p14:creationId xmlns:p14="http://schemas.microsoft.com/office/powerpoint/2010/main" val="143310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330" y="993458"/>
            <a:ext cx="7980533" cy="1362075"/>
          </a:xfrm>
        </p:spPr>
        <p:txBody>
          <a:bodyPr anchor="t"/>
          <a:lstStyle>
            <a:lvl1pPr algn="l">
              <a:defRPr lang="en-US" sz="4400" b="1" baseline="0" dirty="0">
                <a:latin typeface="San Serif"/>
                <a:cs typeface="San Serif"/>
              </a:defRPr>
            </a:lvl1pPr>
          </a:lstStyle>
          <a:p>
            <a:r>
              <a:rPr lang="en-US" dirty="0"/>
              <a:t>Click here to edit the master slide</a:t>
            </a:r>
          </a:p>
        </p:txBody>
      </p:sp>
      <p:sp>
        <p:nvSpPr>
          <p:cNvPr id="3" name="Text Placeholder 2"/>
          <p:cNvSpPr>
            <a:spLocks noGrp="1"/>
          </p:cNvSpPr>
          <p:nvPr>
            <p:ph type="body" idx="1"/>
          </p:nvPr>
        </p:nvSpPr>
        <p:spPr>
          <a:xfrm>
            <a:off x="576330" y="2653031"/>
            <a:ext cx="7980533" cy="1500187"/>
          </a:xfrm>
        </p:spPr>
        <p:txBody>
          <a:bodyPr anchor="b">
            <a:normAutofit/>
          </a:bodyPr>
          <a:lstStyle>
            <a:lvl1pPr marL="0" indent="0">
              <a:buNone/>
              <a:defRPr sz="2400">
                <a:solidFill>
                  <a:schemeClr val="tx1">
                    <a:lumMod val="75000"/>
                    <a:lumOff val="25000"/>
                  </a:schemeClr>
                </a:solidFill>
                <a:latin typeface="San serif"/>
                <a:cs typeface="San serif"/>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69317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b="1"/>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268F7F9-70EC-BD49-8928-7CB170F9795A}" type="datetime1">
              <a:rPr lang="en-US" smtClean="0"/>
              <a:t>1/22/21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2312594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p>
            <a:fld id="{148EBF9C-0147-DE49-BEBF-5601345D794C}" type="datetime1">
              <a:rPr lang="en-US" smtClean="0"/>
              <a:t>1/22/21</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pic>
        <p:nvPicPr>
          <p:cNvPr id="11" name="Picture 10"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sp>
        <p:nvSpPr>
          <p:cNvPr id="13" name="Title 1">
            <a:extLst>
              <a:ext uri="{FF2B5EF4-FFF2-40B4-BE49-F238E27FC236}">
                <a16:creationId xmlns:a16="http://schemas.microsoft.com/office/drawing/2014/main" id="{39111999-15EC-814B-B32F-0BBC9D8C03A2}"/>
              </a:ext>
            </a:extLst>
          </p:cNvPr>
          <p:cNvSpPr>
            <a:spLocks noGrp="1"/>
          </p:cNvSpPr>
          <p:nvPr>
            <p:ph type="title"/>
          </p:nvPr>
        </p:nvSpPr>
        <p:spPr>
          <a:xfrm>
            <a:off x="628650" y="157302"/>
            <a:ext cx="7886700" cy="964910"/>
          </a:xfrm>
        </p:spPr>
        <p:txBody>
          <a:bodyPr>
            <a:normAutofit/>
          </a:bodyPr>
          <a:lstStyle>
            <a:lvl1pPr>
              <a:defRPr sz="3800" b="1"/>
            </a:lvl1pPr>
          </a:lstStyle>
          <a:p>
            <a:r>
              <a:rPr lang="en-US" dirty="0"/>
              <a:t>Click to edit Master title style</a:t>
            </a:r>
          </a:p>
        </p:txBody>
      </p:sp>
      <p:sp>
        <p:nvSpPr>
          <p:cNvPr id="14" name="Content Placeholder 2">
            <a:extLst>
              <a:ext uri="{FF2B5EF4-FFF2-40B4-BE49-F238E27FC236}">
                <a16:creationId xmlns:a16="http://schemas.microsoft.com/office/drawing/2014/main" id="{C2823809-6443-6843-AD09-B59B7379BABD}"/>
              </a:ext>
            </a:extLst>
          </p:cNvPr>
          <p:cNvSpPr>
            <a:spLocks noGrp="1"/>
          </p:cNvSpPr>
          <p:nvPr>
            <p:ph idx="1"/>
          </p:nvPr>
        </p:nvSpPr>
        <p:spPr>
          <a:xfrm>
            <a:off x="628650" y="1295944"/>
            <a:ext cx="7886700" cy="4659339"/>
          </a:xfrm>
        </p:spPr>
        <p:txBody>
          <a:bodyPr/>
          <a:lstStyle>
            <a:lvl1pPr marL="228600" indent="-411480">
              <a:buFont typeface="Wingdings" pitchFamily="2" charset="2"/>
              <a:buChar char="q"/>
              <a:defRPr sz="2600" b="1"/>
            </a:lvl1pPr>
            <a:lvl2pPr indent="-377190">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5" name="直線接點 7">
            <a:extLst>
              <a:ext uri="{FF2B5EF4-FFF2-40B4-BE49-F238E27FC236}">
                <a16:creationId xmlns:a16="http://schemas.microsoft.com/office/drawing/2014/main" id="{27172727-4FEE-2641-9E0E-1B9B287C1DE0}"/>
              </a:ext>
            </a:extLst>
          </p:cNvPr>
          <p:cNvCxnSpPr>
            <a:cxnSpLocks/>
          </p:cNvCxnSpPr>
          <p:nvPr userDrawn="1"/>
        </p:nvCxnSpPr>
        <p:spPr>
          <a:xfrm>
            <a:off x="628650" y="1077455"/>
            <a:ext cx="7886700" cy="0"/>
          </a:xfrm>
          <a:prstGeom prst="line">
            <a:avLst/>
          </a:prstGeom>
          <a:ln w="38100">
            <a:solidFill>
              <a:schemeClr val="accent5">
                <a:alpha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76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atin typeface="Sen sarif"/>
                <a:cs typeface="Sen sarif"/>
              </a:defRPr>
            </a:lvl1pPr>
            <a:lvl2pPr>
              <a:defRPr sz="2400">
                <a:latin typeface="Sen sarif"/>
                <a:cs typeface="Sen sarif"/>
              </a:defRPr>
            </a:lvl2pPr>
            <a:lvl3pPr>
              <a:defRPr sz="2000">
                <a:latin typeface="Sen sarif"/>
                <a:cs typeface="Sen sarif"/>
              </a:defRPr>
            </a:lvl3pPr>
            <a:lvl4pPr>
              <a:defRPr sz="1800">
                <a:latin typeface="Sen sarif"/>
                <a:cs typeface="Sen sarif"/>
              </a:defRPr>
            </a:lvl4pPr>
            <a:lvl5pPr>
              <a:defRPr sz="1800">
                <a:latin typeface="Sen sarif"/>
                <a:cs typeface="Sen sarif"/>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220C52D-8C02-5E4D-9426-D1EE2725AF8B}" type="datetime1">
              <a:rPr lang="en-US" smtClean="0"/>
              <a:t>1/22/21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dirty="0"/>
          </a:p>
        </p:txBody>
      </p:sp>
      <p:pic>
        <p:nvPicPr>
          <p:cNvPr id="9" name="Picture 8"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cxnSp>
        <p:nvCxnSpPr>
          <p:cNvPr id="10" name="直線接點 7"/>
          <p:cNvCxnSpPr/>
          <p:nvPr userDrawn="1"/>
        </p:nvCxnSpPr>
        <p:spPr>
          <a:xfrm>
            <a:off x="457200" y="1178985"/>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762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AF953D56-53FA-064E-AAF8-1376460A6387}" type="datetime1">
              <a:rPr lang="en-US" smtClean="0"/>
              <a:t>1/22/21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a:p>
        </p:txBody>
      </p:sp>
      <p:pic>
        <p:nvPicPr>
          <p:cNvPr id="10" name="Picture 9"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cxnSp>
        <p:nvCxnSpPr>
          <p:cNvPr id="11" name="直線接點 7"/>
          <p:cNvCxnSpPr/>
          <p:nvPr userDrawn="1"/>
        </p:nvCxnSpPr>
        <p:spPr>
          <a:xfrm>
            <a:off x="457200" y="1178985"/>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257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B01A23A-B960-2540-B8F5-FE58184F77E8}" type="datetime1">
              <a:rPr lang="en-US" smtClean="0"/>
              <a:t>1/22/21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352942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FA2E91B-46B4-4840-8C61-93A81CE7D388}" type="datetime1">
              <a:rPr lang="en-US" smtClean="0"/>
              <a:t>1/22/21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899555" y="6351498"/>
            <a:ext cx="2133600" cy="365125"/>
          </a:xfrm>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149653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4512308-29C4-F544-A0F1-FBC3C4067138}" type="datetime1">
              <a:rPr lang="en-US" smtClean="0"/>
              <a:t>1/22/21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1654835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86C1DF2-18E9-F140-80E5-AA07E724E416}" type="datetime1">
              <a:rPr lang="en-US" smtClean="0"/>
              <a:t>1/22/21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787376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0EDF656-61DC-9A42-8D01-12AB0AEA89CE}" type="datetime1">
              <a:rPr lang="en-US" smtClean="0"/>
              <a:t>1/22/21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02898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68040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422400"/>
            <a:ext cx="8229600" cy="4703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899555" y="6374616"/>
            <a:ext cx="2133600" cy="365125"/>
          </a:xfrm>
          <a:prstGeom prst="rect">
            <a:avLst/>
          </a:prstGeom>
        </p:spPr>
        <p:txBody>
          <a:bodyPr vert="horz" lIns="91440" tIns="45720" rIns="91440" bIns="45720" rtlCol="0" anchor="ctr"/>
          <a:lstStyle>
            <a:lvl1pPr algn="r">
              <a:defRPr sz="1200">
                <a:solidFill>
                  <a:srgbClr val="000000"/>
                </a:solidFill>
              </a:defRPr>
            </a:lvl1pPr>
          </a:lstStyle>
          <a:p>
            <a:fld id="{4E77BC79-9480-1042-96E1-82B94DA0811E}" type="slidenum">
              <a:rPr lang="en-US" smtClean="0"/>
              <a:pPr/>
              <a:t>‹#›</a:t>
            </a:fld>
            <a:endParaRPr lang="en-US" dirty="0"/>
          </a:p>
        </p:txBody>
      </p:sp>
    </p:spTree>
    <p:extLst>
      <p:ext uri="{BB962C8B-B14F-4D97-AF65-F5344CB8AC3E}">
        <p14:creationId xmlns:p14="http://schemas.microsoft.com/office/powerpoint/2010/main" val="1191244257"/>
      </p:ext>
    </p:extLst>
  </p:cSld>
  <p:clrMap bg1="lt1" tx1="dk1" bg2="lt2" tx2="dk2" accent1="accent1" accent2="accent2" accent3="accent3" accent4="accent4" accent5="accent5" accent6="accent6" hlink="hlink" folHlink="folHlink"/>
  <p:sldLayoutIdLst>
    <p:sldLayoutId id="2147483651"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l" defTabSz="457200" rtl="0" eaLnBrk="1" latinLnBrk="0" hangingPunct="1">
        <a:spcBef>
          <a:spcPct val="0"/>
        </a:spcBef>
        <a:buNone/>
        <a:defRPr sz="4000" kern="1200">
          <a:solidFill>
            <a:schemeClr val="tx1"/>
          </a:solidFill>
          <a:latin typeface="San serif"/>
          <a:ea typeface="+mj-ea"/>
          <a:cs typeface="San serif"/>
        </a:defRPr>
      </a:lvl1pPr>
    </p:titleStyle>
    <p:bodyStyle>
      <a:lvl1pPr marL="342900" indent="-342900" algn="l" defTabSz="457200" rtl="0" eaLnBrk="1" latinLnBrk="0" hangingPunct="1">
        <a:spcBef>
          <a:spcPct val="20000"/>
        </a:spcBef>
        <a:buFont typeface="Wingdings" charset="2"/>
        <a:buChar char="q"/>
        <a:defRPr sz="2800" kern="1200">
          <a:solidFill>
            <a:schemeClr val="tx1"/>
          </a:solidFill>
          <a:latin typeface="San serif"/>
          <a:ea typeface="+mn-ea"/>
          <a:cs typeface="San serif"/>
        </a:defRPr>
      </a:lvl1pPr>
      <a:lvl2pPr marL="742950" indent="-285750" algn="l" defTabSz="457200" rtl="0" eaLnBrk="1" latinLnBrk="0" hangingPunct="1">
        <a:spcBef>
          <a:spcPct val="20000"/>
        </a:spcBef>
        <a:buFont typeface="Wingdings" charset="2"/>
        <a:buChar char="q"/>
        <a:defRPr sz="2400" kern="1200">
          <a:solidFill>
            <a:schemeClr val="tx1"/>
          </a:solidFill>
          <a:latin typeface="San serif"/>
          <a:ea typeface="+mn-ea"/>
          <a:cs typeface="San serif"/>
        </a:defRPr>
      </a:lvl2pPr>
      <a:lvl3pPr marL="1143000" indent="-228600" algn="l" defTabSz="457200" rtl="0" eaLnBrk="1" latinLnBrk="0" hangingPunct="1">
        <a:spcBef>
          <a:spcPct val="20000"/>
        </a:spcBef>
        <a:buFont typeface="Arial"/>
        <a:buChar char="•"/>
        <a:defRPr sz="2000" kern="1200">
          <a:solidFill>
            <a:schemeClr val="tx1"/>
          </a:solidFill>
          <a:latin typeface="San serif"/>
          <a:ea typeface="+mn-ea"/>
          <a:cs typeface="San serif"/>
        </a:defRPr>
      </a:lvl3pPr>
      <a:lvl4pPr marL="16002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4pPr>
      <a:lvl5pPr marL="20574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mCEob8Jyecw"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youtube.com/watch?v=v2PaZ8Nl2T4"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tsung-wei.huang@utah.ed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github.com/tsung-wei-huang/cs3992" TargetMode="External"/><Relationship Id="rId4" Type="http://schemas.openxmlformats.org/officeDocument/2006/relationships/hyperlink" Target="mailto:yasin.zamani@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tsung-wei-huang/cs399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C883-7AFF-244C-AF4A-5B8B8A2E1248}"/>
              </a:ext>
            </a:extLst>
          </p:cNvPr>
          <p:cNvSpPr>
            <a:spLocks noGrp="1"/>
          </p:cNvSpPr>
          <p:nvPr>
            <p:ph type="title"/>
          </p:nvPr>
        </p:nvSpPr>
        <p:spPr>
          <a:xfrm>
            <a:off x="581732" y="688058"/>
            <a:ext cx="7980533" cy="2221397"/>
          </a:xfrm>
        </p:spPr>
        <p:txBody>
          <a:bodyPr/>
          <a:lstStyle/>
          <a:p>
            <a:r>
              <a:rPr lang="en-US" sz="4800" dirty="0"/>
              <a:t>Lecture 2: Team Work and Resume</a:t>
            </a:r>
          </a:p>
        </p:txBody>
      </p:sp>
      <p:sp>
        <p:nvSpPr>
          <p:cNvPr id="4" name="Slide Number Placeholder 3">
            <a:extLst>
              <a:ext uri="{FF2B5EF4-FFF2-40B4-BE49-F238E27FC236}">
                <a16:creationId xmlns:a16="http://schemas.microsoft.com/office/drawing/2014/main" id="{BB9C9C05-F347-0C4F-946E-E4F1C7A091AA}"/>
              </a:ext>
            </a:extLst>
          </p:cNvPr>
          <p:cNvSpPr>
            <a:spLocks noGrp="1"/>
          </p:cNvSpPr>
          <p:nvPr>
            <p:ph type="sldNum" sz="quarter" idx="12"/>
          </p:nvPr>
        </p:nvSpPr>
        <p:spPr/>
        <p:txBody>
          <a:bodyPr/>
          <a:lstStyle/>
          <a:p>
            <a:fld id="{4E77BC79-9480-1042-96E1-82B94DA0811E}" type="slidenum">
              <a:rPr lang="en-US" smtClean="0"/>
              <a:t>1</a:t>
            </a:fld>
            <a:endParaRPr lang="en-US"/>
          </a:p>
        </p:txBody>
      </p:sp>
      <p:sp>
        <p:nvSpPr>
          <p:cNvPr id="5" name="Rectangle 4">
            <a:extLst>
              <a:ext uri="{FF2B5EF4-FFF2-40B4-BE49-F238E27FC236}">
                <a16:creationId xmlns:a16="http://schemas.microsoft.com/office/drawing/2014/main" id="{6195A4A3-FF99-754A-8985-6F0657A95CA5}"/>
              </a:ext>
            </a:extLst>
          </p:cNvPr>
          <p:cNvSpPr/>
          <p:nvPr/>
        </p:nvSpPr>
        <p:spPr>
          <a:xfrm>
            <a:off x="0" y="2909455"/>
            <a:ext cx="9144000" cy="1864599"/>
          </a:xfrm>
          <a:prstGeom prst="rect">
            <a:avLst/>
          </a:prstGeom>
          <a:solidFill>
            <a:schemeClr val="tx1">
              <a:lumMod val="85000"/>
            </a:schemeClr>
          </a:solidFill>
          <a:ln>
            <a:solidFill>
              <a:schemeClr val="tx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bg1"/>
                </a:solidFill>
              </a:rPr>
              <a:t>Dr. Tsung-Wei Huang</a:t>
            </a:r>
          </a:p>
          <a:p>
            <a:pPr algn="ctr"/>
            <a:r>
              <a:rPr lang="en-US" sz="2800" dirty="0">
                <a:solidFill>
                  <a:schemeClr val="bg1"/>
                </a:solidFill>
              </a:rPr>
              <a:t>Department of Electrical and Computer Engineering</a:t>
            </a:r>
          </a:p>
          <a:p>
            <a:pPr algn="ctr"/>
            <a:r>
              <a:rPr lang="en-US" sz="2800" dirty="0">
                <a:solidFill>
                  <a:schemeClr val="bg1"/>
                </a:solidFill>
              </a:rPr>
              <a:t>University of Utah, Salt Lake City, UT</a:t>
            </a:r>
          </a:p>
        </p:txBody>
      </p:sp>
      <p:pic>
        <p:nvPicPr>
          <p:cNvPr id="6" name="Picture 5">
            <a:extLst>
              <a:ext uri="{FF2B5EF4-FFF2-40B4-BE49-F238E27FC236}">
                <a16:creationId xmlns:a16="http://schemas.microsoft.com/office/drawing/2014/main" id="{43B3622F-8CA1-A84F-81BC-C2A1FCAEAC63}"/>
              </a:ext>
            </a:extLst>
          </p:cNvPr>
          <p:cNvPicPr>
            <a:picLocks noChangeAspect="1"/>
          </p:cNvPicPr>
          <p:nvPr/>
        </p:nvPicPr>
        <p:blipFill rotWithShape="1">
          <a:blip r:embed="rId3"/>
          <a:srcRect t="36788" b="11971"/>
          <a:stretch/>
        </p:blipFill>
        <p:spPr>
          <a:xfrm>
            <a:off x="-1" y="4788568"/>
            <a:ext cx="9144000" cy="2069432"/>
          </a:xfrm>
          <a:prstGeom prst="rect">
            <a:avLst/>
          </a:prstGeom>
        </p:spPr>
      </p:pic>
    </p:spTree>
    <p:extLst>
      <p:ext uri="{BB962C8B-B14F-4D97-AF65-F5344CB8AC3E}">
        <p14:creationId xmlns:p14="http://schemas.microsoft.com/office/powerpoint/2010/main" val="908332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C5890F-C4AD-184A-A017-8DEDAA1B981D}"/>
              </a:ext>
            </a:extLst>
          </p:cNvPr>
          <p:cNvSpPr>
            <a:spLocks noGrp="1"/>
          </p:cNvSpPr>
          <p:nvPr>
            <p:ph type="sldNum" sz="quarter" idx="12"/>
          </p:nvPr>
        </p:nvSpPr>
        <p:spPr/>
        <p:txBody>
          <a:bodyPr/>
          <a:lstStyle/>
          <a:p>
            <a:fld id="{4E77BC79-9480-1042-96E1-82B94DA0811E}" type="slidenum">
              <a:rPr lang="en-US" smtClean="0"/>
              <a:t>10</a:t>
            </a:fld>
            <a:endParaRPr lang="en-US"/>
          </a:p>
        </p:txBody>
      </p:sp>
      <p:sp>
        <p:nvSpPr>
          <p:cNvPr id="3" name="Title 2">
            <a:extLst>
              <a:ext uri="{FF2B5EF4-FFF2-40B4-BE49-F238E27FC236}">
                <a16:creationId xmlns:a16="http://schemas.microsoft.com/office/drawing/2014/main" id="{D8447DC6-33AA-6B42-817D-B2D037A4F0DE}"/>
              </a:ext>
            </a:extLst>
          </p:cNvPr>
          <p:cNvSpPr>
            <a:spLocks noGrp="1"/>
          </p:cNvSpPr>
          <p:nvPr>
            <p:ph type="title"/>
          </p:nvPr>
        </p:nvSpPr>
        <p:spPr/>
        <p:txBody>
          <a:bodyPr/>
          <a:lstStyle/>
          <a:p>
            <a:r>
              <a:rPr lang="en-US" dirty="0"/>
              <a:t>Individual Team Accountability</a:t>
            </a:r>
          </a:p>
        </p:txBody>
      </p:sp>
      <p:sp>
        <p:nvSpPr>
          <p:cNvPr id="4" name="Content Placeholder 3">
            <a:extLst>
              <a:ext uri="{FF2B5EF4-FFF2-40B4-BE49-F238E27FC236}">
                <a16:creationId xmlns:a16="http://schemas.microsoft.com/office/drawing/2014/main" id="{312572BE-47A4-D440-AB03-1E70669F03C5}"/>
              </a:ext>
            </a:extLst>
          </p:cNvPr>
          <p:cNvSpPr>
            <a:spLocks noGrp="1"/>
          </p:cNvSpPr>
          <p:nvPr>
            <p:ph idx="1"/>
          </p:nvPr>
        </p:nvSpPr>
        <p:spPr/>
        <p:txBody>
          <a:bodyPr/>
          <a:lstStyle/>
          <a:p>
            <a:r>
              <a:rPr lang="en-US" dirty="0"/>
              <a:t>We are not hard-wired to succeed at teamwork</a:t>
            </a:r>
          </a:p>
          <a:p>
            <a:r>
              <a:rPr lang="en-US" dirty="0"/>
              <a:t>Teamwork is something we need to learn</a:t>
            </a:r>
          </a:p>
          <a:p>
            <a:pPr lvl="1"/>
            <a:r>
              <a:rPr lang="en-US" dirty="0"/>
              <a:t>No one is born with excellent teamwork capability</a:t>
            </a:r>
          </a:p>
          <a:p>
            <a:pPr lvl="1"/>
            <a:r>
              <a:rPr lang="en-US" dirty="0"/>
              <a:t>Teamwork must be trained </a:t>
            </a:r>
          </a:p>
          <a:p>
            <a:r>
              <a:rPr lang="en-US" dirty="0"/>
              <a:t>What encourage team responsibility?</a:t>
            </a:r>
          </a:p>
          <a:p>
            <a:pPr lvl="1"/>
            <a:r>
              <a:rPr lang="en-US" dirty="0">
                <a:hlinkClick r:id="rId3"/>
              </a:rPr>
              <a:t>https://www.youtube.com/watch?v=mCEob8Jyecw</a:t>
            </a:r>
            <a:endParaRPr lang="en-US" dirty="0"/>
          </a:p>
          <a:p>
            <a:pPr lvl="1"/>
            <a:r>
              <a:rPr lang="en-US" dirty="0">
                <a:hlinkClick r:id="rId4"/>
              </a:rPr>
              <a:t>https://www.youtube.com/watch?v=v2PaZ8Nl2T4</a:t>
            </a:r>
            <a:endParaRPr lang="en-US" dirty="0"/>
          </a:p>
          <a:p>
            <a:pPr lvl="1"/>
            <a:endParaRPr lang="en-US" dirty="0"/>
          </a:p>
          <a:p>
            <a:pPr lvl="1"/>
            <a:endParaRPr lang="en-US" dirty="0"/>
          </a:p>
          <a:p>
            <a:pPr lvl="1"/>
            <a:endParaRPr lang="en-US" dirty="0"/>
          </a:p>
          <a:p>
            <a:endParaRPr lang="en-US" dirty="0">
              <a:solidFill>
                <a:srgbClr val="FF0000"/>
              </a:solidFill>
            </a:endParaRPr>
          </a:p>
          <a:p>
            <a:pPr lvl="1"/>
            <a:endParaRPr lang="en-US" dirty="0"/>
          </a:p>
        </p:txBody>
      </p:sp>
    </p:spTree>
    <p:extLst>
      <p:ext uri="{BB962C8B-B14F-4D97-AF65-F5344CB8AC3E}">
        <p14:creationId xmlns:p14="http://schemas.microsoft.com/office/powerpoint/2010/main" val="949775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C5890F-C4AD-184A-A017-8DEDAA1B981D}"/>
              </a:ext>
            </a:extLst>
          </p:cNvPr>
          <p:cNvSpPr>
            <a:spLocks noGrp="1"/>
          </p:cNvSpPr>
          <p:nvPr>
            <p:ph type="sldNum" sz="quarter" idx="12"/>
          </p:nvPr>
        </p:nvSpPr>
        <p:spPr/>
        <p:txBody>
          <a:bodyPr/>
          <a:lstStyle/>
          <a:p>
            <a:fld id="{4E77BC79-9480-1042-96E1-82B94DA0811E}" type="slidenum">
              <a:rPr lang="en-US" smtClean="0"/>
              <a:t>11</a:t>
            </a:fld>
            <a:endParaRPr lang="en-US"/>
          </a:p>
        </p:txBody>
      </p:sp>
      <p:sp>
        <p:nvSpPr>
          <p:cNvPr id="3" name="Title 2">
            <a:extLst>
              <a:ext uri="{FF2B5EF4-FFF2-40B4-BE49-F238E27FC236}">
                <a16:creationId xmlns:a16="http://schemas.microsoft.com/office/drawing/2014/main" id="{D8447DC6-33AA-6B42-817D-B2D037A4F0DE}"/>
              </a:ext>
            </a:extLst>
          </p:cNvPr>
          <p:cNvSpPr>
            <a:spLocks noGrp="1"/>
          </p:cNvSpPr>
          <p:nvPr>
            <p:ph type="title"/>
          </p:nvPr>
        </p:nvSpPr>
        <p:spPr/>
        <p:txBody>
          <a:bodyPr/>
          <a:lstStyle/>
          <a:p>
            <a:r>
              <a:rPr lang="en-US" dirty="0"/>
              <a:t>So, It Comes Down to Three Things:</a:t>
            </a:r>
          </a:p>
        </p:txBody>
      </p:sp>
      <p:sp>
        <p:nvSpPr>
          <p:cNvPr id="4" name="Content Placeholder 3">
            <a:extLst>
              <a:ext uri="{FF2B5EF4-FFF2-40B4-BE49-F238E27FC236}">
                <a16:creationId xmlns:a16="http://schemas.microsoft.com/office/drawing/2014/main" id="{312572BE-47A4-D440-AB03-1E70669F03C5}"/>
              </a:ext>
            </a:extLst>
          </p:cNvPr>
          <p:cNvSpPr>
            <a:spLocks noGrp="1"/>
          </p:cNvSpPr>
          <p:nvPr>
            <p:ph idx="1"/>
          </p:nvPr>
        </p:nvSpPr>
        <p:spPr>
          <a:xfrm>
            <a:off x="628650" y="1295944"/>
            <a:ext cx="7886700" cy="4257363"/>
          </a:xfrm>
        </p:spPr>
        <p:txBody>
          <a:bodyPr/>
          <a:lstStyle/>
          <a:p>
            <a:r>
              <a:rPr lang="en-US" dirty="0"/>
              <a:t>Challenge</a:t>
            </a:r>
          </a:p>
          <a:p>
            <a:pPr lvl="1"/>
            <a:r>
              <a:rPr lang="en-US" dirty="0"/>
              <a:t>It’s not about easy thing, but the hard things to solve</a:t>
            </a:r>
          </a:p>
          <a:p>
            <a:r>
              <a:rPr lang="en-US" dirty="0"/>
              <a:t>Trust</a:t>
            </a:r>
          </a:p>
          <a:p>
            <a:pPr lvl="1"/>
            <a:r>
              <a:rPr lang="en-US" dirty="0"/>
              <a:t>Everyone trusts each other</a:t>
            </a:r>
          </a:p>
          <a:p>
            <a:pPr lvl="1"/>
            <a:r>
              <a:rPr lang="en-US" dirty="0"/>
              <a:t>Everyone hears each other</a:t>
            </a:r>
          </a:p>
          <a:p>
            <a:pPr lvl="1"/>
            <a:r>
              <a:rPr lang="en-US" dirty="0"/>
              <a:t>For me, this is the most fundamental part</a:t>
            </a:r>
          </a:p>
          <a:p>
            <a:r>
              <a:rPr lang="en-US" dirty="0"/>
              <a:t>Break the plateau</a:t>
            </a:r>
          </a:p>
          <a:p>
            <a:pPr lvl="1"/>
            <a:r>
              <a:rPr lang="en-US" dirty="0"/>
              <a:t>Set up milestones</a:t>
            </a:r>
          </a:p>
          <a:p>
            <a:pPr lvl="1"/>
            <a:r>
              <a:rPr lang="en-US" dirty="0"/>
              <a:t>Foster leadership</a:t>
            </a:r>
          </a:p>
          <a:p>
            <a:pPr lvl="1"/>
            <a:endParaRPr lang="en-US" dirty="0"/>
          </a:p>
          <a:p>
            <a:endParaRPr lang="en-US" dirty="0">
              <a:solidFill>
                <a:srgbClr val="FF0000"/>
              </a:solidFill>
            </a:endParaRPr>
          </a:p>
          <a:p>
            <a:pPr lvl="1"/>
            <a:endParaRPr lang="en-US" dirty="0"/>
          </a:p>
        </p:txBody>
      </p:sp>
    </p:spTree>
    <p:extLst>
      <p:ext uri="{BB962C8B-B14F-4D97-AF65-F5344CB8AC3E}">
        <p14:creationId xmlns:p14="http://schemas.microsoft.com/office/powerpoint/2010/main" val="1313713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C5890F-C4AD-184A-A017-8DEDAA1B981D}"/>
              </a:ext>
            </a:extLst>
          </p:cNvPr>
          <p:cNvSpPr>
            <a:spLocks noGrp="1"/>
          </p:cNvSpPr>
          <p:nvPr>
            <p:ph type="sldNum" sz="quarter" idx="12"/>
          </p:nvPr>
        </p:nvSpPr>
        <p:spPr/>
        <p:txBody>
          <a:bodyPr/>
          <a:lstStyle/>
          <a:p>
            <a:fld id="{4E77BC79-9480-1042-96E1-82B94DA0811E}" type="slidenum">
              <a:rPr lang="en-US" smtClean="0"/>
              <a:t>12</a:t>
            </a:fld>
            <a:endParaRPr lang="en-US"/>
          </a:p>
        </p:txBody>
      </p:sp>
      <p:sp>
        <p:nvSpPr>
          <p:cNvPr id="3" name="Title 2">
            <a:extLst>
              <a:ext uri="{FF2B5EF4-FFF2-40B4-BE49-F238E27FC236}">
                <a16:creationId xmlns:a16="http://schemas.microsoft.com/office/drawing/2014/main" id="{D8447DC6-33AA-6B42-817D-B2D037A4F0DE}"/>
              </a:ext>
            </a:extLst>
          </p:cNvPr>
          <p:cNvSpPr>
            <a:spLocks noGrp="1"/>
          </p:cNvSpPr>
          <p:nvPr>
            <p:ph type="title"/>
          </p:nvPr>
        </p:nvSpPr>
        <p:spPr/>
        <p:txBody>
          <a:bodyPr/>
          <a:lstStyle/>
          <a:p>
            <a:r>
              <a:rPr lang="en-US" dirty="0"/>
              <a:t>Trust, Trust, Trust, …</a:t>
            </a:r>
          </a:p>
        </p:txBody>
      </p:sp>
      <p:sp>
        <p:nvSpPr>
          <p:cNvPr id="4" name="Content Placeholder 3">
            <a:extLst>
              <a:ext uri="{FF2B5EF4-FFF2-40B4-BE49-F238E27FC236}">
                <a16:creationId xmlns:a16="http://schemas.microsoft.com/office/drawing/2014/main" id="{312572BE-47A4-D440-AB03-1E70669F03C5}"/>
              </a:ext>
            </a:extLst>
          </p:cNvPr>
          <p:cNvSpPr>
            <a:spLocks noGrp="1"/>
          </p:cNvSpPr>
          <p:nvPr>
            <p:ph idx="1"/>
          </p:nvPr>
        </p:nvSpPr>
        <p:spPr>
          <a:xfrm>
            <a:off x="628650" y="1295944"/>
            <a:ext cx="7886700" cy="4257363"/>
          </a:xfrm>
        </p:spPr>
        <p:txBody>
          <a:bodyPr/>
          <a:lstStyle/>
          <a:p>
            <a:r>
              <a:rPr lang="en-US" dirty="0"/>
              <a:t>Required for a successful team</a:t>
            </a:r>
          </a:p>
          <a:p>
            <a:r>
              <a:rPr lang="en-US" dirty="0"/>
              <a:t>No fast track, it must be earned </a:t>
            </a:r>
          </a:p>
          <a:p>
            <a:r>
              <a:rPr lang="en-US" dirty="0"/>
              <a:t>There are a few techniques that help achieve thrust</a:t>
            </a:r>
          </a:p>
          <a:p>
            <a:pPr lvl="1"/>
            <a:r>
              <a:rPr lang="en-US" dirty="0"/>
              <a:t>Your capability is of course important</a:t>
            </a:r>
          </a:p>
          <a:p>
            <a:pPr lvl="1"/>
            <a:r>
              <a:rPr lang="en-US" dirty="0"/>
              <a:t>Your leadership matters</a:t>
            </a:r>
          </a:p>
          <a:p>
            <a:pPr lvl="1"/>
            <a:r>
              <a:rPr lang="en-US" dirty="0"/>
              <a:t>If you take your advice, what benefits me?</a:t>
            </a:r>
          </a:p>
          <a:p>
            <a:pPr lvl="1"/>
            <a:endParaRPr lang="en-US" dirty="0"/>
          </a:p>
          <a:p>
            <a:endParaRPr lang="en-US" dirty="0">
              <a:solidFill>
                <a:srgbClr val="FF0000"/>
              </a:solidFill>
            </a:endParaRPr>
          </a:p>
          <a:p>
            <a:pPr lvl="1"/>
            <a:endParaRPr lang="en-US" dirty="0"/>
          </a:p>
        </p:txBody>
      </p:sp>
    </p:spTree>
    <p:extLst>
      <p:ext uri="{BB962C8B-B14F-4D97-AF65-F5344CB8AC3E}">
        <p14:creationId xmlns:p14="http://schemas.microsoft.com/office/powerpoint/2010/main" val="4075045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15CB73-51A7-444A-9621-9A196676817C}"/>
              </a:ext>
            </a:extLst>
          </p:cNvPr>
          <p:cNvSpPr>
            <a:spLocks noGrp="1"/>
          </p:cNvSpPr>
          <p:nvPr>
            <p:ph type="sldNum" sz="quarter" idx="12"/>
          </p:nvPr>
        </p:nvSpPr>
        <p:spPr/>
        <p:txBody>
          <a:bodyPr/>
          <a:lstStyle/>
          <a:p>
            <a:fld id="{4E77BC79-9480-1042-96E1-82B94DA0811E}" type="slidenum">
              <a:rPr lang="en-US" smtClean="0"/>
              <a:t>13</a:t>
            </a:fld>
            <a:endParaRPr lang="en-US"/>
          </a:p>
        </p:txBody>
      </p:sp>
      <p:sp>
        <p:nvSpPr>
          <p:cNvPr id="3" name="Title 2">
            <a:extLst>
              <a:ext uri="{FF2B5EF4-FFF2-40B4-BE49-F238E27FC236}">
                <a16:creationId xmlns:a16="http://schemas.microsoft.com/office/drawing/2014/main" id="{B0DF2E13-BBBA-C446-96B1-9CB04F6149B7}"/>
              </a:ext>
            </a:extLst>
          </p:cNvPr>
          <p:cNvSpPr>
            <a:spLocks noGrp="1"/>
          </p:cNvSpPr>
          <p:nvPr>
            <p:ph type="title"/>
          </p:nvPr>
        </p:nvSpPr>
        <p:spPr/>
        <p:txBody>
          <a:bodyPr/>
          <a:lstStyle/>
          <a:p>
            <a:r>
              <a:rPr lang="en-US" dirty="0"/>
              <a:t>Resect != Follow</a:t>
            </a:r>
          </a:p>
        </p:txBody>
      </p:sp>
      <p:sp>
        <p:nvSpPr>
          <p:cNvPr id="4" name="Content Placeholder 3">
            <a:extLst>
              <a:ext uri="{FF2B5EF4-FFF2-40B4-BE49-F238E27FC236}">
                <a16:creationId xmlns:a16="http://schemas.microsoft.com/office/drawing/2014/main" id="{AD12DC2A-3748-CE44-992E-5C3338B63092}"/>
              </a:ext>
            </a:extLst>
          </p:cNvPr>
          <p:cNvSpPr>
            <a:spLocks noGrp="1"/>
          </p:cNvSpPr>
          <p:nvPr>
            <p:ph idx="1"/>
          </p:nvPr>
        </p:nvSpPr>
        <p:spPr/>
        <p:txBody>
          <a:bodyPr/>
          <a:lstStyle/>
          <a:p>
            <a:r>
              <a:rPr lang="en-US" dirty="0"/>
              <a:t>Yet, success = </a:t>
            </a:r>
            <a:r>
              <a:rPr lang="en-US" i="1" dirty="0"/>
              <a:t>respect</a:t>
            </a:r>
            <a:r>
              <a:rPr lang="en-US" dirty="0"/>
              <a:t> + </a:t>
            </a:r>
            <a:r>
              <a:rPr lang="en-US" i="1" dirty="0"/>
              <a:t>follow</a:t>
            </a:r>
          </a:p>
          <a:p>
            <a:pPr marL="0" indent="0">
              <a:buNone/>
            </a:pPr>
            <a:endParaRPr lang="en-US" dirty="0"/>
          </a:p>
        </p:txBody>
      </p:sp>
      <p:pic>
        <p:nvPicPr>
          <p:cNvPr id="2050" name="Picture 2" descr="10 Ways to Be a Good Follower">
            <a:extLst>
              <a:ext uri="{FF2B5EF4-FFF2-40B4-BE49-F238E27FC236}">
                <a16:creationId xmlns:a16="http://schemas.microsoft.com/office/drawing/2014/main" id="{7BC55A09-619B-1144-9D3D-82FBB34F84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625" y="2547414"/>
            <a:ext cx="5746750" cy="358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897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653DD6-BDC1-3E40-B5D5-14835A95A251}"/>
              </a:ext>
            </a:extLst>
          </p:cNvPr>
          <p:cNvSpPr>
            <a:spLocks noGrp="1"/>
          </p:cNvSpPr>
          <p:nvPr>
            <p:ph type="sldNum" sz="quarter" idx="12"/>
          </p:nvPr>
        </p:nvSpPr>
        <p:spPr/>
        <p:txBody>
          <a:bodyPr/>
          <a:lstStyle/>
          <a:p>
            <a:fld id="{4E77BC79-9480-1042-96E1-82B94DA0811E}" type="slidenum">
              <a:rPr lang="en-US" smtClean="0"/>
              <a:t>14</a:t>
            </a:fld>
            <a:endParaRPr lang="en-US"/>
          </a:p>
        </p:txBody>
      </p:sp>
      <p:sp>
        <p:nvSpPr>
          <p:cNvPr id="3" name="Title 2">
            <a:extLst>
              <a:ext uri="{FF2B5EF4-FFF2-40B4-BE49-F238E27FC236}">
                <a16:creationId xmlns:a16="http://schemas.microsoft.com/office/drawing/2014/main" id="{0BF94A3A-0972-C043-84C7-9FB66ADDB25D}"/>
              </a:ext>
            </a:extLst>
          </p:cNvPr>
          <p:cNvSpPr>
            <a:spLocks noGrp="1"/>
          </p:cNvSpPr>
          <p:nvPr>
            <p:ph type="title"/>
          </p:nvPr>
        </p:nvSpPr>
        <p:spPr/>
        <p:txBody>
          <a:bodyPr/>
          <a:lstStyle/>
          <a:p>
            <a:r>
              <a:rPr lang="en-US" dirty="0"/>
              <a:t>First Step: Form a Team</a:t>
            </a:r>
          </a:p>
        </p:txBody>
      </p:sp>
      <p:sp>
        <p:nvSpPr>
          <p:cNvPr id="4" name="Content Placeholder 3">
            <a:extLst>
              <a:ext uri="{FF2B5EF4-FFF2-40B4-BE49-F238E27FC236}">
                <a16:creationId xmlns:a16="http://schemas.microsoft.com/office/drawing/2014/main" id="{D777F238-F4E1-5F4D-B853-ED6FE6ACE285}"/>
              </a:ext>
            </a:extLst>
          </p:cNvPr>
          <p:cNvSpPr>
            <a:spLocks noGrp="1"/>
          </p:cNvSpPr>
          <p:nvPr>
            <p:ph idx="1"/>
          </p:nvPr>
        </p:nvSpPr>
        <p:spPr/>
        <p:txBody>
          <a:bodyPr/>
          <a:lstStyle/>
          <a:p>
            <a:r>
              <a:rPr lang="en-US" dirty="0"/>
              <a:t>Each team has about 3-4 people</a:t>
            </a:r>
          </a:p>
          <a:p>
            <a:pPr lvl="1"/>
            <a:r>
              <a:rPr lang="en-US" dirty="0"/>
              <a:t>Example: 2 on software and 2 on hardware</a:t>
            </a:r>
          </a:p>
          <a:p>
            <a:pPr lvl="1"/>
            <a:r>
              <a:rPr lang="en-US" dirty="0"/>
              <a:t>Example: 1 on software and 2 on hardware</a:t>
            </a:r>
          </a:p>
          <a:p>
            <a:pPr lvl="1"/>
            <a:r>
              <a:rPr lang="en-US" dirty="0"/>
              <a:t>Example: 2 on software and 1 on hardware</a:t>
            </a:r>
          </a:p>
          <a:p>
            <a:r>
              <a:rPr lang="en-US" dirty="0"/>
              <a:t>Each team has a leader</a:t>
            </a:r>
          </a:p>
          <a:p>
            <a:pPr lvl="1"/>
            <a:r>
              <a:rPr lang="en-US" dirty="0"/>
              <a:t>The main point of contact between you and me</a:t>
            </a:r>
          </a:p>
          <a:p>
            <a:pPr lvl="1"/>
            <a:r>
              <a:rPr lang="en-US" dirty="0"/>
              <a:t>The man who keeps track of everyone else’s progress</a:t>
            </a:r>
          </a:p>
          <a:p>
            <a:pPr lvl="1"/>
            <a:r>
              <a:rPr lang="en-US" dirty="0"/>
              <a:t>The man who suffers the most – but earns the most </a:t>
            </a:r>
            <a:r>
              <a:rPr lang="en-US" dirty="0">
                <a:sym typeface="Wingdings" pitchFamily="2" charset="2"/>
              </a:rPr>
              <a:t> </a:t>
            </a:r>
            <a:endParaRPr lang="en-US" dirty="0"/>
          </a:p>
          <a:p>
            <a:pPr lvl="1"/>
            <a:endParaRPr lang="en-US" dirty="0"/>
          </a:p>
        </p:txBody>
      </p:sp>
    </p:spTree>
    <p:extLst>
      <p:ext uri="{BB962C8B-B14F-4D97-AF65-F5344CB8AC3E}">
        <p14:creationId xmlns:p14="http://schemas.microsoft.com/office/powerpoint/2010/main" val="4266135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55D18F-B31E-EE46-B447-2C4DCA72439E}"/>
              </a:ext>
            </a:extLst>
          </p:cNvPr>
          <p:cNvSpPr>
            <a:spLocks noGrp="1"/>
          </p:cNvSpPr>
          <p:nvPr>
            <p:ph type="sldNum" sz="quarter" idx="12"/>
          </p:nvPr>
        </p:nvSpPr>
        <p:spPr/>
        <p:txBody>
          <a:bodyPr/>
          <a:lstStyle/>
          <a:p>
            <a:fld id="{4E77BC79-9480-1042-96E1-82B94DA0811E}" type="slidenum">
              <a:rPr lang="en-US" smtClean="0"/>
              <a:t>15</a:t>
            </a:fld>
            <a:endParaRPr lang="en-US"/>
          </a:p>
        </p:txBody>
      </p:sp>
      <p:sp>
        <p:nvSpPr>
          <p:cNvPr id="3" name="Title 2">
            <a:extLst>
              <a:ext uri="{FF2B5EF4-FFF2-40B4-BE49-F238E27FC236}">
                <a16:creationId xmlns:a16="http://schemas.microsoft.com/office/drawing/2014/main" id="{ECD6E702-6370-F34C-9633-F65D3D1FA343}"/>
              </a:ext>
            </a:extLst>
          </p:cNvPr>
          <p:cNvSpPr>
            <a:spLocks noGrp="1"/>
          </p:cNvSpPr>
          <p:nvPr>
            <p:ph type="title"/>
          </p:nvPr>
        </p:nvSpPr>
        <p:spPr/>
        <p:txBody>
          <a:bodyPr>
            <a:normAutofit/>
          </a:bodyPr>
          <a:lstStyle/>
          <a:p>
            <a:r>
              <a:rPr lang="en-US" dirty="0"/>
              <a:t>Resume and Elevator Pitch</a:t>
            </a:r>
          </a:p>
        </p:txBody>
      </p:sp>
      <p:sp>
        <p:nvSpPr>
          <p:cNvPr id="4" name="Content Placeholder 3">
            <a:extLst>
              <a:ext uri="{FF2B5EF4-FFF2-40B4-BE49-F238E27FC236}">
                <a16:creationId xmlns:a16="http://schemas.microsoft.com/office/drawing/2014/main" id="{92DD5DD8-57B2-AB41-AA17-4B5C669445D0}"/>
              </a:ext>
            </a:extLst>
          </p:cNvPr>
          <p:cNvSpPr>
            <a:spLocks noGrp="1"/>
          </p:cNvSpPr>
          <p:nvPr>
            <p:ph idx="1"/>
          </p:nvPr>
        </p:nvSpPr>
        <p:spPr/>
        <p:txBody>
          <a:bodyPr/>
          <a:lstStyle/>
          <a:p>
            <a:r>
              <a:rPr lang="en-US" dirty="0"/>
              <a:t>Everyone needs to turn in a resume as an assignment</a:t>
            </a:r>
          </a:p>
          <a:p>
            <a:pPr lvl="1"/>
            <a:r>
              <a:rPr lang="en-US" dirty="0"/>
              <a:t>Due 2/5 23:59 PM</a:t>
            </a:r>
          </a:p>
          <a:p>
            <a:pPr lvl="1"/>
            <a:r>
              <a:rPr lang="en-US" dirty="0"/>
              <a:t>Need to set up your personal page at GitHub</a:t>
            </a:r>
          </a:p>
          <a:p>
            <a:pPr lvl="1"/>
            <a:r>
              <a:rPr lang="en-US" dirty="0"/>
              <a:t>Will be visible to all students</a:t>
            </a:r>
          </a:p>
          <a:p>
            <a:r>
              <a:rPr lang="en-US" dirty="0"/>
              <a:t>Resume is 1-page PDF with the following 5 sections</a:t>
            </a:r>
          </a:p>
          <a:p>
            <a:pPr lvl="1">
              <a:buFont typeface="Wingdings" pitchFamily="2" charset="2"/>
              <a:buChar char="§"/>
            </a:pPr>
            <a:r>
              <a:rPr lang="en-US" altLang="en-US" dirty="0"/>
              <a:t>Personal Information</a:t>
            </a:r>
          </a:p>
          <a:p>
            <a:pPr lvl="1">
              <a:buFont typeface="Wingdings" pitchFamily="2" charset="2"/>
              <a:buChar char="§"/>
            </a:pPr>
            <a:r>
              <a:rPr lang="en-US" altLang="en-US" dirty="0"/>
              <a:t>Objective</a:t>
            </a:r>
          </a:p>
          <a:p>
            <a:pPr lvl="1">
              <a:buFont typeface="Wingdings" pitchFamily="2" charset="2"/>
              <a:buChar char="§"/>
            </a:pPr>
            <a:r>
              <a:rPr lang="en-US" altLang="en-US" dirty="0"/>
              <a:t>Education</a:t>
            </a:r>
          </a:p>
          <a:p>
            <a:pPr lvl="1">
              <a:buFont typeface="Wingdings" pitchFamily="2" charset="2"/>
              <a:buChar char="§"/>
            </a:pPr>
            <a:r>
              <a:rPr lang="en-US" altLang="en-US" dirty="0"/>
              <a:t>Work Experience</a:t>
            </a:r>
          </a:p>
          <a:p>
            <a:pPr lvl="1">
              <a:buFont typeface="Wingdings" pitchFamily="2" charset="2"/>
              <a:buChar char="§"/>
            </a:pPr>
            <a:r>
              <a:rPr lang="en-US" altLang="en-US" dirty="0"/>
              <a:t>References</a:t>
            </a:r>
          </a:p>
          <a:p>
            <a:pPr>
              <a:buFont typeface="Wingdings" pitchFamily="2" charset="2"/>
              <a:buChar char="§"/>
            </a:pPr>
            <a:endParaRPr lang="en-US" altLang="en-US" dirty="0"/>
          </a:p>
          <a:p>
            <a:pPr lvl="1"/>
            <a:endParaRPr lang="en-US" dirty="0"/>
          </a:p>
          <a:p>
            <a:pPr lvl="1"/>
            <a:endParaRPr lang="en-US" dirty="0"/>
          </a:p>
        </p:txBody>
      </p:sp>
    </p:spTree>
    <p:extLst>
      <p:ext uri="{BB962C8B-B14F-4D97-AF65-F5344CB8AC3E}">
        <p14:creationId xmlns:p14="http://schemas.microsoft.com/office/powerpoint/2010/main" val="983431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55D18F-B31E-EE46-B447-2C4DCA72439E}"/>
              </a:ext>
            </a:extLst>
          </p:cNvPr>
          <p:cNvSpPr>
            <a:spLocks noGrp="1"/>
          </p:cNvSpPr>
          <p:nvPr>
            <p:ph type="sldNum" sz="quarter" idx="12"/>
          </p:nvPr>
        </p:nvSpPr>
        <p:spPr/>
        <p:txBody>
          <a:bodyPr/>
          <a:lstStyle/>
          <a:p>
            <a:fld id="{4E77BC79-9480-1042-96E1-82B94DA0811E}" type="slidenum">
              <a:rPr lang="en-US" smtClean="0"/>
              <a:t>16</a:t>
            </a:fld>
            <a:endParaRPr lang="en-US"/>
          </a:p>
        </p:txBody>
      </p:sp>
      <p:sp>
        <p:nvSpPr>
          <p:cNvPr id="3" name="Title 2">
            <a:extLst>
              <a:ext uri="{FF2B5EF4-FFF2-40B4-BE49-F238E27FC236}">
                <a16:creationId xmlns:a16="http://schemas.microsoft.com/office/drawing/2014/main" id="{ECD6E702-6370-F34C-9633-F65D3D1FA343}"/>
              </a:ext>
            </a:extLst>
          </p:cNvPr>
          <p:cNvSpPr>
            <a:spLocks noGrp="1"/>
          </p:cNvSpPr>
          <p:nvPr>
            <p:ph type="title"/>
          </p:nvPr>
        </p:nvSpPr>
        <p:spPr/>
        <p:txBody>
          <a:bodyPr>
            <a:normAutofit/>
          </a:bodyPr>
          <a:lstStyle/>
          <a:p>
            <a:r>
              <a:rPr lang="en-US" dirty="0"/>
              <a:t>Other Possible Sections</a:t>
            </a:r>
          </a:p>
        </p:txBody>
      </p:sp>
      <p:sp>
        <p:nvSpPr>
          <p:cNvPr id="4" name="Content Placeholder 3">
            <a:extLst>
              <a:ext uri="{FF2B5EF4-FFF2-40B4-BE49-F238E27FC236}">
                <a16:creationId xmlns:a16="http://schemas.microsoft.com/office/drawing/2014/main" id="{92DD5DD8-57B2-AB41-AA17-4B5C669445D0}"/>
              </a:ext>
            </a:extLst>
          </p:cNvPr>
          <p:cNvSpPr>
            <a:spLocks noGrp="1"/>
          </p:cNvSpPr>
          <p:nvPr>
            <p:ph idx="1"/>
          </p:nvPr>
        </p:nvSpPr>
        <p:spPr/>
        <p:txBody>
          <a:bodyPr/>
          <a:lstStyle/>
          <a:p>
            <a:r>
              <a:rPr lang="en-US" altLang="en-US" dirty="0"/>
              <a:t>You may have the following sections as well</a:t>
            </a:r>
          </a:p>
          <a:p>
            <a:pPr lvl="1"/>
            <a:r>
              <a:rPr lang="en-US" altLang="en-US" dirty="0"/>
              <a:t>Related skills</a:t>
            </a:r>
          </a:p>
          <a:p>
            <a:pPr lvl="1"/>
            <a:r>
              <a:rPr lang="en-US" altLang="en-US" dirty="0"/>
              <a:t>Computer skills</a:t>
            </a:r>
          </a:p>
          <a:p>
            <a:pPr lvl="1"/>
            <a:r>
              <a:rPr lang="en-US" altLang="en-US" dirty="0"/>
              <a:t>Volunteer work</a:t>
            </a:r>
          </a:p>
          <a:p>
            <a:pPr lvl="1"/>
            <a:r>
              <a:rPr lang="en-US" altLang="en-US" dirty="0"/>
              <a:t>Honors and Awards</a:t>
            </a:r>
          </a:p>
          <a:p>
            <a:pPr lvl="1"/>
            <a:r>
              <a:rPr lang="en-US" altLang="en-US" dirty="0"/>
              <a:t>Publications/presentations</a:t>
            </a:r>
          </a:p>
        </p:txBody>
      </p:sp>
    </p:spTree>
    <p:extLst>
      <p:ext uri="{BB962C8B-B14F-4D97-AF65-F5344CB8AC3E}">
        <p14:creationId xmlns:p14="http://schemas.microsoft.com/office/powerpoint/2010/main" val="3262328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55D18F-B31E-EE46-B447-2C4DCA72439E}"/>
              </a:ext>
            </a:extLst>
          </p:cNvPr>
          <p:cNvSpPr>
            <a:spLocks noGrp="1"/>
          </p:cNvSpPr>
          <p:nvPr>
            <p:ph type="sldNum" sz="quarter" idx="12"/>
          </p:nvPr>
        </p:nvSpPr>
        <p:spPr/>
        <p:txBody>
          <a:bodyPr/>
          <a:lstStyle/>
          <a:p>
            <a:fld id="{4E77BC79-9480-1042-96E1-82B94DA0811E}" type="slidenum">
              <a:rPr lang="en-US" smtClean="0"/>
              <a:t>17</a:t>
            </a:fld>
            <a:endParaRPr lang="en-US"/>
          </a:p>
        </p:txBody>
      </p:sp>
      <p:sp>
        <p:nvSpPr>
          <p:cNvPr id="3" name="Title 2">
            <a:extLst>
              <a:ext uri="{FF2B5EF4-FFF2-40B4-BE49-F238E27FC236}">
                <a16:creationId xmlns:a16="http://schemas.microsoft.com/office/drawing/2014/main" id="{ECD6E702-6370-F34C-9633-F65D3D1FA343}"/>
              </a:ext>
            </a:extLst>
          </p:cNvPr>
          <p:cNvSpPr>
            <a:spLocks noGrp="1"/>
          </p:cNvSpPr>
          <p:nvPr>
            <p:ph type="title"/>
          </p:nvPr>
        </p:nvSpPr>
        <p:spPr/>
        <p:txBody>
          <a:bodyPr>
            <a:normAutofit/>
          </a:bodyPr>
          <a:lstStyle/>
          <a:p>
            <a:r>
              <a:rPr lang="en-US" dirty="0"/>
              <a:t>Personal Information</a:t>
            </a:r>
          </a:p>
        </p:txBody>
      </p:sp>
      <p:sp>
        <p:nvSpPr>
          <p:cNvPr id="7" name="Content Placeholder 2">
            <a:extLst>
              <a:ext uri="{FF2B5EF4-FFF2-40B4-BE49-F238E27FC236}">
                <a16:creationId xmlns:a16="http://schemas.microsoft.com/office/drawing/2014/main" id="{01C4A391-3B02-9F42-8207-F263EEB12305}"/>
              </a:ext>
            </a:extLst>
          </p:cNvPr>
          <p:cNvSpPr>
            <a:spLocks noGrp="1"/>
          </p:cNvSpPr>
          <p:nvPr>
            <p:ph idx="1"/>
          </p:nvPr>
        </p:nvSpPr>
        <p:spPr>
          <a:xfrm>
            <a:off x="533400" y="1828800"/>
            <a:ext cx="8382000" cy="4389438"/>
          </a:xfrm>
        </p:spPr>
        <p:txBody>
          <a:bodyPr/>
          <a:lstStyle/>
          <a:p>
            <a:pPr eaLnBrk="1" hangingPunct="1">
              <a:buFont typeface="Wingdings 2" pitchFamily="2" charset="2"/>
              <a:buNone/>
            </a:pPr>
            <a:endParaRPr lang="en-US" altLang="en-US" dirty="0"/>
          </a:p>
          <a:p>
            <a:pPr algn="ctr" eaLnBrk="1" hangingPunct="1">
              <a:buFont typeface="Wingdings 2" pitchFamily="2" charset="2"/>
              <a:buNone/>
            </a:pPr>
            <a:r>
              <a:rPr lang="en-US" altLang="en-US" sz="4000" dirty="0"/>
              <a:t>Tsung-Wei (TW) Huang</a:t>
            </a:r>
          </a:p>
          <a:p>
            <a:pPr eaLnBrk="1" hangingPunct="1">
              <a:buFont typeface="Wingdings 2" pitchFamily="2" charset="2"/>
              <a:buNone/>
            </a:pPr>
            <a:endParaRPr lang="en-US" altLang="en-US" dirty="0"/>
          </a:p>
          <a:p>
            <a:pPr eaLnBrk="1" hangingPunct="1">
              <a:buFont typeface="Wingdings 2" pitchFamily="2" charset="2"/>
              <a:buNone/>
            </a:pPr>
            <a:r>
              <a:rPr lang="en-US" altLang="en-US" sz="2000" dirty="0"/>
              <a:t>1234 Somewhere Drive				(xxx) 555-5555</a:t>
            </a:r>
          </a:p>
          <a:p>
            <a:pPr eaLnBrk="1" hangingPunct="1">
              <a:buFont typeface="Wingdings 2" pitchFamily="2" charset="2"/>
              <a:buNone/>
            </a:pPr>
            <a:r>
              <a:rPr lang="en-US" altLang="en-US" sz="2000" dirty="0"/>
              <a:t>Anytown, Utah 01100				</a:t>
            </a:r>
            <a:r>
              <a:rPr lang="en-US" altLang="en-US" sz="2000" dirty="0" err="1"/>
              <a:t>tsung-wei.huang@utah.edu</a:t>
            </a:r>
            <a:endParaRPr lang="en-US" altLang="en-US" sz="2000" dirty="0"/>
          </a:p>
          <a:p>
            <a:pPr eaLnBrk="1" hangingPunct="1">
              <a:buFont typeface="Wingdings 2" pitchFamily="2" charset="2"/>
              <a:buNone/>
            </a:pPr>
            <a:endParaRPr lang="en-US" altLang="en-US" dirty="0"/>
          </a:p>
        </p:txBody>
      </p:sp>
    </p:spTree>
    <p:extLst>
      <p:ext uri="{BB962C8B-B14F-4D97-AF65-F5344CB8AC3E}">
        <p14:creationId xmlns:p14="http://schemas.microsoft.com/office/powerpoint/2010/main" val="3307161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55D18F-B31E-EE46-B447-2C4DCA72439E}"/>
              </a:ext>
            </a:extLst>
          </p:cNvPr>
          <p:cNvSpPr>
            <a:spLocks noGrp="1"/>
          </p:cNvSpPr>
          <p:nvPr>
            <p:ph type="sldNum" sz="quarter" idx="12"/>
          </p:nvPr>
        </p:nvSpPr>
        <p:spPr/>
        <p:txBody>
          <a:bodyPr/>
          <a:lstStyle/>
          <a:p>
            <a:fld id="{4E77BC79-9480-1042-96E1-82B94DA0811E}" type="slidenum">
              <a:rPr lang="en-US" smtClean="0"/>
              <a:t>18</a:t>
            </a:fld>
            <a:endParaRPr lang="en-US"/>
          </a:p>
        </p:txBody>
      </p:sp>
      <p:sp>
        <p:nvSpPr>
          <p:cNvPr id="3" name="Title 2">
            <a:extLst>
              <a:ext uri="{FF2B5EF4-FFF2-40B4-BE49-F238E27FC236}">
                <a16:creationId xmlns:a16="http://schemas.microsoft.com/office/drawing/2014/main" id="{ECD6E702-6370-F34C-9633-F65D3D1FA343}"/>
              </a:ext>
            </a:extLst>
          </p:cNvPr>
          <p:cNvSpPr>
            <a:spLocks noGrp="1"/>
          </p:cNvSpPr>
          <p:nvPr>
            <p:ph type="title"/>
          </p:nvPr>
        </p:nvSpPr>
        <p:spPr/>
        <p:txBody>
          <a:bodyPr>
            <a:normAutofit/>
          </a:bodyPr>
          <a:lstStyle/>
          <a:p>
            <a:r>
              <a:rPr lang="en-US" dirty="0"/>
              <a:t>Objective</a:t>
            </a:r>
          </a:p>
        </p:txBody>
      </p:sp>
      <p:sp>
        <p:nvSpPr>
          <p:cNvPr id="4" name="Content Placeholder 3">
            <a:extLst>
              <a:ext uri="{FF2B5EF4-FFF2-40B4-BE49-F238E27FC236}">
                <a16:creationId xmlns:a16="http://schemas.microsoft.com/office/drawing/2014/main" id="{92DD5DD8-57B2-AB41-AA17-4B5C669445D0}"/>
              </a:ext>
            </a:extLst>
          </p:cNvPr>
          <p:cNvSpPr>
            <a:spLocks noGrp="1"/>
          </p:cNvSpPr>
          <p:nvPr>
            <p:ph idx="1"/>
          </p:nvPr>
        </p:nvSpPr>
        <p:spPr/>
        <p:txBody>
          <a:bodyPr>
            <a:normAutofit/>
          </a:bodyPr>
          <a:lstStyle/>
          <a:p>
            <a:r>
              <a:rPr lang="en-US" altLang="en-US" dirty="0"/>
              <a:t>Indicates specific position for which you are applying</a:t>
            </a:r>
          </a:p>
          <a:p>
            <a:pPr lvl="1"/>
            <a:r>
              <a:rPr lang="en-US" altLang="en-US" dirty="0"/>
              <a:t>In our case, the specific project topics you plan to do</a:t>
            </a:r>
          </a:p>
          <a:p>
            <a:r>
              <a:rPr lang="en-US" altLang="en-US" dirty="0"/>
              <a:t>Simple, clear, and concise</a:t>
            </a:r>
          </a:p>
          <a:p>
            <a:pPr lvl="1"/>
            <a:r>
              <a:rPr lang="en-US" altLang="en-US" dirty="0"/>
              <a:t>Please, no jargon …</a:t>
            </a:r>
          </a:p>
          <a:p>
            <a:r>
              <a:rPr lang="en-US" altLang="en-US" dirty="0"/>
              <a:t>Does not need to be a complete sentence </a:t>
            </a:r>
          </a:p>
          <a:p>
            <a:pPr lvl="1"/>
            <a:r>
              <a:rPr lang="en-US" altLang="en-US" dirty="0"/>
              <a:t>To build a spacecraft that can overcome the …</a:t>
            </a:r>
          </a:p>
          <a:p>
            <a:r>
              <a:rPr lang="en-US" altLang="en-US" dirty="0"/>
              <a:t>Don’t be wordy</a:t>
            </a:r>
          </a:p>
          <a:p>
            <a:pPr lvl="1"/>
            <a:r>
              <a:rPr lang="en-US" altLang="en-US" dirty="0"/>
              <a:t>Simple, concise, and specific</a:t>
            </a:r>
          </a:p>
          <a:p>
            <a:pPr>
              <a:buNone/>
            </a:pPr>
            <a:endParaRPr lang="en-US" altLang="en-US" dirty="0"/>
          </a:p>
          <a:p>
            <a:endParaRPr lang="en-US" altLang="en-US" dirty="0"/>
          </a:p>
        </p:txBody>
      </p:sp>
    </p:spTree>
    <p:extLst>
      <p:ext uri="{BB962C8B-B14F-4D97-AF65-F5344CB8AC3E}">
        <p14:creationId xmlns:p14="http://schemas.microsoft.com/office/powerpoint/2010/main" val="1164109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12B139-844D-F04D-B8F5-756E931E3711}"/>
              </a:ext>
            </a:extLst>
          </p:cNvPr>
          <p:cNvSpPr>
            <a:spLocks noGrp="1"/>
          </p:cNvSpPr>
          <p:nvPr>
            <p:ph type="sldNum" sz="quarter" idx="12"/>
          </p:nvPr>
        </p:nvSpPr>
        <p:spPr/>
        <p:txBody>
          <a:bodyPr/>
          <a:lstStyle/>
          <a:p>
            <a:fld id="{4E77BC79-9480-1042-96E1-82B94DA0811E}" type="slidenum">
              <a:rPr lang="en-US" smtClean="0"/>
              <a:t>19</a:t>
            </a:fld>
            <a:endParaRPr lang="en-US"/>
          </a:p>
        </p:txBody>
      </p:sp>
      <p:sp>
        <p:nvSpPr>
          <p:cNvPr id="3" name="Title 2">
            <a:extLst>
              <a:ext uri="{FF2B5EF4-FFF2-40B4-BE49-F238E27FC236}">
                <a16:creationId xmlns:a16="http://schemas.microsoft.com/office/drawing/2014/main" id="{13B89ADD-34DE-6349-A0AB-606480FC5302}"/>
              </a:ext>
            </a:extLst>
          </p:cNvPr>
          <p:cNvSpPr>
            <a:spLocks noGrp="1"/>
          </p:cNvSpPr>
          <p:nvPr>
            <p:ph type="title"/>
          </p:nvPr>
        </p:nvSpPr>
        <p:spPr/>
        <p:txBody>
          <a:bodyPr/>
          <a:lstStyle/>
          <a:p>
            <a:r>
              <a:rPr lang="en-US" dirty="0"/>
              <a:t>Example Objective</a:t>
            </a:r>
          </a:p>
        </p:txBody>
      </p:sp>
      <p:sp>
        <p:nvSpPr>
          <p:cNvPr id="4" name="Content Placeholder 3">
            <a:extLst>
              <a:ext uri="{FF2B5EF4-FFF2-40B4-BE49-F238E27FC236}">
                <a16:creationId xmlns:a16="http://schemas.microsoft.com/office/drawing/2014/main" id="{066190CB-4337-1F4C-A9E7-5F9703A0F80F}"/>
              </a:ext>
            </a:extLst>
          </p:cNvPr>
          <p:cNvSpPr>
            <a:spLocks noGrp="1"/>
          </p:cNvSpPr>
          <p:nvPr>
            <p:ph idx="1"/>
          </p:nvPr>
        </p:nvSpPr>
        <p:spPr/>
        <p:txBody>
          <a:bodyPr/>
          <a:lstStyle/>
          <a:p>
            <a:pPr>
              <a:lnSpc>
                <a:spcPct val="90000"/>
              </a:lnSpc>
            </a:pPr>
            <a:r>
              <a:rPr lang="en-US" altLang="en-US" dirty="0"/>
              <a:t>Remember, this is a major heading</a:t>
            </a:r>
          </a:p>
          <a:p>
            <a:pPr>
              <a:lnSpc>
                <a:spcPct val="90000"/>
              </a:lnSpc>
              <a:buNone/>
            </a:pPr>
            <a:r>
              <a:rPr lang="en-US" altLang="en-US" dirty="0"/>
              <a:t>	</a:t>
            </a:r>
          </a:p>
          <a:p>
            <a:pPr>
              <a:lnSpc>
                <a:spcPct val="90000"/>
              </a:lnSpc>
              <a:buNone/>
            </a:pPr>
            <a:r>
              <a:rPr lang="en-US" altLang="en-US" dirty="0"/>
              <a:t>Objective: To obtain an entry level position in Home Health Care</a:t>
            </a:r>
          </a:p>
          <a:p>
            <a:pPr>
              <a:lnSpc>
                <a:spcPct val="90000"/>
              </a:lnSpc>
              <a:buNone/>
            </a:pPr>
            <a:endParaRPr lang="en-US" altLang="en-US" dirty="0"/>
          </a:p>
          <a:p>
            <a:pPr>
              <a:lnSpc>
                <a:spcPct val="90000"/>
              </a:lnSpc>
              <a:buNone/>
            </a:pPr>
            <a:r>
              <a:rPr lang="en-US" altLang="en-US" dirty="0"/>
              <a:t>Objective: To obtain a position as an Information  Technology Specialist</a:t>
            </a:r>
          </a:p>
          <a:p>
            <a:pPr>
              <a:lnSpc>
                <a:spcPct val="90000"/>
              </a:lnSpc>
              <a:buNone/>
            </a:pPr>
            <a:endParaRPr lang="en-US" altLang="en-US" dirty="0"/>
          </a:p>
          <a:p>
            <a:pPr>
              <a:lnSpc>
                <a:spcPct val="90000"/>
              </a:lnSpc>
              <a:buNone/>
            </a:pPr>
            <a:r>
              <a:rPr lang="en-US" altLang="en-US" dirty="0"/>
              <a:t>Objective: To obtain an advanced level position in Marketing and Finance</a:t>
            </a:r>
          </a:p>
          <a:p>
            <a:pPr>
              <a:lnSpc>
                <a:spcPct val="90000"/>
              </a:lnSpc>
              <a:buNone/>
            </a:pPr>
            <a:r>
              <a:rPr lang="en-US" altLang="en-US" dirty="0"/>
              <a:t>	</a:t>
            </a:r>
            <a:endParaRPr lang="en-US" altLang="en-US" sz="2000" dirty="0"/>
          </a:p>
          <a:p>
            <a:pPr>
              <a:lnSpc>
                <a:spcPct val="90000"/>
              </a:lnSpc>
              <a:buNone/>
            </a:pPr>
            <a:endParaRPr lang="en-US" altLang="en-US" sz="2000" dirty="0"/>
          </a:p>
          <a:p>
            <a:pPr>
              <a:lnSpc>
                <a:spcPct val="90000"/>
              </a:lnSpc>
              <a:buNone/>
            </a:pPr>
            <a:endParaRPr lang="en-US" altLang="en-US" dirty="0"/>
          </a:p>
          <a:p>
            <a:pPr>
              <a:lnSpc>
                <a:spcPct val="90000"/>
              </a:lnSpc>
              <a:buNone/>
            </a:pPr>
            <a:endParaRPr lang="en-US" altLang="en-US" dirty="0"/>
          </a:p>
          <a:p>
            <a:pPr>
              <a:lnSpc>
                <a:spcPct val="90000"/>
              </a:lnSpc>
              <a:buNone/>
            </a:pPr>
            <a:endParaRPr lang="en-US" altLang="en-US" dirty="0"/>
          </a:p>
          <a:p>
            <a:pPr lvl="1">
              <a:lnSpc>
                <a:spcPct val="90000"/>
              </a:lnSpc>
              <a:buNone/>
            </a:pPr>
            <a:endParaRPr lang="en-US" altLang="en-US" dirty="0"/>
          </a:p>
          <a:p>
            <a:pPr lvl="1">
              <a:lnSpc>
                <a:spcPct val="90000"/>
              </a:lnSpc>
              <a:buNone/>
            </a:pPr>
            <a:endParaRPr lang="en-US" altLang="en-US" dirty="0"/>
          </a:p>
          <a:p>
            <a:endParaRPr lang="en-US" dirty="0"/>
          </a:p>
        </p:txBody>
      </p:sp>
    </p:spTree>
    <p:extLst>
      <p:ext uri="{BB962C8B-B14F-4D97-AF65-F5344CB8AC3E}">
        <p14:creationId xmlns:p14="http://schemas.microsoft.com/office/powerpoint/2010/main" val="201557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1A5142-67A8-104B-BF4B-A7D8BF87206C}"/>
              </a:ext>
            </a:extLst>
          </p:cNvPr>
          <p:cNvSpPr>
            <a:spLocks noGrp="1"/>
          </p:cNvSpPr>
          <p:nvPr>
            <p:ph type="sldNum" sz="quarter" idx="12"/>
          </p:nvPr>
        </p:nvSpPr>
        <p:spPr/>
        <p:txBody>
          <a:bodyPr/>
          <a:lstStyle/>
          <a:p>
            <a:fld id="{4E77BC79-9480-1042-96E1-82B94DA0811E}" type="slidenum">
              <a:rPr lang="en-US" smtClean="0"/>
              <a:t>2</a:t>
            </a:fld>
            <a:endParaRPr lang="en-US"/>
          </a:p>
        </p:txBody>
      </p:sp>
      <p:sp>
        <p:nvSpPr>
          <p:cNvPr id="3" name="Title 2">
            <a:extLst>
              <a:ext uri="{FF2B5EF4-FFF2-40B4-BE49-F238E27FC236}">
                <a16:creationId xmlns:a16="http://schemas.microsoft.com/office/drawing/2014/main" id="{7B057811-D278-3843-AFA3-FCFF621E2FFC}"/>
              </a:ext>
            </a:extLst>
          </p:cNvPr>
          <p:cNvSpPr>
            <a:spLocks noGrp="1"/>
          </p:cNvSpPr>
          <p:nvPr>
            <p:ph type="title"/>
          </p:nvPr>
        </p:nvSpPr>
        <p:spPr/>
        <p:txBody>
          <a:bodyPr/>
          <a:lstStyle/>
          <a:p>
            <a:r>
              <a:rPr lang="en-US" dirty="0"/>
              <a:t>Class Logistics</a:t>
            </a:r>
          </a:p>
        </p:txBody>
      </p:sp>
      <p:sp>
        <p:nvSpPr>
          <p:cNvPr id="4" name="Content Placeholder 3">
            <a:extLst>
              <a:ext uri="{FF2B5EF4-FFF2-40B4-BE49-F238E27FC236}">
                <a16:creationId xmlns:a16="http://schemas.microsoft.com/office/drawing/2014/main" id="{98474974-A7EB-6F4D-83F7-091D1EBD53AE}"/>
              </a:ext>
            </a:extLst>
          </p:cNvPr>
          <p:cNvSpPr>
            <a:spLocks noGrp="1"/>
          </p:cNvSpPr>
          <p:nvPr>
            <p:ph idx="1"/>
          </p:nvPr>
        </p:nvSpPr>
        <p:spPr>
          <a:xfrm>
            <a:off x="628650" y="1295945"/>
            <a:ext cx="7886700" cy="5221734"/>
          </a:xfrm>
        </p:spPr>
        <p:txBody>
          <a:bodyPr>
            <a:normAutofit/>
          </a:bodyPr>
          <a:lstStyle/>
          <a:p>
            <a:r>
              <a:rPr lang="en-US" dirty="0"/>
              <a:t>Staff</a:t>
            </a:r>
          </a:p>
          <a:p>
            <a:pPr lvl="1"/>
            <a:r>
              <a:rPr lang="en-US" sz="2300" dirty="0"/>
              <a:t>Instructor: Tsung-Wei Huang (</a:t>
            </a:r>
            <a:r>
              <a:rPr lang="en-US" sz="2300" dirty="0">
                <a:hlinkClick r:id="rId3"/>
              </a:rPr>
              <a:t>tsung-wei.huang@utah.edu</a:t>
            </a:r>
            <a:r>
              <a:rPr lang="en-US" sz="2300" dirty="0"/>
              <a:t>)</a:t>
            </a:r>
          </a:p>
          <a:p>
            <a:pPr lvl="1"/>
            <a:r>
              <a:rPr lang="en-US" dirty="0"/>
              <a:t>TA: Yasin Zamani (</a:t>
            </a:r>
            <a:r>
              <a:rPr lang="en-US" dirty="0">
                <a:hlinkClick r:id="rId4"/>
              </a:rPr>
              <a:t>yasin.zamani@gmail.com</a:t>
            </a:r>
            <a:r>
              <a:rPr lang="en-US" dirty="0"/>
              <a:t>)</a:t>
            </a:r>
          </a:p>
          <a:p>
            <a:r>
              <a:rPr lang="en-US" dirty="0"/>
              <a:t>Main class</a:t>
            </a:r>
          </a:p>
          <a:p>
            <a:pPr lvl="1"/>
            <a:r>
              <a:rPr lang="en-US" dirty="0"/>
              <a:t>11:50 AM – 13:10 PM Wed/Fri (excluding holiday)</a:t>
            </a:r>
          </a:p>
          <a:p>
            <a:pPr lvl="1"/>
            <a:r>
              <a:rPr lang="en-US" dirty="0"/>
              <a:t>In person + individual project meeting</a:t>
            </a:r>
          </a:p>
          <a:p>
            <a:r>
              <a:rPr lang="en-US" dirty="0"/>
              <a:t>Office hour</a:t>
            </a:r>
          </a:p>
          <a:p>
            <a:pPr lvl="1"/>
            <a:r>
              <a:rPr lang="en-US" dirty="0"/>
              <a:t>By appointment</a:t>
            </a:r>
          </a:p>
          <a:p>
            <a:r>
              <a:rPr lang="en-US" dirty="0"/>
              <a:t>Web: </a:t>
            </a:r>
            <a:r>
              <a:rPr lang="en-US" sz="2400" b="0" dirty="0">
                <a:hlinkClick r:id="rId5"/>
              </a:rPr>
              <a:t>https://github.com/tsung-wei-huang/cs3992</a:t>
            </a:r>
            <a:r>
              <a:rPr lang="en-US" sz="2400" b="0" dirty="0"/>
              <a:t> </a:t>
            </a:r>
          </a:p>
          <a:p>
            <a:r>
              <a:rPr lang="en-US" b="0" dirty="0"/>
              <a:t>Announcement and assignment in Canvas</a:t>
            </a:r>
          </a:p>
        </p:txBody>
      </p:sp>
    </p:spTree>
    <p:extLst>
      <p:ext uri="{BB962C8B-B14F-4D97-AF65-F5344CB8AC3E}">
        <p14:creationId xmlns:p14="http://schemas.microsoft.com/office/powerpoint/2010/main" val="2402171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32FAF7-811B-9E4D-9D65-DCC2AEBAEAFA}"/>
              </a:ext>
            </a:extLst>
          </p:cNvPr>
          <p:cNvSpPr>
            <a:spLocks noGrp="1"/>
          </p:cNvSpPr>
          <p:nvPr>
            <p:ph type="sldNum" sz="quarter" idx="12"/>
          </p:nvPr>
        </p:nvSpPr>
        <p:spPr/>
        <p:txBody>
          <a:bodyPr/>
          <a:lstStyle/>
          <a:p>
            <a:fld id="{4E77BC79-9480-1042-96E1-82B94DA0811E}" type="slidenum">
              <a:rPr lang="en-US" smtClean="0"/>
              <a:t>20</a:t>
            </a:fld>
            <a:endParaRPr lang="en-US"/>
          </a:p>
        </p:txBody>
      </p:sp>
      <p:sp>
        <p:nvSpPr>
          <p:cNvPr id="3" name="Title 2">
            <a:extLst>
              <a:ext uri="{FF2B5EF4-FFF2-40B4-BE49-F238E27FC236}">
                <a16:creationId xmlns:a16="http://schemas.microsoft.com/office/drawing/2014/main" id="{61C984AF-7944-F04E-A553-752106F89827}"/>
              </a:ext>
            </a:extLst>
          </p:cNvPr>
          <p:cNvSpPr>
            <a:spLocks noGrp="1"/>
          </p:cNvSpPr>
          <p:nvPr>
            <p:ph type="title"/>
          </p:nvPr>
        </p:nvSpPr>
        <p:spPr/>
        <p:txBody>
          <a:bodyPr/>
          <a:lstStyle/>
          <a:p>
            <a:r>
              <a:rPr lang="en-US" dirty="0"/>
              <a:t>Education</a:t>
            </a:r>
          </a:p>
        </p:txBody>
      </p:sp>
      <p:sp>
        <p:nvSpPr>
          <p:cNvPr id="4" name="Content Placeholder 3">
            <a:extLst>
              <a:ext uri="{FF2B5EF4-FFF2-40B4-BE49-F238E27FC236}">
                <a16:creationId xmlns:a16="http://schemas.microsoft.com/office/drawing/2014/main" id="{258AA858-1919-D14A-A3EB-8CB4B7C5A75C}"/>
              </a:ext>
            </a:extLst>
          </p:cNvPr>
          <p:cNvSpPr>
            <a:spLocks noGrp="1"/>
          </p:cNvSpPr>
          <p:nvPr>
            <p:ph idx="1"/>
          </p:nvPr>
        </p:nvSpPr>
        <p:spPr/>
        <p:txBody>
          <a:bodyPr/>
          <a:lstStyle/>
          <a:p>
            <a:pPr>
              <a:lnSpc>
                <a:spcPct val="150000"/>
              </a:lnSpc>
            </a:pPr>
            <a:r>
              <a:rPr lang="en-US" altLang="en-US" dirty="0"/>
              <a:t>High School Diploma</a:t>
            </a:r>
          </a:p>
          <a:p>
            <a:pPr>
              <a:lnSpc>
                <a:spcPct val="150000"/>
              </a:lnSpc>
            </a:pPr>
            <a:r>
              <a:rPr lang="en-US" altLang="en-US" dirty="0"/>
              <a:t>Associates Degree</a:t>
            </a:r>
          </a:p>
          <a:p>
            <a:pPr>
              <a:lnSpc>
                <a:spcPct val="150000"/>
              </a:lnSpc>
            </a:pPr>
            <a:r>
              <a:rPr lang="en-US" altLang="en-US" dirty="0"/>
              <a:t>Advanced Associates Degree</a:t>
            </a:r>
          </a:p>
          <a:p>
            <a:pPr>
              <a:lnSpc>
                <a:spcPct val="150000"/>
              </a:lnSpc>
            </a:pPr>
            <a:r>
              <a:rPr lang="en-US" altLang="en-US" dirty="0"/>
              <a:t>Bachelors Degree</a:t>
            </a:r>
          </a:p>
          <a:p>
            <a:pPr>
              <a:lnSpc>
                <a:spcPct val="150000"/>
              </a:lnSpc>
            </a:pPr>
            <a:r>
              <a:rPr lang="en-US" altLang="en-US" dirty="0"/>
              <a:t>Masters Degree</a:t>
            </a:r>
          </a:p>
          <a:p>
            <a:pPr>
              <a:lnSpc>
                <a:spcPct val="150000"/>
              </a:lnSpc>
            </a:pPr>
            <a:r>
              <a:rPr lang="en-US" altLang="en-US" dirty="0"/>
              <a:t>Doctoral Degree</a:t>
            </a:r>
          </a:p>
          <a:p>
            <a:endParaRPr lang="en-US" dirty="0"/>
          </a:p>
        </p:txBody>
      </p:sp>
    </p:spTree>
    <p:extLst>
      <p:ext uri="{BB962C8B-B14F-4D97-AF65-F5344CB8AC3E}">
        <p14:creationId xmlns:p14="http://schemas.microsoft.com/office/powerpoint/2010/main" val="4038821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32FAF7-811B-9E4D-9D65-DCC2AEBAEAFA}"/>
              </a:ext>
            </a:extLst>
          </p:cNvPr>
          <p:cNvSpPr>
            <a:spLocks noGrp="1"/>
          </p:cNvSpPr>
          <p:nvPr>
            <p:ph type="sldNum" sz="quarter" idx="12"/>
          </p:nvPr>
        </p:nvSpPr>
        <p:spPr/>
        <p:txBody>
          <a:bodyPr/>
          <a:lstStyle/>
          <a:p>
            <a:fld id="{4E77BC79-9480-1042-96E1-82B94DA0811E}" type="slidenum">
              <a:rPr lang="en-US" smtClean="0"/>
              <a:t>21</a:t>
            </a:fld>
            <a:endParaRPr lang="en-US"/>
          </a:p>
        </p:txBody>
      </p:sp>
      <p:sp>
        <p:nvSpPr>
          <p:cNvPr id="3" name="Title 2">
            <a:extLst>
              <a:ext uri="{FF2B5EF4-FFF2-40B4-BE49-F238E27FC236}">
                <a16:creationId xmlns:a16="http://schemas.microsoft.com/office/drawing/2014/main" id="{61C984AF-7944-F04E-A553-752106F89827}"/>
              </a:ext>
            </a:extLst>
          </p:cNvPr>
          <p:cNvSpPr>
            <a:spLocks noGrp="1"/>
          </p:cNvSpPr>
          <p:nvPr>
            <p:ph type="title"/>
          </p:nvPr>
        </p:nvSpPr>
        <p:spPr/>
        <p:txBody>
          <a:bodyPr/>
          <a:lstStyle/>
          <a:p>
            <a:r>
              <a:rPr lang="en-US" dirty="0"/>
              <a:t>Work Experience</a:t>
            </a:r>
          </a:p>
        </p:txBody>
      </p:sp>
      <p:sp>
        <p:nvSpPr>
          <p:cNvPr id="4" name="Content Placeholder 3">
            <a:extLst>
              <a:ext uri="{FF2B5EF4-FFF2-40B4-BE49-F238E27FC236}">
                <a16:creationId xmlns:a16="http://schemas.microsoft.com/office/drawing/2014/main" id="{258AA858-1919-D14A-A3EB-8CB4B7C5A75C}"/>
              </a:ext>
            </a:extLst>
          </p:cNvPr>
          <p:cNvSpPr>
            <a:spLocks noGrp="1"/>
          </p:cNvSpPr>
          <p:nvPr>
            <p:ph idx="1"/>
          </p:nvPr>
        </p:nvSpPr>
        <p:spPr/>
        <p:txBody>
          <a:bodyPr/>
          <a:lstStyle/>
          <a:p>
            <a:pPr>
              <a:lnSpc>
                <a:spcPct val="90000"/>
              </a:lnSpc>
            </a:pPr>
            <a:r>
              <a:rPr lang="en-US" altLang="en-US" dirty="0"/>
              <a:t>This section is the single most important place to sell yourself to a potential employer</a:t>
            </a:r>
          </a:p>
          <a:p>
            <a:pPr>
              <a:lnSpc>
                <a:spcPct val="90000"/>
              </a:lnSpc>
            </a:pPr>
            <a:endParaRPr lang="en-US" altLang="en-US" dirty="0"/>
          </a:p>
          <a:p>
            <a:pPr>
              <a:lnSpc>
                <a:spcPct val="90000"/>
              </a:lnSpc>
            </a:pPr>
            <a:r>
              <a:rPr lang="en-US" altLang="en-US" dirty="0"/>
              <a:t>With so many to read, employers often skim resumes, looking for:</a:t>
            </a:r>
          </a:p>
          <a:p>
            <a:pPr lvl="1">
              <a:lnSpc>
                <a:spcPct val="90000"/>
              </a:lnSpc>
            </a:pPr>
            <a:r>
              <a:rPr lang="en-US" altLang="en-US" dirty="0"/>
              <a:t>Key job titles</a:t>
            </a:r>
          </a:p>
          <a:p>
            <a:pPr lvl="1">
              <a:lnSpc>
                <a:spcPct val="90000"/>
              </a:lnSpc>
            </a:pPr>
            <a:r>
              <a:rPr lang="en-US" altLang="en-US" dirty="0"/>
              <a:t>Specific skills</a:t>
            </a:r>
          </a:p>
          <a:p>
            <a:pPr lvl="1">
              <a:lnSpc>
                <a:spcPct val="90000"/>
              </a:lnSpc>
            </a:pPr>
            <a:r>
              <a:rPr lang="en-US" altLang="en-US" dirty="0"/>
              <a:t>Relevant qualifications</a:t>
            </a:r>
          </a:p>
          <a:p>
            <a:pPr lvl="1">
              <a:lnSpc>
                <a:spcPct val="90000"/>
              </a:lnSpc>
            </a:pPr>
            <a:endParaRPr lang="en-US" altLang="en-US" dirty="0"/>
          </a:p>
          <a:p>
            <a:pPr lvl="1">
              <a:lnSpc>
                <a:spcPct val="90000"/>
              </a:lnSpc>
              <a:buNone/>
            </a:pPr>
            <a:r>
              <a:rPr lang="en-US" altLang="en-US" dirty="0"/>
              <a:t>Always use key words/phrases that clearly and briefly articulate your experiences</a:t>
            </a:r>
          </a:p>
        </p:txBody>
      </p:sp>
    </p:spTree>
    <p:extLst>
      <p:ext uri="{BB962C8B-B14F-4D97-AF65-F5344CB8AC3E}">
        <p14:creationId xmlns:p14="http://schemas.microsoft.com/office/powerpoint/2010/main" val="1856186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32FAF7-811B-9E4D-9D65-DCC2AEBAEAFA}"/>
              </a:ext>
            </a:extLst>
          </p:cNvPr>
          <p:cNvSpPr>
            <a:spLocks noGrp="1"/>
          </p:cNvSpPr>
          <p:nvPr>
            <p:ph type="sldNum" sz="quarter" idx="12"/>
          </p:nvPr>
        </p:nvSpPr>
        <p:spPr/>
        <p:txBody>
          <a:bodyPr/>
          <a:lstStyle/>
          <a:p>
            <a:fld id="{4E77BC79-9480-1042-96E1-82B94DA0811E}" type="slidenum">
              <a:rPr lang="en-US" smtClean="0"/>
              <a:t>22</a:t>
            </a:fld>
            <a:endParaRPr lang="en-US"/>
          </a:p>
        </p:txBody>
      </p:sp>
      <p:sp>
        <p:nvSpPr>
          <p:cNvPr id="3" name="Title 2">
            <a:extLst>
              <a:ext uri="{FF2B5EF4-FFF2-40B4-BE49-F238E27FC236}">
                <a16:creationId xmlns:a16="http://schemas.microsoft.com/office/drawing/2014/main" id="{61C984AF-7944-F04E-A553-752106F89827}"/>
              </a:ext>
            </a:extLst>
          </p:cNvPr>
          <p:cNvSpPr>
            <a:spLocks noGrp="1"/>
          </p:cNvSpPr>
          <p:nvPr>
            <p:ph type="title"/>
          </p:nvPr>
        </p:nvSpPr>
        <p:spPr/>
        <p:txBody>
          <a:bodyPr/>
          <a:lstStyle/>
          <a:p>
            <a:r>
              <a:rPr lang="en-US" dirty="0"/>
              <a:t>Work Experience</a:t>
            </a:r>
          </a:p>
        </p:txBody>
      </p:sp>
      <p:sp>
        <p:nvSpPr>
          <p:cNvPr id="4" name="Content Placeholder 3">
            <a:extLst>
              <a:ext uri="{FF2B5EF4-FFF2-40B4-BE49-F238E27FC236}">
                <a16:creationId xmlns:a16="http://schemas.microsoft.com/office/drawing/2014/main" id="{258AA858-1919-D14A-A3EB-8CB4B7C5A75C}"/>
              </a:ext>
            </a:extLst>
          </p:cNvPr>
          <p:cNvSpPr>
            <a:spLocks noGrp="1"/>
          </p:cNvSpPr>
          <p:nvPr>
            <p:ph idx="1"/>
          </p:nvPr>
        </p:nvSpPr>
        <p:spPr/>
        <p:txBody>
          <a:bodyPr/>
          <a:lstStyle/>
          <a:p>
            <a:r>
              <a:rPr lang="en-US" altLang="en-US" dirty="0"/>
              <a:t>Stick to the What/Where/When format</a:t>
            </a:r>
          </a:p>
          <a:p>
            <a:endParaRPr lang="en-US" altLang="en-US" dirty="0"/>
          </a:p>
          <a:p>
            <a:r>
              <a:rPr lang="en-US" altLang="en-US" dirty="0"/>
              <a:t>The skills you include on your resume should be connected to the skills required in the job you are seeking</a:t>
            </a:r>
          </a:p>
        </p:txBody>
      </p:sp>
    </p:spTree>
    <p:extLst>
      <p:ext uri="{BB962C8B-B14F-4D97-AF65-F5344CB8AC3E}">
        <p14:creationId xmlns:p14="http://schemas.microsoft.com/office/powerpoint/2010/main" val="1385187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32FAF7-811B-9E4D-9D65-DCC2AEBAEAFA}"/>
              </a:ext>
            </a:extLst>
          </p:cNvPr>
          <p:cNvSpPr>
            <a:spLocks noGrp="1"/>
          </p:cNvSpPr>
          <p:nvPr>
            <p:ph type="sldNum" sz="quarter" idx="12"/>
          </p:nvPr>
        </p:nvSpPr>
        <p:spPr/>
        <p:txBody>
          <a:bodyPr/>
          <a:lstStyle/>
          <a:p>
            <a:fld id="{4E77BC79-9480-1042-96E1-82B94DA0811E}" type="slidenum">
              <a:rPr lang="en-US" smtClean="0"/>
              <a:t>23</a:t>
            </a:fld>
            <a:endParaRPr lang="en-US"/>
          </a:p>
        </p:txBody>
      </p:sp>
      <p:sp>
        <p:nvSpPr>
          <p:cNvPr id="3" name="Title 2">
            <a:extLst>
              <a:ext uri="{FF2B5EF4-FFF2-40B4-BE49-F238E27FC236}">
                <a16:creationId xmlns:a16="http://schemas.microsoft.com/office/drawing/2014/main" id="{61C984AF-7944-F04E-A553-752106F89827}"/>
              </a:ext>
            </a:extLst>
          </p:cNvPr>
          <p:cNvSpPr>
            <a:spLocks noGrp="1"/>
          </p:cNvSpPr>
          <p:nvPr>
            <p:ph type="title"/>
          </p:nvPr>
        </p:nvSpPr>
        <p:spPr/>
        <p:txBody>
          <a:bodyPr>
            <a:normAutofit/>
          </a:bodyPr>
          <a:lstStyle/>
          <a:p>
            <a:r>
              <a:rPr lang="en-US" dirty="0"/>
              <a:t>Let’s Look at Real Examples</a:t>
            </a:r>
          </a:p>
        </p:txBody>
      </p:sp>
      <p:sp>
        <p:nvSpPr>
          <p:cNvPr id="4" name="Content Placeholder 3">
            <a:extLst>
              <a:ext uri="{FF2B5EF4-FFF2-40B4-BE49-F238E27FC236}">
                <a16:creationId xmlns:a16="http://schemas.microsoft.com/office/drawing/2014/main" id="{258AA858-1919-D14A-A3EB-8CB4B7C5A75C}"/>
              </a:ext>
            </a:extLst>
          </p:cNvPr>
          <p:cNvSpPr>
            <a:spLocks noGrp="1"/>
          </p:cNvSpPr>
          <p:nvPr>
            <p:ph idx="1"/>
          </p:nvPr>
        </p:nvSpPr>
        <p:spPr/>
        <p:txBody>
          <a:bodyPr/>
          <a:lstStyle/>
          <a:p>
            <a:r>
              <a:rPr lang="en-US" altLang="en-US" dirty="0"/>
              <a:t>Imagine yourself as a recruiter and see who you would like to hire</a:t>
            </a:r>
          </a:p>
        </p:txBody>
      </p:sp>
      <p:pic>
        <p:nvPicPr>
          <p:cNvPr id="8194" name="Picture 2" descr="Resume Icon of Colored Outline style - Available in SVG, PNG, EPS, AI &amp; Icon  fonts">
            <a:extLst>
              <a:ext uri="{FF2B5EF4-FFF2-40B4-BE49-F238E27FC236}">
                <a16:creationId xmlns:a16="http://schemas.microsoft.com/office/drawing/2014/main" id="{B01C7D42-3260-B24E-BC42-E42CCC7764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2585" y="2704083"/>
            <a:ext cx="3251200" cy="325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5371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32FAF7-811B-9E4D-9D65-DCC2AEBAEAFA}"/>
              </a:ext>
            </a:extLst>
          </p:cNvPr>
          <p:cNvSpPr>
            <a:spLocks noGrp="1"/>
          </p:cNvSpPr>
          <p:nvPr>
            <p:ph type="sldNum" sz="quarter" idx="12"/>
          </p:nvPr>
        </p:nvSpPr>
        <p:spPr/>
        <p:txBody>
          <a:bodyPr/>
          <a:lstStyle/>
          <a:p>
            <a:fld id="{4E77BC79-9480-1042-96E1-82B94DA0811E}" type="slidenum">
              <a:rPr lang="en-US" smtClean="0"/>
              <a:t>24</a:t>
            </a:fld>
            <a:endParaRPr lang="en-US"/>
          </a:p>
        </p:txBody>
      </p:sp>
      <p:sp>
        <p:nvSpPr>
          <p:cNvPr id="3" name="Title 2">
            <a:extLst>
              <a:ext uri="{FF2B5EF4-FFF2-40B4-BE49-F238E27FC236}">
                <a16:creationId xmlns:a16="http://schemas.microsoft.com/office/drawing/2014/main" id="{61C984AF-7944-F04E-A553-752106F89827}"/>
              </a:ext>
            </a:extLst>
          </p:cNvPr>
          <p:cNvSpPr>
            <a:spLocks noGrp="1"/>
          </p:cNvSpPr>
          <p:nvPr>
            <p:ph type="title"/>
          </p:nvPr>
        </p:nvSpPr>
        <p:spPr/>
        <p:txBody>
          <a:bodyPr/>
          <a:lstStyle/>
          <a:p>
            <a:r>
              <a:rPr lang="en-US" dirty="0"/>
              <a:t>Start Writing Your Resume</a:t>
            </a:r>
          </a:p>
        </p:txBody>
      </p:sp>
      <p:sp>
        <p:nvSpPr>
          <p:cNvPr id="4" name="Content Placeholder 3">
            <a:extLst>
              <a:ext uri="{FF2B5EF4-FFF2-40B4-BE49-F238E27FC236}">
                <a16:creationId xmlns:a16="http://schemas.microsoft.com/office/drawing/2014/main" id="{258AA858-1919-D14A-A3EB-8CB4B7C5A75C}"/>
              </a:ext>
            </a:extLst>
          </p:cNvPr>
          <p:cNvSpPr>
            <a:spLocks noGrp="1"/>
          </p:cNvSpPr>
          <p:nvPr>
            <p:ph idx="1"/>
          </p:nvPr>
        </p:nvSpPr>
        <p:spPr/>
        <p:txBody>
          <a:bodyPr/>
          <a:lstStyle/>
          <a:p>
            <a:r>
              <a:rPr lang="en-US" altLang="en-US" dirty="0"/>
              <a:t>What is your goal?</a:t>
            </a:r>
          </a:p>
          <a:p>
            <a:r>
              <a:rPr lang="en-US" altLang="en-US" dirty="0"/>
              <a:t>What is your skillset?</a:t>
            </a:r>
          </a:p>
          <a:p>
            <a:r>
              <a:rPr lang="en-US" altLang="en-US" dirty="0"/>
              <a:t>What have you achieved?</a:t>
            </a:r>
          </a:p>
        </p:txBody>
      </p:sp>
    </p:spTree>
    <p:extLst>
      <p:ext uri="{BB962C8B-B14F-4D97-AF65-F5344CB8AC3E}">
        <p14:creationId xmlns:p14="http://schemas.microsoft.com/office/powerpoint/2010/main" val="2584859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1647DE-2E7B-9241-B18D-D7D0535F584E}"/>
              </a:ext>
            </a:extLst>
          </p:cNvPr>
          <p:cNvSpPr>
            <a:spLocks noGrp="1"/>
          </p:cNvSpPr>
          <p:nvPr>
            <p:ph type="sldNum" sz="quarter" idx="12"/>
          </p:nvPr>
        </p:nvSpPr>
        <p:spPr/>
        <p:txBody>
          <a:bodyPr/>
          <a:lstStyle/>
          <a:p>
            <a:fld id="{4E77BC79-9480-1042-96E1-82B94DA0811E}" type="slidenum">
              <a:rPr lang="en-US" smtClean="0"/>
              <a:t>3</a:t>
            </a:fld>
            <a:endParaRPr lang="en-US"/>
          </a:p>
        </p:txBody>
      </p:sp>
      <p:sp>
        <p:nvSpPr>
          <p:cNvPr id="3" name="Title 2">
            <a:extLst>
              <a:ext uri="{FF2B5EF4-FFF2-40B4-BE49-F238E27FC236}">
                <a16:creationId xmlns:a16="http://schemas.microsoft.com/office/drawing/2014/main" id="{82510717-4E4D-1D48-92C7-2310AAEA3008}"/>
              </a:ext>
            </a:extLst>
          </p:cNvPr>
          <p:cNvSpPr>
            <a:spLocks noGrp="1"/>
          </p:cNvSpPr>
          <p:nvPr>
            <p:ph type="title"/>
          </p:nvPr>
        </p:nvSpPr>
        <p:spPr/>
        <p:txBody>
          <a:bodyPr/>
          <a:lstStyle/>
          <a:p>
            <a:r>
              <a:rPr lang="en-US" dirty="0"/>
              <a:t>Scoring</a:t>
            </a:r>
          </a:p>
        </p:txBody>
      </p:sp>
      <p:sp>
        <p:nvSpPr>
          <p:cNvPr id="4" name="Content Placeholder 3">
            <a:extLst>
              <a:ext uri="{FF2B5EF4-FFF2-40B4-BE49-F238E27FC236}">
                <a16:creationId xmlns:a16="http://schemas.microsoft.com/office/drawing/2014/main" id="{7D6D83F0-EB4D-894C-94F3-C2CF75E276B7}"/>
              </a:ext>
            </a:extLst>
          </p:cNvPr>
          <p:cNvSpPr>
            <a:spLocks noGrp="1"/>
          </p:cNvSpPr>
          <p:nvPr>
            <p:ph idx="1"/>
          </p:nvPr>
        </p:nvSpPr>
        <p:spPr>
          <a:xfrm>
            <a:off x="628650" y="1295944"/>
            <a:ext cx="7886700" cy="5139232"/>
          </a:xfrm>
        </p:spPr>
        <p:txBody>
          <a:bodyPr/>
          <a:lstStyle/>
          <a:p>
            <a:r>
              <a:rPr lang="en-US" dirty="0"/>
              <a:t>Total 100 points</a:t>
            </a:r>
          </a:p>
          <a:p>
            <a:pPr lvl="1">
              <a:buFont typeface="Arial" panose="020B0604020202020204" pitchFamily="34" charset="0"/>
              <a:buChar char="•"/>
            </a:pPr>
            <a:r>
              <a:rPr lang="en-US" b="0" i="0" dirty="0">
                <a:effectLst/>
                <a:latin typeface="-apple-system"/>
              </a:rPr>
              <a:t>Engineering Evaluation (10%) – </a:t>
            </a:r>
            <a:r>
              <a:rPr lang="en-US" b="1" i="0" dirty="0">
                <a:solidFill>
                  <a:srgbClr val="FF0000"/>
                </a:solidFill>
                <a:effectLst/>
                <a:latin typeface="-apple-system"/>
              </a:rPr>
              <a:t>due 1/27 23:59 PM!!</a:t>
            </a:r>
          </a:p>
          <a:p>
            <a:pPr lvl="1">
              <a:buFont typeface="Arial" panose="020B0604020202020204" pitchFamily="34" charset="0"/>
              <a:buChar char="•"/>
            </a:pPr>
            <a:r>
              <a:rPr lang="en-US" b="0" i="0" dirty="0">
                <a:effectLst/>
                <a:latin typeface="-apple-system"/>
              </a:rPr>
              <a:t>Resume and Elevator Pitch (10%)</a:t>
            </a:r>
          </a:p>
          <a:p>
            <a:pPr lvl="1">
              <a:buFont typeface="Arial" panose="020B0604020202020204" pitchFamily="34" charset="0"/>
              <a:buChar char="•"/>
            </a:pPr>
            <a:r>
              <a:rPr lang="en-US" b="0" i="0" dirty="0">
                <a:effectLst/>
                <a:latin typeface="-apple-system"/>
              </a:rPr>
              <a:t>Proposal PDF file (30%)</a:t>
            </a:r>
          </a:p>
          <a:p>
            <a:pPr lvl="1">
              <a:buFont typeface="Arial" panose="020B0604020202020204" pitchFamily="34" charset="0"/>
              <a:buChar char="•"/>
            </a:pPr>
            <a:r>
              <a:rPr lang="en-US" b="0" i="0" dirty="0">
                <a:effectLst/>
                <a:latin typeface="-apple-system"/>
              </a:rPr>
              <a:t>Project Website (15%)</a:t>
            </a:r>
          </a:p>
          <a:p>
            <a:pPr lvl="1">
              <a:buFont typeface="Arial" panose="020B0604020202020204" pitchFamily="34" charset="0"/>
              <a:buChar char="•"/>
            </a:pPr>
            <a:r>
              <a:rPr lang="en-US" b="0" i="0" dirty="0">
                <a:effectLst/>
                <a:latin typeface="-apple-system"/>
              </a:rPr>
              <a:t>Technical Open House (10%)</a:t>
            </a:r>
          </a:p>
          <a:p>
            <a:pPr lvl="1">
              <a:buFont typeface="Arial" panose="020B0604020202020204" pitchFamily="34" charset="0"/>
              <a:buChar char="•"/>
            </a:pPr>
            <a:r>
              <a:rPr lang="en-US" b="0" i="0" dirty="0">
                <a:effectLst/>
                <a:latin typeface="-apple-system"/>
              </a:rPr>
              <a:t>Proposal Presentation (15%)</a:t>
            </a:r>
          </a:p>
          <a:p>
            <a:pPr lvl="1">
              <a:buFont typeface="Arial" panose="020B0604020202020204" pitchFamily="34" charset="0"/>
              <a:buChar char="•"/>
            </a:pPr>
            <a:r>
              <a:rPr lang="en-US" b="0" i="0" dirty="0">
                <a:effectLst/>
                <a:latin typeface="-apple-system"/>
              </a:rPr>
              <a:t>Class Participation (10%)</a:t>
            </a:r>
          </a:p>
          <a:p>
            <a:r>
              <a:rPr lang="en-US" dirty="0"/>
              <a:t>Recommended textbook</a:t>
            </a:r>
          </a:p>
          <a:p>
            <a:pPr lvl="1"/>
            <a:r>
              <a:rPr lang="en-US" dirty="0"/>
              <a:t>William Strunk and E B White, </a:t>
            </a:r>
            <a:r>
              <a:rPr lang="en-US" i="1" dirty="0"/>
              <a:t>Elements of Style</a:t>
            </a:r>
          </a:p>
        </p:txBody>
      </p:sp>
    </p:spTree>
    <p:extLst>
      <p:ext uri="{BB962C8B-B14F-4D97-AF65-F5344CB8AC3E}">
        <p14:creationId xmlns:p14="http://schemas.microsoft.com/office/powerpoint/2010/main" val="1076090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43D67A-09EB-5045-A351-F22DE1E4D491}"/>
              </a:ext>
            </a:extLst>
          </p:cNvPr>
          <p:cNvSpPr>
            <a:spLocks noGrp="1"/>
          </p:cNvSpPr>
          <p:nvPr>
            <p:ph type="sldNum" sz="quarter" idx="12"/>
          </p:nvPr>
        </p:nvSpPr>
        <p:spPr/>
        <p:txBody>
          <a:bodyPr/>
          <a:lstStyle/>
          <a:p>
            <a:fld id="{4E77BC79-9480-1042-96E1-82B94DA0811E}" type="slidenum">
              <a:rPr lang="en-US" smtClean="0"/>
              <a:t>4</a:t>
            </a:fld>
            <a:endParaRPr lang="en-US"/>
          </a:p>
        </p:txBody>
      </p:sp>
      <p:sp>
        <p:nvSpPr>
          <p:cNvPr id="3" name="Title 2">
            <a:extLst>
              <a:ext uri="{FF2B5EF4-FFF2-40B4-BE49-F238E27FC236}">
                <a16:creationId xmlns:a16="http://schemas.microsoft.com/office/drawing/2014/main" id="{001472EA-189B-7847-9C71-B05C6F3C24A8}"/>
              </a:ext>
            </a:extLst>
          </p:cNvPr>
          <p:cNvSpPr>
            <a:spLocks noGrp="1"/>
          </p:cNvSpPr>
          <p:nvPr>
            <p:ph type="title"/>
          </p:nvPr>
        </p:nvSpPr>
        <p:spPr/>
        <p:txBody>
          <a:bodyPr>
            <a:normAutofit/>
          </a:bodyPr>
          <a:lstStyle/>
          <a:p>
            <a:r>
              <a:rPr lang="en-US" dirty="0"/>
              <a:t>Assignment 1: Engineering Evaluation</a:t>
            </a:r>
          </a:p>
        </p:txBody>
      </p:sp>
      <p:sp>
        <p:nvSpPr>
          <p:cNvPr id="4" name="Content Placeholder 3">
            <a:extLst>
              <a:ext uri="{FF2B5EF4-FFF2-40B4-BE49-F238E27FC236}">
                <a16:creationId xmlns:a16="http://schemas.microsoft.com/office/drawing/2014/main" id="{A06A9042-7E9C-8944-AD7D-2D47CEB45067}"/>
              </a:ext>
            </a:extLst>
          </p:cNvPr>
          <p:cNvSpPr>
            <a:spLocks noGrp="1"/>
          </p:cNvSpPr>
          <p:nvPr>
            <p:ph idx="1"/>
          </p:nvPr>
        </p:nvSpPr>
        <p:spPr/>
        <p:txBody>
          <a:bodyPr/>
          <a:lstStyle/>
          <a:p>
            <a:r>
              <a:rPr lang="en-US" dirty="0"/>
              <a:t>This assignment lets you understand the course goal</a:t>
            </a:r>
          </a:p>
          <a:p>
            <a:r>
              <a:rPr lang="en-US" dirty="0"/>
              <a:t>Part 1</a:t>
            </a:r>
          </a:p>
          <a:p>
            <a:pPr lvl="1"/>
            <a:r>
              <a:rPr lang="en-US" dirty="0"/>
              <a:t>Identify a daily problem to improve </a:t>
            </a:r>
          </a:p>
          <a:p>
            <a:pPr lvl="1"/>
            <a:r>
              <a:rPr lang="en-US" dirty="0"/>
              <a:t>Provide a solution as a “computer engineer”</a:t>
            </a:r>
          </a:p>
          <a:p>
            <a:r>
              <a:rPr lang="en-US" dirty="0"/>
              <a:t>Part 2</a:t>
            </a:r>
          </a:p>
          <a:p>
            <a:pPr lvl="1"/>
            <a:r>
              <a:rPr lang="en-US" dirty="0"/>
              <a:t>Watch the videos of previous projects</a:t>
            </a:r>
          </a:p>
          <a:p>
            <a:pPr lvl="1"/>
            <a:r>
              <a:rPr lang="en-US" dirty="0"/>
              <a:t>Write your comments for three projects</a:t>
            </a:r>
          </a:p>
          <a:p>
            <a:r>
              <a:rPr lang="en-US" dirty="0"/>
              <a:t>Due 11:59 PM on 1/27</a:t>
            </a:r>
          </a:p>
          <a:p>
            <a:r>
              <a:rPr lang="en-US" dirty="0"/>
              <a:t>More details: </a:t>
            </a:r>
            <a:r>
              <a:rPr lang="en-US" sz="2800" b="0" dirty="0">
                <a:hlinkClick r:id="rId3"/>
              </a:rPr>
              <a:t>https://github.com/tsung-wei-huang/cs3992</a:t>
            </a:r>
            <a:r>
              <a:rPr lang="en-US" sz="2800" b="0" dirty="0"/>
              <a:t> </a:t>
            </a:r>
            <a:endParaRPr lang="en-US" dirty="0"/>
          </a:p>
          <a:p>
            <a:pPr lvl="1"/>
            <a:endParaRPr lang="en-US" dirty="0"/>
          </a:p>
        </p:txBody>
      </p:sp>
    </p:spTree>
    <p:extLst>
      <p:ext uri="{BB962C8B-B14F-4D97-AF65-F5344CB8AC3E}">
        <p14:creationId xmlns:p14="http://schemas.microsoft.com/office/powerpoint/2010/main" val="3996481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C5890F-C4AD-184A-A017-8DEDAA1B981D}"/>
              </a:ext>
            </a:extLst>
          </p:cNvPr>
          <p:cNvSpPr>
            <a:spLocks noGrp="1"/>
          </p:cNvSpPr>
          <p:nvPr>
            <p:ph type="sldNum" sz="quarter" idx="12"/>
          </p:nvPr>
        </p:nvSpPr>
        <p:spPr/>
        <p:txBody>
          <a:bodyPr/>
          <a:lstStyle/>
          <a:p>
            <a:fld id="{4E77BC79-9480-1042-96E1-82B94DA0811E}" type="slidenum">
              <a:rPr lang="en-US" smtClean="0"/>
              <a:t>5</a:t>
            </a:fld>
            <a:endParaRPr lang="en-US"/>
          </a:p>
        </p:txBody>
      </p:sp>
      <p:sp>
        <p:nvSpPr>
          <p:cNvPr id="3" name="Title 2">
            <a:extLst>
              <a:ext uri="{FF2B5EF4-FFF2-40B4-BE49-F238E27FC236}">
                <a16:creationId xmlns:a16="http://schemas.microsoft.com/office/drawing/2014/main" id="{D8447DC6-33AA-6B42-817D-B2D037A4F0DE}"/>
              </a:ext>
            </a:extLst>
          </p:cNvPr>
          <p:cNvSpPr>
            <a:spLocks noGrp="1"/>
          </p:cNvSpPr>
          <p:nvPr>
            <p:ph type="title"/>
          </p:nvPr>
        </p:nvSpPr>
        <p:spPr/>
        <p:txBody>
          <a:bodyPr/>
          <a:lstStyle/>
          <a:p>
            <a:r>
              <a:rPr lang="en-US" dirty="0"/>
              <a:t>Teamwork</a:t>
            </a:r>
          </a:p>
        </p:txBody>
      </p:sp>
      <p:sp>
        <p:nvSpPr>
          <p:cNvPr id="4" name="Content Placeholder 3">
            <a:extLst>
              <a:ext uri="{FF2B5EF4-FFF2-40B4-BE49-F238E27FC236}">
                <a16:creationId xmlns:a16="http://schemas.microsoft.com/office/drawing/2014/main" id="{312572BE-47A4-D440-AB03-1E70669F03C5}"/>
              </a:ext>
            </a:extLst>
          </p:cNvPr>
          <p:cNvSpPr>
            <a:spLocks noGrp="1"/>
          </p:cNvSpPr>
          <p:nvPr>
            <p:ph idx="1"/>
          </p:nvPr>
        </p:nvSpPr>
        <p:spPr/>
        <p:txBody>
          <a:bodyPr/>
          <a:lstStyle/>
          <a:p>
            <a:r>
              <a:rPr lang="en-US" dirty="0"/>
              <a:t>Most of what you read about teamwork is bunk</a:t>
            </a:r>
          </a:p>
          <a:p>
            <a:pPr lvl="1"/>
            <a:r>
              <a:rPr lang="en-US" dirty="0"/>
              <a:t>Rowers rowing?</a:t>
            </a:r>
          </a:p>
          <a:p>
            <a:pPr lvl="1"/>
            <a:r>
              <a:rPr lang="en-US" dirty="0"/>
              <a:t>NFL ”team player”?</a:t>
            </a:r>
          </a:p>
          <a:p>
            <a:pPr lvl="1"/>
            <a:r>
              <a:rPr lang="en-US" dirty="0"/>
              <a:t>No “I” in teamwork?</a:t>
            </a:r>
          </a:p>
        </p:txBody>
      </p:sp>
    </p:spTree>
    <p:extLst>
      <p:ext uri="{BB962C8B-B14F-4D97-AF65-F5344CB8AC3E}">
        <p14:creationId xmlns:p14="http://schemas.microsoft.com/office/powerpoint/2010/main" val="976115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C5890F-C4AD-184A-A017-8DEDAA1B981D}"/>
              </a:ext>
            </a:extLst>
          </p:cNvPr>
          <p:cNvSpPr>
            <a:spLocks noGrp="1"/>
          </p:cNvSpPr>
          <p:nvPr>
            <p:ph type="sldNum" sz="quarter" idx="12"/>
          </p:nvPr>
        </p:nvSpPr>
        <p:spPr/>
        <p:txBody>
          <a:bodyPr/>
          <a:lstStyle/>
          <a:p>
            <a:fld id="{4E77BC79-9480-1042-96E1-82B94DA0811E}" type="slidenum">
              <a:rPr lang="en-US" smtClean="0"/>
              <a:t>6</a:t>
            </a:fld>
            <a:endParaRPr lang="en-US"/>
          </a:p>
        </p:txBody>
      </p:sp>
      <p:sp>
        <p:nvSpPr>
          <p:cNvPr id="3" name="Title 2">
            <a:extLst>
              <a:ext uri="{FF2B5EF4-FFF2-40B4-BE49-F238E27FC236}">
                <a16:creationId xmlns:a16="http://schemas.microsoft.com/office/drawing/2014/main" id="{D8447DC6-33AA-6B42-817D-B2D037A4F0DE}"/>
              </a:ext>
            </a:extLst>
          </p:cNvPr>
          <p:cNvSpPr>
            <a:spLocks noGrp="1"/>
          </p:cNvSpPr>
          <p:nvPr>
            <p:ph type="title"/>
          </p:nvPr>
        </p:nvSpPr>
        <p:spPr/>
        <p:txBody>
          <a:bodyPr/>
          <a:lstStyle/>
          <a:p>
            <a:r>
              <a:rPr lang="en-US" dirty="0"/>
              <a:t>Teamwork</a:t>
            </a:r>
          </a:p>
        </p:txBody>
      </p:sp>
      <p:sp>
        <p:nvSpPr>
          <p:cNvPr id="4" name="Content Placeholder 3">
            <a:extLst>
              <a:ext uri="{FF2B5EF4-FFF2-40B4-BE49-F238E27FC236}">
                <a16:creationId xmlns:a16="http://schemas.microsoft.com/office/drawing/2014/main" id="{312572BE-47A4-D440-AB03-1E70669F03C5}"/>
              </a:ext>
            </a:extLst>
          </p:cNvPr>
          <p:cNvSpPr>
            <a:spLocks noGrp="1"/>
          </p:cNvSpPr>
          <p:nvPr>
            <p:ph idx="1"/>
          </p:nvPr>
        </p:nvSpPr>
        <p:spPr/>
        <p:txBody>
          <a:bodyPr/>
          <a:lstStyle/>
          <a:p>
            <a:r>
              <a:rPr lang="en-US" dirty="0"/>
              <a:t>Most of what you read about teamwork is bunk</a:t>
            </a:r>
          </a:p>
          <a:p>
            <a:pPr lvl="1"/>
            <a:r>
              <a:rPr lang="en-US" dirty="0"/>
              <a:t>Rowers rowing?</a:t>
            </a:r>
          </a:p>
          <a:p>
            <a:pPr lvl="1"/>
            <a:r>
              <a:rPr lang="en-US" dirty="0"/>
              <a:t>NFL ”team player”?</a:t>
            </a:r>
          </a:p>
          <a:p>
            <a:pPr lvl="1"/>
            <a:r>
              <a:rPr lang="en-US" dirty="0"/>
              <a:t>No “I” in teamwork?</a:t>
            </a:r>
          </a:p>
          <a:p>
            <a:r>
              <a:rPr lang="en-US" dirty="0"/>
              <a:t>Truth is </a:t>
            </a:r>
          </a:p>
          <a:p>
            <a:pPr lvl="1"/>
            <a:r>
              <a:rPr lang="en-US" dirty="0"/>
              <a:t>One can only create an environment where teamwork can flourish </a:t>
            </a:r>
          </a:p>
          <a:p>
            <a:pPr lvl="1"/>
            <a:r>
              <a:rPr lang="en-US" dirty="0"/>
              <a:t>Like striking it rich or falling in love: </a:t>
            </a:r>
          </a:p>
          <a:p>
            <a:pPr lvl="1"/>
            <a:endParaRPr lang="en-US" dirty="0"/>
          </a:p>
          <a:p>
            <a:pPr lvl="1"/>
            <a:endParaRPr lang="en-US" dirty="0"/>
          </a:p>
        </p:txBody>
      </p:sp>
    </p:spTree>
    <p:extLst>
      <p:ext uri="{BB962C8B-B14F-4D97-AF65-F5344CB8AC3E}">
        <p14:creationId xmlns:p14="http://schemas.microsoft.com/office/powerpoint/2010/main" val="2363165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C5890F-C4AD-184A-A017-8DEDAA1B981D}"/>
              </a:ext>
            </a:extLst>
          </p:cNvPr>
          <p:cNvSpPr>
            <a:spLocks noGrp="1"/>
          </p:cNvSpPr>
          <p:nvPr>
            <p:ph type="sldNum" sz="quarter" idx="12"/>
          </p:nvPr>
        </p:nvSpPr>
        <p:spPr/>
        <p:txBody>
          <a:bodyPr/>
          <a:lstStyle/>
          <a:p>
            <a:fld id="{4E77BC79-9480-1042-96E1-82B94DA0811E}" type="slidenum">
              <a:rPr lang="en-US" smtClean="0"/>
              <a:t>7</a:t>
            </a:fld>
            <a:endParaRPr lang="en-US"/>
          </a:p>
        </p:txBody>
      </p:sp>
      <p:sp>
        <p:nvSpPr>
          <p:cNvPr id="3" name="Title 2">
            <a:extLst>
              <a:ext uri="{FF2B5EF4-FFF2-40B4-BE49-F238E27FC236}">
                <a16:creationId xmlns:a16="http://schemas.microsoft.com/office/drawing/2014/main" id="{D8447DC6-33AA-6B42-817D-B2D037A4F0DE}"/>
              </a:ext>
            </a:extLst>
          </p:cNvPr>
          <p:cNvSpPr>
            <a:spLocks noGrp="1"/>
          </p:cNvSpPr>
          <p:nvPr>
            <p:ph type="title"/>
          </p:nvPr>
        </p:nvSpPr>
        <p:spPr/>
        <p:txBody>
          <a:bodyPr/>
          <a:lstStyle/>
          <a:p>
            <a:r>
              <a:rPr lang="en-US" dirty="0"/>
              <a:t>Teamwork</a:t>
            </a:r>
          </a:p>
        </p:txBody>
      </p:sp>
      <p:sp>
        <p:nvSpPr>
          <p:cNvPr id="4" name="Content Placeholder 3">
            <a:extLst>
              <a:ext uri="{FF2B5EF4-FFF2-40B4-BE49-F238E27FC236}">
                <a16:creationId xmlns:a16="http://schemas.microsoft.com/office/drawing/2014/main" id="{312572BE-47A4-D440-AB03-1E70669F03C5}"/>
              </a:ext>
            </a:extLst>
          </p:cNvPr>
          <p:cNvSpPr>
            <a:spLocks noGrp="1"/>
          </p:cNvSpPr>
          <p:nvPr>
            <p:ph idx="1"/>
          </p:nvPr>
        </p:nvSpPr>
        <p:spPr/>
        <p:txBody>
          <a:bodyPr/>
          <a:lstStyle/>
          <a:p>
            <a:r>
              <a:rPr lang="en-US" dirty="0"/>
              <a:t>Most of what you read about teamwork is bunk</a:t>
            </a:r>
          </a:p>
          <a:p>
            <a:pPr lvl="1"/>
            <a:r>
              <a:rPr lang="en-US" dirty="0"/>
              <a:t>Rowers rowing?</a:t>
            </a:r>
          </a:p>
          <a:p>
            <a:pPr lvl="1"/>
            <a:r>
              <a:rPr lang="en-US" dirty="0"/>
              <a:t>NFL ”team player”?</a:t>
            </a:r>
          </a:p>
          <a:p>
            <a:pPr lvl="1"/>
            <a:r>
              <a:rPr lang="en-US" dirty="0"/>
              <a:t>No “I” in teamwork?</a:t>
            </a:r>
          </a:p>
          <a:p>
            <a:r>
              <a:rPr lang="en-US" dirty="0"/>
              <a:t>Truth is </a:t>
            </a:r>
          </a:p>
          <a:p>
            <a:pPr lvl="1"/>
            <a:r>
              <a:rPr lang="en-US" dirty="0"/>
              <a:t>One can only create an environment where teamwork can flourish </a:t>
            </a:r>
          </a:p>
          <a:p>
            <a:pPr lvl="1"/>
            <a:r>
              <a:rPr lang="en-US" dirty="0"/>
              <a:t>Like striking it rich or falling in love: </a:t>
            </a:r>
          </a:p>
          <a:p>
            <a:r>
              <a:rPr lang="en-US" dirty="0">
                <a:solidFill>
                  <a:srgbClr val="FF0000"/>
                </a:solidFill>
              </a:rPr>
              <a:t>Teamwork cannot be willed into existence</a:t>
            </a:r>
          </a:p>
          <a:p>
            <a:pPr lvl="1"/>
            <a:endParaRPr lang="en-US" dirty="0"/>
          </a:p>
        </p:txBody>
      </p:sp>
    </p:spTree>
    <p:extLst>
      <p:ext uri="{BB962C8B-B14F-4D97-AF65-F5344CB8AC3E}">
        <p14:creationId xmlns:p14="http://schemas.microsoft.com/office/powerpoint/2010/main" val="1729639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C5890F-C4AD-184A-A017-8DEDAA1B981D}"/>
              </a:ext>
            </a:extLst>
          </p:cNvPr>
          <p:cNvSpPr>
            <a:spLocks noGrp="1"/>
          </p:cNvSpPr>
          <p:nvPr>
            <p:ph type="sldNum" sz="quarter" idx="12"/>
          </p:nvPr>
        </p:nvSpPr>
        <p:spPr/>
        <p:txBody>
          <a:bodyPr/>
          <a:lstStyle/>
          <a:p>
            <a:fld id="{4E77BC79-9480-1042-96E1-82B94DA0811E}" type="slidenum">
              <a:rPr lang="en-US" smtClean="0"/>
              <a:t>8</a:t>
            </a:fld>
            <a:endParaRPr lang="en-US"/>
          </a:p>
        </p:txBody>
      </p:sp>
      <p:sp>
        <p:nvSpPr>
          <p:cNvPr id="3" name="Title 2">
            <a:extLst>
              <a:ext uri="{FF2B5EF4-FFF2-40B4-BE49-F238E27FC236}">
                <a16:creationId xmlns:a16="http://schemas.microsoft.com/office/drawing/2014/main" id="{D8447DC6-33AA-6B42-817D-B2D037A4F0DE}"/>
              </a:ext>
            </a:extLst>
          </p:cNvPr>
          <p:cNvSpPr>
            <a:spLocks noGrp="1"/>
          </p:cNvSpPr>
          <p:nvPr>
            <p:ph type="title"/>
          </p:nvPr>
        </p:nvSpPr>
        <p:spPr/>
        <p:txBody>
          <a:bodyPr/>
          <a:lstStyle/>
          <a:p>
            <a:r>
              <a:rPr lang="en-US" dirty="0"/>
              <a:t>Teamwork</a:t>
            </a:r>
          </a:p>
        </p:txBody>
      </p:sp>
      <p:sp>
        <p:nvSpPr>
          <p:cNvPr id="4" name="Content Placeholder 3">
            <a:extLst>
              <a:ext uri="{FF2B5EF4-FFF2-40B4-BE49-F238E27FC236}">
                <a16:creationId xmlns:a16="http://schemas.microsoft.com/office/drawing/2014/main" id="{312572BE-47A4-D440-AB03-1E70669F03C5}"/>
              </a:ext>
            </a:extLst>
          </p:cNvPr>
          <p:cNvSpPr>
            <a:spLocks noGrp="1"/>
          </p:cNvSpPr>
          <p:nvPr>
            <p:ph idx="1"/>
          </p:nvPr>
        </p:nvSpPr>
        <p:spPr/>
        <p:txBody>
          <a:bodyPr/>
          <a:lstStyle/>
          <a:p>
            <a:r>
              <a:rPr lang="en-US" dirty="0"/>
              <a:t>Teamwork is an individual skill</a:t>
            </a:r>
          </a:p>
          <a:p>
            <a:pPr lvl="1"/>
            <a:r>
              <a:rPr lang="en-US" i="1" dirty="0"/>
              <a:t>Becoming skilled at doing more with others may be the single most important thing you can do </a:t>
            </a:r>
            <a:r>
              <a:rPr lang="en-US" dirty="0"/>
              <a:t>to increase our value, regardless of your level of authority </a:t>
            </a:r>
          </a:p>
          <a:p>
            <a:r>
              <a:rPr lang="en-US" dirty="0"/>
              <a:t>You cannot control others, but you can control your own behavior. </a:t>
            </a:r>
          </a:p>
          <a:p>
            <a:pPr lvl="1"/>
            <a:r>
              <a:rPr lang="en-US" dirty="0"/>
              <a:t>There is definitely an “I” in an team (not the selfish “me”)</a:t>
            </a:r>
          </a:p>
          <a:p>
            <a:pPr lvl="1"/>
            <a:r>
              <a:rPr lang="en-US" dirty="0"/>
              <a:t>Example: Neil Armstrong didn’t get to the moon through rugged individualism </a:t>
            </a:r>
          </a:p>
          <a:p>
            <a:pPr lvl="1"/>
            <a:endParaRPr lang="en-US" dirty="0"/>
          </a:p>
          <a:p>
            <a:pPr lvl="1"/>
            <a:endParaRPr lang="en-US" dirty="0"/>
          </a:p>
          <a:p>
            <a:endParaRPr lang="en-US" dirty="0">
              <a:solidFill>
                <a:srgbClr val="FF0000"/>
              </a:solidFill>
            </a:endParaRPr>
          </a:p>
          <a:p>
            <a:pPr lvl="1"/>
            <a:endParaRPr lang="en-US" dirty="0"/>
          </a:p>
        </p:txBody>
      </p:sp>
    </p:spTree>
    <p:extLst>
      <p:ext uri="{BB962C8B-B14F-4D97-AF65-F5344CB8AC3E}">
        <p14:creationId xmlns:p14="http://schemas.microsoft.com/office/powerpoint/2010/main" val="831945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EB300C-EA50-B845-867E-2D5C0854E26D}"/>
              </a:ext>
            </a:extLst>
          </p:cNvPr>
          <p:cNvSpPr>
            <a:spLocks noGrp="1"/>
          </p:cNvSpPr>
          <p:nvPr>
            <p:ph type="sldNum" sz="quarter" idx="12"/>
          </p:nvPr>
        </p:nvSpPr>
        <p:spPr/>
        <p:txBody>
          <a:bodyPr/>
          <a:lstStyle/>
          <a:p>
            <a:fld id="{4E77BC79-9480-1042-96E1-82B94DA0811E}" type="slidenum">
              <a:rPr lang="en-US" smtClean="0"/>
              <a:t>9</a:t>
            </a:fld>
            <a:endParaRPr lang="en-US"/>
          </a:p>
        </p:txBody>
      </p:sp>
      <p:sp>
        <p:nvSpPr>
          <p:cNvPr id="3" name="Title 2">
            <a:extLst>
              <a:ext uri="{FF2B5EF4-FFF2-40B4-BE49-F238E27FC236}">
                <a16:creationId xmlns:a16="http://schemas.microsoft.com/office/drawing/2014/main" id="{2CE48EC1-0480-8847-A0AF-56FFF5377438}"/>
              </a:ext>
            </a:extLst>
          </p:cNvPr>
          <p:cNvSpPr>
            <a:spLocks noGrp="1"/>
          </p:cNvSpPr>
          <p:nvPr>
            <p:ph type="title"/>
          </p:nvPr>
        </p:nvSpPr>
        <p:spPr/>
        <p:txBody>
          <a:bodyPr/>
          <a:lstStyle/>
          <a:p>
            <a:r>
              <a:rPr lang="en-US" dirty="0"/>
              <a:t>Example</a:t>
            </a:r>
          </a:p>
        </p:txBody>
      </p:sp>
      <p:pic>
        <p:nvPicPr>
          <p:cNvPr id="1026" name="Picture 2" descr="Learn Why Teamwork in the Military Is so Important">
            <a:extLst>
              <a:ext uri="{FF2B5EF4-FFF2-40B4-BE49-F238E27FC236}">
                <a16:creationId xmlns:a16="http://schemas.microsoft.com/office/drawing/2014/main" id="{6F0FE6AF-35C7-A248-8C57-222610D6EA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25157"/>
            <a:ext cx="9144000" cy="3846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100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4360</TotalTime>
  <Words>2876</Words>
  <Application>Microsoft Macintosh PowerPoint</Application>
  <PresentationFormat>On-screen Show (4:3)</PresentationFormat>
  <Paragraphs>297</Paragraphs>
  <Slides>24</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-apple-system</vt:lpstr>
      <vt:lpstr>San Serif</vt:lpstr>
      <vt:lpstr>San Serif</vt:lpstr>
      <vt:lpstr>Sen sarif</vt:lpstr>
      <vt:lpstr>Arial</vt:lpstr>
      <vt:lpstr>Calibri</vt:lpstr>
      <vt:lpstr>Wingdings</vt:lpstr>
      <vt:lpstr>Wingdings 2</vt:lpstr>
      <vt:lpstr>Office Theme</vt:lpstr>
      <vt:lpstr>Lecture 2: Team Work and Resume</vt:lpstr>
      <vt:lpstr>Class Logistics</vt:lpstr>
      <vt:lpstr>Scoring</vt:lpstr>
      <vt:lpstr>Assignment 1: Engineering Evaluation</vt:lpstr>
      <vt:lpstr>Teamwork</vt:lpstr>
      <vt:lpstr>Teamwork</vt:lpstr>
      <vt:lpstr>Teamwork</vt:lpstr>
      <vt:lpstr>Teamwork</vt:lpstr>
      <vt:lpstr>Example</vt:lpstr>
      <vt:lpstr>Individual Team Accountability</vt:lpstr>
      <vt:lpstr>So, It Comes Down to Three Things:</vt:lpstr>
      <vt:lpstr>Trust, Trust, Trust, …</vt:lpstr>
      <vt:lpstr>Resect != Follow</vt:lpstr>
      <vt:lpstr>First Step: Form a Team</vt:lpstr>
      <vt:lpstr>Resume and Elevator Pitch</vt:lpstr>
      <vt:lpstr>Other Possible Sections</vt:lpstr>
      <vt:lpstr>Personal Information</vt:lpstr>
      <vt:lpstr>Objective</vt:lpstr>
      <vt:lpstr>Example Objective</vt:lpstr>
      <vt:lpstr>Education</vt:lpstr>
      <vt:lpstr>Work Experience</vt:lpstr>
      <vt:lpstr>Work Experience</vt:lpstr>
      <vt:lpstr>Let’s Look at Real Examples</vt:lpstr>
      <vt:lpstr>Start Writing Your Resume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Computer Design Problems</dc:title>
  <dc:creator>Huang, Tsung-Wei</dc:creator>
  <cp:lastModifiedBy>Tsung-Wei Huang</cp:lastModifiedBy>
  <cp:revision>311</cp:revision>
  <dcterms:created xsi:type="dcterms:W3CDTF">2020-01-09T06:22:26Z</dcterms:created>
  <dcterms:modified xsi:type="dcterms:W3CDTF">2021-01-22T17:59:09Z</dcterms:modified>
</cp:coreProperties>
</file>