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450" r:id="rId2"/>
    <p:sldId id="451" r:id="rId3"/>
    <p:sldId id="564" r:id="rId4"/>
    <p:sldId id="452" r:id="rId5"/>
    <p:sldId id="566" r:id="rId6"/>
    <p:sldId id="456" r:id="rId7"/>
    <p:sldId id="562" r:id="rId8"/>
    <p:sldId id="580" r:id="rId9"/>
    <p:sldId id="581" r:id="rId10"/>
    <p:sldId id="582" r:id="rId11"/>
    <p:sldId id="583" r:id="rId12"/>
    <p:sldId id="584" r:id="rId13"/>
    <p:sldId id="58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0432FF"/>
    <a:srgbClr val="00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5701" autoAdjust="0"/>
  </p:normalViewPr>
  <p:slideViewPr>
    <p:cSldViewPr snapToGrid="0" snapToObjects="1">
      <p:cViewPr varScale="1">
        <p:scale>
          <a:sx n="108" d="100"/>
          <a:sy n="108" d="100"/>
        </p:scale>
        <p:origin x="1680" y="20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p:scale>
          <a:sx n="276" d="100"/>
          <a:sy n="276" d="100"/>
        </p:scale>
        <p:origin x="1720" y="-11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CF7C78-A87B-9B4D-A9D1-7364E5DA120C}" type="datetime1">
              <a:rPr lang="en-US" smtClean="0"/>
              <a:t>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1F5DE9D-0A37-8441-8B4F-F3BACD0F69DA}" type="slidenum">
              <a:rPr lang="en-US" smtClean="0"/>
              <a:t>‹#›</a:t>
            </a:fld>
            <a:endParaRPr lang="en-US"/>
          </a:p>
        </p:txBody>
      </p:sp>
    </p:spTree>
    <p:extLst>
      <p:ext uri="{BB962C8B-B14F-4D97-AF65-F5344CB8AC3E}">
        <p14:creationId xmlns:p14="http://schemas.microsoft.com/office/powerpoint/2010/main" val="9813379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AA2943-DE60-F34D-A49E-8FF3146C7A9A}" type="datetime1">
              <a:rPr lang="en-US" smtClean="0"/>
              <a:t>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E100B7-F0F0-BA4B-98D9-DC51A8C921F3}" type="slidenum">
              <a:rPr lang="en-US" smtClean="0"/>
              <a:t>‹#›</a:t>
            </a:fld>
            <a:endParaRPr lang="en-US"/>
          </a:p>
        </p:txBody>
      </p:sp>
    </p:spTree>
    <p:extLst>
      <p:ext uri="{BB962C8B-B14F-4D97-AF65-F5344CB8AC3E}">
        <p14:creationId xmlns:p14="http://schemas.microsoft.com/office/powerpoint/2010/main" val="113987348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pages.github.com/"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Welcome to CS 3992 Computer Engineering Senior Project Design. I am the course instructor Tsung-Wei Huang, and you can just call me TW, which is much easier to remember. </a:t>
            </a:r>
          </a:p>
          <a:p>
            <a:endParaRPr lang="en-US" dirty="0"/>
          </a:p>
          <a:p>
            <a:r>
              <a:rPr lang="en-US" dirty="0"/>
              <a:t>I am faculty member at the ECE department and my research helps parallel programming easier to handle. And, thanks for taking this course and I believe everyone is forced to do that. </a:t>
            </a:r>
          </a:p>
          <a:p>
            <a:endParaRPr lang="en-US" dirty="0"/>
          </a:p>
          <a:p>
            <a:r>
              <a:rPr lang="en-US" dirty="0"/>
              <a:t>I believe it is quite challenging this semester because I know many of you are suffering from the difficult situations due to COVID-19. The course is going to be in-person because we need you to be here to know each other so you can form teams. Its very difficult to find a team member without sitting in a room to know each other. </a:t>
            </a:r>
          </a:p>
          <a:p>
            <a:endParaRPr lang="en-US" dirty="0"/>
          </a:p>
          <a:p>
            <a:r>
              <a:rPr lang="en-US" dirty="0"/>
              <a:t>Keep in mind, we will need to follow the COVID-19 policy imposed by the university. This means, you need to wear masks and keep social distance.</a:t>
            </a:r>
          </a:p>
        </p:txBody>
      </p:sp>
      <p:sp>
        <p:nvSpPr>
          <p:cNvPr id="4" name="Slide Number Placeholder 3"/>
          <p:cNvSpPr>
            <a:spLocks noGrp="1"/>
          </p:cNvSpPr>
          <p:nvPr>
            <p:ph type="sldNum" sz="quarter" idx="5"/>
          </p:nvPr>
        </p:nvSpPr>
        <p:spPr/>
        <p:txBody>
          <a:bodyPr/>
          <a:lstStyle/>
          <a:p>
            <a:fld id="{AAE100B7-F0F0-BA4B-98D9-DC51A8C921F3}" type="slidenum">
              <a:rPr lang="en-US" smtClean="0"/>
              <a:t>1</a:t>
            </a:fld>
            <a:endParaRPr lang="en-US"/>
          </a:p>
        </p:txBody>
      </p:sp>
    </p:spTree>
    <p:extLst>
      <p:ext uri="{BB962C8B-B14F-4D97-AF65-F5344CB8AC3E}">
        <p14:creationId xmlns:p14="http://schemas.microsoft.com/office/powerpoint/2010/main" val="1900736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0" i="0" dirty="0">
                <a:solidFill>
                  <a:srgbClr val="24292E"/>
                </a:solidFill>
                <a:effectLst/>
                <a:latin typeface="-apple-system"/>
              </a:rPr>
              <a:t>Create a short resume and quick elevator speech (no slides) that describe why other students in the senior project section would want to "hire" you into their team. Include the engineering skills that you enjoy and that you feel you excel at. You may also want to include areas where you have interest in growth and learning. List any time or accessibility constraints you might have. These would include that you already have a team and your project is half done, you have a work schedule that limits availability, etc. Also, provide a quick overview of interesting design ideas that you are keen to pursue.</a:t>
            </a:r>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10</a:t>
            </a:fld>
            <a:endParaRPr lang="en-US"/>
          </a:p>
        </p:txBody>
      </p:sp>
    </p:spTree>
    <p:extLst>
      <p:ext uri="{BB962C8B-B14F-4D97-AF65-F5344CB8AC3E}">
        <p14:creationId xmlns:p14="http://schemas.microsoft.com/office/powerpoint/2010/main" val="3938890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24292E"/>
                </a:solidFill>
                <a:effectLst/>
                <a:latin typeface="-apple-system"/>
              </a:rPr>
              <a:t>We ask you to use </a:t>
            </a:r>
            <a:r>
              <a:rPr lang="en-US" b="0" i="0" u="none" strike="noStrike" dirty="0">
                <a:solidFill>
                  <a:srgbClr val="24292E"/>
                </a:solidFill>
                <a:effectLst/>
                <a:latin typeface="-apple-system"/>
                <a:hlinkClick r:id="rId3"/>
              </a:rPr>
              <a:t>GitHub page</a:t>
            </a:r>
            <a:r>
              <a:rPr lang="en-US" b="0" i="0" dirty="0">
                <a:solidFill>
                  <a:srgbClr val="24292E"/>
                </a:solidFill>
                <a:effectLst/>
                <a:latin typeface="-apple-system"/>
              </a:rPr>
              <a:t> to highlight your team, project ideas, and implementation progress. This page must be visible online to all members of your project plus the instructor and the TA. We understand during the project execution, things change quickly and you may switch to another team (though not recommended). So, this assignment has three dues, and each due must be different from the other and the next due should contain more progress than the previous one.</a:t>
            </a:r>
          </a:p>
          <a:p>
            <a:pPr algn="l"/>
            <a:r>
              <a:rPr lang="en-US" b="0" i="0" dirty="0">
                <a:solidFill>
                  <a:srgbClr val="24292E"/>
                </a:solidFill>
                <a:effectLst/>
                <a:latin typeface="-apple-system"/>
              </a:rPr>
              <a:t>At a minimum, your project page should contain the following:</a:t>
            </a:r>
          </a:p>
          <a:p>
            <a:pPr algn="l">
              <a:buFont typeface="Arial" panose="020B0604020202020204" pitchFamily="34" charset="0"/>
              <a:buChar char="•"/>
            </a:pPr>
            <a:r>
              <a:rPr lang="en-US" b="0" i="0" dirty="0">
                <a:solidFill>
                  <a:srgbClr val="24292E"/>
                </a:solidFill>
                <a:effectLst/>
                <a:latin typeface="-apple-system"/>
              </a:rPr>
              <a:t>Project title</a:t>
            </a:r>
          </a:p>
          <a:p>
            <a:pPr algn="l">
              <a:buFont typeface="Arial" panose="020B0604020202020204" pitchFamily="34" charset="0"/>
              <a:buChar char="•"/>
            </a:pPr>
            <a:r>
              <a:rPr lang="en-US" b="0" i="0" dirty="0">
                <a:solidFill>
                  <a:srgbClr val="24292E"/>
                </a:solidFill>
                <a:effectLst/>
                <a:latin typeface="-apple-system"/>
              </a:rPr>
              <a:t>Team members</a:t>
            </a:r>
          </a:p>
          <a:p>
            <a:pPr algn="l">
              <a:buFont typeface="Arial" panose="020B0604020202020204" pitchFamily="34" charset="0"/>
              <a:buChar char="•"/>
            </a:pPr>
            <a:r>
              <a:rPr lang="en-US" b="0" i="0" dirty="0">
                <a:solidFill>
                  <a:srgbClr val="24292E"/>
                </a:solidFill>
                <a:effectLst/>
                <a:latin typeface="-apple-system"/>
              </a:rPr>
              <a:t>Project abstract (what is your project and why is it important?)</a:t>
            </a:r>
          </a:p>
          <a:p>
            <a:pPr algn="l">
              <a:buFont typeface="Arial" panose="020B0604020202020204" pitchFamily="34" charset="0"/>
              <a:buChar char="•"/>
            </a:pPr>
            <a:r>
              <a:rPr lang="en-US" b="0" i="0" dirty="0">
                <a:solidFill>
                  <a:srgbClr val="24292E"/>
                </a:solidFill>
                <a:effectLst/>
                <a:latin typeface="-apple-system"/>
              </a:rPr>
              <a:t>Proposed methods</a:t>
            </a:r>
          </a:p>
          <a:p>
            <a:pPr marL="742950" lvl="1" indent="-285750" algn="l">
              <a:buFont typeface="Arial" panose="020B0604020202020204" pitchFamily="34" charset="0"/>
              <a:buChar char="•"/>
            </a:pPr>
            <a:r>
              <a:rPr lang="en-US" b="0" i="0" dirty="0">
                <a:solidFill>
                  <a:srgbClr val="24292E"/>
                </a:solidFill>
                <a:effectLst/>
                <a:latin typeface="-apple-system"/>
              </a:rPr>
              <a:t>how are you going to deal with the problem?</a:t>
            </a:r>
          </a:p>
          <a:p>
            <a:pPr marL="742950" lvl="1" indent="-285750" algn="l">
              <a:buFont typeface="Arial" panose="020B0604020202020204" pitchFamily="34" charset="0"/>
              <a:buChar char="•"/>
            </a:pPr>
            <a:r>
              <a:rPr lang="en-US" b="0" i="0" dirty="0">
                <a:solidFill>
                  <a:srgbClr val="24292E"/>
                </a:solidFill>
                <a:effectLst/>
                <a:latin typeface="-apple-system"/>
              </a:rPr>
              <a:t>what resources do you need to reach the goal?</a:t>
            </a:r>
          </a:p>
          <a:p>
            <a:pPr marL="742950" lvl="1" indent="-285750" algn="l">
              <a:buFont typeface="Arial" panose="020B0604020202020204" pitchFamily="34" charset="0"/>
              <a:buChar char="•"/>
            </a:pPr>
            <a:r>
              <a:rPr lang="en-US" b="0" i="0" dirty="0">
                <a:solidFill>
                  <a:srgbClr val="24292E"/>
                </a:solidFill>
                <a:effectLst/>
                <a:latin typeface="-apple-system"/>
              </a:rPr>
              <a:t>what are the potential risks involved? any mitigation/contingency plan?</a:t>
            </a:r>
          </a:p>
          <a:p>
            <a:pPr marL="742950" lvl="1" indent="-285750" algn="l">
              <a:buFont typeface="Arial" panose="020B0604020202020204" pitchFamily="34" charset="0"/>
              <a:buChar char="•"/>
            </a:pPr>
            <a:r>
              <a:rPr lang="en-US" b="0" i="0" dirty="0">
                <a:solidFill>
                  <a:srgbClr val="24292E"/>
                </a:solidFill>
                <a:effectLst/>
                <a:latin typeface="-apple-system"/>
              </a:rPr>
              <a:t>how long does each method take?</a:t>
            </a:r>
          </a:p>
          <a:p>
            <a:pPr marL="742950" lvl="1" indent="-285750" algn="l">
              <a:buFont typeface="Arial" panose="020B0604020202020204" pitchFamily="34" charset="0"/>
              <a:buChar char="•"/>
            </a:pPr>
            <a:r>
              <a:rPr lang="en-US" b="0" i="0" dirty="0">
                <a:solidFill>
                  <a:srgbClr val="24292E"/>
                </a:solidFill>
                <a:effectLst/>
                <a:latin typeface="-apple-system"/>
              </a:rPr>
              <a:t>what is the job distribution plan for each team member?</a:t>
            </a:r>
          </a:p>
          <a:p>
            <a:pPr algn="l">
              <a:buFont typeface="Arial" panose="020B0604020202020204" pitchFamily="34" charset="0"/>
              <a:buChar char="•"/>
            </a:pPr>
            <a:r>
              <a:rPr lang="en-US" b="0" i="0" dirty="0">
                <a:solidFill>
                  <a:srgbClr val="24292E"/>
                </a:solidFill>
                <a:effectLst/>
                <a:latin typeface="-apple-system"/>
              </a:rPr>
              <a:t>Timetable of project-related activities starting from 2/26 (inclusive)</a:t>
            </a:r>
          </a:p>
          <a:p>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11</a:t>
            </a:fld>
            <a:endParaRPr lang="en-US"/>
          </a:p>
        </p:txBody>
      </p:sp>
    </p:spTree>
    <p:extLst>
      <p:ext uri="{BB962C8B-B14F-4D97-AF65-F5344CB8AC3E}">
        <p14:creationId xmlns:p14="http://schemas.microsoft.com/office/powerpoint/2010/main" val="625916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92E"/>
                </a:solidFill>
                <a:effectLst/>
                <a:latin typeface="-apple-system"/>
              </a:rPr>
              <a:t>This document will consist of a </a:t>
            </a:r>
            <a:r>
              <a:rPr lang="en-US" b="0" i="1" dirty="0">
                <a:solidFill>
                  <a:srgbClr val="24292E"/>
                </a:solidFill>
                <a:effectLst/>
                <a:latin typeface="-apple-system"/>
              </a:rPr>
              <a:t>5 to 10 page</a:t>
            </a:r>
            <a:r>
              <a:rPr lang="en-US" b="0" i="0" dirty="0">
                <a:solidFill>
                  <a:srgbClr val="24292E"/>
                </a:solidFill>
                <a:effectLst/>
                <a:latin typeface="-apple-system"/>
              </a:rPr>
              <a:t> draft of your final proposal. This draft will clearly identify the key idea of your project, why it is interesting, and add substantial detail on how it will be implemented. The draft will contain relatively complete and polished versions of the following sections: abstract, introduction, background and bibliography for sources used in these sections. A draft of the proposed work, schedule, and required resources need to be included. Be sure to include a risk assessment as part of the proposed work.</a:t>
            </a:r>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13</a:t>
            </a:fld>
            <a:endParaRPr lang="en-US"/>
          </a:p>
        </p:txBody>
      </p:sp>
    </p:spTree>
    <p:extLst>
      <p:ext uri="{BB962C8B-B14F-4D97-AF65-F5344CB8AC3E}">
        <p14:creationId xmlns:p14="http://schemas.microsoft.com/office/powerpoint/2010/main" val="2136700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logistics. We have only one instructor and that is me. We will have one TA, Yasin; Yasin, would you please say hello to everyone and introduce yourself? I have put down our emails so you can reach out to us if you have any questions.</a:t>
            </a:r>
          </a:p>
          <a:p>
            <a:endParaRPr lang="en-US" dirty="0"/>
          </a:p>
          <a:p>
            <a:r>
              <a:rPr lang="en-US" dirty="0"/>
              <a:t>The main class takes place twice weekly. We will not have lectures all the week but in the first several weeks when I need to introduce the ideas of the course, ask you to give elevator pitch to let other students know you more, and present your proposal. </a:t>
            </a:r>
          </a:p>
          <a:p>
            <a:endParaRPr lang="en-US" dirty="0"/>
          </a:p>
          <a:p>
            <a:r>
              <a:rPr lang="en-US" dirty="0"/>
              <a:t>Most of the time will be offline and scheduled individual group meeting for me to understand your progress and give you advice.</a:t>
            </a:r>
          </a:p>
          <a:p>
            <a:endParaRPr lang="en-US" dirty="0"/>
          </a:p>
          <a:p>
            <a:r>
              <a:rPr lang="en-US" dirty="0"/>
              <a:t>You can find me at my office MEB 2124, pretty much every day I will be there. You can also email me to schedule an appointment so we can meet in person or do it virtually through zoom.</a:t>
            </a:r>
          </a:p>
          <a:p>
            <a:endParaRPr lang="en-US" dirty="0"/>
          </a:p>
          <a:p>
            <a:r>
              <a:rPr lang="en-US" dirty="0"/>
              <a:t>Webpage. We will use GitHub to manage the class. You can go visit the page or find the link at the my website. You can check out the class materials from the repository. We use GitHub because it allows everybody to easily keep track of all changes and updates to the class materials. </a:t>
            </a:r>
          </a:p>
        </p:txBody>
      </p:sp>
      <p:sp>
        <p:nvSpPr>
          <p:cNvPr id="4" name="Slide Number Placeholder 3"/>
          <p:cNvSpPr>
            <a:spLocks noGrp="1"/>
          </p:cNvSpPr>
          <p:nvPr>
            <p:ph type="sldNum" sz="quarter" idx="5"/>
          </p:nvPr>
        </p:nvSpPr>
        <p:spPr/>
        <p:txBody>
          <a:bodyPr/>
          <a:lstStyle/>
          <a:p>
            <a:fld id="{AAE100B7-F0F0-BA4B-98D9-DC51A8C921F3}" type="slidenum">
              <a:rPr lang="en-US" smtClean="0"/>
              <a:t>2</a:t>
            </a:fld>
            <a:endParaRPr lang="en-US"/>
          </a:p>
        </p:txBody>
      </p:sp>
    </p:spTree>
    <p:extLst>
      <p:ext uri="{BB962C8B-B14F-4D97-AF65-F5344CB8AC3E}">
        <p14:creationId xmlns:p14="http://schemas.microsoft.com/office/powerpoint/2010/main" val="2396083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kindly ask everyone of you to register for a GitHub account. Once you register for a GitHub account, you can log in your page, go to the class GitHub page, and watch the repository. You will be able to see a link on the top-right page for you to click on to watch the page so you can receive all updates, including ...</a:t>
            </a:r>
          </a:p>
          <a:p>
            <a:endParaRPr lang="en-US" dirty="0"/>
          </a:p>
          <a:p>
            <a:r>
              <a:rPr lang="en-US" dirty="0"/>
              <a:t>It is very important you get familiarized with the GitHub. This is probably the most popular open source repository for you to store your software and hardware project. And GitHub provides many easy access to, for example, keep track of progress, updates, modification, and so on. We will also ask you later on to create personal pages for your resume and set up a project repository in GitHub. </a:t>
            </a:r>
          </a:p>
          <a:p>
            <a:endParaRPr lang="en-US" dirty="0"/>
          </a:p>
          <a:p>
            <a:r>
              <a:rPr lang="en-US" dirty="0"/>
              <a:t>Everything in GitHub is free.</a:t>
            </a:r>
          </a:p>
          <a:p>
            <a:endParaRPr lang="en-US" dirty="0"/>
          </a:p>
          <a:p>
            <a:r>
              <a:rPr lang="en-US" dirty="0"/>
              <a:t>For assignment, you will need to turn in them through Canvas because Canvas requires log in and we can keep many data confidential like your grades.</a:t>
            </a:r>
          </a:p>
        </p:txBody>
      </p:sp>
      <p:sp>
        <p:nvSpPr>
          <p:cNvPr id="4" name="Slide Number Placeholder 3"/>
          <p:cNvSpPr>
            <a:spLocks noGrp="1"/>
          </p:cNvSpPr>
          <p:nvPr>
            <p:ph type="sldNum" sz="quarter" idx="5"/>
          </p:nvPr>
        </p:nvSpPr>
        <p:spPr/>
        <p:txBody>
          <a:bodyPr/>
          <a:lstStyle/>
          <a:p>
            <a:fld id="{AAE100B7-F0F0-BA4B-98D9-DC51A8C921F3}" type="slidenum">
              <a:rPr lang="en-US" smtClean="0"/>
              <a:t>3</a:t>
            </a:fld>
            <a:endParaRPr lang="en-US"/>
          </a:p>
        </p:txBody>
      </p:sp>
    </p:spTree>
    <p:extLst>
      <p:ext uri="{BB962C8B-B14F-4D97-AF65-F5344CB8AC3E}">
        <p14:creationId xmlns:p14="http://schemas.microsoft.com/office/powerpoint/2010/main" val="3081761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scoring, there will be a total of 100 points going to assignment. Since this is a project-driven course, all the assignments are designed to be eventually helping you complete the project. Most of them are discussion-based, and I don’t think there is a way or a necessity to cheat.</a:t>
            </a:r>
          </a:p>
          <a:p>
            <a:endParaRPr lang="en-US" dirty="0"/>
          </a:p>
          <a:p>
            <a:r>
              <a:rPr lang="en-US" dirty="0"/>
              <a:t>We have totally seven items to your final grade.</a:t>
            </a:r>
          </a:p>
        </p:txBody>
      </p:sp>
      <p:sp>
        <p:nvSpPr>
          <p:cNvPr id="4" name="Slide Number Placeholder 3"/>
          <p:cNvSpPr>
            <a:spLocks noGrp="1"/>
          </p:cNvSpPr>
          <p:nvPr>
            <p:ph type="sldNum" sz="quarter" idx="5"/>
          </p:nvPr>
        </p:nvSpPr>
        <p:spPr/>
        <p:txBody>
          <a:bodyPr/>
          <a:lstStyle/>
          <a:p>
            <a:fld id="{AAE100B7-F0F0-BA4B-98D9-DC51A8C921F3}" type="slidenum">
              <a:rPr lang="en-US" smtClean="0"/>
              <a:t>4</a:t>
            </a:fld>
            <a:endParaRPr lang="en-US"/>
          </a:p>
        </p:txBody>
      </p:sp>
    </p:spTree>
    <p:extLst>
      <p:ext uri="{BB962C8B-B14F-4D97-AF65-F5344CB8AC3E}">
        <p14:creationId xmlns:p14="http://schemas.microsoft.com/office/powerpoint/2010/main" val="1070952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avoid contributing to the spreading of COVID-19, we request everyone of you to wear a mask, or you will not be allowed to participate in the LAB.</a:t>
            </a:r>
          </a:p>
        </p:txBody>
      </p:sp>
      <p:sp>
        <p:nvSpPr>
          <p:cNvPr id="4" name="Slide Number Placeholder 3"/>
          <p:cNvSpPr>
            <a:spLocks noGrp="1"/>
          </p:cNvSpPr>
          <p:nvPr>
            <p:ph type="sldNum" sz="quarter" idx="5"/>
          </p:nvPr>
        </p:nvSpPr>
        <p:spPr/>
        <p:txBody>
          <a:bodyPr/>
          <a:lstStyle/>
          <a:p>
            <a:fld id="{AAE100B7-F0F0-BA4B-98D9-DC51A8C921F3}" type="slidenum">
              <a:rPr lang="en-US" smtClean="0"/>
              <a:t>5</a:t>
            </a:fld>
            <a:endParaRPr lang="en-US"/>
          </a:p>
        </p:txBody>
      </p:sp>
    </p:spTree>
    <p:extLst>
      <p:ext uri="{BB962C8B-B14F-4D97-AF65-F5344CB8AC3E}">
        <p14:creationId xmlns:p14="http://schemas.microsoft.com/office/powerpoint/2010/main" val="3849379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Philosophy of the class. This class is going to focus on team work a lot. And this is really important. You may have a very good technical skill, for example, you can design a hardware system in just a few hours or you can write an AI program in just a few minutes, but, if you are not able to collaborate with others people in a team, most likely you won’t have a good promotion in your career. This is really important in today’s job market. You need to be able to collaborate with other people and this is one of the main themes in the course.</a:t>
            </a:r>
          </a:p>
          <a:p>
            <a:endParaRPr lang="en-US" dirty="0"/>
          </a:p>
          <a:p>
            <a:r>
              <a:rPr lang="en-US" dirty="0"/>
              <a:t>To complete the project, you need to form a team. Each team has about 3-4 members, not smaller, not larger. Form a team of 3-4 members. Beyond that, some people will easily become free rider, below that, the overload is too much.</a:t>
            </a:r>
          </a:p>
          <a:p>
            <a:endParaRPr lang="en-US" dirty="0"/>
          </a:p>
          <a:p>
            <a:r>
              <a:rPr lang="en-US" dirty="0"/>
              <a:t>The project has to be real. It has to be something that matters. Something you create to become useful for your career. For example, why is your project important? Why should I care? You need to be able to answer these two questions.</a:t>
            </a:r>
          </a:p>
          <a:p>
            <a:endParaRPr lang="en-US" dirty="0"/>
          </a:p>
          <a:p>
            <a:r>
              <a:rPr lang="en-US" dirty="0"/>
              <a:t>At the end of this class, you need to turn in a final proposal to outline what you plan to accomplish in the project. This final report has to summarize your implementation ideas in detail. (explore … )</a:t>
            </a:r>
          </a:p>
        </p:txBody>
      </p:sp>
      <p:sp>
        <p:nvSpPr>
          <p:cNvPr id="4" name="Slide Number Placeholder 3"/>
          <p:cNvSpPr>
            <a:spLocks noGrp="1"/>
          </p:cNvSpPr>
          <p:nvPr>
            <p:ph type="sldNum" sz="quarter" idx="5"/>
          </p:nvPr>
        </p:nvSpPr>
        <p:spPr/>
        <p:txBody>
          <a:bodyPr/>
          <a:lstStyle/>
          <a:p>
            <a:fld id="{AAE100B7-F0F0-BA4B-98D9-DC51A8C921F3}" type="slidenum">
              <a:rPr lang="en-US" smtClean="0"/>
              <a:t>6</a:t>
            </a:fld>
            <a:endParaRPr lang="en-US"/>
          </a:p>
        </p:txBody>
      </p:sp>
    </p:spTree>
    <p:extLst>
      <p:ext uri="{BB962C8B-B14F-4D97-AF65-F5344CB8AC3E}">
        <p14:creationId xmlns:p14="http://schemas.microsoft.com/office/powerpoint/2010/main" val="559004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t>
            </a:r>
          </a:p>
        </p:txBody>
      </p:sp>
      <p:sp>
        <p:nvSpPr>
          <p:cNvPr id="4" name="Slide Number Placeholder 3"/>
          <p:cNvSpPr>
            <a:spLocks noGrp="1"/>
          </p:cNvSpPr>
          <p:nvPr>
            <p:ph type="sldNum" sz="quarter" idx="5"/>
          </p:nvPr>
        </p:nvSpPr>
        <p:spPr/>
        <p:txBody>
          <a:bodyPr/>
          <a:lstStyle/>
          <a:p>
            <a:fld id="{AAE100B7-F0F0-BA4B-98D9-DC51A8C921F3}" type="slidenum">
              <a:rPr lang="en-US" smtClean="0"/>
              <a:t>7</a:t>
            </a:fld>
            <a:endParaRPr lang="en-US"/>
          </a:p>
        </p:txBody>
      </p:sp>
    </p:spTree>
    <p:extLst>
      <p:ext uri="{BB962C8B-B14F-4D97-AF65-F5344CB8AC3E}">
        <p14:creationId xmlns:p14="http://schemas.microsoft.com/office/powerpoint/2010/main" val="956003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way to understand what you need to accomplish in this two-semester-long course is to look at the outcome from previous students.</a:t>
            </a:r>
          </a:p>
        </p:txBody>
      </p:sp>
      <p:sp>
        <p:nvSpPr>
          <p:cNvPr id="4" name="Slide Number Placeholder 3"/>
          <p:cNvSpPr>
            <a:spLocks noGrp="1"/>
          </p:cNvSpPr>
          <p:nvPr>
            <p:ph type="sldNum" sz="quarter" idx="5"/>
          </p:nvPr>
        </p:nvSpPr>
        <p:spPr/>
        <p:txBody>
          <a:bodyPr/>
          <a:lstStyle/>
          <a:p>
            <a:fld id="{AAE100B7-F0F0-BA4B-98D9-DC51A8C921F3}" type="slidenum">
              <a:rPr lang="en-US" smtClean="0"/>
              <a:t>8</a:t>
            </a:fld>
            <a:endParaRPr lang="en-US"/>
          </a:p>
        </p:txBody>
      </p:sp>
    </p:spTree>
    <p:extLst>
      <p:ext uri="{BB962C8B-B14F-4D97-AF65-F5344CB8AC3E}">
        <p14:creationId xmlns:p14="http://schemas.microsoft.com/office/powerpoint/2010/main" val="1773853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would like to explain briefly each assignment in the following slides. Keep in mind, each assignment is designed to help you more understand what you need to do and give you enough equipment and power to accomplish your senior design project.</a:t>
            </a:r>
          </a:p>
          <a:p>
            <a:endParaRPr lang="en-US" dirty="0"/>
          </a:p>
          <a:p>
            <a:r>
              <a:rPr lang="en-US" dirty="0"/>
              <a:t>Assignment 1: Engineering evaluation, due next Wed 11:59 pm. This assignment has two parts, part 1 is to </a:t>
            </a:r>
            <a:r>
              <a:rPr lang="en-US" dirty="0" err="1"/>
              <a:t>identiy</a:t>
            </a:r>
            <a:r>
              <a:rPr lang="en-US" dirty="0"/>
              <a:t> …</a:t>
            </a:r>
          </a:p>
          <a:p>
            <a:endParaRPr lang="en-US" dirty="0"/>
          </a:p>
          <a:p>
            <a:pPr algn="l"/>
            <a:r>
              <a:rPr lang="en-US" dirty="0"/>
              <a:t>The idea is: E</a:t>
            </a:r>
            <a:r>
              <a:rPr lang="en-US" b="0" i="0" dirty="0">
                <a:solidFill>
                  <a:srgbClr val="24292E"/>
                </a:solidFill>
                <a:effectLst/>
                <a:latin typeface="-apple-system"/>
              </a:rPr>
              <a:t>ngineers improve the life of those in the world around them by improving interfaces, adding capabilities, and fixing things that are broken. For this assignment you will observe the every day world around you and determine what you, as a computer engineer, could do to improve it. Carry a note pad or cell phone and make notes of all the things that you observe over the next week. Turn in a report of identifying the improvement and sketch out your initial thoughts on how you would engineer a solution. The solutions should be realistic and feasible. Practice problem solving at a high level of abstraction and general project planning.</a:t>
            </a:r>
          </a:p>
          <a:p>
            <a:pPr algn="l"/>
            <a:r>
              <a:rPr lang="en-US" b="0" i="0" dirty="0">
                <a:solidFill>
                  <a:srgbClr val="24292E"/>
                </a:solidFill>
                <a:effectLst/>
                <a:latin typeface="-apple-system"/>
              </a:rPr>
              <a:t>You will be graded on the problems set you identify, the problems having engineering solutions that you can identify, and your ability to define a reasonable project solution approach and effort estimate.</a:t>
            </a:r>
          </a:p>
          <a:p>
            <a:endParaRPr lang="en-US" dirty="0"/>
          </a:p>
          <a:p>
            <a:endParaRPr lang="en-US" dirty="0"/>
          </a:p>
        </p:txBody>
      </p:sp>
      <p:sp>
        <p:nvSpPr>
          <p:cNvPr id="4" name="Slide Number Placeholder 3"/>
          <p:cNvSpPr>
            <a:spLocks noGrp="1"/>
          </p:cNvSpPr>
          <p:nvPr>
            <p:ph type="sldNum" sz="quarter" idx="5"/>
          </p:nvPr>
        </p:nvSpPr>
        <p:spPr/>
        <p:txBody>
          <a:bodyPr/>
          <a:lstStyle/>
          <a:p>
            <a:fld id="{AAE100B7-F0F0-BA4B-98D9-DC51A8C921F3}" type="slidenum">
              <a:rPr lang="en-US" smtClean="0"/>
              <a:t>9</a:t>
            </a:fld>
            <a:endParaRPr lang="en-US"/>
          </a:p>
        </p:txBody>
      </p:sp>
    </p:spTree>
    <p:extLst>
      <p:ext uri="{BB962C8B-B14F-4D97-AF65-F5344CB8AC3E}">
        <p14:creationId xmlns:p14="http://schemas.microsoft.com/office/powerpoint/2010/main" val="1464018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330" y="993458"/>
            <a:ext cx="7980533" cy="1362075"/>
          </a:xfrm>
        </p:spPr>
        <p:txBody>
          <a:bodyPr anchor="t"/>
          <a:lstStyle>
            <a:lvl1pPr algn="l">
              <a:defRPr lang="en-US" sz="4400" b="1" baseline="0" dirty="0">
                <a:latin typeface="San Serif"/>
                <a:cs typeface="San Serif"/>
              </a:defRPr>
            </a:lvl1pPr>
          </a:lstStyle>
          <a:p>
            <a:r>
              <a:rPr lang="en-US" dirty="0"/>
              <a:t>Click here to edit the master slide</a:t>
            </a:r>
          </a:p>
        </p:txBody>
      </p:sp>
      <p:sp>
        <p:nvSpPr>
          <p:cNvPr id="3" name="Text Placeholder 2"/>
          <p:cNvSpPr>
            <a:spLocks noGrp="1"/>
          </p:cNvSpPr>
          <p:nvPr>
            <p:ph type="body" idx="1"/>
          </p:nvPr>
        </p:nvSpPr>
        <p:spPr>
          <a:xfrm>
            <a:off x="576330" y="2653031"/>
            <a:ext cx="7980533" cy="1500187"/>
          </a:xfrm>
        </p:spPr>
        <p:txBody>
          <a:bodyPr anchor="b">
            <a:normAutofit/>
          </a:bodyPr>
          <a:lstStyle>
            <a:lvl1pPr marL="0" indent="0">
              <a:buNone/>
              <a:defRPr sz="2400">
                <a:solidFill>
                  <a:schemeClr val="tx1">
                    <a:lumMod val="75000"/>
                    <a:lumOff val="25000"/>
                  </a:schemeClr>
                </a:solidFill>
                <a:latin typeface="San serif"/>
                <a:cs typeface="San serif"/>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693179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b="1"/>
            </a:lvl1pPr>
          </a:lstStyle>
          <a:p>
            <a:r>
              <a:rPr lang="en-US" dirty="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268F7F9-70EC-BD49-8928-7CB170F9795A}" type="datetime1">
              <a:rPr lang="en-US" smtClean="0"/>
              <a:t>1/20/21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231259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p>
            <a:fld id="{148EBF9C-0147-DE49-BEBF-5601345D794C}" type="datetime1">
              <a:rPr lang="en-US" smtClean="0"/>
              <a:t>1/20/21</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pic>
        <p:nvPicPr>
          <p:cNvPr id="11" name="Picture 10"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sp>
        <p:nvSpPr>
          <p:cNvPr id="13" name="Title 1">
            <a:extLst>
              <a:ext uri="{FF2B5EF4-FFF2-40B4-BE49-F238E27FC236}">
                <a16:creationId xmlns:a16="http://schemas.microsoft.com/office/drawing/2014/main" id="{39111999-15EC-814B-B32F-0BBC9D8C03A2}"/>
              </a:ext>
            </a:extLst>
          </p:cNvPr>
          <p:cNvSpPr>
            <a:spLocks noGrp="1"/>
          </p:cNvSpPr>
          <p:nvPr>
            <p:ph type="title"/>
          </p:nvPr>
        </p:nvSpPr>
        <p:spPr>
          <a:xfrm>
            <a:off x="628650" y="157302"/>
            <a:ext cx="7886700" cy="964910"/>
          </a:xfrm>
        </p:spPr>
        <p:txBody>
          <a:bodyPr>
            <a:normAutofit/>
          </a:bodyPr>
          <a:lstStyle>
            <a:lvl1pPr>
              <a:defRPr sz="3800" b="1"/>
            </a:lvl1pPr>
          </a:lstStyle>
          <a:p>
            <a:r>
              <a:rPr lang="en-US" dirty="0"/>
              <a:t>Click to edit Master title style</a:t>
            </a:r>
          </a:p>
        </p:txBody>
      </p:sp>
      <p:sp>
        <p:nvSpPr>
          <p:cNvPr id="14" name="Content Placeholder 2">
            <a:extLst>
              <a:ext uri="{FF2B5EF4-FFF2-40B4-BE49-F238E27FC236}">
                <a16:creationId xmlns:a16="http://schemas.microsoft.com/office/drawing/2014/main" id="{C2823809-6443-6843-AD09-B59B7379BABD}"/>
              </a:ext>
            </a:extLst>
          </p:cNvPr>
          <p:cNvSpPr>
            <a:spLocks noGrp="1"/>
          </p:cNvSpPr>
          <p:nvPr>
            <p:ph idx="1"/>
          </p:nvPr>
        </p:nvSpPr>
        <p:spPr>
          <a:xfrm>
            <a:off x="628650" y="1295944"/>
            <a:ext cx="7886700" cy="4659339"/>
          </a:xfrm>
        </p:spPr>
        <p:txBody>
          <a:bodyPr/>
          <a:lstStyle>
            <a:lvl1pPr marL="228600" indent="-411480">
              <a:buFont typeface="Wingdings" pitchFamily="2" charset="2"/>
              <a:buChar char="q"/>
              <a:defRPr sz="2600" b="1"/>
            </a:lvl1pPr>
            <a:lvl2pPr indent="-377190">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5" name="直線接點 7">
            <a:extLst>
              <a:ext uri="{FF2B5EF4-FFF2-40B4-BE49-F238E27FC236}">
                <a16:creationId xmlns:a16="http://schemas.microsoft.com/office/drawing/2014/main" id="{27172727-4FEE-2641-9E0E-1B9B287C1DE0}"/>
              </a:ext>
            </a:extLst>
          </p:cNvPr>
          <p:cNvCxnSpPr>
            <a:cxnSpLocks/>
          </p:cNvCxnSpPr>
          <p:nvPr userDrawn="1"/>
        </p:nvCxnSpPr>
        <p:spPr>
          <a:xfrm>
            <a:off x="628650" y="1077455"/>
            <a:ext cx="7886700" cy="0"/>
          </a:xfrm>
          <a:prstGeom prst="line">
            <a:avLst/>
          </a:prstGeom>
          <a:ln w="38100">
            <a:solidFill>
              <a:schemeClr val="accent5">
                <a:alpha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076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atin typeface="Sen sarif"/>
                <a:cs typeface="Sen sarif"/>
              </a:defRPr>
            </a:lvl1pPr>
            <a:lvl2pPr>
              <a:defRPr sz="2400">
                <a:latin typeface="Sen sarif"/>
                <a:cs typeface="Sen sarif"/>
              </a:defRPr>
            </a:lvl2pPr>
            <a:lvl3pPr>
              <a:defRPr sz="2000">
                <a:latin typeface="Sen sarif"/>
                <a:cs typeface="Sen sarif"/>
              </a:defRPr>
            </a:lvl3pPr>
            <a:lvl4pPr>
              <a:defRPr sz="1800">
                <a:latin typeface="Sen sarif"/>
                <a:cs typeface="Sen sarif"/>
              </a:defRPr>
            </a:lvl4pPr>
            <a:lvl5pPr>
              <a:defRPr sz="1800">
                <a:latin typeface="Sen sarif"/>
                <a:cs typeface="Sen sarif"/>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220C52D-8C02-5E4D-9426-D1EE2725AF8B}" type="datetime1">
              <a:rPr lang="en-US" smtClean="0"/>
              <a:t>1/20/21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dirty="0"/>
          </a:p>
        </p:txBody>
      </p:sp>
      <p:pic>
        <p:nvPicPr>
          <p:cNvPr id="9" name="Picture 8"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0"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7629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F953D56-53FA-064E-AAF8-1376460A6387}" type="datetime1">
              <a:rPr lang="en-US" smtClean="0"/>
              <a:t>1/20/21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pic>
        <p:nvPicPr>
          <p:cNvPr id="10" name="Picture 9" descr="master_bluesidebar.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7400"/>
            <a:ext cx="101600" cy="1041400"/>
          </a:xfrm>
          <a:prstGeom prst="rect">
            <a:avLst/>
          </a:prstGeom>
        </p:spPr>
      </p:pic>
      <p:cxnSp>
        <p:nvCxnSpPr>
          <p:cNvPr id="11" name="直線接點 7"/>
          <p:cNvCxnSpPr/>
          <p:nvPr userDrawn="1"/>
        </p:nvCxnSpPr>
        <p:spPr>
          <a:xfrm>
            <a:off x="457200" y="1178985"/>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2574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6B01A23A-B960-2540-B8F5-FE58184F77E8}" type="datetime1">
              <a:rPr lang="en-US" smtClean="0"/>
              <a:t>1/20/21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6899555" y="6356350"/>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352942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FA2E91B-46B4-4840-8C61-93A81CE7D388}" type="datetime1">
              <a:rPr lang="en-US" smtClean="0"/>
              <a:t>1/20/21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899555" y="6351498"/>
            <a:ext cx="2133600" cy="365125"/>
          </a:xfrm>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149653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4512308-29C4-F544-A0F1-FBC3C4067138}" type="datetime1">
              <a:rPr lang="en-US" smtClean="0"/>
              <a:t>1/20/21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1654835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786C1DF2-18E9-F140-80E5-AA07E724E416}" type="datetime1">
              <a:rPr lang="en-US" smtClean="0"/>
              <a:t>1/20/21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78737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60EDF656-61DC-9A42-8D01-12AB0AEA89CE}" type="datetime1">
              <a:rPr lang="en-US" smtClean="0"/>
              <a:t>1/20/21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4E77BC79-9480-1042-96E1-82B94DA0811E}" type="slidenum">
              <a:rPr lang="en-US" smtClean="0"/>
              <a:t>‹#›</a:t>
            </a:fld>
            <a:endParaRPr lang="en-US"/>
          </a:p>
        </p:txBody>
      </p:sp>
    </p:spTree>
    <p:extLst>
      <p:ext uri="{BB962C8B-B14F-4D97-AF65-F5344CB8AC3E}">
        <p14:creationId xmlns:p14="http://schemas.microsoft.com/office/powerpoint/2010/main" val="3028987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680402"/>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422400"/>
            <a:ext cx="8229600" cy="4703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899555" y="6374616"/>
            <a:ext cx="2133600" cy="365125"/>
          </a:xfrm>
          <a:prstGeom prst="rect">
            <a:avLst/>
          </a:prstGeom>
        </p:spPr>
        <p:txBody>
          <a:bodyPr vert="horz" lIns="91440" tIns="45720" rIns="91440" bIns="45720" rtlCol="0" anchor="ctr"/>
          <a:lstStyle>
            <a:lvl1pPr algn="r">
              <a:defRPr sz="1200">
                <a:solidFill>
                  <a:srgbClr val="000000"/>
                </a:solidFill>
              </a:defRPr>
            </a:lvl1pPr>
          </a:lstStyle>
          <a:p>
            <a:fld id="{4E77BC79-9480-1042-96E1-82B94DA0811E}" type="slidenum">
              <a:rPr lang="en-US" smtClean="0"/>
              <a:pPr/>
              <a:t>‹#›</a:t>
            </a:fld>
            <a:endParaRPr lang="en-US" dirty="0"/>
          </a:p>
        </p:txBody>
      </p:sp>
    </p:spTree>
    <p:extLst>
      <p:ext uri="{BB962C8B-B14F-4D97-AF65-F5344CB8AC3E}">
        <p14:creationId xmlns:p14="http://schemas.microsoft.com/office/powerpoint/2010/main" val="1191244257"/>
      </p:ext>
    </p:extLst>
  </p:cSld>
  <p:clrMap bg1="lt1" tx1="dk1" bg2="lt2" tx2="dk2" accent1="accent1" accent2="accent2" accent3="accent3" accent4="accent4" accent5="accent5" accent6="accent6" hlink="hlink" folHlink="folHlink"/>
  <p:sldLayoutIdLst>
    <p:sldLayoutId id="2147483651"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l" defTabSz="457200" rtl="0" eaLnBrk="1" latinLnBrk="0" hangingPunct="1">
        <a:spcBef>
          <a:spcPct val="0"/>
        </a:spcBef>
        <a:buNone/>
        <a:defRPr sz="4000" kern="1200">
          <a:solidFill>
            <a:schemeClr val="tx1"/>
          </a:solidFill>
          <a:latin typeface="San serif"/>
          <a:ea typeface="+mj-ea"/>
          <a:cs typeface="San serif"/>
        </a:defRPr>
      </a:lvl1pPr>
    </p:titleStyle>
    <p:bodyStyle>
      <a:lvl1pPr marL="342900" indent="-342900" algn="l" defTabSz="457200" rtl="0" eaLnBrk="1" latinLnBrk="0" hangingPunct="1">
        <a:spcBef>
          <a:spcPct val="20000"/>
        </a:spcBef>
        <a:buFont typeface="Wingdings" charset="2"/>
        <a:buChar char="q"/>
        <a:defRPr sz="2800" kern="1200">
          <a:solidFill>
            <a:schemeClr val="tx1"/>
          </a:solidFill>
          <a:latin typeface="San serif"/>
          <a:ea typeface="+mn-ea"/>
          <a:cs typeface="San serif"/>
        </a:defRPr>
      </a:lvl1pPr>
      <a:lvl2pPr marL="742950" indent="-285750" algn="l" defTabSz="457200" rtl="0" eaLnBrk="1" latinLnBrk="0" hangingPunct="1">
        <a:spcBef>
          <a:spcPct val="20000"/>
        </a:spcBef>
        <a:buFont typeface="Wingdings" charset="2"/>
        <a:buChar char="q"/>
        <a:defRPr sz="2400" kern="1200">
          <a:solidFill>
            <a:schemeClr val="tx1"/>
          </a:solidFill>
          <a:latin typeface="San serif"/>
          <a:ea typeface="+mn-ea"/>
          <a:cs typeface="San serif"/>
        </a:defRPr>
      </a:lvl2pPr>
      <a:lvl3pPr marL="1143000" indent="-228600" algn="l" defTabSz="457200" rtl="0" eaLnBrk="1" latinLnBrk="0" hangingPunct="1">
        <a:spcBef>
          <a:spcPct val="20000"/>
        </a:spcBef>
        <a:buFont typeface="Arial"/>
        <a:buChar char="•"/>
        <a:defRPr sz="2000" kern="1200">
          <a:solidFill>
            <a:schemeClr val="tx1"/>
          </a:solidFill>
          <a:latin typeface="San serif"/>
          <a:ea typeface="+mn-ea"/>
          <a:cs typeface="San serif"/>
        </a:defRPr>
      </a:lvl3pPr>
      <a:lvl4pPr marL="16002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4pPr>
      <a:lvl5pPr marL="20574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tsung-wei.huang@utah.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github.com/tsung-wei-huang/cs3992" TargetMode="External"/><Relationship Id="rId4" Type="http://schemas.openxmlformats.org/officeDocument/2006/relationships/hyperlink" Target="mailto:yasin.zamani@gmail.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tsung-wei-huang/cs399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tsung-wei-huang/cs3992"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C883-7AFF-244C-AF4A-5B8B8A2E1248}"/>
              </a:ext>
            </a:extLst>
          </p:cNvPr>
          <p:cNvSpPr>
            <a:spLocks noGrp="1"/>
          </p:cNvSpPr>
          <p:nvPr>
            <p:ph type="title"/>
          </p:nvPr>
        </p:nvSpPr>
        <p:spPr>
          <a:xfrm>
            <a:off x="581732" y="688058"/>
            <a:ext cx="7980533" cy="2221397"/>
          </a:xfrm>
        </p:spPr>
        <p:txBody>
          <a:bodyPr/>
          <a:lstStyle/>
          <a:p>
            <a:r>
              <a:rPr lang="en-US" sz="4800" dirty="0"/>
              <a:t>Lecture 1: Introduction to CS/ECE 3992 Sr. Project Design</a:t>
            </a:r>
          </a:p>
        </p:txBody>
      </p:sp>
      <p:sp>
        <p:nvSpPr>
          <p:cNvPr id="4" name="Slide Number Placeholder 3">
            <a:extLst>
              <a:ext uri="{FF2B5EF4-FFF2-40B4-BE49-F238E27FC236}">
                <a16:creationId xmlns:a16="http://schemas.microsoft.com/office/drawing/2014/main" id="{BB9C9C05-F347-0C4F-946E-E4F1C7A091AA}"/>
              </a:ext>
            </a:extLst>
          </p:cNvPr>
          <p:cNvSpPr>
            <a:spLocks noGrp="1"/>
          </p:cNvSpPr>
          <p:nvPr>
            <p:ph type="sldNum" sz="quarter" idx="12"/>
          </p:nvPr>
        </p:nvSpPr>
        <p:spPr/>
        <p:txBody>
          <a:bodyPr/>
          <a:lstStyle/>
          <a:p>
            <a:fld id="{4E77BC79-9480-1042-96E1-82B94DA0811E}" type="slidenum">
              <a:rPr lang="en-US" smtClean="0"/>
              <a:t>1</a:t>
            </a:fld>
            <a:endParaRPr lang="en-US"/>
          </a:p>
        </p:txBody>
      </p:sp>
      <p:sp>
        <p:nvSpPr>
          <p:cNvPr id="5" name="Rectangle 4">
            <a:extLst>
              <a:ext uri="{FF2B5EF4-FFF2-40B4-BE49-F238E27FC236}">
                <a16:creationId xmlns:a16="http://schemas.microsoft.com/office/drawing/2014/main" id="{6195A4A3-FF99-754A-8985-6F0657A95CA5}"/>
              </a:ext>
            </a:extLst>
          </p:cNvPr>
          <p:cNvSpPr/>
          <p:nvPr/>
        </p:nvSpPr>
        <p:spPr>
          <a:xfrm>
            <a:off x="0" y="2909455"/>
            <a:ext cx="9144000" cy="1864599"/>
          </a:xfrm>
          <a:prstGeom prst="rect">
            <a:avLst/>
          </a:prstGeom>
          <a:solidFill>
            <a:schemeClr val="tx1">
              <a:lumMod val="85000"/>
            </a:schemeClr>
          </a:solidFill>
          <a:ln>
            <a:solidFill>
              <a:schemeClr val="tx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bg1"/>
                </a:solidFill>
              </a:rPr>
              <a:t>Dr. Tsung-Wei Huang</a:t>
            </a:r>
          </a:p>
          <a:p>
            <a:pPr algn="ctr"/>
            <a:r>
              <a:rPr lang="en-US" sz="2800" dirty="0">
                <a:solidFill>
                  <a:schemeClr val="bg1"/>
                </a:solidFill>
              </a:rPr>
              <a:t>Department of Electrical and Computer Engineering</a:t>
            </a:r>
          </a:p>
          <a:p>
            <a:pPr algn="ctr"/>
            <a:r>
              <a:rPr lang="en-US" sz="2800" dirty="0">
                <a:solidFill>
                  <a:schemeClr val="bg1"/>
                </a:solidFill>
              </a:rPr>
              <a:t>University of Utah, Salt Lake City, UT</a:t>
            </a:r>
          </a:p>
        </p:txBody>
      </p:sp>
      <p:pic>
        <p:nvPicPr>
          <p:cNvPr id="6" name="Picture 5">
            <a:extLst>
              <a:ext uri="{FF2B5EF4-FFF2-40B4-BE49-F238E27FC236}">
                <a16:creationId xmlns:a16="http://schemas.microsoft.com/office/drawing/2014/main" id="{43B3622F-8CA1-A84F-81BC-C2A1FCAEAC63}"/>
              </a:ext>
            </a:extLst>
          </p:cNvPr>
          <p:cNvPicPr>
            <a:picLocks noChangeAspect="1"/>
          </p:cNvPicPr>
          <p:nvPr/>
        </p:nvPicPr>
        <p:blipFill rotWithShape="1">
          <a:blip r:embed="rId3"/>
          <a:srcRect t="36788" b="11971"/>
          <a:stretch/>
        </p:blipFill>
        <p:spPr>
          <a:xfrm>
            <a:off x="-1" y="4788568"/>
            <a:ext cx="9144000" cy="2069432"/>
          </a:xfrm>
          <a:prstGeom prst="rect">
            <a:avLst/>
          </a:prstGeom>
        </p:spPr>
      </p:pic>
    </p:spTree>
    <p:extLst>
      <p:ext uri="{BB962C8B-B14F-4D97-AF65-F5344CB8AC3E}">
        <p14:creationId xmlns:p14="http://schemas.microsoft.com/office/powerpoint/2010/main" val="908332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43D67A-09EB-5045-A351-F22DE1E4D491}"/>
              </a:ext>
            </a:extLst>
          </p:cNvPr>
          <p:cNvSpPr>
            <a:spLocks noGrp="1"/>
          </p:cNvSpPr>
          <p:nvPr>
            <p:ph type="sldNum" sz="quarter" idx="12"/>
          </p:nvPr>
        </p:nvSpPr>
        <p:spPr/>
        <p:txBody>
          <a:bodyPr/>
          <a:lstStyle/>
          <a:p>
            <a:fld id="{4E77BC79-9480-1042-96E1-82B94DA0811E}" type="slidenum">
              <a:rPr lang="en-US" smtClean="0"/>
              <a:t>10</a:t>
            </a:fld>
            <a:endParaRPr lang="en-US"/>
          </a:p>
        </p:txBody>
      </p:sp>
      <p:sp>
        <p:nvSpPr>
          <p:cNvPr id="3" name="Title 2">
            <a:extLst>
              <a:ext uri="{FF2B5EF4-FFF2-40B4-BE49-F238E27FC236}">
                <a16:creationId xmlns:a16="http://schemas.microsoft.com/office/drawing/2014/main" id="{001472EA-189B-7847-9C71-B05C6F3C24A8}"/>
              </a:ext>
            </a:extLst>
          </p:cNvPr>
          <p:cNvSpPr>
            <a:spLocks noGrp="1"/>
          </p:cNvSpPr>
          <p:nvPr>
            <p:ph type="title"/>
          </p:nvPr>
        </p:nvSpPr>
        <p:spPr/>
        <p:txBody>
          <a:bodyPr>
            <a:normAutofit/>
          </a:bodyPr>
          <a:lstStyle/>
          <a:p>
            <a:r>
              <a:rPr lang="en-US" dirty="0"/>
              <a:t>Assignment 2: Resume and Pitch</a:t>
            </a:r>
          </a:p>
        </p:txBody>
      </p:sp>
      <p:sp>
        <p:nvSpPr>
          <p:cNvPr id="4" name="Content Placeholder 3">
            <a:extLst>
              <a:ext uri="{FF2B5EF4-FFF2-40B4-BE49-F238E27FC236}">
                <a16:creationId xmlns:a16="http://schemas.microsoft.com/office/drawing/2014/main" id="{A06A9042-7E9C-8944-AD7D-2D47CEB45067}"/>
              </a:ext>
            </a:extLst>
          </p:cNvPr>
          <p:cNvSpPr>
            <a:spLocks noGrp="1"/>
          </p:cNvSpPr>
          <p:nvPr>
            <p:ph idx="1"/>
          </p:nvPr>
        </p:nvSpPr>
        <p:spPr/>
        <p:txBody>
          <a:bodyPr/>
          <a:lstStyle/>
          <a:p>
            <a:r>
              <a:rPr lang="en-US" dirty="0"/>
              <a:t>This assignment lets others know about you </a:t>
            </a:r>
          </a:p>
          <a:p>
            <a:r>
              <a:rPr lang="en-US" dirty="0"/>
              <a:t>Part 1</a:t>
            </a:r>
          </a:p>
          <a:p>
            <a:pPr lvl="1"/>
            <a:r>
              <a:rPr lang="en-US" dirty="0"/>
              <a:t>Prepare you resume and a personal webpage</a:t>
            </a:r>
          </a:p>
          <a:p>
            <a:r>
              <a:rPr lang="en-US" dirty="0"/>
              <a:t>Part 2</a:t>
            </a:r>
          </a:p>
          <a:p>
            <a:pPr lvl="1"/>
            <a:r>
              <a:rPr lang="en-US" dirty="0"/>
              <a:t>Stand up to the stage and give a pitch</a:t>
            </a:r>
          </a:p>
          <a:p>
            <a:pPr lvl="1"/>
            <a:r>
              <a:rPr lang="en-US" dirty="0"/>
              <a:t>What’s special about yourself?</a:t>
            </a:r>
          </a:p>
          <a:p>
            <a:pPr lvl="1"/>
            <a:r>
              <a:rPr lang="en-US" dirty="0"/>
              <a:t>Why do you need me to be in your team?</a:t>
            </a:r>
          </a:p>
          <a:p>
            <a:r>
              <a:rPr lang="en-US" dirty="0"/>
              <a:t>In class pitch </a:t>
            </a:r>
          </a:p>
          <a:p>
            <a:r>
              <a:rPr lang="en-US" dirty="0"/>
              <a:t>Resume due 11:59 PM on 2/5</a:t>
            </a:r>
          </a:p>
          <a:p>
            <a:endParaRPr lang="en-US" dirty="0"/>
          </a:p>
          <a:p>
            <a:pPr lvl="1"/>
            <a:endParaRPr lang="en-US" dirty="0"/>
          </a:p>
        </p:txBody>
      </p:sp>
    </p:spTree>
    <p:extLst>
      <p:ext uri="{BB962C8B-B14F-4D97-AF65-F5344CB8AC3E}">
        <p14:creationId xmlns:p14="http://schemas.microsoft.com/office/powerpoint/2010/main" val="2838026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43D67A-09EB-5045-A351-F22DE1E4D491}"/>
              </a:ext>
            </a:extLst>
          </p:cNvPr>
          <p:cNvSpPr>
            <a:spLocks noGrp="1"/>
          </p:cNvSpPr>
          <p:nvPr>
            <p:ph type="sldNum" sz="quarter" idx="12"/>
          </p:nvPr>
        </p:nvSpPr>
        <p:spPr/>
        <p:txBody>
          <a:bodyPr/>
          <a:lstStyle/>
          <a:p>
            <a:fld id="{4E77BC79-9480-1042-96E1-82B94DA0811E}" type="slidenum">
              <a:rPr lang="en-US" smtClean="0"/>
              <a:t>11</a:t>
            </a:fld>
            <a:endParaRPr lang="en-US"/>
          </a:p>
        </p:txBody>
      </p:sp>
      <p:sp>
        <p:nvSpPr>
          <p:cNvPr id="3" name="Title 2">
            <a:extLst>
              <a:ext uri="{FF2B5EF4-FFF2-40B4-BE49-F238E27FC236}">
                <a16:creationId xmlns:a16="http://schemas.microsoft.com/office/drawing/2014/main" id="{001472EA-189B-7847-9C71-B05C6F3C24A8}"/>
              </a:ext>
            </a:extLst>
          </p:cNvPr>
          <p:cNvSpPr>
            <a:spLocks noGrp="1"/>
          </p:cNvSpPr>
          <p:nvPr>
            <p:ph type="title"/>
          </p:nvPr>
        </p:nvSpPr>
        <p:spPr/>
        <p:txBody>
          <a:bodyPr>
            <a:normAutofit/>
          </a:bodyPr>
          <a:lstStyle/>
          <a:p>
            <a:r>
              <a:rPr lang="en-US" dirty="0"/>
              <a:t>Assignment 3: Project Website</a:t>
            </a:r>
          </a:p>
        </p:txBody>
      </p:sp>
      <p:sp>
        <p:nvSpPr>
          <p:cNvPr id="4" name="Content Placeholder 3">
            <a:extLst>
              <a:ext uri="{FF2B5EF4-FFF2-40B4-BE49-F238E27FC236}">
                <a16:creationId xmlns:a16="http://schemas.microsoft.com/office/drawing/2014/main" id="{A06A9042-7E9C-8944-AD7D-2D47CEB45067}"/>
              </a:ext>
            </a:extLst>
          </p:cNvPr>
          <p:cNvSpPr>
            <a:spLocks noGrp="1"/>
          </p:cNvSpPr>
          <p:nvPr>
            <p:ph idx="1"/>
          </p:nvPr>
        </p:nvSpPr>
        <p:spPr/>
        <p:txBody>
          <a:bodyPr/>
          <a:lstStyle/>
          <a:p>
            <a:r>
              <a:rPr lang="en-US" dirty="0"/>
              <a:t>Create a project website to include the following:</a:t>
            </a:r>
          </a:p>
          <a:p>
            <a:pPr lvl="1"/>
            <a:r>
              <a:rPr lang="en-US" dirty="0"/>
              <a:t>Project title</a:t>
            </a:r>
          </a:p>
          <a:p>
            <a:pPr lvl="1"/>
            <a:r>
              <a:rPr lang="en-US" dirty="0"/>
              <a:t>Team members</a:t>
            </a:r>
          </a:p>
          <a:p>
            <a:pPr lvl="1"/>
            <a:r>
              <a:rPr lang="en-US" dirty="0"/>
              <a:t>Project abstract (what’s in it and why is it important?)</a:t>
            </a:r>
          </a:p>
          <a:p>
            <a:pPr lvl="1"/>
            <a:r>
              <a:rPr lang="en-US" dirty="0"/>
              <a:t>Proposed methods</a:t>
            </a:r>
          </a:p>
          <a:p>
            <a:pPr lvl="1"/>
            <a:r>
              <a:rPr lang="en-US" dirty="0"/>
              <a:t>Timetable of project-related activities </a:t>
            </a:r>
          </a:p>
          <a:p>
            <a:r>
              <a:rPr lang="en-US" dirty="0"/>
              <a:t>V1 due 11:59 PM on 2/26</a:t>
            </a:r>
          </a:p>
          <a:p>
            <a:r>
              <a:rPr lang="en-US" dirty="0"/>
              <a:t>V2 due 11:59 PM on 3/12</a:t>
            </a:r>
          </a:p>
          <a:p>
            <a:r>
              <a:rPr lang="en-US" dirty="0"/>
              <a:t>V3 due 11:59 PM on 3/26</a:t>
            </a:r>
          </a:p>
          <a:p>
            <a:endParaRPr lang="en-US" dirty="0"/>
          </a:p>
          <a:p>
            <a:pPr lvl="1"/>
            <a:endParaRPr lang="en-US" dirty="0"/>
          </a:p>
        </p:txBody>
      </p:sp>
    </p:spTree>
    <p:extLst>
      <p:ext uri="{BB962C8B-B14F-4D97-AF65-F5344CB8AC3E}">
        <p14:creationId xmlns:p14="http://schemas.microsoft.com/office/powerpoint/2010/main" val="3305953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43D67A-09EB-5045-A351-F22DE1E4D491}"/>
              </a:ext>
            </a:extLst>
          </p:cNvPr>
          <p:cNvSpPr>
            <a:spLocks noGrp="1"/>
          </p:cNvSpPr>
          <p:nvPr>
            <p:ph type="sldNum" sz="quarter" idx="12"/>
          </p:nvPr>
        </p:nvSpPr>
        <p:spPr/>
        <p:txBody>
          <a:bodyPr/>
          <a:lstStyle/>
          <a:p>
            <a:fld id="{4E77BC79-9480-1042-96E1-82B94DA0811E}" type="slidenum">
              <a:rPr lang="en-US" smtClean="0"/>
              <a:t>12</a:t>
            </a:fld>
            <a:endParaRPr lang="en-US"/>
          </a:p>
        </p:txBody>
      </p:sp>
      <p:sp>
        <p:nvSpPr>
          <p:cNvPr id="3" name="Title 2">
            <a:extLst>
              <a:ext uri="{FF2B5EF4-FFF2-40B4-BE49-F238E27FC236}">
                <a16:creationId xmlns:a16="http://schemas.microsoft.com/office/drawing/2014/main" id="{001472EA-189B-7847-9C71-B05C6F3C24A8}"/>
              </a:ext>
            </a:extLst>
          </p:cNvPr>
          <p:cNvSpPr>
            <a:spLocks noGrp="1"/>
          </p:cNvSpPr>
          <p:nvPr>
            <p:ph type="title"/>
          </p:nvPr>
        </p:nvSpPr>
        <p:spPr/>
        <p:txBody>
          <a:bodyPr>
            <a:normAutofit fontScale="90000"/>
          </a:bodyPr>
          <a:lstStyle/>
          <a:p>
            <a:r>
              <a:rPr lang="en-US" dirty="0"/>
              <a:t>Assignment 4: Engineering Open House</a:t>
            </a:r>
          </a:p>
        </p:txBody>
      </p:sp>
      <p:sp>
        <p:nvSpPr>
          <p:cNvPr id="4" name="Content Placeholder 3">
            <a:extLst>
              <a:ext uri="{FF2B5EF4-FFF2-40B4-BE49-F238E27FC236}">
                <a16:creationId xmlns:a16="http://schemas.microsoft.com/office/drawing/2014/main" id="{A06A9042-7E9C-8944-AD7D-2D47CEB45067}"/>
              </a:ext>
            </a:extLst>
          </p:cNvPr>
          <p:cNvSpPr>
            <a:spLocks noGrp="1"/>
          </p:cNvSpPr>
          <p:nvPr>
            <p:ph idx="1"/>
          </p:nvPr>
        </p:nvSpPr>
        <p:spPr/>
        <p:txBody>
          <a:bodyPr/>
          <a:lstStyle/>
          <a:p>
            <a:r>
              <a:rPr lang="en-US" dirty="0"/>
              <a:t>Attend one session of EE technical open house</a:t>
            </a:r>
          </a:p>
          <a:p>
            <a:r>
              <a:rPr lang="en-US" dirty="0"/>
              <a:t>Write a report on selected projects</a:t>
            </a:r>
          </a:p>
          <a:p>
            <a:pPr lvl="1"/>
            <a:r>
              <a:rPr lang="en-US" dirty="0"/>
              <a:t>What’s unique about the project?</a:t>
            </a:r>
          </a:p>
          <a:p>
            <a:pPr lvl="1"/>
            <a:r>
              <a:rPr lang="en-US" dirty="0"/>
              <a:t>What’s important in the project?</a:t>
            </a:r>
          </a:p>
          <a:p>
            <a:pPr lvl="1"/>
            <a:r>
              <a:rPr lang="en-US" dirty="0"/>
              <a:t>What’s solved by the project?</a:t>
            </a:r>
          </a:p>
          <a:p>
            <a:r>
              <a:rPr lang="en-US" dirty="0"/>
              <a:t>Due: TBD</a:t>
            </a:r>
          </a:p>
          <a:p>
            <a:endParaRPr lang="en-US" dirty="0"/>
          </a:p>
          <a:p>
            <a:pPr lvl="1"/>
            <a:endParaRPr lang="en-US" dirty="0"/>
          </a:p>
        </p:txBody>
      </p:sp>
    </p:spTree>
    <p:extLst>
      <p:ext uri="{BB962C8B-B14F-4D97-AF65-F5344CB8AC3E}">
        <p14:creationId xmlns:p14="http://schemas.microsoft.com/office/powerpoint/2010/main" val="731300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43D67A-09EB-5045-A351-F22DE1E4D491}"/>
              </a:ext>
            </a:extLst>
          </p:cNvPr>
          <p:cNvSpPr>
            <a:spLocks noGrp="1"/>
          </p:cNvSpPr>
          <p:nvPr>
            <p:ph type="sldNum" sz="quarter" idx="12"/>
          </p:nvPr>
        </p:nvSpPr>
        <p:spPr/>
        <p:txBody>
          <a:bodyPr/>
          <a:lstStyle/>
          <a:p>
            <a:fld id="{4E77BC79-9480-1042-96E1-82B94DA0811E}" type="slidenum">
              <a:rPr lang="en-US" smtClean="0"/>
              <a:t>13</a:t>
            </a:fld>
            <a:endParaRPr lang="en-US"/>
          </a:p>
        </p:txBody>
      </p:sp>
      <p:sp>
        <p:nvSpPr>
          <p:cNvPr id="3" name="Title 2">
            <a:extLst>
              <a:ext uri="{FF2B5EF4-FFF2-40B4-BE49-F238E27FC236}">
                <a16:creationId xmlns:a16="http://schemas.microsoft.com/office/drawing/2014/main" id="{001472EA-189B-7847-9C71-B05C6F3C24A8}"/>
              </a:ext>
            </a:extLst>
          </p:cNvPr>
          <p:cNvSpPr>
            <a:spLocks noGrp="1"/>
          </p:cNvSpPr>
          <p:nvPr>
            <p:ph type="title"/>
          </p:nvPr>
        </p:nvSpPr>
        <p:spPr/>
        <p:txBody>
          <a:bodyPr>
            <a:normAutofit/>
          </a:bodyPr>
          <a:lstStyle/>
          <a:p>
            <a:r>
              <a:rPr lang="en-US" dirty="0"/>
              <a:t>Assignment 5: Final Proposal</a:t>
            </a:r>
          </a:p>
        </p:txBody>
      </p:sp>
      <p:sp>
        <p:nvSpPr>
          <p:cNvPr id="4" name="Content Placeholder 3">
            <a:extLst>
              <a:ext uri="{FF2B5EF4-FFF2-40B4-BE49-F238E27FC236}">
                <a16:creationId xmlns:a16="http://schemas.microsoft.com/office/drawing/2014/main" id="{A06A9042-7E9C-8944-AD7D-2D47CEB45067}"/>
              </a:ext>
            </a:extLst>
          </p:cNvPr>
          <p:cNvSpPr>
            <a:spLocks noGrp="1"/>
          </p:cNvSpPr>
          <p:nvPr>
            <p:ph idx="1"/>
          </p:nvPr>
        </p:nvSpPr>
        <p:spPr/>
        <p:txBody>
          <a:bodyPr/>
          <a:lstStyle/>
          <a:p>
            <a:r>
              <a:rPr lang="en-US" dirty="0"/>
              <a:t>5-10 pages proposal to identify:</a:t>
            </a:r>
          </a:p>
          <a:p>
            <a:pPr lvl="1"/>
            <a:r>
              <a:rPr lang="en-US" dirty="0"/>
              <a:t>Identify the key idea of the project</a:t>
            </a:r>
          </a:p>
          <a:p>
            <a:pPr lvl="1"/>
            <a:r>
              <a:rPr lang="en-US" dirty="0"/>
              <a:t>Identify the proposed methods in details</a:t>
            </a:r>
          </a:p>
          <a:p>
            <a:pPr lvl="2"/>
            <a:r>
              <a:rPr lang="en-US" dirty="0"/>
              <a:t>How are you going to implement the idea?</a:t>
            </a:r>
          </a:p>
          <a:p>
            <a:pPr lvl="2"/>
            <a:r>
              <a:rPr lang="en-US" dirty="0"/>
              <a:t>How are you going to mitigate the risk? </a:t>
            </a:r>
          </a:p>
          <a:p>
            <a:pPr lvl="2"/>
            <a:r>
              <a:rPr lang="en-US" dirty="0"/>
              <a:t>How are you going to demo the result</a:t>
            </a:r>
          </a:p>
          <a:p>
            <a:pPr lvl="1"/>
            <a:r>
              <a:rPr lang="en-US" dirty="0"/>
              <a:t>Analyze the potential risk is of paramount importance!</a:t>
            </a:r>
          </a:p>
          <a:p>
            <a:r>
              <a:rPr lang="en-US" dirty="0"/>
              <a:t>Due: 11:59 PM 4/23</a:t>
            </a:r>
          </a:p>
          <a:p>
            <a:endParaRPr lang="en-US" dirty="0"/>
          </a:p>
          <a:p>
            <a:pPr lvl="1"/>
            <a:endParaRPr lang="en-US" dirty="0"/>
          </a:p>
        </p:txBody>
      </p:sp>
    </p:spTree>
    <p:extLst>
      <p:ext uri="{BB962C8B-B14F-4D97-AF65-F5344CB8AC3E}">
        <p14:creationId xmlns:p14="http://schemas.microsoft.com/office/powerpoint/2010/main" val="1220891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1A5142-67A8-104B-BF4B-A7D8BF87206C}"/>
              </a:ext>
            </a:extLst>
          </p:cNvPr>
          <p:cNvSpPr>
            <a:spLocks noGrp="1"/>
          </p:cNvSpPr>
          <p:nvPr>
            <p:ph type="sldNum" sz="quarter" idx="12"/>
          </p:nvPr>
        </p:nvSpPr>
        <p:spPr/>
        <p:txBody>
          <a:bodyPr/>
          <a:lstStyle/>
          <a:p>
            <a:fld id="{4E77BC79-9480-1042-96E1-82B94DA0811E}" type="slidenum">
              <a:rPr lang="en-US" smtClean="0"/>
              <a:t>2</a:t>
            </a:fld>
            <a:endParaRPr lang="en-US"/>
          </a:p>
        </p:txBody>
      </p:sp>
      <p:sp>
        <p:nvSpPr>
          <p:cNvPr id="3" name="Title 2">
            <a:extLst>
              <a:ext uri="{FF2B5EF4-FFF2-40B4-BE49-F238E27FC236}">
                <a16:creationId xmlns:a16="http://schemas.microsoft.com/office/drawing/2014/main" id="{7B057811-D278-3843-AFA3-FCFF621E2FFC}"/>
              </a:ext>
            </a:extLst>
          </p:cNvPr>
          <p:cNvSpPr>
            <a:spLocks noGrp="1"/>
          </p:cNvSpPr>
          <p:nvPr>
            <p:ph type="title"/>
          </p:nvPr>
        </p:nvSpPr>
        <p:spPr/>
        <p:txBody>
          <a:bodyPr/>
          <a:lstStyle/>
          <a:p>
            <a:r>
              <a:rPr lang="en-US" dirty="0"/>
              <a:t>Class Logistics</a:t>
            </a:r>
          </a:p>
        </p:txBody>
      </p:sp>
      <p:sp>
        <p:nvSpPr>
          <p:cNvPr id="4" name="Content Placeholder 3">
            <a:extLst>
              <a:ext uri="{FF2B5EF4-FFF2-40B4-BE49-F238E27FC236}">
                <a16:creationId xmlns:a16="http://schemas.microsoft.com/office/drawing/2014/main" id="{98474974-A7EB-6F4D-83F7-091D1EBD53AE}"/>
              </a:ext>
            </a:extLst>
          </p:cNvPr>
          <p:cNvSpPr>
            <a:spLocks noGrp="1"/>
          </p:cNvSpPr>
          <p:nvPr>
            <p:ph idx="1"/>
          </p:nvPr>
        </p:nvSpPr>
        <p:spPr>
          <a:xfrm>
            <a:off x="628650" y="1295945"/>
            <a:ext cx="7886700" cy="5221734"/>
          </a:xfrm>
        </p:spPr>
        <p:txBody>
          <a:bodyPr>
            <a:normAutofit/>
          </a:bodyPr>
          <a:lstStyle/>
          <a:p>
            <a:r>
              <a:rPr lang="en-US" dirty="0"/>
              <a:t>Staff</a:t>
            </a:r>
          </a:p>
          <a:p>
            <a:pPr lvl="1"/>
            <a:r>
              <a:rPr lang="en-US" sz="2300" dirty="0"/>
              <a:t>Instructor: Dr. Tsung-Wei Huang (</a:t>
            </a:r>
            <a:r>
              <a:rPr lang="en-US" sz="2300" dirty="0">
                <a:hlinkClick r:id="rId3"/>
              </a:rPr>
              <a:t>tsung-wei.huang@utah.edu</a:t>
            </a:r>
            <a:r>
              <a:rPr lang="en-US" sz="2300" dirty="0"/>
              <a:t>)</a:t>
            </a:r>
          </a:p>
          <a:p>
            <a:pPr lvl="1"/>
            <a:r>
              <a:rPr lang="en-US" dirty="0"/>
              <a:t>TA: Yasin Zamani (</a:t>
            </a:r>
            <a:r>
              <a:rPr lang="en-US" dirty="0">
                <a:hlinkClick r:id="rId4"/>
              </a:rPr>
              <a:t>yasin.zamani@gmail.com</a:t>
            </a:r>
            <a:r>
              <a:rPr lang="en-US" dirty="0"/>
              <a:t>)</a:t>
            </a:r>
          </a:p>
          <a:p>
            <a:r>
              <a:rPr lang="en-US" dirty="0"/>
              <a:t>Main class</a:t>
            </a:r>
          </a:p>
          <a:p>
            <a:pPr lvl="1"/>
            <a:r>
              <a:rPr lang="en-US" dirty="0"/>
              <a:t>11:50 AM – 13:10 PM Wed/Fri (excluding holiday)</a:t>
            </a:r>
          </a:p>
          <a:p>
            <a:pPr lvl="1"/>
            <a:r>
              <a:rPr lang="en-US" dirty="0"/>
              <a:t>In person + individual project meeting</a:t>
            </a:r>
          </a:p>
          <a:p>
            <a:r>
              <a:rPr lang="en-US" dirty="0"/>
              <a:t>Office hour</a:t>
            </a:r>
          </a:p>
          <a:p>
            <a:pPr lvl="1"/>
            <a:r>
              <a:rPr lang="en-US" dirty="0"/>
              <a:t>By appointment</a:t>
            </a:r>
          </a:p>
          <a:p>
            <a:r>
              <a:rPr lang="en-US" dirty="0"/>
              <a:t>Web: </a:t>
            </a:r>
            <a:r>
              <a:rPr lang="en-US" sz="2400" b="0" dirty="0">
                <a:hlinkClick r:id="rId5"/>
              </a:rPr>
              <a:t>https://github.com/tsung-wei-huang/cs3992</a:t>
            </a:r>
            <a:r>
              <a:rPr lang="en-US" sz="2400" b="0" dirty="0"/>
              <a:t> </a:t>
            </a:r>
          </a:p>
          <a:p>
            <a:r>
              <a:rPr lang="en-US" b="0" dirty="0"/>
              <a:t>Announcement and assignment in Canvas</a:t>
            </a:r>
          </a:p>
        </p:txBody>
      </p:sp>
    </p:spTree>
    <p:extLst>
      <p:ext uri="{BB962C8B-B14F-4D97-AF65-F5344CB8AC3E}">
        <p14:creationId xmlns:p14="http://schemas.microsoft.com/office/powerpoint/2010/main" val="240217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316C8E-4B78-864E-9444-6A40D08B6A4B}"/>
              </a:ext>
            </a:extLst>
          </p:cNvPr>
          <p:cNvSpPr>
            <a:spLocks noGrp="1"/>
          </p:cNvSpPr>
          <p:nvPr>
            <p:ph type="sldNum" sz="quarter" idx="12"/>
          </p:nvPr>
        </p:nvSpPr>
        <p:spPr/>
        <p:txBody>
          <a:bodyPr/>
          <a:lstStyle/>
          <a:p>
            <a:fld id="{4E77BC79-9480-1042-96E1-82B94DA0811E}" type="slidenum">
              <a:rPr lang="en-US" smtClean="0"/>
              <a:t>3</a:t>
            </a:fld>
            <a:endParaRPr lang="en-US"/>
          </a:p>
        </p:txBody>
      </p:sp>
      <p:sp>
        <p:nvSpPr>
          <p:cNvPr id="3" name="Title 2">
            <a:extLst>
              <a:ext uri="{FF2B5EF4-FFF2-40B4-BE49-F238E27FC236}">
                <a16:creationId xmlns:a16="http://schemas.microsoft.com/office/drawing/2014/main" id="{E9D454BB-1B4D-7E48-A3EB-F9150ABF664A}"/>
              </a:ext>
            </a:extLst>
          </p:cNvPr>
          <p:cNvSpPr>
            <a:spLocks noGrp="1"/>
          </p:cNvSpPr>
          <p:nvPr>
            <p:ph type="title"/>
          </p:nvPr>
        </p:nvSpPr>
        <p:spPr/>
        <p:txBody>
          <a:bodyPr/>
          <a:lstStyle/>
          <a:p>
            <a:r>
              <a:rPr lang="en-US" dirty="0"/>
              <a:t>Watch the GitHub Repository</a:t>
            </a:r>
          </a:p>
        </p:txBody>
      </p:sp>
      <p:pic>
        <p:nvPicPr>
          <p:cNvPr id="6" name="Content Placeholder 5">
            <a:extLst>
              <a:ext uri="{FF2B5EF4-FFF2-40B4-BE49-F238E27FC236}">
                <a16:creationId xmlns:a16="http://schemas.microsoft.com/office/drawing/2014/main" id="{3F261831-FBE6-8F48-8280-F1713743D130}"/>
              </a:ext>
            </a:extLst>
          </p:cNvPr>
          <p:cNvPicPr>
            <a:picLocks noGrp="1" noChangeAspect="1"/>
          </p:cNvPicPr>
          <p:nvPr>
            <p:ph idx="1"/>
          </p:nvPr>
        </p:nvPicPr>
        <p:blipFill>
          <a:blip r:embed="rId3"/>
          <a:stretch>
            <a:fillRect/>
          </a:stretch>
        </p:blipFill>
        <p:spPr>
          <a:xfrm>
            <a:off x="628650" y="4213467"/>
            <a:ext cx="7886700" cy="1002177"/>
          </a:xfrm>
        </p:spPr>
      </p:pic>
      <p:sp>
        <p:nvSpPr>
          <p:cNvPr id="7" name="Rectangle 6">
            <a:extLst>
              <a:ext uri="{FF2B5EF4-FFF2-40B4-BE49-F238E27FC236}">
                <a16:creationId xmlns:a16="http://schemas.microsoft.com/office/drawing/2014/main" id="{B5D569FF-86CF-0E4D-834C-BB41BB914C5C}"/>
              </a:ext>
            </a:extLst>
          </p:cNvPr>
          <p:cNvSpPr/>
          <p:nvPr/>
        </p:nvSpPr>
        <p:spPr>
          <a:xfrm>
            <a:off x="719847" y="4194010"/>
            <a:ext cx="3093396" cy="1002178"/>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Content Placeholder 3">
            <a:extLst>
              <a:ext uri="{FF2B5EF4-FFF2-40B4-BE49-F238E27FC236}">
                <a16:creationId xmlns:a16="http://schemas.microsoft.com/office/drawing/2014/main" id="{E9949C12-A8C3-E84C-8F70-FBA3BF136351}"/>
              </a:ext>
            </a:extLst>
          </p:cNvPr>
          <p:cNvSpPr txBox="1">
            <a:spLocks/>
          </p:cNvSpPr>
          <p:nvPr/>
        </p:nvSpPr>
        <p:spPr>
          <a:xfrm>
            <a:off x="628650" y="1295945"/>
            <a:ext cx="7886700" cy="5221734"/>
          </a:xfrm>
          <a:prstGeom prst="rect">
            <a:avLst/>
          </a:prstGeom>
        </p:spPr>
        <p:txBody>
          <a:bodyPr vert="horz" lIns="91440" tIns="45720" rIns="91440" bIns="45720" rtlCol="0">
            <a:normAutofit/>
          </a:bodyPr>
          <a:lstStyle>
            <a:lvl1pPr marL="228600" indent="-411480" algn="l" defTabSz="457200" rtl="0" eaLnBrk="1" latinLnBrk="0" hangingPunct="1">
              <a:spcBef>
                <a:spcPct val="20000"/>
              </a:spcBef>
              <a:buFont typeface="Wingdings" pitchFamily="2" charset="2"/>
              <a:buChar char="q"/>
              <a:defRPr sz="2600" b="1" kern="1200">
                <a:solidFill>
                  <a:schemeClr val="tx1"/>
                </a:solidFill>
                <a:latin typeface="San serif"/>
                <a:ea typeface="+mn-ea"/>
                <a:cs typeface="San serif"/>
              </a:defRPr>
            </a:lvl1pPr>
            <a:lvl2pPr marL="742950" indent="-377190" algn="l" defTabSz="457200" rtl="0" eaLnBrk="1" latinLnBrk="0" hangingPunct="1">
              <a:spcBef>
                <a:spcPct val="20000"/>
              </a:spcBef>
              <a:buFont typeface="Wingdings" charset="2"/>
              <a:buChar char="q"/>
              <a:defRPr sz="2400" kern="1200">
                <a:solidFill>
                  <a:schemeClr val="tx1"/>
                </a:solidFill>
                <a:latin typeface="San serif"/>
                <a:ea typeface="+mn-ea"/>
                <a:cs typeface="San serif"/>
              </a:defRPr>
            </a:lvl2pPr>
            <a:lvl3pPr marL="1143000" indent="-228600" algn="l" defTabSz="457200" rtl="0" eaLnBrk="1" latinLnBrk="0" hangingPunct="1">
              <a:spcBef>
                <a:spcPct val="20000"/>
              </a:spcBef>
              <a:buFont typeface="Arial"/>
              <a:buChar char="•"/>
              <a:defRPr sz="2000" kern="1200">
                <a:solidFill>
                  <a:schemeClr val="tx1"/>
                </a:solidFill>
                <a:latin typeface="San serif"/>
                <a:ea typeface="+mn-ea"/>
                <a:cs typeface="San serif"/>
              </a:defRPr>
            </a:lvl3pPr>
            <a:lvl4pPr marL="16002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4pPr>
            <a:lvl5pPr marL="2057400" indent="-228600" algn="l" defTabSz="457200" rtl="0" eaLnBrk="1" latinLnBrk="0" hangingPunct="1">
              <a:spcBef>
                <a:spcPct val="20000"/>
              </a:spcBef>
              <a:buFont typeface="Arial"/>
              <a:buChar char="•"/>
              <a:defRPr sz="1800" kern="1200">
                <a:solidFill>
                  <a:schemeClr val="tx1"/>
                </a:solidFill>
                <a:latin typeface="San serif"/>
                <a:ea typeface="+mn-ea"/>
                <a:cs typeface="San serif"/>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b="0" dirty="0">
                <a:hlinkClick r:id="rId4"/>
              </a:rPr>
              <a:t>https://github.com/tsung-wei-huang</a:t>
            </a:r>
            <a:r>
              <a:rPr lang="en-US" sz="2800" b="0">
                <a:hlinkClick r:id="rId4"/>
              </a:rPr>
              <a:t>/cs3992</a:t>
            </a:r>
            <a:r>
              <a:rPr lang="en-US" sz="2800" b="0"/>
              <a:t> </a:t>
            </a:r>
          </a:p>
          <a:p>
            <a:r>
              <a:rPr lang="en-US"/>
              <a:t>You </a:t>
            </a:r>
            <a:r>
              <a:rPr lang="en-US" dirty="0"/>
              <a:t>can receive all updates</a:t>
            </a:r>
          </a:p>
          <a:p>
            <a:pPr lvl="1"/>
            <a:r>
              <a:rPr lang="en-US" dirty="0"/>
              <a:t>New homework</a:t>
            </a:r>
          </a:p>
          <a:p>
            <a:pPr lvl="1"/>
            <a:r>
              <a:rPr lang="en-US" dirty="0"/>
              <a:t>New check-in data</a:t>
            </a:r>
          </a:p>
          <a:p>
            <a:pPr lvl="1"/>
            <a:r>
              <a:rPr lang="en-US" dirty="0"/>
              <a:t>New updates</a:t>
            </a:r>
          </a:p>
          <a:p>
            <a:pPr lvl="1"/>
            <a:r>
              <a:rPr lang="en-US" dirty="0"/>
              <a:t>… (please register for a GitHub account)</a:t>
            </a:r>
          </a:p>
          <a:p>
            <a:pPr lvl="1"/>
            <a:endParaRPr lang="en-US" dirty="0"/>
          </a:p>
          <a:p>
            <a:pPr lvl="1"/>
            <a:endParaRPr lang="en-US" dirty="0"/>
          </a:p>
          <a:p>
            <a:pPr marL="0" indent="0">
              <a:buNone/>
            </a:pPr>
            <a:endParaRPr lang="en-US" dirty="0"/>
          </a:p>
          <a:p>
            <a:r>
              <a:rPr lang="en-US" dirty="0"/>
              <a:t>You will need to turn in assignments via Canvas!</a:t>
            </a:r>
          </a:p>
          <a:p>
            <a:pPr lvl="1"/>
            <a:endParaRPr lang="en-US" dirty="0"/>
          </a:p>
          <a:p>
            <a:endParaRPr lang="en-US" b="0" dirty="0"/>
          </a:p>
        </p:txBody>
      </p:sp>
    </p:spTree>
    <p:extLst>
      <p:ext uri="{BB962C8B-B14F-4D97-AF65-F5344CB8AC3E}">
        <p14:creationId xmlns:p14="http://schemas.microsoft.com/office/powerpoint/2010/main" val="1424894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1647DE-2E7B-9241-B18D-D7D0535F584E}"/>
              </a:ext>
            </a:extLst>
          </p:cNvPr>
          <p:cNvSpPr>
            <a:spLocks noGrp="1"/>
          </p:cNvSpPr>
          <p:nvPr>
            <p:ph type="sldNum" sz="quarter" idx="12"/>
          </p:nvPr>
        </p:nvSpPr>
        <p:spPr/>
        <p:txBody>
          <a:bodyPr/>
          <a:lstStyle/>
          <a:p>
            <a:fld id="{4E77BC79-9480-1042-96E1-82B94DA0811E}" type="slidenum">
              <a:rPr lang="en-US" smtClean="0"/>
              <a:t>4</a:t>
            </a:fld>
            <a:endParaRPr lang="en-US"/>
          </a:p>
        </p:txBody>
      </p:sp>
      <p:sp>
        <p:nvSpPr>
          <p:cNvPr id="3" name="Title 2">
            <a:extLst>
              <a:ext uri="{FF2B5EF4-FFF2-40B4-BE49-F238E27FC236}">
                <a16:creationId xmlns:a16="http://schemas.microsoft.com/office/drawing/2014/main" id="{82510717-4E4D-1D48-92C7-2310AAEA3008}"/>
              </a:ext>
            </a:extLst>
          </p:cNvPr>
          <p:cNvSpPr>
            <a:spLocks noGrp="1"/>
          </p:cNvSpPr>
          <p:nvPr>
            <p:ph type="title"/>
          </p:nvPr>
        </p:nvSpPr>
        <p:spPr/>
        <p:txBody>
          <a:bodyPr/>
          <a:lstStyle/>
          <a:p>
            <a:r>
              <a:rPr lang="en-US" dirty="0"/>
              <a:t>Scoring</a:t>
            </a:r>
          </a:p>
        </p:txBody>
      </p:sp>
      <p:sp>
        <p:nvSpPr>
          <p:cNvPr id="4" name="Content Placeholder 3">
            <a:extLst>
              <a:ext uri="{FF2B5EF4-FFF2-40B4-BE49-F238E27FC236}">
                <a16:creationId xmlns:a16="http://schemas.microsoft.com/office/drawing/2014/main" id="{7D6D83F0-EB4D-894C-94F3-C2CF75E276B7}"/>
              </a:ext>
            </a:extLst>
          </p:cNvPr>
          <p:cNvSpPr>
            <a:spLocks noGrp="1"/>
          </p:cNvSpPr>
          <p:nvPr>
            <p:ph idx="1"/>
          </p:nvPr>
        </p:nvSpPr>
        <p:spPr>
          <a:xfrm>
            <a:off x="628650" y="1295944"/>
            <a:ext cx="7886700" cy="5139232"/>
          </a:xfrm>
        </p:spPr>
        <p:txBody>
          <a:bodyPr/>
          <a:lstStyle/>
          <a:p>
            <a:r>
              <a:rPr lang="en-US" dirty="0"/>
              <a:t>Total 100 points</a:t>
            </a:r>
          </a:p>
          <a:p>
            <a:pPr lvl="1">
              <a:buFont typeface="Arial" panose="020B0604020202020204" pitchFamily="34" charset="0"/>
              <a:buChar char="•"/>
            </a:pPr>
            <a:r>
              <a:rPr lang="en-US" b="0" i="0" dirty="0">
                <a:effectLst/>
                <a:latin typeface="-apple-system"/>
              </a:rPr>
              <a:t>Engineering Evaluation (10%)</a:t>
            </a:r>
          </a:p>
          <a:p>
            <a:pPr lvl="1">
              <a:buFont typeface="Arial" panose="020B0604020202020204" pitchFamily="34" charset="0"/>
              <a:buChar char="•"/>
            </a:pPr>
            <a:r>
              <a:rPr lang="en-US" b="0" i="0" dirty="0">
                <a:effectLst/>
                <a:latin typeface="-apple-system"/>
              </a:rPr>
              <a:t>Resume and Elevator Pitch (10%)</a:t>
            </a:r>
          </a:p>
          <a:p>
            <a:pPr lvl="1">
              <a:buFont typeface="Arial" panose="020B0604020202020204" pitchFamily="34" charset="0"/>
              <a:buChar char="•"/>
            </a:pPr>
            <a:r>
              <a:rPr lang="en-US" b="0" i="0" dirty="0">
                <a:effectLst/>
                <a:latin typeface="-apple-system"/>
              </a:rPr>
              <a:t>Proposal PDF file (30%)</a:t>
            </a:r>
          </a:p>
          <a:p>
            <a:pPr lvl="1">
              <a:buFont typeface="Arial" panose="020B0604020202020204" pitchFamily="34" charset="0"/>
              <a:buChar char="•"/>
            </a:pPr>
            <a:r>
              <a:rPr lang="en-US" b="0" i="0" dirty="0">
                <a:effectLst/>
                <a:latin typeface="-apple-system"/>
              </a:rPr>
              <a:t>Project Website (15%)</a:t>
            </a:r>
          </a:p>
          <a:p>
            <a:pPr lvl="1">
              <a:buFont typeface="Arial" panose="020B0604020202020204" pitchFamily="34" charset="0"/>
              <a:buChar char="•"/>
            </a:pPr>
            <a:r>
              <a:rPr lang="en-US" b="0" i="0" dirty="0">
                <a:effectLst/>
                <a:latin typeface="-apple-system"/>
              </a:rPr>
              <a:t>Technical Open House (10%)</a:t>
            </a:r>
          </a:p>
          <a:p>
            <a:pPr lvl="1">
              <a:buFont typeface="Arial" panose="020B0604020202020204" pitchFamily="34" charset="0"/>
              <a:buChar char="•"/>
            </a:pPr>
            <a:r>
              <a:rPr lang="en-US" b="0" i="0" dirty="0">
                <a:effectLst/>
                <a:latin typeface="-apple-system"/>
              </a:rPr>
              <a:t>Proposal Presentation (15%)</a:t>
            </a:r>
          </a:p>
          <a:p>
            <a:pPr lvl="1">
              <a:buFont typeface="Arial" panose="020B0604020202020204" pitchFamily="34" charset="0"/>
              <a:buChar char="•"/>
            </a:pPr>
            <a:r>
              <a:rPr lang="en-US" b="0" i="0" dirty="0">
                <a:effectLst/>
                <a:latin typeface="-apple-system"/>
              </a:rPr>
              <a:t>Class Participation (10%)</a:t>
            </a:r>
          </a:p>
          <a:p>
            <a:r>
              <a:rPr lang="en-US" dirty="0"/>
              <a:t>Recommended textbook</a:t>
            </a:r>
          </a:p>
          <a:p>
            <a:pPr lvl="1"/>
            <a:r>
              <a:rPr lang="en-US" dirty="0"/>
              <a:t>William Strunk and E B White, </a:t>
            </a:r>
            <a:r>
              <a:rPr lang="en-US" i="1" dirty="0"/>
              <a:t>Elements of Style</a:t>
            </a:r>
          </a:p>
        </p:txBody>
      </p:sp>
    </p:spTree>
    <p:extLst>
      <p:ext uri="{BB962C8B-B14F-4D97-AF65-F5344CB8AC3E}">
        <p14:creationId xmlns:p14="http://schemas.microsoft.com/office/powerpoint/2010/main" val="1076090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196E5A-F3ED-1F4C-A47D-5C0F6DE41562}"/>
              </a:ext>
            </a:extLst>
          </p:cNvPr>
          <p:cNvSpPr>
            <a:spLocks noGrp="1"/>
          </p:cNvSpPr>
          <p:nvPr>
            <p:ph type="sldNum" sz="quarter" idx="12"/>
          </p:nvPr>
        </p:nvSpPr>
        <p:spPr/>
        <p:txBody>
          <a:bodyPr/>
          <a:lstStyle/>
          <a:p>
            <a:fld id="{4E77BC79-9480-1042-96E1-82B94DA0811E}" type="slidenum">
              <a:rPr lang="en-US" smtClean="0"/>
              <a:t>5</a:t>
            </a:fld>
            <a:endParaRPr lang="en-US"/>
          </a:p>
        </p:txBody>
      </p:sp>
      <p:sp>
        <p:nvSpPr>
          <p:cNvPr id="3" name="Title 2">
            <a:extLst>
              <a:ext uri="{FF2B5EF4-FFF2-40B4-BE49-F238E27FC236}">
                <a16:creationId xmlns:a16="http://schemas.microsoft.com/office/drawing/2014/main" id="{0CC8CC46-8727-4B4D-AF63-337078E4779F}"/>
              </a:ext>
            </a:extLst>
          </p:cNvPr>
          <p:cNvSpPr>
            <a:spLocks noGrp="1"/>
          </p:cNvSpPr>
          <p:nvPr>
            <p:ph type="title"/>
          </p:nvPr>
        </p:nvSpPr>
        <p:spPr/>
        <p:txBody>
          <a:bodyPr/>
          <a:lstStyle/>
          <a:p>
            <a:r>
              <a:rPr lang="en-US" dirty="0"/>
              <a:t>Please </a:t>
            </a:r>
            <a:r>
              <a:rPr lang="en-US" i="1" u="sng" dirty="0"/>
              <a:t>Wear Your MASK </a:t>
            </a:r>
            <a:r>
              <a:rPr lang="en-US" dirty="0"/>
              <a:t>in Class</a:t>
            </a:r>
          </a:p>
        </p:txBody>
      </p:sp>
      <p:pic>
        <p:nvPicPr>
          <p:cNvPr id="11268" name="Picture 4" descr="Students in Bangkok who have to wear dust masks to prevent dust ...">
            <a:extLst>
              <a:ext uri="{FF2B5EF4-FFF2-40B4-BE49-F238E27FC236}">
                <a16:creationId xmlns:a16="http://schemas.microsoft.com/office/drawing/2014/main" id="{DCDE3D81-8CA5-3745-9BB5-E4B9A29B1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9" y="1330898"/>
            <a:ext cx="7926827" cy="5043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715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8DA2E2-788E-864A-899C-939AD5661413}"/>
              </a:ext>
            </a:extLst>
          </p:cNvPr>
          <p:cNvSpPr>
            <a:spLocks noGrp="1"/>
          </p:cNvSpPr>
          <p:nvPr>
            <p:ph type="sldNum" sz="quarter" idx="12"/>
          </p:nvPr>
        </p:nvSpPr>
        <p:spPr/>
        <p:txBody>
          <a:bodyPr/>
          <a:lstStyle/>
          <a:p>
            <a:fld id="{4E77BC79-9480-1042-96E1-82B94DA0811E}" type="slidenum">
              <a:rPr lang="en-US" smtClean="0"/>
              <a:t>6</a:t>
            </a:fld>
            <a:endParaRPr lang="en-US"/>
          </a:p>
        </p:txBody>
      </p:sp>
      <p:sp>
        <p:nvSpPr>
          <p:cNvPr id="3" name="Title 2">
            <a:extLst>
              <a:ext uri="{FF2B5EF4-FFF2-40B4-BE49-F238E27FC236}">
                <a16:creationId xmlns:a16="http://schemas.microsoft.com/office/drawing/2014/main" id="{A3349A45-517F-FC43-950E-F69F4A83E064}"/>
              </a:ext>
            </a:extLst>
          </p:cNvPr>
          <p:cNvSpPr>
            <a:spLocks noGrp="1"/>
          </p:cNvSpPr>
          <p:nvPr>
            <p:ph type="title"/>
          </p:nvPr>
        </p:nvSpPr>
        <p:spPr/>
        <p:txBody>
          <a:bodyPr/>
          <a:lstStyle/>
          <a:p>
            <a:r>
              <a:rPr lang="en-US" dirty="0"/>
              <a:t>Class Philosophy</a:t>
            </a:r>
          </a:p>
        </p:txBody>
      </p:sp>
      <p:sp>
        <p:nvSpPr>
          <p:cNvPr id="4" name="Content Placeholder 3">
            <a:extLst>
              <a:ext uri="{FF2B5EF4-FFF2-40B4-BE49-F238E27FC236}">
                <a16:creationId xmlns:a16="http://schemas.microsoft.com/office/drawing/2014/main" id="{2EEE2E4D-8BF1-0445-8E04-D5BC8B1DB6BC}"/>
              </a:ext>
            </a:extLst>
          </p:cNvPr>
          <p:cNvSpPr>
            <a:spLocks noGrp="1"/>
          </p:cNvSpPr>
          <p:nvPr>
            <p:ph idx="1"/>
          </p:nvPr>
        </p:nvSpPr>
        <p:spPr>
          <a:xfrm>
            <a:off x="628650" y="1295944"/>
            <a:ext cx="7886700" cy="5167486"/>
          </a:xfrm>
        </p:spPr>
        <p:txBody>
          <a:bodyPr>
            <a:normAutofit/>
          </a:bodyPr>
          <a:lstStyle/>
          <a:p>
            <a:r>
              <a:rPr lang="en-US" dirty="0"/>
              <a:t>Focus on </a:t>
            </a:r>
            <a:r>
              <a:rPr lang="en-US" dirty="0">
                <a:solidFill>
                  <a:srgbClr val="FF0000"/>
                </a:solidFill>
              </a:rPr>
              <a:t>team work</a:t>
            </a:r>
          </a:p>
          <a:p>
            <a:pPr lvl="1"/>
            <a:r>
              <a:rPr lang="en-US" dirty="0"/>
              <a:t>You need to form a team of 3-4 members</a:t>
            </a:r>
          </a:p>
          <a:p>
            <a:pPr lvl="2"/>
            <a:r>
              <a:rPr lang="en-US" dirty="0"/>
              <a:t>Write a good resume and build your website</a:t>
            </a:r>
          </a:p>
          <a:p>
            <a:pPr lvl="2"/>
            <a:r>
              <a:rPr lang="en-US" dirty="0"/>
              <a:t>Elevator pitch</a:t>
            </a:r>
          </a:p>
          <a:p>
            <a:pPr lvl="1"/>
            <a:r>
              <a:rPr lang="en-US" dirty="0"/>
              <a:t>Work on a real project that matters</a:t>
            </a:r>
          </a:p>
          <a:p>
            <a:pPr lvl="2"/>
            <a:r>
              <a:rPr lang="en-US" dirty="0"/>
              <a:t>Why is it important?</a:t>
            </a:r>
          </a:p>
          <a:p>
            <a:pPr lvl="2"/>
            <a:r>
              <a:rPr lang="en-US" dirty="0"/>
              <a:t>Why should I care?</a:t>
            </a:r>
          </a:p>
          <a:p>
            <a:pPr lvl="1"/>
            <a:r>
              <a:rPr lang="en-US" dirty="0"/>
              <a:t>Write a proposal for what you plan to do in CS/ECE 4992</a:t>
            </a:r>
          </a:p>
          <a:p>
            <a:pPr lvl="2"/>
            <a:r>
              <a:rPr lang="en-US" dirty="0"/>
              <a:t>A contract between you and me</a:t>
            </a:r>
          </a:p>
          <a:p>
            <a:pPr lvl="2"/>
            <a:r>
              <a:rPr lang="en-US" dirty="0"/>
              <a:t>My role is “supervisor” </a:t>
            </a:r>
          </a:p>
          <a:p>
            <a:pPr lvl="1"/>
            <a:r>
              <a:rPr lang="en-US" dirty="0"/>
              <a:t>Collaborate, collaborate, collaborate, …</a:t>
            </a:r>
          </a:p>
          <a:p>
            <a:pPr lvl="1"/>
            <a:endParaRPr lang="en-US" dirty="0"/>
          </a:p>
          <a:p>
            <a:endParaRPr lang="en-US" dirty="0"/>
          </a:p>
        </p:txBody>
      </p:sp>
    </p:spTree>
    <p:extLst>
      <p:ext uri="{BB962C8B-B14F-4D97-AF65-F5344CB8AC3E}">
        <p14:creationId xmlns:p14="http://schemas.microsoft.com/office/powerpoint/2010/main" val="1267456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8DA2E2-788E-864A-899C-939AD5661413}"/>
              </a:ext>
            </a:extLst>
          </p:cNvPr>
          <p:cNvSpPr>
            <a:spLocks noGrp="1"/>
          </p:cNvSpPr>
          <p:nvPr>
            <p:ph type="sldNum" sz="quarter" idx="12"/>
          </p:nvPr>
        </p:nvSpPr>
        <p:spPr/>
        <p:txBody>
          <a:bodyPr/>
          <a:lstStyle/>
          <a:p>
            <a:fld id="{4E77BC79-9480-1042-96E1-82B94DA0811E}" type="slidenum">
              <a:rPr lang="en-US" smtClean="0"/>
              <a:t>7</a:t>
            </a:fld>
            <a:endParaRPr lang="en-US"/>
          </a:p>
        </p:txBody>
      </p:sp>
      <p:sp>
        <p:nvSpPr>
          <p:cNvPr id="3" name="Title 2">
            <a:extLst>
              <a:ext uri="{FF2B5EF4-FFF2-40B4-BE49-F238E27FC236}">
                <a16:creationId xmlns:a16="http://schemas.microsoft.com/office/drawing/2014/main" id="{A3349A45-517F-FC43-950E-F69F4A83E064}"/>
              </a:ext>
            </a:extLst>
          </p:cNvPr>
          <p:cNvSpPr>
            <a:spLocks noGrp="1"/>
          </p:cNvSpPr>
          <p:nvPr>
            <p:ph type="title"/>
          </p:nvPr>
        </p:nvSpPr>
        <p:spPr/>
        <p:txBody>
          <a:bodyPr/>
          <a:lstStyle/>
          <a:p>
            <a:r>
              <a:rPr lang="en-US" dirty="0"/>
              <a:t>To this end …</a:t>
            </a:r>
          </a:p>
        </p:txBody>
      </p:sp>
      <p:sp>
        <p:nvSpPr>
          <p:cNvPr id="4" name="Content Placeholder 3">
            <a:extLst>
              <a:ext uri="{FF2B5EF4-FFF2-40B4-BE49-F238E27FC236}">
                <a16:creationId xmlns:a16="http://schemas.microsoft.com/office/drawing/2014/main" id="{2EEE2E4D-8BF1-0445-8E04-D5BC8B1DB6BC}"/>
              </a:ext>
            </a:extLst>
          </p:cNvPr>
          <p:cNvSpPr>
            <a:spLocks noGrp="1"/>
          </p:cNvSpPr>
          <p:nvPr>
            <p:ph idx="1"/>
          </p:nvPr>
        </p:nvSpPr>
        <p:spPr>
          <a:xfrm>
            <a:off x="628650" y="1295944"/>
            <a:ext cx="7886700" cy="5404754"/>
          </a:xfrm>
        </p:spPr>
        <p:txBody>
          <a:bodyPr>
            <a:normAutofit/>
          </a:bodyPr>
          <a:lstStyle/>
          <a:p>
            <a:r>
              <a:rPr lang="en-US" dirty="0"/>
              <a:t>Class is organized in three parts</a:t>
            </a:r>
            <a:endParaRPr lang="en-US" dirty="0">
              <a:solidFill>
                <a:srgbClr val="FF0000"/>
              </a:solidFill>
            </a:endParaRPr>
          </a:p>
          <a:p>
            <a:pPr lvl="1"/>
            <a:r>
              <a:rPr lang="en-US" dirty="0"/>
              <a:t>Lectures</a:t>
            </a:r>
          </a:p>
          <a:p>
            <a:pPr lvl="1"/>
            <a:r>
              <a:rPr lang="en-US" dirty="0"/>
              <a:t>Teaming</a:t>
            </a:r>
          </a:p>
          <a:p>
            <a:pPr lvl="1"/>
            <a:r>
              <a:rPr lang="en-US" dirty="0"/>
              <a:t>Project meeting</a:t>
            </a:r>
          </a:p>
        </p:txBody>
      </p:sp>
    </p:spTree>
    <p:extLst>
      <p:ext uri="{BB962C8B-B14F-4D97-AF65-F5344CB8AC3E}">
        <p14:creationId xmlns:p14="http://schemas.microsoft.com/office/powerpoint/2010/main" val="3025810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43D67A-09EB-5045-A351-F22DE1E4D491}"/>
              </a:ext>
            </a:extLst>
          </p:cNvPr>
          <p:cNvSpPr>
            <a:spLocks noGrp="1"/>
          </p:cNvSpPr>
          <p:nvPr>
            <p:ph type="sldNum" sz="quarter" idx="12"/>
          </p:nvPr>
        </p:nvSpPr>
        <p:spPr/>
        <p:txBody>
          <a:bodyPr/>
          <a:lstStyle/>
          <a:p>
            <a:fld id="{4E77BC79-9480-1042-96E1-82B94DA0811E}" type="slidenum">
              <a:rPr lang="en-US" smtClean="0"/>
              <a:t>8</a:t>
            </a:fld>
            <a:endParaRPr lang="en-US"/>
          </a:p>
        </p:txBody>
      </p:sp>
      <p:sp>
        <p:nvSpPr>
          <p:cNvPr id="3" name="Title 2">
            <a:extLst>
              <a:ext uri="{FF2B5EF4-FFF2-40B4-BE49-F238E27FC236}">
                <a16:creationId xmlns:a16="http://schemas.microsoft.com/office/drawing/2014/main" id="{001472EA-189B-7847-9C71-B05C6F3C24A8}"/>
              </a:ext>
            </a:extLst>
          </p:cNvPr>
          <p:cNvSpPr>
            <a:spLocks noGrp="1"/>
          </p:cNvSpPr>
          <p:nvPr>
            <p:ph type="title"/>
          </p:nvPr>
        </p:nvSpPr>
        <p:spPr/>
        <p:txBody>
          <a:bodyPr>
            <a:normAutofit/>
          </a:bodyPr>
          <a:lstStyle/>
          <a:p>
            <a:r>
              <a:rPr lang="en-US" dirty="0"/>
              <a:t>Let’s Look from the Outcome</a:t>
            </a:r>
          </a:p>
        </p:txBody>
      </p:sp>
      <p:sp>
        <p:nvSpPr>
          <p:cNvPr id="4" name="Content Placeholder 3">
            <a:extLst>
              <a:ext uri="{FF2B5EF4-FFF2-40B4-BE49-F238E27FC236}">
                <a16:creationId xmlns:a16="http://schemas.microsoft.com/office/drawing/2014/main" id="{A06A9042-7E9C-8944-AD7D-2D47CEB45067}"/>
              </a:ext>
            </a:extLst>
          </p:cNvPr>
          <p:cNvSpPr>
            <a:spLocks noGrp="1"/>
          </p:cNvSpPr>
          <p:nvPr>
            <p:ph idx="1"/>
          </p:nvPr>
        </p:nvSpPr>
        <p:spPr/>
        <p:txBody>
          <a:bodyPr/>
          <a:lstStyle/>
          <a:p>
            <a:r>
              <a:rPr lang="en-US" dirty="0"/>
              <a:t>Projects from the previous semesters</a:t>
            </a:r>
          </a:p>
          <a:p>
            <a:pPr lvl="1"/>
            <a:r>
              <a:rPr lang="en-US" dirty="0">
                <a:hlinkClick r:id="rId3"/>
              </a:rPr>
              <a:t>https://github.com/tsung-wei-huang/cs3992</a:t>
            </a:r>
            <a:r>
              <a:rPr lang="en-US" dirty="0"/>
              <a:t> </a:t>
            </a:r>
          </a:p>
          <a:p>
            <a:endParaRPr lang="en-US" dirty="0"/>
          </a:p>
        </p:txBody>
      </p:sp>
    </p:spTree>
    <p:extLst>
      <p:ext uri="{BB962C8B-B14F-4D97-AF65-F5344CB8AC3E}">
        <p14:creationId xmlns:p14="http://schemas.microsoft.com/office/powerpoint/2010/main" val="4045132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43D67A-09EB-5045-A351-F22DE1E4D491}"/>
              </a:ext>
            </a:extLst>
          </p:cNvPr>
          <p:cNvSpPr>
            <a:spLocks noGrp="1"/>
          </p:cNvSpPr>
          <p:nvPr>
            <p:ph type="sldNum" sz="quarter" idx="12"/>
          </p:nvPr>
        </p:nvSpPr>
        <p:spPr/>
        <p:txBody>
          <a:bodyPr/>
          <a:lstStyle/>
          <a:p>
            <a:fld id="{4E77BC79-9480-1042-96E1-82B94DA0811E}" type="slidenum">
              <a:rPr lang="en-US" smtClean="0"/>
              <a:t>9</a:t>
            </a:fld>
            <a:endParaRPr lang="en-US"/>
          </a:p>
        </p:txBody>
      </p:sp>
      <p:sp>
        <p:nvSpPr>
          <p:cNvPr id="3" name="Title 2">
            <a:extLst>
              <a:ext uri="{FF2B5EF4-FFF2-40B4-BE49-F238E27FC236}">
                <a16:creationId xmlns:a16="http://schemas.microsoft.com/office/drawing/2014/main" id="{001472EA-189B-7847-9C71-B05C6F3C24A8}"/>
              </a:ext>
            </a:extLst>
          </p:cNvPr>
          <p:cNvSpPr>
            <a:spLocks noGrp="1"/>
          </p:cNvSpPr>
          <p:nvPr>
            <p:ph type="title"/>
          </p:nvPr>
        </p:nvSpPr>
        <p:spPr/>
        <p:txBody>
          <a:bodyPr>
            <a:normAutofit/>
          </a:bodyPr>
          <a:lstStyle/>
          <a:p>
            <a:r>
              <a:rPr lang="en-US" dirty="0"/>
              <a:t>Assignment 1: Engineering Evaluation</a:t>
            </a:r>
          </a:p>
        </p:txBody>
      </p:sp>
      <p:sp>
        <p:nvSpPr>
          <p:cNvPr id="4" name="Content Placeholder 3">
            <a:extLst>
              <a:ext uri="{FF2B5EF4-FFF2-40B4-BE49-F238E27FC236}">
                <a16:creationId xmlns:a16="http://schemas.microsoft.com/office/drawing/2014/main" id="{A06A9042-7E9C-8944-AD7D-2D47CEB45067}"/>
              </a:ext>
            </a:extLst>
          </p:cNvPr>
          <p:cNvSpPr>
            <a:spLocks noGrp="1"/>
          </p:cNvSpPr>
          <p:nvPr>
            <p:ph idx="1"/>
          </p:nvPr>
        </p:nvSpPr>
        <p:spPr/>
        <p:txBody>
          <a:bodyPr/>
          <a:lstStyle/>
          <a:p>
            <a:r>
              <a:rPr lang="en-US" dirty="0"/>
              <a:t>This assignment lets you understand the course goal</a:t>
            </a:r>
          </a:p>
          <a:p>
            <a:r>
              <a:rPr lang="en-US" dirty="0"/>
              <a:t>Part 1</a:t>
            </a:r>
          </a:p>
          <a:p>
            <a:pPr lvl="1"/>
            <a:r>
              <a:rPr lang="en-US" dirty="0"/>
              <a:t>Identify a daily problem to improve </a:t>
            </a:r>
          </a:p>
          <a:p>
            <a:pPr lvl="1"/>
            <a:r>
              <a:rPr lang="en-US" dirty="0"/>
              <a:t>Provide a solution as a “computer engineer”</a:t>
            </a:r>
          </a:p>
          <a:p>
            <a:r>
              <a:rPr lang="en-US" dirty="0"/>
              <a:t>Part 2</a:t>
            </a:r>
          </a:p>
          <a:p>
            <a:pPr lvl="1"/>
            <a:r>
              <a:rPr lang="en-US" dirty="0"/>
              <a:t>Watch the videos of previous projects</a:t>
            </a:r>
          </a:p>
          <a:p>
            <a:pPr lvl="1"/>
            <a:r>
              <a:rPr lang="en-US" dirty="0"/>
              <a:t>Write your comments for three projects</a:t>
            </a:r>
          </a:p>
          <a:p>
            <a:r>
              <a:rPr lang="en-US" dirty="0"/>
              <a:t>Due 11:59 PM on 1/27</a:t>
            </a:r>
          </a:p>
          <a:p>
            <a:pPr lvl="1"/>
            <a:endParaRPr lang="en-US" dirty="0"/>
          </a:p>
        </p:txBody>
      </p:sp>
    </p:spTree>
    <p:extLst>
      <p:ext uri="{BB962C8B-B14F-4D97-AF65-F5344CB8AC3E}">
        <p14:creationId xmlns:p14="http://schemas.microsoft.com/office/powerpoint/2010/main" val="39964814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4154</TotalTime>
  <Words>2204</Words>
  <Application>Microsoft Macintosh PowerPoint</Application>
  <PresentationFormat>On-screen Show (4:3)</PresentationFormat>
  <Paragraphs>185</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-apple-system</vt:lpstr>
      <vt:lpstr>San Serif</vt:lpstr>
      <vt:lpstr>San Serif</vt:lpstr>
      <vt:lpstr>Sen sarif</vt:lpstr>
      <vt:lpstr>Arial</vt:lpstr>
      <vt:lpstr>Calibri</vt:lpstr>
      <vt:lpstr>Wingdings</vt:lpstr>
      <vt:lpstr>Office Theme</vt:lpstr>
      <vt:lpstr>Lecture 1: Introduction to CS/ECE 3992 Sr. Project Design</vt:lpstr>
      <vt:lpstr>Class Logistics</vt:lpstr>
      <vt:lpstr>Watch the GitHub Repository</vt:lpstr>
      <vt:lpstr>Scoring</vt:lpstr>
      <vt:lpstr>Please Wear Your MASK in Class</vt:lpstr>
      <vt:lpstr>Class Philosophy</vt:lpstr>
      <vt:lpstr>To this end …</vt:lpstr>
      <vt:lpstr>Let’s Look from the Outcome</vt:lpstr>
      <vt:lpstr>Assignment 1: Engineering Evaluation</vt:lpstr>
      <vt:lpstr>Assignment 2: Resume and Pitch</vt:lpstr>
      <vt:lpstr>Assignment 3: Project Website</vt:lpstr>
      <vt:lpstr>Assignment 4: Engineering Open House</vt:lpstr>
      <vt:lpstr>Assignment 5: Final Proposal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to Computer Design Problems</dc:title>
  <dc:creator>Huang, Tsung-Wei</dc:creator>
  <cp:lastModifiedBy>Huang, Tsung-Wei</cp:lastModifiedBy>
  <cp:revision>198</cp:revision>
  <dcterms:created xsi:type="dcterms:W3CDTF">2020-01-09T06:22:26Z</dcterms:created>
  <dcterms:modified xsi:type="dcterms:W3CDTF">2021-01-22T01:39:12Z</dcterms:modified>
</cp:coreProperties>
</file>