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450" r:id="rId2"/>
    <p:sldId id="451" r:id="rId3"/>
    <p:sldId id="602" r:id="rId4"/>
    <p:sldId id="603" r:id="rId5"/>
    <p:sldId id="604" r:id="rId6"/>
    <p:sldId id="605" r:id="rId7"/>
    <p:sldId id="60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88238" autoAdjust="0"/>
  </p:normalViewPr>
  <p:slideViewPr>
    <p:cSldViewPr snapToGrid="0" snapToObjects="1">
      <p:cViewPr varScale="1">
        <p:scale>
          <a:sx n="147" d="100"/>
          <a:sy n="147" d="100"/>
        </p:scale>
        <p:origin x="252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276" d="100"/>
          <a:sy n="276" d="100"/>
        </p:scale>
        <p:origin x="1232" y="-410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1/27/21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1/27/21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ozilla.org/en-US/docs/Glossary/protoco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Glossary/Proxy_server"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eveloper.mozilla.org/en-US/docs/Glossary/Cach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Today we are going to continue on our journey on senior project design. We are going to talk about team work and resume.</a:t>
            </a:r>
          </a:p>
          <a:p>
            <a:endParaRPr lang="en-US" dirty="0"/>
          </a:p>
          <a:p>
            <a:r>
              <a:rPr lang="en-US" dirty="0"/>
              <a:t>Some of you email me that you are registering for this class under the thesis track, and in this case, do I still need to form team? The answer is no, you don’t need to form a team; however, you need to find an advisor, a faculty member from either ECE or CS who can advisor you on a research project; other than that, everything is the same, you need to turn in all the assignments, give elevator pitch next next week, turn in a final project proposal and of course this project proposal is the research project you are doing with the advisor.</a:t>
            </a:r>
          </a:p>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job-seeker today needs a formatted "print" resume for sending to employers as an e-mail attachment (according to the employer's instructions) and using for interviews, job fairs, and general networking, as well as a text-based electronic resume to use for submitting to online job sites and sending in the body of e-mail messages.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resume variation that every job-seeker should consider for his or her toolbox is the Web-ready or HTML resume. </a:t>
            </a:r>
          </a:p>
          <a:p>
            <a:endParaRPr lang="en-US" dirty="0"/>
          </a:p>
          <a:p>
            <a:r>
              <a:rPr lang="en-US" sz="1200" b="0" i="0" kern="1200" dirty="0">
                <a:solidFill>
                  <a:schemeClr val="tx1"/>
                </a:solidFill>
                <a:effectLst/>
                <a:latin typeface="+mn-lt"/>
                <a:ea typeface="+mn-ea"/>
                <a:cs typeface="+mn-cs"/>
              </a:rPr>
              <a:t>What is a Web-ready resume? It's one created with a programming language called Hypertext Markup Language or HTML (or similar Web-based coding). A number of tools are available to help you create a Web-ready resume without having to learn HTML.</a:t>
            </a:r>
          </a:p>
          <a:p>
            <a:endParaRPr lang="en-US" dirty="0"/>
          </a:p>
          <a:p>
            <a:r>
              <a:rPr lang="en-US" dirty="0"/>
              <a:t>Once you have your resume online, employers can access your resume 24/7. If you're networking on the phone with an employer in another city who wants to see a copy of your resume, you can simply refer the employer to the Web address where your resume resides.</a:t>
            </a:r>
          </a:p>
          <a:p>
            <a:endParaRPr lang="en-US" sz="1200" b="0" i="0" kern="1200" dirty="0">
              <a:solidFill>
                <a:schemeClr val="tx1"/>
              </a:solidFill>
              <a:effectLst/>
              <a:latin typeface="+mn-lt"/>
              <a:ea typeface="+mn-ea"/>
              <a:cs typeface="+mn-cs"/>
            </a:endParaRPr>
          </a:p>
          <a:p>
            <a:r>
              <a:rPr lang="en-US" dirty="0"/>
              <a:t>That is very convenient, especially for those who are looking job in big companies. There is a lot of you. It does not make a difference without you. It is really important if you can catch up their eyes as soon as possible.</a:t>
            </a:r>
            <a:endParaRPr lang="en-US" sz="1200" b="0" i="0" kern="1200" dirty="0">
              <a:solidFill>
                <a:schemeClr val="tx1"/>
              </a:solidFill>
              <a:effectLst/>
              <a:latin typeface="+mn-lt"/>
              <a:ea typeface="+mn-ea"/>
              <a:cs typeface="+mn-cs"/>
            </a:endParaRPr>
          </a:p>
          <a:p>
            <a:br>
              <a:rPr lang="en-US" dirty="0"/>
            </a:b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2</a:t>
            </a:fld>
            <a:endParaRPr lang="en-US"/>
          </a:p>
        </p:txBody>
      </p:sp>
    </p:spTree>
    <p:extLst>
      <p:ext uri="{BB962C8B-B14F-4D97-AF65-F5344CB8AC3E}">
        <p14:creationId xmlns:p14="http://schemas.microsoft.com/office/powerpoint/2010/main" val="2396083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E100B7-F0F0-BA4B-98D9-DC51A8C921F3}" type="slidenum">
              <a:rPr lang="en-US" smtClean="0"/>
              <a:t>3</a:t>
            </a:fld>
            <a:endParaRPr lang="en-US"/>
          </a:p>
        </p:txBody>
      </p:sp>
    </p:spTree>
    <p:extLst>
      <p:ext uri="{BB962C8B-B14F-4D97-AF65-F5344CB8AC3E}">
        <p14:creationId xmlns:p14="http://schemas.microsoft.com/office/powerpoint/2010/main" val="87924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suppose I have my html pages ready, the next step is to put it online, put it into the web world so everybody can see it. This means “internet”. </a:t>
            </a:r>
          </a:p>
          <a:p>
            <a:endParaRPr lang="en-US" dirty="0"/>
          </a:p>
          <a:p>
            <a:r>
              <a:rPr lang="en-US" dirty="0"/>
              <a:t>The diagram looks like this. You have your html pages over here, and it contains …,; now these pages sit in a web sever, and a web server is nothing but a machine that maintain your pages, web links, firewalls, proxies, and many other internet-specific things, and more importantly the server tells people how to access your pages, when a person access a link to your page. </a:t>
            </a:r>
          </a:p>
          <a:p>
            <a:endParaRPr lang="en-US" dirty="0"/>
          </a:p>
          <a:p>
            <a:r>
              <a:rPr lang="en-US" dirty="0"/>
              <a:t>For example, when you open a browser and hit a link, the web server starts sending a bunch of data requested by your browser, for example, google chrome or safari. This means, the browser start talking with the server and the browser will visualize the pages for you. At the same time, you can also send requests through the browser, such as, I want to download this data I want to fetch this image. The server will handle this for you. </a:t>
            </a:r>
          </a:p>
          <a:p>
            <a:endParaRPr lang="en-US" dirty="0"/>
          </a:p>
          <a:p>
            <a:r>
              <a:rPr lang="en-US" dirty="0"/>
              <a:t>So the browser is like an agent; it process your requests indirectly. And the web server is like the manager; it handles all the requests from the client.</a:t>
            </a:r>
          </a:p>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4</a:t>
            </a:fld>
            <a:endParaRPr lang="en-US"/>
          </a:p>
        </p:txBody>
      </p:sp>
    </p:spTree>
    <p:extLst>
      <p:ext uri="{BB962C8B-B14F-4D97-AF65-F5344CB8AC3E}">
        <p14:creationId xmlns:p14="http://schemas.microsoft.com/office/powerpoint/2010/main" val="323491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a </a:t>
            </a:r>
            <a:r>
              <a:rPr lang="en-US" dirty="0">
                <a:hlinkClick r:id="rId3"/>
              </a:rPr>
              <a:t>protocol</a:t>
            </a:r>
            <a:r>
              <a:rPr lang="en-US" dirty="0"/>
              <a:t> which allows the fetching of resources, such as HTML documents. It is the foundation of any data exchange on the Web and it is a client-server protocol, which means requests are initiated by the recipient, usually the Web browser. </a:t>
            </a:r>
          </a:p>
          <a:p>
            <a:endParaRPr lang="en-US" dirty="0"/>
          </a:p>
          <a:p>
            <a:r>
              <a:rPr lang="en-US" dirty="0"/>
              <a:t>Typically a complete HTML page is broken into different sub-documents, and the client can fetch each individual part, apparently for speed and dependency purpose, for instance, text, layout, layout description, images, videos, scripts, and more.</a:t>
            </a:r>
          </a:p>
          <a:p>
            <a:endParaRPr lang="en-US" dirty="0"/>
          </a:p>
          <a:p>
            <a:r>
              <a:rPr lang="en-US" dirty="0"/>
              <a:t>The stack looks like this. (explore…)</a:t>
            </a:r>
          </a:p>
          <a:p>
            <a:endParaRPr lang="en-US" dirty="0"/>
          </a:p>
          <a:p>
            <a:r>
              <a:rPr lang="en-US" dirty="0"/>
              <a:t>Clients and servers communicate by exchanging individual messages. The messages sent by the client, again, usually a Web browser, are called </a:t>
            </a:r>
            <a:r>
              <a:rPr lang="en-US" i="1" dirty="0"/>
              <a:t>requests</a:t>
            </a:r>
            <a:r>
              <a:rPr lang="en-US" dirty="0"/>
              <a:t> and the messages sent by the server as an answer are called </a:t>
            </a:r>
            <a:r>
              <a:rPr lang="en-US" i="1" dirty="0"/>
              <a:t>responses</a:t>
            </a:r>
            <a:r>
              <a:rPr lang="en-US" dirty="0"/>
              <a:t>.</a:t>
            </a:r>
          </a:p>
          <a:p>
            <a:endParaRPr lang="en-US" dirty="0"/>
          </a:p>
          <a:p>
            <a:r>
              <a:rPr lang="en-US" dirty="0"/>
              <a:t>I send you a request and you give me a response. I request to see this video, and you send me the video content. That’s the idea.</a:t>
            </a:r>
          </a:p>
        </p:txBody>
      </p:sp>
      <p:sp>
        <p:nvSpPr>
          <p:cNvPr id="4" name="Slide Number Placeholder 3"/>
          <p:cNvSpPr>
            <a:spLocks noGrp="1"/>
          </p:cNvSpPr>
          <p:nvPr>
            <p:ph type="sldNum" sz="quarter" idx="5"/>
          </p:nvPr>
        </p:nvSpPr>
        <p:spPr/>
        <p:txBody>
          <a:bodyPr/>
          <a:lstStyle/>
          <a:p>
            <a:fld id="{AAE100B7-F0F0-BA4B-98D9-DC51A8C921F3}" type="slidenum">
              <a:rPr lang="en-US" smtClean="0"/>
              <a:t>5</a:t>
            </a:fld>
            <a:endParaRPr lang="en-US"/>
          </a:p>
        </p:txBody>
      </p:sp>
    </p:spTree>
    <p:extLst>
      <p:ext uri="{BB962C8B-B14F-4D97-AF65-F5344CB8AC3E}">
        <p14:creationId xmlns:p14="http://schemas.microsoft.com/office/powerpoint/2010/main" val="41230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Internet is very complex. It’s so complex that Xfinity has outages many times. You know, I didn’t have internet for two days. It’s so unreliable. These days, you realize you become a useless person without internet. What can you do without internet?</a:t>
            </a:r>
          </a:p>
          <a:p>
            <a:endParaRPr lang="en-US" dirty="0"/>
          </a:p>
          <a:p>
            <a:r>
              <a:rPr lang="en-US" sz="1200" b="0" i="0" kern="1200" dirty="0">
                <a:solidFill>
                  <a:schemeClr val="tx1"/>
                </a:solidFill>
                <a:effectLst/>
                <a:latin typeface="+mn-lt"/>
                <a:ea typeface="+mn-ea"/>
                <a:cs typeface="+mn-cs"/>
              </a:rPr>
              <a:t>Each individual request is sent to a server, which handles it and provides an answer, called the </a:t>
            </a:r>
            <a:r>
              <a:rPr lang="en-US" sz="1200" b="0" i="1" kern="1200" dirty="0">
                <a:solidFill>
                  <a:schemeClr val="tx1"/>
                </a:solidFill>
                <a:effectLst/>
                <a:latin typeface="+mn-lt"/>
                <a:ea typeface="+mn-ea"/>
                <a:cs typeface="+mn-cs"/>
              </a:rPr>
              <a:t>response</a:t>
            </a:r>
            <a:r>
              <a:rPr lang="en-US" sz="1200" b="0" i="0" kern="1200" dirty="0">
                <a:solidFill>
                  <a:schemeClr val="tx1"/>
                </a:solidFill>
                <a:effectLst/>
                <a:latin typeface="+mn-lt"/>
                <a:ea typeface="+mn-ea"/>
                <a:cs typeface="+mn-cs"/>
              </a:rPr>
              <a:t>. Between the client and the server there are numerous entities, typically called </a:t>
            </a:r>
            <a:r>
              <a:rPr lang="en-US" sz="1200" b="0" i="0" u="none" strike="noStrike" kern="1200" dirty="0">
                <a:solidFill>
                  <a:schemeClr val="tx1"/>
                </a:solidFill>
                <a:effectLst/>
                <a:latin typeface="+mn-lt"/>
                <a:ea typeface="+mn-ea"/>
                <a:cs typeface="+mn-cs"/>
                <a:hlinkClick r:id="rId3"/>
              </a:rPr>
              <a:t>proxies</a:t>
            </a:r>
            <a:r>
              <a:rPr lang="en-US" sz="1200" b="0" i="0" kern="1200" dirty="0">
                <a:solidFill>
                  <a:schemeClr val="tx1"/>
                </a:solidFill>
                <a:effectLst/>
                <a:latin typeface="+mn-lt"/>
                <a:ea typeface="+mn-ea"/>
                <a:cs typeface="+mn-cs"/>
              </a:rPr>
              <a:t>, which perform different operations and act as gateways or </a:t>
            </a:r>
            <a:r>
              <a:rPr lang="en-US" sz="1200" b="0" i="0" u="none" strike="noStrike" kern="1200" dirty="0">
                <a:solidFill>
                  <a:schemeClr val="tx1"/>
                </a:solidFill>
                <a:effectLst/>
                <a:latin typeface="+mn-lt"/>
                <a:ea typeface="+mn-ea"/>
                <a:cs typeface="+mn-cs"/>
                <a:hlinkClick r:id="rId4"/>
              </a:rPr>
              <a:t>caches</a:t>
            </a:r>
            <a:r>
              <a:rPr lang="en-US" sz="1200" b="0" i="0" kern="1200" dirty="0">
                <a:solidFill>
                  <a:schemeClr val="tx1"/>
                </a:solidFill>
                <a:effectLst/>
                <a:latin typeface="+mn-lt"/>
                <a:ea typeface="+mn-ea"/>
                <a:cs typeface="+mn-cs"/>
              </a:rPr>
              <a:t>, for example. It is just so complex. </a:t>
            </a:r>
          </a:p>
          <a:p>
            <a:endParaRPr lang="en-US" dirty="0"/>
          </a:p>
          <a:p>
            <a:r>
              <a:rPr lang="en-US" dirty="0"/>
              <a:t>So, the question here is do I need to know all the things? Actually no, there are many free cloud service that provide already nice infrastructure for their customers or users to set up their website in a simple form. What I mean by simple form is, the website is static, typically has only HTML components without access to any dynamic database. But, for our class, this is quite enough.</a:t>
            </a:r>
          </a:p>
        </p:txBody>
      </p:sp>
      <p:sp>
        <p:nvSpPr>
          <p:cNvPr id="4" name="Slide Number Placeholder 3"/>
          <p:cNvSpPr>
            <a:spLocks noGrp="1"/>
          </p:cNvSpPr>
          <p:nvPr>
            <p:ph type="sldNum" sz="quarter" idx="5"/>
          </p:nvPr>
        </p:nvSpPr>
        <p:spPr/>
        <p:txBody>
          <a:bodyPr/>
          <a:lstStyle/>
          <a:p>
            <a:fld id="{AAE100B7-F0F0-BA4B-98D9-DC51A8C921F3}" type="slidenum">
              <a:rPr lang="en-US" smtClean="0"/>
              <a:t>6</a:t>
            </a:fld>
            <a:endParaRPr lang="en-US"/>
          </a:p>
        </p:txBody>
      </p:sp>
    </p:spTree>
    <p:extLst>
      <p:ext uri="{BB962C8B-B14F-4D97-AF65-F5344CB8AC3E}">
        <p14:creationId xmlns:p14="http://schemas.microsoft.com/office/powerpoint/2010/main" val="1885043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with your first website. In the rest of today’s lecture, I am going to give you hands-on programming experience in building a website using html. We will start with a simple hello world example, visualize it on your favorite browser (except Microsoft), use </a:t>
            </a:r>
            <a:r>
              <a:rPr lang="en-US" dirty="0" err="1"/>
              <a:t>github</a:t>
            </a:r>
            <a:r>
              <a:rPr lang="en-US" dirty="0"/>
              <a:t> pages to set up a server for you page, and then you can access the weblink to see your page.</a:t>
            </a:r>
          </a:p>
          <a:p>
            <a:endParaRPr lang="en-US" dirty="0"/>
          </a:p>
          <a:p>
            <a:r>
              <a:rPr lang="en-US" dirty="0"/>
              <a:t>Then, we will spend a bit of time talking about </a:t>
            </a:r>
            <a:r>
              <a:rPr lang="en-US" dirty="0" err="1"/>
              <a:t>css</a:t>
            </a:r>
            <a:r>
              <a:rPr lang="en-US" dirty="0"/>
              <a:t>, how to use existing </a:t>
            </a:r>
            <a:r>
              <a:rPr lang="en-US" dirty="0" err="1"/>
              <a:t>css</a:t>
            </a:r>
            <a:r>
              <a:rPr lang="en-US" dirty="0"/>
              <a:t> templates, bootstrap, from twitter, so you can quickly dress up your website with eye-catching components.</a:t>
            </a:r>
          </a:p>
          <a:p>
            <a:endParaRPr lang="en-US" dirty="0"/>
          </a:p>
          <a:p>
            <a:r>
              <a:rPr lang="en-US" dirty="0"/>
              <a:t>The first step is to create a file, with the file name “</a:t>
            </a:r>
            <a:r>
              <a:rPr lang="en-US" dirty="0" err="1"/>
              <a:t>index.html</a:t>
            </a:r>
            <a:r>
              <a:rPr lang="en-US" dirty="0"/>
              <a:t>”, and open it up with your favorite text editor. In my case, I use vim. Vim is the best for learning programming, btw.</a:t>
            </a:r>
          </a:p>
        </p:txBody>
      </p:sp>
      <p:sp>
        <p:nvSpPr>
          <p:cNvPr id="4" name="Slide Number Placeholder 3"/>
          <p:cNvSpPr>
            <a:spLocks noGrp="1"/>
          </p:cNvSpPr>
          <p:nvPr>
            <p:ph type="sldNum" sz="quarter" idx="5"/>
          </p:nvPr>
        </p:nvSpPr>
        <p:spPr/>
        <p:txBody>
          <a:bodyPr/>
          <a:lstStyle/>
          <a:p>
            <a:fld id="{AAE100B7-F0F0-BA4B-98D9-DC51A8C921F3}" type="slidenum">
              <a:rPr lang="en-US" smtClean="0"/>
              <a:t>7</a:t>
            </a:fld>
            <a:endParaRPr lang="en-US"/>
          </a:p>
        </p:txBody>
      </p:sp>
    </p:spTree>
    <p:extLst>
      <p:ext uri="{BB962C8B-B14F-4D97-AF65-F5344CB8AC3E}">
        <p14:creationId xmlns:p14="http://schemas.microsoft.com/office/powerpoint/2010/main" val="23887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1/27/21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1/27/21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1/27/21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1/27/21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1/27/21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1/27/21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1/27/21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1/27/21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1/27/21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ployment.utah.edu/jobfai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ages.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github.com/tsung-wei-huang/cs3992/tree/main/websit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581732" y="688058"/>
            <a:ext cx="7980533" cy="2221397"/>
          </a:xfrm>
        </p:spPr>
        <p:txBody>
          <a:bodyPr/>
          <a:lstStyle/>
          <a:p>
            <a:r>
              <a:rPr lang="en-US" sz="4800" dirty="0"/>
              <a:t>Lecture 3: Building a Personal Website</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spTree>
    <p:extLst>
      <p:ext uri="{BB962C8B-B14F-4D97-AF65-F5344CB8AC3E}">
        <p14:creationId xmlns:p14="http://schemas.microsoft.com/office/powerpoint/2010/main" val="90833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A5142-67A8-104B-BF4B-A7D8BF87206C}"/>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7B057811-D278-3843-AFA3-FCFF621E2FFC}"/>
              </a:ext>
            </a:extLst>
          </p:cNvPr>
          <p:cNvSpPr>
            <a:spLocks noGrp="1"/>
          </p:cNvSpPr>
          <p:nvPr>
            <p:ph type="title"/>
          </p:nvPr>
        </p:nvSpPr>
        <p:spPr/>
        <p:txBody>
          <a:bodyPr/>
          <a:lstStyle/>
          <a:p>
            <a:r>
              <a:rPr lang="en-US" dirty="0"/>
              <a:t>Why Do I Need a Web-based Resume?</a:t>
            </a:r>
          </a:p>
        </p:txBody>
      </p:sp>
      <p:sp>
        <p:nvSpPr>
          <p:cNvPr id="4" name="Content Placeholder 3">
            <a:extLst>
              <a:ext uri="{FF2B5EF4-FFF2-40B4-BE49-F238E27FC236}">
                <a16:creationId xmlns:a16="http://schemas.microsoft.com/office/drawing/2014/main" id="{98474974-A7EB-6F4D-83F7-091D1EBD53AE}"/>
              </a:ext>
            </a:extLst>
          </p:cNvPr>
          <p:cNvSpPr>
            <a:spLocks noGrp="1"/>
          </p:cNvSpPr>
          <p:nvPr>
            <p:ph idx="1"/>
          </p:nvPr>
        </p:nvSpPr>
        <p:spPr>
          <a:xfrm>
            <a:off x="628650" y="1295945"/>
            <a:ext cx="7886700" cy="5221734"/>
          </a:xfrm>
        </p:spPr>
        <p:txBody>
          <a:bodyPr>
            <a:normAutofit/>
          </a:bodyPr>
          <a:lstStyle/>
          <a:p>
            <a:r>
              <a:rPr lang="en-US" b="0" dirty="0"/>
              <a:t>Can be “Major” advantage in your job search</a:t>
            </a:r>
          </a:p>
          <a:p>
            <a:r>
              <a:rPr lang="en-US" b="0" dirty="0"/>
              <a:t>So, what is a web-based resume?</a:t>
            </a:r>
          </a:p>
          <a:p>
            <a:pPr lvl="1"/>
            <a:r>
              <a:rPr lang="en-US" b="0" dirty="0"/>
              <a:t>Created with a programming language called HTML</a:t>
            </a:r>
          </a:p>
          <a:p>
            <a:pPr lvl="1"/>
            <a:r>
              <a:rPr lang="en-US" dirty="0"/>
              <a:t>Set up in a http server so everyone can view it online</a:t>
            </a:r>
          </a:p>
          <a:p>
            <a:r>
              <a:rPr lang="en-US" dirty="0"/>
              <a:t>Sometimes, this makes a big difference</a:t>
            </a:r>
          </a:p>
          <a:p>
            <a:r>
              <a:rPr lang="en-US" dirty="0"/>
              <a:t>Would you prefer to open a file or a web page?</a:t>
            </a:r>
          </a:p>
          <a:p>
            <a:r>
              <a:rPr lang="en-US" dirty="0"/>
              <a:t>Also, career fair is coming!</a:t>
            </a:r>
          </a:p>
          <a:p>
            <a:pPr lvl="1"/>
            <a:r>
              <a:rPr lang="en-US" dirty="0">
                <a:hlinkClick r:id="rId3"/>
              </a:rPr>
              <a:t>https://employment.utah.edu/jobfairs/</a:t>
            </a:r>
            <a:endParaRPr lang="en-US" dirty="0"/>
          </a:p>
          <a:p>
            <a:pPr lvl="1"/>
            <a:r>
              <a:rPr lang="en-US" dirty="0"/>
              <a:t>Give your resume a try – summer internship or full time</a:t>
            </a:r>
          </a:p>
          <a:p>
            <a:r>
              <a:rPr lang="en-US" dirty="0"/>
              <a:t>Of course, this is part </a:t>
            </a:r>
            <a:r>
              <a:rPr lang="en-US"/>
              <a:t>of assignment #2</a:t>
            </a:r>
            <a:endParaRPr lang="en-US" dirty="0"/>
          </a:p>
          <a:p>
            <a:pPr lvl="1"/>
            <a:endParaRPr lang="en-US" b="0" dirty="0"/>
          </a:p>
          <a:p>
            <a:pPr lvl="1"/>
            <a:endParaRPr lang="en-US" b="0" dirty="0"/>
          </a:p>
        </p:txBody>
      </p:sp>
    </p:spTree>
    <p:extLst>
      <p:ext uri="{BB962C8B-B14F-4D97-AF65-F5344CB8AC3E}">
        <p14:creationId xmlns:p14="http://schemas.microsoft.com/office/powerpoint/2010/main" val="240217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13C99A-EBEA-2C45-8B94-E3AFD7EFF75D}"/>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3FFF27B2-70ED-B44B-A612-AF7AD16B55B5}"/>
              </a:ext>
            </a:extLst>
          </p:cNvPr>
          <p:cNvSpPr>
            <a:spLocks noGrp="1"/>
          </p:cNvSpPr>
          <p:nvPr>
            <p:ph type="title"/>
          </p:nvPr>
        </p:nvSpPr>
        <p:spPr/>
        <p:txBody>
          <a:bodyPr/>
          <a:lstStyle/>
          <a:p>
            <a:r>
              <a:rPr lang="en-US" dirty="0"/>
              <a:t>HTML</a:t>
            </a:r>
          </a:p>
        </p:txBody>
      </p:sp>
      <p:sp>
        <p:nvSpPr>
          <p:cNvPr id="4" name="Content Placeholder 3">
            <a:extLst>
              <a:ext uri="{FF2B5EF4-FFF2-40B4-BE49-F238E27FC236}">
                <a16:creationId xmlns:a16="http://schemas.microsoft.com/office/drawing/2014/main" id="{FA5B8BF0-B4C6-B54D-B827-0B7B33708578}"/>
              </a:ext>
            </a:extLst>
          </p:cNvPr>
          <p:cNvSpPr>
            <a:spLocks noGrp="1"/>
          </p:cNvSpPr>
          <p:nvPr>
            <p:ph idx="1"/>
          </p:nvPr>
        </p:nvSpPr>
        <p:spPr/>
        <p:txBody>
          <a:bodyPr/>
          <a:lstStyle/>
          <a:p>
            <a:r>
              <a:rPr lang="en-US" dirty="0"/>
              <a:t>Hyper Text Markup Language (HTML)</a:t>
            </a:r>
          </a:p>
          <a:p>
            <a:r>
              <a:rPr lang="en-US" dirty="0"/>
              <a:t>The de-facto programming language for web</a:t>
            </a:r>
          </a:p>
          <a:p>
            <a:r>
              <a:rPr lang="en-US" dirty="0"/>
              <a:t>HTML elements are building blocks of HTML pages</a:t>
            </a:r>
          </a:p>
          <a:p>
            <a:pPr lvl="1"/>
            <a:r>
              <a:rPr lang="en-US" dirty="0"/>
              <a:t>Represented by a pair of &lt;&gt; tags</a:t>
            </a:r>
          </a:p>
          <a:p>
            <a:pPr lvl="1"/>
            <a:r>
              <a:rPr lang="en-US" dirty="0"/>
              <a:t>Different tags represent different elements</a:t>
            </a:r>
          </a:p>
          <a:p>
            <a:pPr lvl="2"/>
            <a:r>
              <a:rPr lang="en-US" dirty="0"/>
              <a:t>Heading element</a:t>
            </a:r>
          </a:p>
          <a:p>
            <a:pPr lvl="2"/>
            <a:r>
              <a:rPr lang="en-US" dirty="0"/>
              <a:t>Paragraph element</a:t>
            </a:r>
          </a:p>
          <a:p>
            <a:pPr lvl="2"/>
            <a:r>
              <a:rPr lang="en-US" dirty="0"/>
              <a:t>Table element …</a:t>
            </a:r>
          </a:p>
          <a:p>
            <a:r>
              <a:rPr lang="en-US" dirty="0"/>
              <a:t>https://www.w3schools.com/</a:t>
            </a:r>
          </a:p>
          <a:p>
            <a:pPr lvl="1"/>
            <a:endParaRPr lang="en-US" dirty="0"/>
          </a:p>
        </p:txBody>
      </p:sp>
    </p:spTree>
    <p:extLst>
      <p:ext uri="{BB962C8B-B14F-4D97-AF65-F5344CB8AC3E}">
        <p14:creationId xmlns:p14="http://schemas.microsoft.com/office/powerpoint/2010/main" val="104601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6F94FE-6D58-6A43-AFD3-AACCFB5C91A6}"/>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3F391B9E-8852-FD4F-A306-4C1B67B8179B}"/>
              </a:ext>
            </a:extLst>
          </p:cNvPr>
          <p:cNvSpPr>
            <a:spLocks noGrp="1"/>
          </p:cNvSpPr>
          <p:nvPr>
            <p:ph type="title"/>
          </p:nvPr>
        </p:nvSpPr>
        <p:spPr/>
        <p:txBody>
          <a:bodyPr/>
          <a:lstStyle/>
          <a:p>
            <a:r>
              <a:rPr lang="en-US" dirty="0"/>
              <a:t>How Does it Work online?</a:t>
            </a:r>
          </a:p>
        </p:txBody>
      </p:sp>
      <p:pic>
        <p:nvPicPr>
          <p:cNvPr id="1026" name="Picture 2" descr="A Web document is the composition of different resources">
            <a:extLst>
              <a:ext uri="{FF2B5EF4-FFF2-40B4-BE49-F238E27FC236}">
                <a16:creationId xmlns:a16="http://schemas.microsoft.com/office/drawing/2014/main" id="{C815C4F2-8001-D545-B843-D7B1194D3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463488"/>
            <a:ext cx="7886700" cy="463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5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E101D-451B-7940-86E0-82CF7680E139}"/>
              </a:ext>
            </a:extLst>
          </p:cNvPr>
          <p:cNvSpPr>
            <a:spLocks noGrp="1"/>
          </p:cNvSpPr>
          <p:nvPr>
            <p:ph type="sldNum" sz="quarter" idx="12"/>
          </p:nvPr>
        </p:nvSpPr>
        <p:spPr/>
        <p:txBody>
          <a:bodyPr/>
          <a:lstStyle/>
          <a:p>
            <a:fld id="{4E77BC79-9480-1042-96E1-82B94DA0811E}" type="slidenum">
              <a:rPr lang="en-US" smtClean="0"/>
              <a:t>5</a:t>
            </a:fld>
            <a:endParaRPr lang="en-US"/>
          </a:p>
        </p:txBody>
      </p:sp>
      <p:sp>
        <p:nvSpPr>
          <p:cNvPr id="3" name="Title 2">
            <a:extLst>
              <a:ext uri="{FF2B5EF4-FFF2-40B4-BE49-F238E27FC236}">
                <a16:creationId xmlns:a16="http://schemas.microsoft.com/office/drawing/2014/main" id="{C133B762-8B9F-5942-B55B-3C865413A542}"/>
              </a:ext>
            </a:extLst>
          </p:cNvPr>
          <p:cNvSpPr>
            <a:spLocks noGrp="1"/>
          </p:cNvSpPr>
          <p:nvPr>
            <p:ph type="title"/>
          </p:nvPr>
        </p:nvSpPr>
        <p:spPr/>
        <p:txBody>
          <a:bodyPr/>
          <a:lstStyle/>
          <a:p>
            <a:r>
              <a:rPr lang="en-US" dirty="0"/>
              <a:t>How Does Client Talk to Server?</a:t>
            </a:r>
          </a:p>
        </p:txBody>
      </p:sp>
      <p:sp>
        <p:nvSpPr>
          <p:cNvPr id="4" name="Content Placeholder 3">
            <a:extLst>
              <a:ext uri="{FF2B5EF4-FFF2-40B4-BE49-F238E27FC236}">
                <a16:creationId xmlns:a16="http://schemas.microsoft.com/office/drawing/2014/main" id="{3BCAB80F-4A4F-9141-8BB3-BFFC70010BB7}"/>
              </a:ext>
            </a:extLst>
          </p:cNvPr>
          <p:cNvSpPr>
            <a:spLocks noGrp="1"/>
          </p:cNvSpPr>
          <p:nvPr>
            <p:ph idx="1"/>
          </p:nvPr>
        </p:nvSpPr>
        <p:spPr/>
        <p:txBody>
          <a:bodyPr/>
          <a:lstStyle/>
          <a:p>
            <a:r>
              <a:rPr lang="en-US" dirty="0"/>
              <a:t>HTTP: hyper text transfer protocol</a:t>
            </a:r>
          </a:p>
        </p:txBody>
      </p:sp>
      <p:pic>
        <p:nvPicPr>
          <p:cNvPr id="2050" name="Picture 2">
            <a:extLst>
              <a:ext uri="{FF2B5EF4-FFF2-40B4-BE49-F238E27FC236}">
                <a16:creationId xmlns:a16="http://schemas.microsoft.com/office/drawing/2014/main" id="{3924B4EB-5BCC-F945-9398-42CBBF0DC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547" y="1971449"/>
            <a:ext cx="6270905" cy="4495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98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0B1AA4-A4F9-BF4F-9D8B-83F2AE8214E3}"/>
              </a:ext>
            </a:extLst>
          </p:cNvPr>
          <p:cNvSpPr>
            <a:spLocks noGrp="1"/>
          </p:cNvSpPr>
          <p:nvPr>
            <p:ph type="sldNum" sz="quarter" idx="12"/>
          </p:nvPr>
        </p:nvSpPr>
        <p:spPr/>
        <p:txBody>
          <a:bodyPr/>
          <a:lstStyle/>
          <a:p>
            <a:fld id="{4E77BC79-9480-1042-96E1-82B94DA0811E}" type="slidenum">
              <a:rPr lang="en-US" smtClean="0"/>
              <a:t>6</a:t>
            </a:fld>
            <a:endParaRPr lang="en-US"/>
          </a:p>
        </p:txBody>
      </p:sp>
      <p:sp>
        <p:nvSpPr>
          <p:cNvPr id="3" name="Title 2">
            <a:extLst>
              <a:ext uri="{FF2B5EF4-FFF2-40B4-BE49-F238E27FC236}">
                <a16:creationId xmlns:a16="http://schemas.microsoft.com/office/drawing/2014/main" id="{050B6338-3FB2-1147-B02F-A3A3B8750936}"/>
              </a:ext>
            </a:extLst>
          </p:cNvPr>
          <p:cNvSpPr>
            <a:spLocks noGrp="1"/>
          </p:cNvSpPr>
          <p:nvPr>
            <p:ph type="title"/>
          </p:nvPr>
        </p:nvSpPr>
        <p:spPr/>
        <p:txBody>
          <a:bodyPr/>
          <a:lstStyle/>
          <a:p>
            <a:r>
              <a:rPr lang="en-US" dirty="0"/>
              <a:t>Internet is Very Complex Indeed …</a:t>
            </a:r>
          </a:p>
        </p:txBody>
      </p:sp>
      <p:sp>
        <p:nvSpPr>
          <p:cNvPr id="4" name="Content Placeholder 3">
            <a:extLst>
              <a:ext uri="{FF2B5EF4-FFF2-40B4-BE49-F238E27FC236}">
                <a16:creationId xmlns:a16="http://schemas.microsoft.com/office/drawing/2014/main" id="{9736B9F0-E796-7542-AC9A-C87D228AA31E}"/>
              </a:ext>
            </a:extLst>
          </p:cNvPr>
          <p:cNvSpPr>
            <a:spLocks noGrp="1"/>
          </p:cNvSpPr>
          <p:nvPr>
            <p:ph idx="1"/>
          </p:nvPr>
        </p:nvSpPr>
        <p:spPr/>
        <p:txBody>
          <a:bodyPr/>
          <a:lstStyle/>
          <a:p>
            <a:r>
              <a:rPr lang="en-US" dirty="0"/>
              <a:t>The underlying structure is often many layers</a:t>
            </a:r>
          </a:p>
          <a:p>
            <a:endParaRPr lang="en-US" dirty="0"/>
          </a:p>
          <a:p>
            <a:endParaRPr lang="en-US" dirty="0"/>
          </a:p>
          <a:p>
            <a:pPr marL="0" indent="0">
              <a:buNone/>
            </a:pPr>
            <a:endParaRPr lang="en-US" dirty="0"/>
          </a:p>
          <a:p>
            <a:r>
              <a:rPr lang="en-US" dirty="0"/>
              <a:t>We will use GitHub pages as our web server</a:t>
            </a:r>
          </a:p>
          <a:p>
            <a:pPr lvl="1"/>
            <a:r>
              <a:rPr lang="en-US" dirty="0">
                <a:hlinkClick r:id="rId3"/>
              </a:rPr>
              <a:t>https://pages.github.com/</a:t>
            </a:r>
            <a:r>
              <a:rPr lang="en-US" dirty="0"/>
              <a:t> </a:t>
            </a:r>
          </a:p>
          <a:p>
            <a:r>
              <a:rPr lang="en-US" dirty="0"/>
              <a:t>We will provide you a template</a:t>
            </a:r>
          </a:p>
          <a:p>
            <a:pPr lvl="1"/>
            <a:r>
              <a:rPr lang="en-US" dirty="0">
                <a:hlinkClick r:id="rId4"/>
              </a:rPr>
              <a:t>https://github.com/tsung-wei-huang/cs3992/tree/main/website</a:t>
            </a:r>
            <a:r>
              <a:rPr lang="en-US" dirty="0"/>
              <a:t> </a:t>
            </a:r>
          </a:p>
        </p:txBody>
      </p:sp>
      <p:pic>
        <p:nvPicPr>
          <p:cNvPr id="3074" name="Picture 2" descr="Client server chain">
            <a:extLst>
              <a:ext uri="{FF2B5EF4-FFF2-40B4-BE49-F238E27FC236}">
                <a16:creationId xmlns:a16="http://schemas.microsoft.com/office/drawing/2014/main" id="{457B7C06-9F15-0B45-8BF8-C476D41365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 y="2003789"/>
            <a:ext cx="7892966" cy="1166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20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8E9942-450F-F34B-A732-8E7159F788AC}"/>
              </a:ext>
            </a:extLst>
          </p:cNvPr>
          <p:cNvSpPr>
            <a:spLocks noGrp="1"/>
          </p:cNvSpPr>
          <p:nvPr>
            <p:ph type="sldNum" sz="quarter" idx="12"/>
          </p:nvPr>
        </p:nvSpPr>
        <p:spPr/>
        <p:txBody>
          <a:bodyPr/>
          <a:lstStyle/>
          <a:p>
            <a:fld id="{4E77BC79-9480-1042-96E1-82B94DA0811E}" type="slidenum">
              <a:rPr lang="en-US" smtClean="0"/>
              <a:t>7</a:t>
            </a:fld>
            <a:endParaRPr lang="en-US"/>
          </a:p>
        </p:txBody>
      </p:sp>
      <p:sp>
        <p:nvSpPr>
          <p:cNvPr id="3" name="Title 2">
            <a:extLst>
              <a:ext uri="{FF2B5EF4-FFF2-40B4-BE49-F238E27FC236}">
                <a16:creationId xmlns:a16="http://schemas.microsoft.com/office/drawing/2014/main" id="{FA1564CB-C817-0D41-A86E-FCBDF4306612}"/>
              </a:ext>
            </a:extLst>
          </p:cNvPr>
          <p:cNvSpPr>
            <a:spLocks noGrp="1"/>
          </p:cNvSpPr>
          <p:nvPr>
            <p:ph type="title"/>
          </p:nvPr>
        </p:nvSpPr>
        <p:spPr/>
        <p:txBody>
          <a:bodyPr/>
          <a:lstStyle/>
          <a:p>
            <a:r>
              <a:rPr lang="en-US" dirty="0"/>
              <a:t>Let’s get started</a:t>
            </a:r>
          </a:p>
        </p:txBody>
      </p:sp>
      <p:sp>
        <p:nvSpPr>
          <p:cNvPr id="4" name="Content Placeholder 3">
            <a:extLst>
              <a:ext uri="{FF2B5EF4-FFF2-40B4-BE49-F238E27FC236}">
                <a16:creationId xmlns:a16="http://schemas.microsoft.com/office/drawing/2014/main" id="{CDAFC9EF-78F2-5142-83E8-F6E75858A3E5}"/>
              </a:ext>
            </a:extLst>
          </p:cNvPr>
          <p:cNvSpPr>
            <a:spLocks noGrp="1"/>
          </p:cNvSpPr>
          <p:nvPr>
            <p:ph idx="1"/>
          </p:nvPr>
        </p:nvSpPr>
        <p:spPr/>
        <p:txBody>
          <a:bodyPr/>
          <a:lstStyle/>
          <a:p>
            <a:r>
              <a:rPr lang="en-US" dirty="0"/>
              <a:t>Create a file “</a:t>
            </a:r>
            <a:r>
              <a:rPr lang="en-US" dirty="0" err="1"/>
              <a:t>index.html</a:t>
            </a:r>
            <a:r>
              <a:rPr lang="en-US" dirty="0"/>
              <a:t>” with a favorite text editor</a:t>
            </a:r>
          </a:p>
        </p:txBody>
      </p:sp>
      <p:pic>
        <p:nvPicPr>
          <p:cNvPr id="4098" name="Picture 2" descr="How Long Does it Take to Build a Website That Looks Great &amp; Works?">
            <a:extLst>
              <a:ext uri="{FF2B5EF4-FFF2-40B4-BE49-F238E27FC236}">
                <a16:creationId xmlns:a16="http://schemas.microsoft.com/office/drawing/2014/main" id="{E2863D25-919A-2942-94BC-E198F617A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168682"/>
            <a:ext cx="7886700" cy="3513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870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4403</TotalTime>
  <Words>1405</Words>
  <Application>Microsoft Macintosh PowerPoint</Application>
  <PresentationFormat>On-screen Show (4:3)</PresentationFormat>
  <Paragraphs>92</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San Serif</vt:lpstr>
      <vt:lpstr>San Serif</vt:lpstr>
      <vt:lpstr>Sen sarif</vt:lpstr>
      <vt:lpstr>Arial</vt:lpstr>
      <vt:lpstr>Calibri</vt:lpstr>
      <vt:lpstr>Wingdings</vt:lpstr>
      <vt:lpstr>Office Theme</vt:lpstr>
      <vt:lpstr>Lecture 3: Building a Personal Website</vt:lpstr>
      <vt:lpstr>Why Do I Need a Web-based Resume?</vt:lpstr>
      <vt:lpstr>HTML</vt:lpstr>
      <vt:lpstr>How Does it Work online?</vt:lpstr>
      <vt:lpstr>How Does Client Talk to Server?</vt:lpstr>
      <vt:lpstr>Internet is Very Complex Indeed …</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Tsung-Wei Huang</cp:lastModifiedBy>
  <cp:revision>364</cp:revision>
  <dcterms:created xsi:type="dcterms:W3CDTF">2020-01-09T06:22:26Z</dcterms:created>
  <dcterms:modified xsi:type="dcterms:W3CDTF">2021-01-27T17:49:41Z</dcterms:modified>
</cp:coreProperties>
</file>