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handoutMasterIdLst>
    <p:handoutMasterId r:id="rId27"/>
  </p:handoutMasterIdLst>
  <p:sldIdLst>
    <p:sldId id="450" r:id="rId2"/>
    <p:sldId id="451" r:id="rId3"/>
    <p:sldId id="452" r:id="rId4"/>
    <p:sldId id="581" r:id="rId5"/>
    <p:sldId id="582" r:id="rId6"/>
    <p:sldId id="583" r:id="rId7"/>
    <p:sldId id="584" r:id="rId8"/>
    <p:sldId id="585" r:id="rId9"/>
    <p:sldId id="586" r:id="rId10"/>
    <p:sldId id="587" r:id="rId11"/>
    <p:sldId id="588" r:id="rId12"/>
    <p:sldId id="591" r:id="rId13"/>
    <p:sldId id="592" r:id="rId14"/>
    <p:sldId id="589" r:id="rId15"/>
    <p:sldId id="590" r:id="rId16"/>
    <p:sldId id="593" r:id="rId17"/>
    <p:sldId id="594" r:id="rId18"/>
    <p:sldId id="595" r:id="rId19"/>
    <p:sldId id="596" r:id="rId20"/>
    <p:sldId id="597" r:id="rId21"/>
    <p:sldId id="598" r:id="rId22"/>
    <p:sldId id="599" r:id="rId23"/>
    <p:sldId id="600" r:id="rId24"/>
    <p:sldId id="601"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clrMru>
    <a:srgbClr val="0432FF"/>
    <a:srgbClr val="00FF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83" autoAdjust="0"/>
    <p:restoredTop sz="88216" autoAdjust="0"/>
  </p:normalViewPr>
  <p:slideViewPr>
    <p:cSldViewPr snapToGrid="0" snapToObjects="1">
      <p:cViewPr varScale="1">
        <p:scale>
          <a:sx n="115" d="100"/>
          <a:sy n="115" d="100"/>
        </p:scale>
        <p:origin x="2680" y="1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p:scale>
          <a:sx n="276" d="100"/>
          <a:sy n="276" d="100"/>
        </p:scale>
        <p:origin x="1720" y="-11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5CF7C78-A87B-9B4D-A9D1-7364E5DA120C}" type="datetime1">
              <a:rPr lang="en-US" smtClean="0"/>
              <a:t>1/21/21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1F5DE9D-0A37-8441-8B4F-F3BACD0F69DA}" type="slidenum">
              <a:rPr lang="en-US" smtClean="0"/>
              <a:t>‹#›</a:t>
            </a:fld>
            <a:endParaRPr lang="en-US"/>
          </a:p>
        </p:txBody>
      </p:sp>
    </p:spTree>
    <p:extLst>
      <p:ext uri="{BB962C8B-B14F-4D97-AF65-F5344CB8AC3E}">
        <p14:creationId xmlns:p14="http://schemas.microsoft.com/office/powerpoint/2010/main" val="9813379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AA2943-DE60-F34D-A49E-8FF3146C7A9A}" type="datetime1">
              <a:rPr lang="en-US" smtClean="0"/>
              <a:t>1/21/21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E100B7-F0F0-BA4B-98D9-DC51A8C921F3}" type="slidenum">
              <a:rPr lang="en-US" smtClean="0"/>
              <a:t>‹#›</a:t>
            </a:fld>
            <a:endParaRPr lang="en-US"/>
          </a:p>
        </p:txBody>
      </p:sp>
    </p:spTree>
    <p:extLst>
      <p:ext uri="{BB962C8B-B14F-4D97-AF65-F5344CB8AC3E}">
        <p14:creationId xmlns:p14="http://schemas.microsoft.com/office/powerpoint/2010/main" val="113987348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 everyone. Welcome to CS 3992 Computer Engineering Senior Project Design. I am the course instructor Tsung-Wei Huang, and you can just call me TW, which is much easier to remember. </a:t>
            </a:r>
          </a:p>
          <a:p>
            <a:endParaRPr lang="en-US" dirty="0"/>
          </a:p>
          <a:p>
            <a:r>
              <a:rPr lang="en-US" dirty="0"/>
              <a:t>I am faculty member at the ECE department and my research helps parallel programming easier to handle. And, thanks for taking this course and I believe everyone is forced to do that. </a:t>
            </a:r>
          </a:p>
          <a:p>
            <a:endParaRPr lang="en-US" dirty="0"/>
          </a:p>
          <a:p>
            <a:r>
              <a:rPr lang="en-US" dirty="0"/>
              <a:t>I believe it is quite challenging this semester because I know many of you are suffering from the difficult situations due to COVID-19. The course is going to be in-person because we need you to be here to know each other so you can form teams. Its very difficult to find a team member without sitting in a room to know each other. </a:t>
            </a:r>
          </a:p>
          <a:p>
            <a:endParaRPr lang="en-US" dirty="0"/>
          </a:p>
          <a:p>
            <a:r>
              <a:rPr lang="en-US" dirty="0"/>
              <a:t>Keep in mind, we will need to follow the COVID-19 policy imposed by the university. This means, you need to wear masks and keep social distance.</a:t>
            </a:r>
          </a:p>
        </p:txBody>
      </p:sp>
      <p:sp>
        <p:nvSpPr>
          <p:cNvPr id="4" name="Slide Number Placeholder 3"/>
          <p:cNvSpPr>
            <a:spLocks noGrp="1"/>
          </p:cNvSpPr>
          <p:nvPr>
            <p:ph type="sldNum" sz="quarter" idx="5"/>
          </p:nvPr>
        </p:nvSpPr>
        <p:spPr/>
        <p:txBody>
          <a:bodyPr/>
          <a:lstStyle/>
          <a:p>
            <a:fld id="{AAE100B7-F0F0-BA4B-98D9-DC51A8C921F3}" type="slidenum">
              <a:rPr lang="en-US" smtClean="0"/>
              <a:t>1</a:t>
            </a:fld>
            <a:endParaRPr lang="en-US"/>
          </a:p>
        </p:txBody>
      </p:sp>
    </p:spTree>
    <p:extLst>
      <p:ext uri="{BB962C8B-B14F-4D97-AF65-F5344CB8AC3E}">
        <p14:creationId xmlns:p14="http://schemas.microsoft.com/office/powerpoint/2010/main" val="1900736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 logistics. We have only one instructor and that is me. We will have one TA, Yasin; Yasin, would you please say hello to everyone and introduce yourself? I have put down our emails so you can reach out to us if you have any questions.</a:t>
            </a:r>
          </a:p>
          <a:p>
            <a:endParaRPr lang="en-US" dirty="0"/>
          </a:p>
          <a:p>
            <a:r>
              <a:rPr lang="en-US" dirty="0"/>
              <a:t>The main class takes place twice weekly. We will not have lectures all the week but in the first several weeks when I need to introduce the ideas of the course, ask you to give elevator pitch to let other students know you more, and present your proposal. </a:t>
            </a:r>
          </a:p>
          <a:p>
            <a:endParaRPr lang="en-US" dirty="0"/>
          </a:p>
          <a:p>
            <a:r>
              <a:rPr lang="en-US" dirty="0"/>
              <a:t>Most of the time will be offline and scheduled individual group meeting for me to understand your progress and give you advice.</a:t>
            </a:r>
          </a:p>
          <a:p>
            <a:endParaRPr lang="en-US" dirty="0"/>
          </a:p>
          <a:p>
            <a:r>
              <a:rPr lang="en-US" dirty="0"/>
              <a:t>You can find me at my office MEB 2124, pretty much every day I will be there. You can also email me to schedule an appointment so we can meet in person or do it virtually through zoom.</a:t>
            </a:r>
          </a:p>
          <a:p>
            <a:endParaRPr lang="en-US" dirty="0"/>
          </a:p>
          <a:p>
            <a:r>
              <a:rPr lang="en-US" dirty="0"/>
              <a:t>Webpage. We will use GitHub to manage the class. You can go visit the page or find the link at the my website. You can check out the class materials from the repository. We use GitHub because it allows everybody to easily keep track of all changes and updates to the class materials. </a:t>
            </a:r>
          </a:p>
        </p:txBody>
      </p:sp>
      <p:sp>
        <p:nvSpPr>
          <p:cNvPr id="4" name="Slide Number Placeholder 3"/>
          <p:cNvSpPr>
            <a:spLocks noGrp="1"/>
          </p:cNvSpPr>
          <p:nvPr>
            <p:ph type="sldNum" sz="quarter" idx="5"/>
          </p:nvPr>
        </p:nvSpPr>
        <p:spPr/>
        <p:txBody>
          <a:bodyPr/>
          <a:lstStyle/>
          <a:p>
            <a:fld id="{AAE100B7-F0F0-BA4B-98D9-DC51A8C921F3}" type="slidenum">
              <a:rPr lang="en-US" smtClean="0"/>
              <a:t>2</a:t>
            </a:fld>
            <a:endParaRPr lang="en-US"/>
          </a:p>
        </p:txBody>
      </p:sp>
    </p:spTree>
    <p:extLst>
      <p:ext uri="{BB962C8B-B14F-4D97-AF65-F5344CB8AC3E}">
        <p14:creationId xmlns:p14="http://schemas.microsoft.com/office/powerpoint/2010/main" val="2396083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terms of scoring, there will be a total of 100 points going to assignment. Since this is a project-driven course, all the assignments are designed to be eventually helping you complete the project. Most of them are discussion-based, and I don’t think there is a way or a necessity to cheat.</a:t>
            </a:r>
          </a:p>
          <a:p>
            <a:endParaRPr lang="en-US" dirty="0"/>
          </a:p>
          <a:p>
            <a:r>
              <a:rPr lang="en-US" dirty="0"/>
              <a:t>We have totally seven items to your final grade.</a:t>
            </a:r>
          </a:p>
        </p:txBody>
      </p:sp>
      <p:sp>
        <p:nvSpPr>
          <p:cNvPr id="4" name="Slide Number Placeholder 3"/>
          <p:cNvSpPr>
            <a:spLocks noGrp="1"/>
          </p:cNvSpPr>
          <p:nvPr>
            <p:ph type="sldNum" sz="quarter" idx="5"/>
          </p:nvPr>
        </p:nvSpPr>
        <p:spPr/>
        <p:txBody>
          <a:bodyPr/>
          <a:lstStyle/>
          <a:p>
            <a:fld id="{AAE100B7-F0F0-BA4B-98D9-DC51A8C921F3}" type="slidenum">
              <a:rPr lang="en-US" smtClean="0"/>
              <a:t>3</a:t>
            </a:fld>
            <a:endParaRPr lang="en-US"/>
          </a:p>
        </p:txBody>
      </p:sp>
    </p:spTree>
    <p:extLst>
      <p:ext uri="{BB962C8B-B14F-4D97-AF65-F5344CB8AC3E}">
        <p14:creationId xmlns:p14="http://schemas.microsoft.com/office/powerpoint/2010/main" val="1070952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would like to explain briefly each assignment in the following slides. Keep in mind, each assignment is designed to help you more understand what you need to do and give you enough equipment and power to accomplish your senior design project.</a:t>
            </a:r>
          </a:p>
          <a:p>
            <a:endParaRPr lang="en-US" dirty="0"/>
          </a:p>
          <a:p>
            <a:r>
              <a:rPr lang="en-US" dirty="0"/>
              <a:t>Assignment 1: Engineering evaluation, due next Wed 11:59 pm. This assignment has two parts, part 1 is to </a:t>
            </a:r>
            <a:r>
              <a:rPr lang="en-US" dirty="0" err="1"/>
              <a:t>identiy</a:t>
            </a:r>
            <a:r>
              <a:rPr lang="en-US" dirty="0"/>
              <a:t> …</a:t>
            </a:r>
          </a:p>
          <a:p>
            <a:endParaRPr lang="en-US" dirty="0"/>
          </a:p>
          <a:p>
            <a:pPr algn="l"/>
            <a:r>
              <a:rPr lang="en-US" dirty="0"/>
              <a:t>The idea is: E</a:t>
            </a:r>
            <a:r>
              <a:rPr lang="en-US" b="0" i="0" dirty="0">
                <a:solidFill>
                  <a:srgbClr val="24292E"/>
                </a:solidFill>
                <a:effectLst/>
                <a:latin typeface="-apple-system"/>
              </a:rPr>
              <a:t>ngineers improve the life of those in the world around them by improving interfaces, adding capabilities, and fixing things that are broken. For this assignment you will observe the every day world around you and determine what you, as a computer engineer, could do to improve it. Carry a note pad or cell phone and make notes of all the things that you observe over the next week. Turn in a report of identifying the improvement and sketch out your initial thoughts on how you would engineer a solution. The solutions should be realistic and feasible. Practice problem solving at a high level of abstraction and general project planning.</a:t>
            </a:r>
          </a:p>
          <a:p>
            <a:pPr algn="l"/>
            <a:r>
              <a:rPr lang="en-US" b="0" i="0" dirty="0">
                <a:solidFill>
                  <a:srgbClr val="24292E"/>
                </a:solidFill>
                <a:effectLst/>
                <a:latin typeface="-apple-system"/>
              </a:rPr>
              <a:t>You will be graded on the problems set you identify, the problems having engineering solutions that you can identify, and your ability to define a reasonable project solution approach and effort estimate.</a:t>
            </a:r>
          </a:p>
          <a:p>
            <a:endParaRPr lang="en-US" dirty="0"/>
          </a:p>
          <a:p>
            <a:endParaRPr lang="en-US" dirty="0"/>
          </a:p>
        </p:txBody>
      </p:sp>
      <p:sp>
        <p:nvSpPr>
          <p:cNvPr id="4" name="Slide Number Placeholder 3"/>
          <p:cNvSpPr>
            <a:spLocks noGrp="1"/>
          </p:cNvSpPr>
          <p:nvPr>
            <p:ph type="sldNum" sz="quarter" idx="5"/>
          </p:nvPr>
        </p:nvSpPr>
        <p:spPr/>
        <p:txBody>
          <a:bodyPr/>
          <a:lstStyle/>
          <a:p>
            <a:fld id="{AAE100B7-F0F0-BA4B-98D9-DC51A8C921F3}" type="slidenum">
              <a:rPr lang="en-US" smtClean="0"/>
              <a:t>4</a:t>
            </a:fld>
            <a:endParaRPr lang="en-US"/>
          </a:p>
        </p:txBody>
      </p:sp>
    </p:spTree>
    <p:extLst>
      <p:ext uri="{BB962C8B-B14F-4D97-AF65-F5344CB8AC3E}">
        <p14:creationId xmlns:p14="http://schemas.microsoft.com/office/powerpoint/2010/main" val="1464018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E100B7-F0F0-BA4B-98D9-DC51A8C921F3}" type="slidenum">
              <a:rPr lang="en-US" smtClean="0"/>
              <a:t>11</a:t>
            </a:fld>
            <a:endParaRPr lang="en-US"/>
          </a:p>
        </p:txBody>
      </p:sp>
    </p:spTree>
    <p:extLst>
      <p:ext uri="{BB962C8B-B14F-4D97-AF65-F5344CB8AC3E}">
        <p14:creationId xmlns:p14="http://schemas.microsoft.com/office/powerpoint/2010/main" val="793870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E100B7-F0F0-BA4B-98D9-DC51A8C921F3}" type="slidenum">
              <a:rPr lang="en-US" smtClean="0"/>
              <a:t>12</a:t>
            </a:fld>
            <a:endParaRPr lang="en-US"/>
          </a:p>
        </p:txBody>
      </p:sp>
    </p:spTree>
    <p:extLst>
      <p:ext uri="{BB962C8B-B14F-4D97-AF65-F5344CB8AC3E}">
        <p14:creationId xmlns:p14="http://schemas.microsoft.com/office/powerpoint/2010/main" val="1091578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6330" y="993458"/>
            <a:ext cx="7980533" cy="1362075"/>
          </a:xfrm>
        </p:spPr>
        <p:txBody>
          <a:bodyPr anchor="t"/>
          <a:lstStyle>
            <a:lvl1pPr algn="l">
              <a:defRPr lang="en-US" sz="4400" b="1" baseline="0" dirty="0">
                <a:latin typeface="San Serif"/>
                <a:cs typeface="San Serif"/>
              </a:defRPr>
            </a:lvl1pPr>
          </a:lstStyle>
          <a:p>
            <a:r>
              <a:rPr lang="en-US" dirty="0"/>
              <a:t>Click here to edit the master slide</a:t>
            </a:r>
          </a:p>
        </p:txBody>
      </p:sp>
      <p:sp>
        <p:nvSpPr>
          <p:cNvPr id="3" name="Text Placeholder 2"/>
          <p:cNvSpPr>
            <a:spLocks noGrp="1"/>
          </p:cNvSpPr>
          <p:nvPr>
            <p:ph type="body" idx="1"/>
          </p:nvPr>
        </p:nvSpPr>
        <p:spPr>
          <a:xfrm>
            <a:off x="576330" y="2653031"/>
            <a:ext cx="7980533" cy="1500187"/>
          </a:xfrm>
        </p:spPr>
        <p:txBody>
          <a:bodyPr anchor="b">
            <a:normAutofit/>
          </a:bodyPr>
          <a:lstStyle>
            <a:lvl1pPr marL="0" indent="0">
              <a:buNone/>
              <a:defRPr sz="2400">
                <a:solidFill>
                  <a:schemeClr val="tx1">
                    <a:lumMod val="75000"/>
                    <a:lumOff val="25000"/>
                  </a:schemeClr>
                </a:solidFill>
                <a:latin typeface="San serif"/>
                <a:cs typeface="San serif"/>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Slide Number Placeholder 5"/>
          <p:cNvSpPr>
            <a:spLocks noGrp="1"/>
          </p:cNvSpPr>
          <p:nvPr>
            <p:ph type="sldNum" sz="quarter" idx="12"/>
          </p:nvPr>
        </p:nvSpPr>
        <p:spPr/>
        <p:txBody>
          <a:bodyPr/>
          <a:lstStyle/>
          <a:p>
            <a:fld id="{4E77BC79-9480-1042-96E1-82B94DA0811E}" type="slidenum">
              <a:rPr lang="en-US" smtClean="0"/>
              <a:t>‹#›</a:t>
            </a:fld>
            <a:endParaRPr lang="en-US"/>
          </a:p>
        </p:txBody>
      </p:sp>
    </p:spTree>
    <p:extLst>
      <p:ext uri="{BB962C8B-B14F-4D97-AF65-F5344CB8AC3E}">
        <p14:creationId xmlns:p14="http://schemas.microsoft.com/office/powerpoint/2010/main" val="3693179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b="1"/>
            </a:lvl1pPr>
          </a:lstStyle>
          <a:p>
            <a:r>
              <a:rPr lang="en-US" dirty="0"/>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268F7F9-70EC-BD49-8928-7CB170F9795A}" type="datetime1">
              <a:rPr lang="en-US" smtClean="0"/>
              <a:t>1/21/21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E77BC79-9480-1042-96E1-82B94DA0811E}" type="slidenum">
              <a:rPr lang="en-US" smtClean="0"/>
              <a:t>‹#›</a:t>
            </a:fld>
            <a:endParaRPr lang="en-US"/>
          </a:p>
        </p:txBody>
      </p:sp>
    </p:spTree>
    <p:extLst>
      <p:ext uri="{BB962C8B-B14F-4D97-AF65-F5344CB8AC3E}">
        <p14:creationId xmlns:p14="http://schemas.microsoft.com/office/powerpoint/2010/main" val="2312594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356350"/>
            <a:ext cx="2133600" cy="365125"/>
          </a:xfrm>
          <a:prstGeom prst="rect">
            <a:avLst/>
          </a:prstGeom>
        </p:spPr>
        <p:txBody>
          <a:bodyPr/>
          <a:lstStyle/>
          <a:p>
            <a:fld id="{148EBF9C-0147-DE49-BEBF-5601345D794C}" type="datetime1">
              <a:rPr lang="en-US" smtClean="0"/>
              <a:t>1/21/21</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4E77BC79-9480-1042-96E1-82B94DA0811E}" type="slidenum">
              <a:rPr lang="en-US" smtClean="0"/>
              <a:t>‹#›</a:t>
            </a:fld>
            <a:endParaRPr lang="en-US"/>
          </a:p>
        </p:txBody>
      </p:sp>
      <p:pic>
        <p:nvPicPr>
          <p:cNvPr id="11" name="Picture 10" descr="master_blueside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87400"/>
            <a:ext cx="101600" cy="1041400"/>
          </a:xfrm>
          <a:prstGeom prst="rect">
            <a:avLst/>
          </a:prstGeom>
        </p:spPr>
      </p:pic>
      <p:sp>
        <p:nvSpPr>
          <p:cNvPr id="13" name="Title 1">
            <a:extLst>
              <a:ext uri="{FF2B5EF4-FFF2-40B4-BE49-F238E27FC236}">
                <a16:creationId xmlns:a16="http://schemas.microsoft.com/office/drawing/2014/main" id="{39111999-15EC-814B-B32F-0BBC9D8C03A2}"/>
              </a:ext>
            </a:extLst>
          </p:cNvPr>
          <p:cNvSpPr>
            <a:spLocks noGrp="1"/>
          </p:cNvSpPr>
          <p:nvPr>
            <p:ph type="title"/>
          </p:nvPr>
        </p:nvSpPr>
        <p:spPr>
          <a:xfrm>
            <a:off x="628650" y="157302"/>
            <a:ext cx="7886700" cy="964910"/>
          </a:xfrm>
        </p:spPr>
        <p:txBody>
          <a:bodyPr>
            <a:normAutofit/>
          </a:bodyPr>
          <a:lstStyle>
            <a:lvl1pPr>
              <a:defRPr sz="3800" b="1"/>
            </a:lvl1pPr>
          </a:lstStyle>
          <a:p>
            <a:r>
              <a:rPr lang="en-US" dirty="0"/>
              <a:t>Click to edit Master title style</a:t>
            </a:r>
          </a:p>
        </p:txBody>
      </p:sp>
      <p:sp>
        <p:nvSpPr>
          <p:cNvPr id="14" name="Content Placeholder 2">
            <a:extLst>
              <a:ext uri="{FF2B5EF4-FFF2-40B4-BE49-F238E27FC236}">
                <a16:creationId xmlns:a16="http://schemas.microsoft.com/office/drawing/2014/main" id="{C2823809-6443-6843-AD09-B59B7379BABD}"/>
              </a:ext>
            </a:extLst>
          </p:cNvPr>
          <p:cNvSpPr>
            <a:spLocks noGrp="1"/>
          </p:cNvSpPr>
          <p:nvPr>
            <p:ph idx="1"/>
          </p:nvPr>
        </p:nvSpPr>
        <p:spPr>
          <a:xfrm>
            <a:off x="628650" y="1295944"/>
            <a:ext cx="7886700" cy="4659339"/>
          </a:xfrm>
        </p:spPr>
        <p:txBody>
          <a:bodyPr/>
          <a:lstStyle>
            <a:lvl1pPr marL="228600" indent="-411480">
              <a:buFont typeface="Wingdings" pitchFamily="2" charset="2"/>
              <a:buChar char="q"/>
              <a:defRPr sz="2600" b="1"/>
            </a:lvl1pPr>
            <a:lvl2pPr indent="-377190">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5" name="直線接點 7">
            <a:extLst>
              <a:ext uri="{FF2B5EF4-FFF2-40B4-BE49-F238E27FC236}">
                <a16:creationId xmlns:a16="http://schemas.microsoft.com/office/drawing/2014/main" id="{27172727-4FEE-2641-9E0E-1B9B287C1DE0}"/>
              </a:ext>
            </a:extLst>
          </p:cNvPr>
          <p:cNvCxnSpPr>
            <a:cxnSpLocks/>
          </p:cNvCxnSpPr>
          <p:nvPr userDrawn="1"/>
        </p:nvCxnSpPr>
        <p:spPr>
          <a:xfrm>
            <a:off x="628650" y="1077455"/>
            <a:ext cx="7886700" cy="0"/>
          </a:xfrm>
          <a:prstGeom prst="line">
            <a:avLst/>
          </a:prstGeom>
          <a:ln w="38100">
            <a:solidFill>
              <a:schemeClr val="accent5">
                <a:alpha val="5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076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atin typeface="Sen sarif"/>
                <a:cs typeface="Sen sarif"/>
              </a:defRPr>
            </a:lvl1pPr>
            <a:lvl2pPr>
              <a:defRPr sz="2400">
                <a:latin typeface="Sen sarif"/>
                <a:cs typeface="Sen sarif"/>
              </a:defRPr>
            </a:lvl2pPr>
            <a:lvl3pPr>
              <a:defRPr sz="2000">
                <a:latin typeface="Sen sarif"/>
                <a:cs typeface="Sen sarif"/>
              </a:defRPr>
            </a:lvl3pPr>
            <a:lvl4pPr>
              <a:defRPr sz="1800">
                <a:latin typeface="Sen sarif"/>
                <a:cs typeface="Sen sarif"/>
              </a:defRPr>
            </a:lvl4pPr>
            <a:lvl5pPr>
              <a:defRPr sz="1800">
                <a:latin typeface="Sen sarif"/>
                <a:cs typeface="Sen sarif"/>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5220C52D-8C02-5E4D-9426-D1EE2725AF8B}" type="datetime1">
              <a:rPr lang="en-US" smtClean="0"/>
              <a:t>1/21/21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899555" y="6356350"/>
            <a:ext cx="2133600" cy="365125"/>
          </a:xfrm>
        </p:spPr>
        <p:txBody>
          <a:bodyPr/>
          <a:lstStyle/>
          <a:p>
            <a:fld id="{4E77BC79-9480-1042-96E1-82B94DA0811E}" type="slidenum">
              <a:rPr lang="en-US" smtClean="0"/>
              <a:t>‹#›</a:t>
            </a:fld>
            <a:endParaRPr lang="en-US" dirty="0"/>
          </a:p>
        </p:txBody>
      </p:sp>
      <p:pic>
        <p:nvPicPr>
          <p:cNvPr id="9" name="Picture 8" descr="master_blueside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87400"/>
            <a:ext cx="101600" cy="1041400"/>
          </a:xfrm>
          <a:prstGeom prst="rect">
            <a:avLst/>
          </a:prstGeom>
        </p:spPr>
      </p:pic>
      <p:cxnSp>
        <p:nvCxnSpPr>
          <p:cNvPr id="10" name="直線接點 7"/>
          <p:cNvCxnSpPr/>
          <p:nvPr userDrawn="1"/>
        </p:nvCxnSpPr>
        <p:spPr>
          <a:xfrm>
            <a:off x="457200" y="1178985"/>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7629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AF953D56-53FA-064E-AAF8-1376460A6387}" type="datetime1">
              <a:rPr lang="en-US" smtClean="0"/>
              <a:t>1/21/21</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6899555" y="6356350"/>
            <a:ext cx="2133600" cy="365125"/>
          </a:xfrm>
        </p:spPr>
        <p:txBody>
          <a:bodyPr/>
          <a:lstStyle/>
          <a:p>
            <a:fld id="{4E77BC79-9480-1042-96E1-82B94DA0811E}" type="slidenum">
              <a:rPr lang="en-US" smtClean="0"/>
              <a:t>‹#›</a:t>
            </a:fld>
            <a:endParaRPr lang="en-US"/>
          </a:p>
        </p:txBody>
      </p:sp>
      <p:pic>
        <p:nvPicPr>
          <p:cNvPr id="10" name="Picture 9" descr="master_blueside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87400"/>
            <a:ext cx="101600" cy="1041400"/>
          </a:xfrm>
          <a:prstGeom prst="rect">
            <a:avLst/>
          </a:prstGeom>
        </p:spPr>
      </p:pic>
      <p:cxnSp>
        <p:nvCxnSpPr>
          <p:cNvPr id="11" name="直線接點 7"/>
          <p:cNvCxnSpPr/>
          <p:nvPr userDrawn="1"/>
        </p:nvCxnSpPr>
        <p:spPr>
          <a:xfrm>
            <a:off x="457200" y="1178985"/>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2574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6B01A23A-B960-2540-B8F5-FE58184F77E8}" type="datetime1">
              <a:rPr lang="en-US" smtClean="0"/>
              <a:t>1/21/21</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899555" y="6356350"/>
            <a:ext cx="2133600" cy="365125"/>
          </a:xfrm>
        </p:spPr>
        <p:txBody>
          <a:bodyPr/>
          <a:lstStyle/>
          <a:p>
            <a:fld id="{4E77BC79-9480-1042-96E1-82B94DA0811E}" type="slidenum">
              <a:rPr lang="en-US" smtClean="0"/>
              <a:t>‹#›</a:t>
            </a:fld>
            <a:endParaRPr lang="en-US"/>
          </a:p>
        </p:txBody>
      </p:sp>
    </p:spTree>
    <p:extLst>
      <p:ext uri="{BB962C8B-B14F-4D97-AF65-F5344CB8AC3E}">
        <p14:creationId xmlns:p14="http://schemas.microsoft.com/office/powerpoint/2010/main" val="3352942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5FA2E91B-46B4-4840-8C61-93A81CE7D388}" type="datetime1">
              <a:rPr lang="en-US" smtClean="0"/>
              <a:t>1/21/21</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899555" y="6351498"/>
            <a:ext cx="2133600" cy="365125"/>
          </a:xfrm>
        </p:spPr>
        <p:txBody>
          <a:bodyPr/>
          <a:lstStyle/>
          <a:p>
            <a:fld id="{4E77BC79-9480-1042-96E1-82B94DA0811E}" type="slidenum">
              <a:rPr lang="en-US" smtClean="0"/>
              <a:t>‹#›</a:t>
            </a:fld>
            <a:endParaRPr lang="en-US"/>
          </a:p>
        </p:txBody>
      </p:sp>
    </p:spTree>
    <p:extLst>
      <p:ext uri="{BB962C8B-B14F-4D97-AF65-F5344CB8AC3E}">
        <p14:creationId xmlns:p14="http://schemas.microsoft.com/office/powerpoint/2010/main" val="3149653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F4512308-29C4-F544-A0F1-FBC3C4067138}" type="datetime1">
              <a:rPr lang="en-US" smtClean="0"/>
              <a:t>1/21/21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E77BC79-9480-1042-96E1-82B94DA0811E}" type="slidenum">
              <a:rPr lang="en-US" smtClean="0"/>
              <a:t>‹#›</a:t>
            </a:fld>
            <a:endParaRPr lang="en-US"/>
          </a:p>
        </p:txBody>
      </p:sp>
    </p:spTree>
    <p:extLst>
      <p:ext uri="{BB962C8B-B14F-4D97-AF65-F5344CB8AC3E}">
        <p14:creationId xmlns:p14="http://schemas.microsoft.com/office/powerpoint/2010/main" val="1654835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786C1DF2-18E9-F140-80E5-AA07E724E416}" type="datetime1">
              <a:rPr lang="en-US" smtClean="0"/>
              <a:t>1/21/21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E77BC79-9480-1042-96E1-82B94DA0811E}" type="slidenum">
              <a:rPr lang="en-US" smtClean="0"/>
              <a:t>‹#›</a:t>
            </a:fld>
            <a:endParaRPr lang="en-US"/>
          </a:p>
        </p:txBody>
      </p:sp>
    </p:spTree>
    <p:extLst>
      <p:ext uri="{BB962C8B-B14F-4D97-AF65-F5344CB8AC3E}">
        <p14:creationId xmlns:p14="http://schemas.microsoft.com/office/powerpoint/2010/main" val="3787376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0EDF656-61DC-9A42-8D01-12AB0AEA89CE}" type="datetime1">
              <a:rPr lang="en-US" smtClean="0"/>
              <a:t>1/21/21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4E77BC79-9480-1042-96E1-82B94DA0811E}" type="slidenum">
              <a:rPr lang="en-US" smtClean="0"/>
              <a:t>‹#›</a:t>
            </a:fld>
            <a:endParaRPr lang="en-US"/>
          </a:p>
        </p:txBody>
      </p:sp>
    </p:spTree>
    <p:extLst>
      <p:ext uri="{BB962C8B-B14F-4D97-AF65-F5344CB8AC3E}">
        <p14:creationId xmlns:p14="http://schemas.microsoft.com/office/powerpoint/2010/main" val="3028987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680402"/>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422400"/>
            <a:ext cx="8229600" cy="4703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899555" y="6374616"/>
            <a:ext cx="2133600" cy="365125"/>
          </a:xfrm>
          <a:prstGeom prst="rect">
            <a:avLst/>
          </a:prstGeom>
        </p:spPr>
        <p:txBody>
          <a:bodyPr vert="horz" lIns="91440" tIns="45720" rIns="91440" bIns="45720" rtlCol="0" anchor="ctr"/>
          <a:lstStyle>
            <a:lvl1pPr algn="r">
              <a:defRPr sz="1200">
                <a:solidFill>
                  <a:srgbClr val="000000"/>
                </a:solidFill>
              </a:defRPr>
            </a:lvl1pPr>
          </a:lstStyle>
          <a:p>
            <a:fld id="{4E77BC79-9480-1042-96E1-82B94DA0811E}" type="slidenum">
              <a:rPr lang="en-US" smtClean="0"/>
              <a:pPr/>
              <a:t>‹#›</a:t>
            </a:fld>
            <a:endParaRPr lang="en-US" dirty="0"/>
          </a:p>
        </p:txBody>
      </p:sp>
    </p:spTree>
    <p:extLst>
      <p:ext uri="{BB962C8B-B14F-4D97-AF65-F5344CB8AC3E}">
        <p14:creationId xmlns:p14="http://schemas.microsoft.com/office/powerpoint/2010/main" val="1191244257"/>
      </p:ext>
    </p:extLst>
  </p:cSld>
  <p:clrMap bg1="lt1" tx1="dk1" bg2="lt2" tx2="dk2" accent1="accent1" accent2="accent2" accent3="accent3" accent4="accent4" accent5="accent5" accent6="accent6" hlink="hlink" folHlink="folHlink"/>
  <p:sldLayoutIdLst>
    <p:sldLayoutId id="2147483651"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ftr="0" dt="0"/>
  <p:txStyles>
    <p:titleStyle>
      <a:lvl1pPr algn="l" defTabSz="457200" rtl="0" eaLnBrk="1" latinLnBrk="0" hangingPunct="1">
        <a:spcBef>
          <a:spcPct val="0"/>
        </a:spcBef>
        <a:buNone/>
        <a:defRPr sz="4000" kern="1200">
          <a:solidFill>
            <a:schemeClr val="tx1"/>
          </a:solidFill>
          <a:latin typeface="San serif"/>
          <a:ea typeface="+mj-ea"/>
          <a:cs typeface="San serif"/>
        </a:defRPr>
      </a:lvl1pPr>
    </p:titleStyle>
    <p:bodyStyle>
      <a:lvl1pPr marL="342900" indent="-342900" algn="l" defTabSz="457200" rtl="0" eaLnBrk="1" latinLnBrk="0" hangingPunct="1">
        <a:spcBef>
          <a:spcPct val="20000"/>
        </a:spcBef>
        <a:buFont typeface="Wingdings" charset="2"/>
        <a:buChar char="q"/>
        <a:defRPr sz="2800" kern="1200">
          <a:solidFill>
            <a:schemeClr val="tx1"/>
          </a:solidFill>
          <a:latin typeface="San serif"/>
          <a:ea typeface="+mn-ea"/>
          <a:cs typeface="San serif"/>
        </a:defRPr>
      </a:lvl1pPr>
      <a:lvl2pPr marL="742950" indent="-285750" algn="l" defTabSz="457200" rtl="0" eaLnBrk="1" latinLnBrk="0" hangingPunct="1">
        <a:spcBef>
          <a:spcPct val="20000"/>
        </a:spcBef>
        <a:buFont typeface="Wingdings" charset="2"/>
        <a:buChar char="q"/>
        <a:defRPr sz="2400" kern="1200">
          <a:solidFill>
            <a:schemeClr val="tx1"/>
          </a:solidFill>
          <a:latin typeface="San serif"/>
          <a:ea typeface="+mn-ea"/>
          <a:cs typeface="San serif"/>
        </a:defRPr>
      </a:lvl2pPr>
      <a:lvl3pPr marL="1143000" indent="-228600" algn="l" defTabSz="457200" rtl="0" eaLnBrk="1" latinLnBrk="0" hangingPunct="1">
        <a:spcBef>
          <a:spcPct val="20000"/>
        </a:spcBef>
        <a:buFont typeface="Arial"/>
        <a:buChar char="•"/>
        <a:defRPr sz="2000" kern="1200">
          <a:solidFill>
            <a:schemeClr val="tx1"/>
          </a:solidFill>
          <a:latin typeface="San serif"/>
          <a:ea typeface="+mn-ea"/>
          <a:cs typeface="San serif"/>
        </a:defRPr>
      </a:lvl3pPr>
      <a:lvl4pPr marL="1600200" indent="-228600" algn="l" defTabSz="457200" rtl="0" eaLnBrk="1" latinLnBrk="0" hangingPunct="1">
        <a:spcBef>
          <a:spcPct val="20000"/>
        </a:spcBef>
        <a:buFont typeface="Arial"/>
        <a:buChar char="•"/>
        <a:defRPr sz="1800" kern="1200">
          <a:solidFill>
            <a:schemeClr val="tx1"/>
          </a:solidFill>
          <a:latin typeface="San serif"/>
          <a:ea typeface="+mn-ea"/>
          <a:cs typeface="San serif"/>
        </a:defRPr>
      </a:lvl4pPr>
      <a:lvl5pPr marL="2057400" indent="-228600" algn="l" defTabSz="457200" rtl="0" eaLnBrk="1" latinLnBrk="0" hangingPunct="1">
        <a:spcBef>
          <a:spcPct val="20000"/>
        </a:spcBef>
        <a:buFont typeface="Arial"/>
        <a:buChar char="•"/>
        <a:defRPr sz="1800" kern="1200">
          <a:solidFill>
            <a:schemeClr val="tx1"/>
          </a:solidFill>
          <a:latin typeface="San serif"/>
          <a:ea typeface="+mn-ea"/>
          <a:cs typeface="San serif"/>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tsung-wei.huang@utah.edu"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github.com/tsung-wei-huang/cs3992" TargetMode="External"/><Relationship Id="rId4" Type="http://schemas.openxmlformats.org/officeDocument/2006/relationships/hyperlink" Target="mailto:yasin.zamani@gmail.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tsung-wei-huang/cs3992"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7C883-7AFF-244C-AF4A-5B8B8A2E1248}"/>
              </a:ext>
            </a:extLst>
          </p:cNvPr>
          <p:cNvSpPr>
            <a:spLocks noGrp="1"/>
          </p:cNvSpPr>
          <p:nvPr>
            <p:ph type="title"/>
          </p:nvPr>
        </p:nvSpPr>
        <p:spPr>
          <a:xfrm>
            <a:off x="581732" y="688058"/>
            <a:ext cx="7980533" cy="2221397"/>
          </a:xfrm>
        </p:spPr>
        <p:txBody>
          <a:bodyPr/>
          <a:lstStyle/>
          <a:p>
            <a:r>
              <a:rPr lang="en-US" sz="4800" dirty="0"/>
              <a:t>Lecture 2: Team Work</a:t>
            </a:r>
          </a:p>
        </p:txBody>
      </p:sp>
      <p:sp>
        <p:nvSpPr>
          <p:cNvPr id="4" name="Slide Number Placeholder 3">
            <a:extLst>
              <a:ext uri="{FF2B5EF4-FFF2-40B4-BE49-F238E27FC236}">
                <a16:creationId xmlns:a16="http://schemas.microsoft.com/office/drawing/2014/main" id="{BB9C9C05-F347-0C4F-946E-E4F1C7A091AA}"/>
              </a:ext>
            </a:extLst>
          </p:cNvPr>
          <p:cNvSpPr>
            <a:spLocks noGrp="1"/>
          </p:cNvSpPr>
          <p:nvPr>
            <p:ph type="sldNum" sz="quarter" idx="12"/>
          </p:nvPr>
        </p:nvSpPr>
        <p:spPr/>
        <p:txBody>
          <a:bodyPr/>
          <a:lstStyle/>
          <a:p>
            <a:fld id="{4E77BC79-9480-1042-96E1-82B94DA0811E}" type="slidenum">
              <a:rPr lang="en-US" smtClean="0"/>
              <a:t>1</a:t>
            </a:fld>
            <a:endParaRPr lang="en-US"/>
          </a:p>
        </p:txBody>
      </p:sp>
      <p:sp>
        <p:nvSpPr>
          <p:cNvPr id="5" name="Rectangle 4">
            <a:extLst>
              <a:ext uri="{FF2B5EF4-FFF2-40B4-BE49-F238E27FC236}">
                <a16:creationId xmlns:a16="http://schemas.microsoft.com/office/drawing/2014/main" id="{6195A4A3-FF99-754A-8985-6F0657A95CA5}"/>
              </a:ext>
            </a:extLst>
          </p:cNvPr>
          <p:cNvSpPr/>
          <p:nvPr/>
        </p:nvSpPr>
        <p:spPr>
          <a:xfrm>
            <a:off x="0" y="2909455"/>
            <a:ext cx="9144000" cy="1864599"/>
          </a:xfrm>
          <a:prstGeom prst="rect">
            <a:avLst/>
          </a:prstGeom>
          <a:solidFill>
            <a:schemeClr val="tx1">
              <a:lumMod val="85000"/>
            </a:schemeClr>
          </a:solidFill>
          <a:ln>
            <a:solidFill>
              <a:schemeClr val="tx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bg1"/>
                </a:solidFill>
              </a:rPr>
              <a:t>Dr. Tsung-Wei Huang</a:t>
            </a:r>
          </a:p>
          <a:p>
            <a:pPr algn="ctr"/>
            <a:r>
              <a:rPr lang="en-US" sz="2800" dirty="0">
                <a:solidFill>
                  <a:schemeClr val="bg1"/>
                </a:solidFill>
              </a:rPr>
              <a:t>Department of Electrical and Computer Engineering</a:t>
            </a:r>
          </a:p>
          <a:p>
            <a:pPr algn="ctr"/>
            <a:r>
              <a:rPr lang="en-US" sz="2800" dirty="0">
                <a:solidFill>
                  <a:schemeClr val="bg1"/>
                </a:solidFill>
              </a:rPr>
              <a:t>University of Utah, Salt Lake City, UT</a:t>
            </a:r>
          </a:p>
        </p:txBody>
      </p:sp>
      <p:pic>
        <p:nvPicPr>
          <p:cNvPr id="6" name="Picture 5">
            <a:extLst>
              <a:ext uri="{FF2B5EF4-FFF2-40B4-BE49-F238E27FC236}">
                <a16:creationId xmlns:a16="http://schemas.microsoft.com/office/drawing/2014/main" id="{43B3622F-8CA1-A84F-81BC-C2A1FCAEAC63}"/>
              </a:ext>
            </a:extLst>
          </p:cNvPr>
          <p:cNvPicPr>
            <a:picLocks noChangeAspect="1"/>
          </p:cNvPicPr>
          <p:nvPr/>
        </p:nvPicPr>
        <p:blipFill rotWithShape="1">
          <a:blip r:embed="rId3"/>
          <a:srcRect t="36788" b="11971"/>
          <a:stretch/>
        </p:blipFill>
        <p:spPr>
          <a:xfrm>
            <a:off x="-1" y="4788568"/>
            <a:ext cx="9144000" cy="2069432"/>
          </a:xfrm>
          <a:prstGeom prst="rect">
            <a:avLst/>
          </a:prstGeom>
        </p:spPr>
      </p:pic>
    </p:spTree>
    <p:extLst>
      <p:ext uri="{BB962C8B-B14F-4D97-AF65-F5344CB8AC3E}">
        <p14:creationId xmlns:p14="http://schemas.microsoft.com/office/powerpoint/2010/main" val="908332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C5890F-C4AD-184A-A017-8DEDAA1B981D}"/>
              </a:ext>
            </a:extLst>
          </p:cNvPr>
          <p:cNvSpPr>
            <a:spLocks noGrp="1"/>
          </p:cNvSpPr>
          <p:nvPr>
            <p:ph type="sldNum" sz="quarter" idx="12"/>
          </p:nvPr>
        </p:nvSpPr>
        <p:spPr/>
        <p:txBody>
          <a:bodyPr/>
          <a:lstStyle/>
          <a:p>
            <a:fld id="{4E77BC79-9480-1042-96E1-82B94DA0811E}" type="slidenum">
              <a:rPr lang="en-US" smtClean="0"/>
              <a:t>10</a:t>
            </a:fld>
            <a:endParaRPr lang="en-US"/>
          </a:p>
        </p:txBody>
      </p:sp>
      <p:sp>
        <p:nvSpPr>
          <p:cNvPr id="3" name="Title 2">
            <a:extLst>
              <a:ext uri="{FF2B5EF4-FFF2-40B4-BE49-F238E27FC236}">
                <a16:creationId xmlns:a16="http://schemas.microsoft.com/office/drawing/2014/main" id="{D8447DC6-33AA-6B42-817D-B2D037A4F0DE}"/>
              </a:ext>
            </a:extLst>
          </p:cNvPr>
          <p:cNvSpPr>
            <a:spLocks noGrp="1"/>
          </p:cNvSpPr>
          <p:nvPr>
            <p:ph type="title"/>
          </p:nvPr>
        </p:nvSpPr>
        <p:spPr/>
        <p:txBody>
          <a:bodyPr/>
          <a:lstStyle/>
          <a:p>
            <a:r>
              <a:rPr lang="en-US" dirty="0"/>
              <a:t>Individual Team Accountability</a:t>
            </a:r>
          </a:p>
        </p:txBody>
      </p:sp>
      <p:sp>
        <p:nvSpPr>
          <p:cNvPr id="4" name="Content Placeholder 3">
            <a:extLst>
              <a:ext uri="{FF2B5EF4-FFF2-40B4-BE49-F238E27FC236}">
                <a16:creationId xmlns:a16="http://schemas.microsoft.com/office/drawing/2014/main" id="{312572BE-47A4-D440-AB03-1E70669F03C5}"/>
              </a:ext>
            </a:extLst>
          </p:cNvPr>
          <p:cNvSpPr>
            <a:spLocks noGrp="1"/>
          </p:cNvSpPr>
          <p:nvPr>
            <p:ph idx="1"/>
          </p:nvPr>
        </p:nvSpPr>
        <p:spPr/>
        <p:txBody>
          <a:bodyPr/>
          <a:lstStyle/>
          <a:p>
            <a:r>
              <a:rPr lang="en-US" dirty="0"/>
              <a:t>We are not hard-wired to succeed at teamwork</a:t>
            </a:r>
          </a:p>
          <a:p>
            <a:r>
              <a:rPr lang="en-US" dirty="0"/>
              <a:t>Teamwork is something we need to learn</a:t>
            </a:r>
          </a:p>
          <a:p>
            <a:pPr lvl="1"/>
            <a:r>
              <a:rPr lang="en-US" dirty="0"/>
              <a:t>No one is born with excellent teamwork capability</a:t>
            </a:r>
          </a:p>
          <a:p>
            <a:pPr lvl="1"/>
            <a:r>
              <a:rPr lang="en-US" dirty="0"/>
              <a:t>Teamwork must be trained </a:t>
            </a:r>
          </a:p>
          <a:p>
            <a:r>
              <a:rPr lang="en-US" dirty="0"/>
              <a:t>What encourage team responsibility?</a:t>
            </a:r>
          </a:p>
          <a:p>
            <a:pPr lvl="1"/>
            <a:r>
              <a:rPr lang="en-US" dirty="0"/>
              <a:t>https://</a:t>
            </a:r>
            <a:r>
              <a:rPr lang="en-US" dirty="0" err="1"/>
              <a:t>www.youtube.com</a:t>
            </a:r>
            <a:r>
              <a:rPr lang="en-US" dirty="0"/>
              <a:t>/</a:t>
            </a:r>
            <a:r>
              <a:rPr lang="en-US" dirty="0" err="1"/>
              <a:t>watch?v</a:t>
            </a:r>
            <a:r>
              <a:rPr lang="en-US" dirty="0"/>
              <a:t>=mCEob8Jyecw</a:t>
            </a:r>
          </a:p>
          <a:p>
            <a:pPr lvl="1"/>
            <a:endParaRPr lang="en-US" dirty="0"/>
          </a:p>
          <a:p>
            <a:pPr lvl="1"/>
            <a:endParaRPr lang="en-US" dirty="0"/>
          </a:p>
          <a:p>
            <a:endParaRPr lang="en-US" dirty="0">
              <a:solidFill>
                <a:srgbClr val="FF0000"/>
              </a:solidFill>
            </a:endParaRPr>
          </a:p>
          <a:p>
            <a:pPr lvl="1"/>
            <a:endParaRPr lang="en-US" dirty="0"/>
          </a:p>
        </p:txBody>
      </p:sp>
    </p:spTree>
    <p:extLst>
      <p:ext uri="{BB962C8B-B14F-4D97-AF65-F5344CB8AC3E}">
        <p14:creationId xmlns:p14="http://schemas.microsoft.com/office/powerpoint/2010/main" val="949775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C5890F-C4AD-184A-A017-8DEDAA1B981D}"/>
              </a:ext>
            </a:extLst>
          </p:cNvPr>
          <p:cNvSpPr>
            <a:spLocks noGrp="1"/>
          </p:cNvSpPr>
          <p:nvPr>
            <p:ph type="sldNum" sz="quarter" idx="12"/>
          </p:nvPr>
        </p:nvSpPr>
        <p:spPr/>
        <p:txBody>
          <a:bodyPr/>
          <a:lstStyle/>
          <a:p>
            <a:fld id="{4E77BC79-9480-1042-96E1-82B94DA0811E}" type="slidenum">
              <a:rPr lang="en-US" smtClean="0"/>
              <a:t>11</a:t>
            </a:fld>
            <a:endParaRPr lang="en-US"/>
          </a:p>
        </p:txBody>
      </p:sp>
      <p:sp>
        <p:nvSpPr>
          <p:cNvPr id="3" name="Title 2">
            <a:extLst>
              <a:ext uri="{FF2B5EF4-FFF2-40B4-BE49-F238E27FC236}">
                <a16:creationId xmlns:a16="http://schemas.microsoft.com/office/drawing/2014/main" id="{D8447DC6-33AA-6B42-817D-B2D037A4F0DE}"/>
              </a:ext>
            </a:extLst>
          </p:cNvPr>
          <p:cNvSpPr>
            <a:spLocks noGrp="1"/>
          </p:cNvSpPr>
          <p:nvPr>
            <p:ph type="title"/>
          </p:nvPr>
        </p:nvSpPr>
        <p:spPr/>
        <p:txBody>
          <a:bodyPr/>
          <a:lstStyle/>
          <a:p>
            <a:r>
              <a:rPr lang="en-US" dirty="0"/>
              <a:t>So, It Comes Down to Three Things:</a:t>
            </a:r>
          </a:p>
        </p:txBody>
      </p:sp>
      <p:sp>
        <p:nvSpPr>
          <p:cNvPr id="4" name="Content Placeholder 3">
            <a:extLst>
              <a:ext uri="{FF2B5EF4-FFF2-40B4-BE49-F238E27FC236}">
                <a16:creationId xmlns:a16="http://schemas.microsoft.com/office/drawing/2014/main" id="{312572BE-47A4-D440-AB03-1E70669F03C5}"/>
              </a:ext>
            </a:extLst>
          </p:cNvPr>
          <p:cNvSpPr>
            <a:spLocks noGrp="1"/>
          </p:cNvSpPr>
          <p:nvPr>
            <p:ph idx="1"/>
          </p:nvPr>
        </p:nvSpPr>
        <p:spPr>
          <a:xfrm>
            <a:off x="628650" y="1295944"/>
            <a:ext cx="7886700" cy="4257363"/>
          </a:xfrm>
        </p:spPr>
        <p:txBody>
          <a:bodyPr/>
          <a:lstStyle/>
          <a:p>
            <a:r>
              <a:rPr lang="en-US" dirty="0"/>
              <a:t>Challenge</a:t>
            </a:r>
          </a:p>
          <a:p>
            <a:pPr lvl="1"/>
            <a:r>
              <a:rPr lang="en-US" dirty="0"/>
              <a:t>It’s not about easy thing, but the hard things to solve</a:t>
            </a:r>
          </a:p>
          <a:p>
            <a:r>
              <a:rPr lang="en-US" dirty="0"/>
              <a:t>Trust</a:t>
            </a:r>
          </a:p>
          <a:p>
            <a:pPr lvl="1"/>
            <a:r>
              <a:rPr lang="en-US" dirty="0"/>
              <a:t>Everyone trusts each other</a:t>
            </a:r>
          </a:p>
          <a:p>
            <a:pPr lvl="1"/>
            <a:r>
              <a:rPr lang="en-US" dirty="0"/>
              <a:t>Everyone hears each other</a:t>
            </a:r>
          </a:p>
          <a:p>
            <a:pPr lvl="1"/>
            <a:r>
              <a:rPr lang="en-US" dirty="0"/>
              <a:t>For me, this is the most fundamental part</a:t>
            </a:r>
          </a:p>
          <a:p>
            <a:r>
              <a:rPr lang="en-US" dirty="0"/>
              <a:t>Break the plateau</a:t>
            </a:r>
          </a:p>
          <a:p>
            <a:pPr lvl="1"/>
            <a:r>
              <a:rPr lang="en-US" dirty="0"/>
              <a:t>Set up milestones</a:t>
            </a:r>
          </a:p>
          <a:p>
            <a:pPr lvl="1"/>
            <a:r>
              <a:rPr lang="en-US" dirty="0"/>
              <a:t>Foster leadership</a:t>
            </a:r>
          </a:p>
          <a:p>
            <a:pPr lvl="1"/>
            <a:endParaRPr lang="en-US" dirty="0"/>
          </a:p>
          <a:p>
            <a:endParaRPr lang="en-US" dirty="0">
              <a:solidFill>
                <a:srgbClr val="FF0000"/>
              </a:solidFill>
            </a:endParaRPr>
          </a:p>
          <a:p>
            <a:pPr lvl="1"/>
            <a:endParaRPr lang="en-US" dirty="0"/>
          </a:p>
        </p:txBody>
      </p:sp>
    </p:spTree>
    <p:extLst>
      <p:ext uri="{BB962C8B-B14F-4D97-AF65-F5344CB8AC3E}">
        <p14:creationId xmlns:p14="http://schemas.microsoft.com/office/powerpoint/2010/main" val="1313713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C5890F-C4AD-184A-A017-8DEDAA1B981D}"/>
              </a:ext>
            </a:extLst>
          </p:cNvPr>
          <p:cNvSpPr>
            <a:spLocks noGrp="1"/>
          </p:cNvSpPr>
          <p:nvPr>
            <p:ph type="sldNum" sz="quarter" idx="12"/>
          </p:nvPr>
        </p:nvSpPr>
        <p:spPr/>
        <p:txBody>
          <a:bodyPr/>
          <a:lstStyle/>
          <a:p>
            <a:fld id="{4E77BC79-9480-1042-96E1-82B94DA0811E}" type="slidenum">
              <a:rPr lang="en-US" smtClean="0"/>
              <a:t>12</a:t>
            </a:fld>
            <a:endParaRPr lang="en-US"/>
          </a:p>
        </p:txBody>
      </p:sp>
      <p:sp>
        <p:nvSpPr>
          <p:cNvPr id="3" name="Title 2">
            <a:extLst>
              <a:ext uri="{FF2B5EF4-FFF2-40B4-BE49-F238E27FC236}">
                <a16:creationId xmlns:a16="http://schemas.microsoft.com/office/drawing/2014/main" id="{D8447DC6-33AA-6B42-817D-B2D037A4F0DE}"/>
              </a:ext>
            </a:extLst>
          </p:cNvPr>
          <p:cNvSpPr>
            <a:spLocks noGrp="1"/>
          </p:cNvSpPr>
          <p:nvPr>
            <p:ph type="title"/>
          </p:nvPr>
        </p:nvSpPr>
        <p:spPr/>
        <p:txBody>
          <a:bodyPr/>
          <a:lstStyle/>
          <a:p>
            <a:r>
              <a:rPr lang="en-US" dirty="0"/>
              <a:t>Trust, Trust, Trust, …</a:t>
            </a:r>
          </a:p>
        </p:txBody>
      </p:sp>
      <p:sp>
        <p:nvSpPr>
          <p:cNvPr id="4" name="Content Placeholder 3">
            <a:extLst>
              <a:ext uri="{FF2B5EF4-FFF2-40B4-BE49-F238E27FC236}">
                <a16:creationId xmlns:a16="http://schemas.microsoft.com/office/drawing/2014/main" id="{312572BE-47A4-D440-AB03-1E70669F03C5}"/>
              </a:ext>
            </a:extLst>
          </p:cNvPr>
          <p:cNvSpPr>
            <a:spLocks noGrp="1"/>
          </p:cNvSpPr>
          <p:nvPr>
            <p:ph idx="1"/>
          </p:nvPr>
        </p:nvSpPr>
        <p:spPr>
          <a:xfrm>
            <a:off x="628650" y="1295944"/>
            <a:ext cx="7886700" cy="4257363"/>
          </a:xfrm>
        </p:spPr>
        <p:txBody>
          <a:bodyPr/>
          <a:lstStyle/>
          <a:p>
            <a:r>
              <a:rPr lang="en-US" dirty="0"/>
              <a:t>Required for a successful team</a:t>
            </a:r>
          </a:p>
          <a:p>
            <a:r>
              <a:rPr lang="en-US" dirty="0"/>
              <a:t>No fast track, it must be earned </a:t>
            </a:r>
          </a:p>
          <a:p>
            <a:r>
              <a:rPr lang="en-US" dirty="0"/>
              <a:t>There are a few techniques that help achieve thrust</a:t>
            </a:r>
          </a:p>
          <a:p>
            <a:pPr lvl="1"/>
            <a:r>
              <a:rPr lang="en-US" dirty="0"/>
              <a:t>Your capability is of course important</a:t>
            </a:r>
          </a:p>
          <a:p>
            <a:pPr lvl="1"/>
            <a:r>
              <a:rPr lang="en-US" dirty="0"/>
              <a:t>Your leadership matters</a:t>
            </a:r>
          </a:p>
          <a:p>
            <a:pPr lvl="1"/>
            <a:r>
              <a:rPr lang="en-US" dirty="0"/>
              <a:t>If you take your advice, what benefits me?</a:t>
            </a:r>
          </a:p>
          <a:p>
            <a:pPr lvl="1"/>
            <a:endParaRPr lang="en-US" dirty="0"/>
          </a:p>
          <a:p>
            <a:endParaRPr lang="en-US" dirty="0">
              <a:solidFill>
                <a:srgbClr val="FF0000"/>
              </a:solidFill>
            </a:endParaRPr>
          </a:p>
          <a:p>
            <a:pPr lvl="1"/>
            <a:endParaRPr lang="en-US" dirty="0"/>
          </a:p>
        </p:txBody>
      </p:sp>
    </p:spTree>
    <p:extLst>
      <p:ext uri="{BB962C8B-B14F-4D97-AF65-F5344CB8AC3E}">
        <p14:creationId xmlns:p14="http://schemas.microsoft.com/office/powerpoint/2010/main" val="4075045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C15CB73-51A7-444A-9621-9A196676817C}"/>
              </a:ext>
            </a:extLst>
          </p:cNvPr>
          <p:cNvSpPr>
            <a:spLocks noGrp="1"/>
          </p:cNvSpPr>
          <p:nvPr>
            <p:ph type="sldNum" sz="quarter" idx="12"/>
          </p:nvPr>
        </p:nvSpPr>
        <p:spPr/>
        <p:txBody>
          <a:bodyPr/>
          <a:lstStyle/>
          <a:p>
            <a:fld id="{4E77BC79-9480-1042-96E1-82B94DA0811E}" type="slidenum">
              <a:rPr lang="en-US" smtClean="0"/>
              <a:t>13</a:t>
            </a:fld>
            <a:endParaRPr lang="en-US"/>
          </a:p>
        </p:txBody>
      </p:sp>
      <p:sp>
        <p:nvSpPr>
          <p:cNvPr id="3" name="Title 2">
            <a:extLst>
              <a:ext uri="{FF2B5EF4-FFF2-40B4-BE49-F238E27FC236}">
                <a16:creationId xmlns:a16="http://schemas.microsoft.com/office/drawing/2014/main" id="{B0DF2E13-BBBA-C446-96B1-9CB04F6149B7}"/>
              </a:ext>
            </a:extLst>
          </p:cNvPr>
          <p:cNvSpPr>
            <a:spLocks noGrp="1"/>
          </p:cNvSpPr>
          <p:nvPr>
            <p:ph type="title"/>
          </p:nvPr>
        </p:nvSpPr>
        <p:spPr/>
        <p:txBody>
          <a:bodyPr/>
          <a:lstStyle/>
          <a:p>
            <a:r>
              <a:rPr lang="en-US" dirty="0"/>
              <a:t>Resect != Follow</a:t>
            </a:r>
          </a:p>
        </p:txBody>
      </p:sp>
      <p:sp>
        <p:nvSpPr>
          <p:cNvPr id="4" name="Content Placeholder 3">
            <a:extLst>
              <a:ext uri="{FF2B5EF4-FFF2-40B4-BE49-F238E27FC236}">
                <a16:creationId xmlns:a16="http://schemas.microsoft.com/office/drawing/2014/main" id="{AD12DC2A-3748-CE44-992E-5C3338B63092}"/>
              </a:ext>
            </a:extLst>
          </p:cNvPr>
          <p:cNvSpPr>
            <a:spLocks noGrp="1"/>
          </p:cNvSpPr>
          <p:nvPr>
            <p:ph idx="1"/>
          </p:nvPr>
        </p:nvSpPr>
        <p:spPr/>
        <p:txBody>
          <a:bodyPr/>
          <a:lstStyle/>
          <a:p>
            <a:r>
              <a:rPr lang="en-US" dirty="0"/>
              <a:t>Yet, success = </a:t>
            </a:r>
            <a:r>
              <a:rPr lang="en-US" i="1" dirty="0"/>
              <a:t>respect</a:t>
            </a:r>
            <a:r>
              <a:rPr lang="en-US" dirty="0"/>
              <a:t> + </a:t>
            </a:r>
            <a:r>
              <a:rPr lang="en-US" i="1" dirty="0"/>
              <a:t>follow</a:t>
            </a:r>
          </a:p>
          <a:p>
            <a:pPr marL="0" indent="0">
              <a:buNone/>
            </a:pPr>
            <a:endParaRPr lang="en-US" dirty="0"/>
          </a:p>
        </p:txBody>
      </p:sp>
      <p:pic>
        <p:nvPicPr>
          <p:cNvPr id="2050" name="Picture 2" descr="10 Ways to Be a Good Follower">
            <a:extLst>
              <a:ext uri="{FF2B5EF4-FFF2-40B4-BE49-F238E27FC236}">
                <a16:creationId xmlns:a16="http://schemas.microsoft.com/office/drawing/2014/main" id="{7BC55A09-619B-1144-9D3D-82FBB34F84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8625" y="2547414"/>
            <a:ext cx="5746750" cy="3581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5897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9653DD6-BDC1-3E40-B5D5-14835A95A251}"/>
              </a:ext>
            </a:extLst>
          </p:cNvPr>
          <p:cNvSpPr>
            <a:spLocks noGrp="1"/>
          </p:cNvSpPr>
          <p:nvPr>
            <p:ph type="sldNum" sz="quarter" idx="12"/>
          </p:nvPr>
        </p:nvSpPr>
        <p:spPr/>
        <p:txBody>
          <a:bodyPr/>
          <a:lstStyle/>
          <a:p>
            <a:fld id="{4E77BC79-9480-1042-96E1-82B94DA0811E}" type="slidenum">
              <a:rPr lang="en-US" smtClean="0"/>
              <a:t>14</a:t>
            </a:fld>
            <a:endParaRPr lang="en-US"/>
          </a:p>
        </p:txBody>
      </p:sp>
      <p:sp>
        <p:nvSpPr>
          <p:cNvPr id="3" name="Title 2">
            <a:extLst>
              <a:ext uri="{FF2B5EF4-FFF2-40B4-BE49-F238E27FC236}">
                <a16:creationId xmlns:a16="http://schemas.microsoft.com/office/drawing/2014/main" id="{0BF94A3A-0972-C043-84C7-9FB66ADDB25D}"/>
              </a:ext>
            </a:extLst>
          </p:cNvPr>
          <p:cNvSpPr>
            <a:spLocks noGrp="1"/>
          </p:cNvSpPr>
          <p:nvPr>
            <p:ph type="title"/>
          </p:nvPr>
        </p:nvSpPr>
        <p:spPr/>
        <p:txBody>
          <a:bodyPr/>
          <a:lstStyle/>
          <a:p>
            <a:r>
              <a:rPr lang="en-US" dirty="0"/>
              <a:t>First Step: Form a Team</a:t>
            </a:r>
          </a:p>
        </p:txBody>
      </p:sp>
      <p:sp>
        <p:nvSpPr>
          <p:cNvPr id="4" name="Content Placeholder 3">
            <a:extLst>
              <a:ext uri="{FF2B5EF4-FFF2-40B4-BE49-F238E27FC236}">
                <a16:creationId xmlns:a16="http://schemas.microsoft.com/office/drawing/2014/main" id="{D777F238-F4E1-5F4D-B853-ED6FE6ACE285}"/>
              </a:ext>
            </a:extLst>
          </p:cNvPr>
          <p:cNvSpPr>
            <a:spLocks noGrp="1"/>
          </p:cNvSpPr>
          <p:nvPr>
            <p:ph idx="1"/>
          </p:nvPr>
        </p:nvSpPr>
        <p:spPr/>
        <p:txBody>
          <a:bodyPr/>
          <a:lstStyle/>
          <a:p>
            <a:r>
              <a:rPr lang="en-US" dirty="0"/>
              <a:t>Each team has about 3-4 people</a:t>
            </a:r>
          </a:p>
          <a:p>
            <a:pPr lvl="1"/>
            <a:r>
              <a:rPr lang="en-US" dirty="0"/>
              <a:t>Example: 2 on software and 2 on hardware</a:t>
            </a:r>
          </a:p>
          <a:p>
            <a:pPr lvl="1"/>
            <a:r>
              <a:rPr lang="en-US" dirty="0"/>
              <a:t>Example: 1 on software and 2 on hardware</a:t>
            </a:r>
          </a:p>
          <a:p>
            <a:pPr lvl="1"/>
            <a:r>
              <a:rPr lang="en-US" dirty="0"/>
              <a:t>Example: 2 on software and 1 on hardware</a:t>
            </a:r>
          </a:p>
          <a:p>
            <a:r>
              <a:rPr lang="en-US" dirty="0"/>
              <a:t>Each team has a leader</a:t>
            </a:r>
          </a:p>
          <a:p>
            <a:pPr lvl="1"/>
            <a:r>
              <a:rPr lang="en-US" dirty="0"/>
              <a:t>The man point of contact between you and me</a:t>
            </a:r>
          </a:p>
          <a:p>
            <a:pPr lvl="1"/>
            <a:r>
              <a:rPr lang="en-US" dirty="0"/>
              <a:t>The man who keeps track of everyone else’s progress</a:t>
            </a:r>
          </a:p>
          <a:p>
            <a:pPr lvl="1"/>
            <a:r>
              <a:rPr lang="en-US" dirty="0"/>
              <a:t>The man who suffers the most – but earns the most </a:t>
            </a:r>
            <a:r>
              <a:rPr lang="en-US" dirty="0">
                <a:sym typeface="Wingdings" pitchFamily="2" charset="2"/>
              </a:rPr>
              <a:t> </a:t>
            </a:r>
            <a:endParaRPr lang="en-US" dirty="0"/>
          </a:p>
          <a:p>
            <a:pPr lvl="1"/>
            <a:endParaRPr lang="en-US" dirty="0"/>
          </a:p>
        </p:txBody>
      </p:sp>
    </p:spTree>
    <p:extLst>
      <p:ext uri="{BB962C8B-B14F-4D97-AF65-F5344CB8AC3E}">
        <p14:creationId xmlns:p14="http://schemas.microsoft.com/office/powerpoint/2010/main" val="4266135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55D18F-B31E-EE46-B447-2C4DCA72439E}"/>
              </a:ext>
            </a:extLst>
          </p:cNvPr>
          <p:cNvSpPr>
            <a:spLocks noGrp="1"/>
          </p:cNvSpPr>
          <p:nvPr>
            <p:ph type="sldNum" sz="quarter" idx="12"/>
          </p:nvPr>
        </p:nvSpPr>
        <p:spPr/>
        <p:txBody>
          <a:bodyPr/>
          <a:lstStyle/>
          <a:p>
            <a:fld id="{4E77BC79-9480-1042-96E1-82B94DA0811E}" type="slidenum">
              <a:rPr lang="en-US" smtClean="0"/>
              <a:t>15</a:t>
            </a:fld>
            <a:endParaRPr lang="en-US"/>
          </a:p>
        </p:txBody>
      </p:sp>
      <p:sp>
        <p:nvSpPr>
          <p:cNvPr id="3" name="Title 2">
            <a:extLst>
              <a:ext uri="{FF2B5EF4-FFF2-40B4-BE49-F238E27FC236}">
                <a16:creationId xmlns:a16="http://schemas.microsoft.com/office/drawing/2014/main" id="{ECD6E702-6370-F34C-9633-F65D3D1FA343}"/>
              </a:ext>
            </a:extLst>
          </p:cNvPr>
          <p:cNvSpPr>
            <a:spLocks noGrp="1"/>
          </p:cNvSpPr>
          <p:nvPr>
            <p:ph type="title"/>
          </p:nvPr>
        </p:nvSpPr>
        <p:spPr/>
        <p:txBody>
          <a:bodyPr>
            <a:normAutofit/>
          </a:bodyPr>
          <a:lstStyle/>
          <a:p>
            <a:r>
              <a:rPr lang="en-US" dirty="0"/>
              <a:t>Resume and Elevator Pitch</a:t>
            </a:r>
          </a:p>
        </p:txBody>
      </p:sp>
      <p:sp>
        <p:nvSpPr>
          <p:cNvPr id="4" name="Content Placeholder 3">
            <a:extLst>
              <a:ext uri="{FF2B5EF4-FFF2-40B4-BE49-F238E27FC236}">
                <a16:creationId xmlns:a16="http://schemas.microsoft.com/office/drawing/2014/main" id="{92DD5DD8-57B2-AB41-AA17-4B5C669445D0}"/>
              </a:ext>
            </a:extLst>
          </p:cNvPr>
          <p:cNvSpPr>
            <a:spLocks noGrp="1"/>
          </p:cNvSpPr>
          <p:nvPr>
            <p:ph idx="1"/>
          </p:nvPr>
        </p:nvSpPr>
        <p:spPr/>
        <p:txBody>
          <a:bodyPr/>
          <a:lstStyle/>
          <a:p>
            <a:r>
              <a:rPr lang="en-US" dirty="0"/>
              <a:t>Everyone needs to turn in a resume as an assignment</a:t>
            </a:r>
          </a:p>
          <a:p>
            <a:pPr lvl="1"/>
            <a:r>
              <a:rPr lang="en-US" dirty="0"/>
              <a:t>Due 2/5 23:59 PM</a:t>
            </a:r>
          </a:p>
          <a:p>
            <a:pPr lvl="1"/>
            <a:r>
              <a:rPr lang="en-US" dirty="0"/>
              <a:t>Need to set up your personal page at GitHub</a:t>
            </a:r>
          </a:p>
          <a:p>
            <a:pPr lvl="1"/>
            <a:r>
              <a:rPr lang="en-US" dirty="0"/>
              <a:t>Will be visible to all students</a:t>
            </a:r>
          </a:p>
          <a:p>
            <a:r>
              <a:rPr lang="en-US" dirty="0"/>
              <a:t>Resume is 1-page PDF with the following 5 sections</a:t>
            </a:r>
          </a:p>
          <a:p>
            <a:pPr lvl="1">
              <a:buFont typeface="Wingdings" pitchFamily="2" charset="2"/>
              <a:buChar char="§"/>
            </a:pPr>
            <a:r>
              <a:rPr lang="en-US" altLang="en-US" dirty="0"/>
              <a:t>Personal Information</a:t>
            </a:r>
          </a:p>
          <a:p>
            <a:pPr lvl="1">
              <a:buFont typeface="Wingdings" pitchFamily="2" charset="2"/>
              <a:buChar char="§"/>
            </a:pPr>
            <a:r>
              <a:rPr lang="en-US" altLang="en-US" dirty="0"/>
              <a:t>Objective</a:t>
            </a:r>
          </a:p>
          <a:p>
            <a:pPr lvl="1">
              <a:buFont typeface="Wingdings" pitchFamily="2" charset="2"/>
              <a:buChar char="§"/>
            </a:pPr>
            <a:r>
              <a:rPr lang="en-US" altLang="en-US" dirty="0"/>
              <a:t>Education</a:t>
            </a:r>
          </a:p>
          <a:p>
            <a:pPr lvl="1">
              <a:buFont typeface="Wingdings" pitchFamily="2" charset="2"/>
              <a:buChar char="§"/>
            </a:pPr>
            <a:r>
              <a:rPr lang="en-US" altLang="en-US" dirty="0"/>
              <a:t>Work Experience</a:t>
            </a:r>
          </a:p>
          <a:p>
            <a:pPr lvl="1">
              <a:buFont typeface="Wingdings" pitchFamily="2" charset="2"/>
              <a:buChar char="§"/>
            </a:pPr>
            <a:r>
              <a:rPr lang="en-US" altLang="en-US" dirty="0"/>
              <a:t>References</a:t>
            </a:r>
          </a:p>
          <a:p>
            <a:pPr>
              <a:buFont typeface="Wingdings" pitchFamily="2" charset="2"/>
              <a:buChar char="§"/>
            </a:pPr>
            <a:endParaRPr lang="en-US" altLang="en-US" dirty="0"/>
          </a:p>
          <a:p>
            <a:pPr lvl="1"/>
            <a:endParaRPr lang="en-US" dirty="0"/>
          </a:p>
          <a:p>
            <a:pPr lvl="1"/>
            <a:endParaRPr lang="en-US" dirty="0"/>
          </a:p>
        </p:txBody>
      </p:sp>
    </p:spTree>
    <p:extLst>
      <p:ext uri="{BB962C8B-B14F-4D97-AF65-F5344CB8AC3E}">
        <p14:creationId xmlns:p14="http://schemas.microsoft.com/office/powerpoint/2010/main" val="983431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55D18F-B31E-EE46-B447-2C4DCA72439E}"/>
              </a:ext>
            </a:extLst>
          </p:cNvPr>
          <p:cNvSpPr>
            <a:spLocks noGrp="1"/>
          </p:cNvSpPr>
          <p:nvPr>
            <p:ph type="sldNum" sz="quarter" idx="12"/>
          </p:nvPr>
        </p:nvSpPr>
        <p:spPr/>
        <p:txBody>
          <a:bodyPr/>
          <a:lstStyle/>
          <a:p>
            <a:fld id="{4E77BC79-9480-1042-96E1-82B94DA0811E}" type="slidenum">
              <a:rPr lang="en-US" smtClean="0"/>
              <a:t>16</a:t>
            </a:fld>
            <a:endParaRPr lang="en-US"/>
          </a:p>
        </p:txBody>
      </p:sp>
      <p:sp>
        <p:nvSpPr>
          <p:cNvPr id="3" name="Title 2">
            <a:extLst>
              <a:ext uri="{FF2B5EF4-FFF2-40B4-BE49-F238E27FC236}">
                <a16:creationId xmlns:a16="http://schemas.microsoft.com/office/drawing/2014/main" id="{ECD6E702-6370-F34C-9633-F65D3D1FA343}"/>
              </a:ext>
            </a:extLst>
          </p:cNvPr>
          <p:cNvSpPr>
            <a:spLocks noGrp="1"/>
          </p:cNvSpPr>
          <p:nvPr>
            <p:ph type="title"/>
          </p:nvPr>
        </p:nvSpPr>
        <p:spPr/>
        <p:txBody>
          <a:bodyPr>
            <a:normAutofit/>
          </a:bodyPr>
          <a:lstStyle/>
          <a:p>
            <a:r>
              <a:rPr lang="en-US" dirty="0"/>
              <a:t>Other Possible Sections</a:t>
            </a:r>
          </a:p>
        </p:txBody>
      </p:sp>
      <p:sp>
        <p:nvSpPr>
          <p:cNvPr id="4" name="Content Placeholder 3">
            <a:extLst>
              <a:ext uri="{FF2B5EF4-FFF2-40B4-BE49-F238E27FC236}">
                <a16:creationId xmlns:a16="http://schemas.microsoft.com/office/drawing/2014/main" id="{92DD5DD8-57B2-AB41-AA17-4B5C669445D0}"/>
              </a:ext>
            </a:extLst>
          </p:cNvPr>
          <p:cNvSpPr>
            <a:spLocks noGrp="1"/>
          </p:cNvSpPr>
          <p:nvPr>
            <p:ph idx="1"/>
          </p:nvPr>
        </p:nvSpPr>
        <p:spPr/>
        <p:txBody>
          <a:bodyPr/>
          <a:lstStyle/>
          <a:p>
            <a:r>
              <a:rPr lang="en-US" altLang="en-US" dirty="0"/>
              <a:t>You may have the following sections as well</a:t>
            </a:r>
          </a:p>
          <a:p>
            <a:pPr lvl="1"/>
            <a:r>
              <a:rPr lang="en-US" altLang="en-US" dirty="0"/>
              <a:t>Related skills</a:t>
            </a:r>
          </a:p>
          <a:p>
            <a:pPr lvl="1"/>
            <a:r>
              <a:rPr lang="en-US" altLang="en-US" dirty="0"/>
              <a:t>Computer skills</a:t>
            </a:r>
          </a:p>
          <a:p>
            <a:pPr lvl="1"/>
            <a:r>
              <a:rPr lang="en-US" altLang="en-US" dirty="0"/>
              <a:t>Volunteer work</a:t>
            </a:r>
          </a:p>
          <a:p>
            <a:pPr lvl="1"/>
            <a:r>
              <a:rPr lang="en-US" altLang="en-US" dirty="0"/>
              <a:t>Honors and Awards</a:t>
            </a:r>
          </a:p>
          <a:p>
            <a:pPr lvl="1"/>
            <a:r>
              <a:rPr lang="en-US" altLang="en-US" dirty="0"/>
              <a:t>Publications/presentations</a:t>
            </a:r>
          </a:p>
        </p:txBody>
      </p:sp>
    </p:spTree>
    <p:extLst>
      <p:ext uri="{BB962C8B-B14F-4D97-AF65-F5344CB8AC3E}">
        <p14:creationId xmlns:p14="http://schemas.microsoft.com/office/powerpoint/2010/main" val="3262328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55D18F-B31E-EE46-B447-2C4DCA72439E}"/>
              </a:ext>
            </a:extLst>
          </p:cNvPr>
          <p:cNvSpPr>
            <a:spLocks noGrp="1"/>
          </p:cNvSpPr>
          <p:nvPr>
            <p:ph type="sldNum" sz="quarter" idx="12"/>
          </p:nvPr>
        </p:nvSpPr>
        <p:spPr/>
        <p:txBody>
          <a:bodyPr/>
          <a:lstStyle/>
          <a:p>
            <a:fld id="{4E77BC79-9480-1042-96E1-82B94DA0811E}" type="slidenum">
              <a:rPr lang="en-US" smtClean="0"/>
              <a:t>17</a:t>
            </a:fld>
            <a:endParaRPr lang="en-US"/>
          </a:p>
        </p:txBody>
      </p:sp>
      <p:sp>
        <p:nvSpPr>
          <p:cNvPr id="3" name="Title 2">
            <a:extLst>
              <a:ext uri="{FF2B5EF4-FFF2-40B4-BE49-F238E27FC236}">
                <a16:creationId xmlns:a16="http://schemas.microsoft.com/office/drawing/2014/main" id="{ECD6E702-6370-F34C-9633-F65D3D1FA343}"/>
              </a:ext>
            </a:extLst>
          </p:cNvPr>
          <p:cNvSpPr>
            <a:spLocks noGrp="1"/>
          </p:cNvSpPr>
          <p:nvPr>
            <p:ph type="title"/>
          </p:nvPr>
        </p:nvSpPr>
        <p:spPr/>
        <p:txBody>
          <a:bodyPr>
            <a:normAutofit/>
          </a:bodyPr>
          <a:lstStyle/>
          <a:p>
            <a:r>
              <a:rPr lang="en-US" dirty="0"/>
              <a:t>Personal Information</a:t>
            </a:r>
          </a:p>
        </p:txBody>
      </p:sp>
      <p:sp>
        <p:nvSpPr>
          <p:cNvPr id="7" name="Content Placeholder 2">
            <a:extLst>
              <a:ext uri="{FF2B5EF4-FFF2-40B4-BE49-F238E27FC236}">
                <a16:creationId xmlns:a16="http://schemas.microsoft.com/office/drawing/2014/main" id="{01C4A391-3B02-9F42-8207-F263EEB12305}"/>
              </a:ext>
            </a:extLst>
          </p:cNvPr>
          <p:cNvSpPr>
            <a:spLocks noGrp="1"/>
          </p:cNvSpPr>
          <p:nvPr>
            <p:ph idx="1"/>
          </p:nvPr>
        </p:nvSpPr>
        <p:spPr>
          <a:xfrm>
            <a:off x="533400" y="1828800"/>
            <a:ext cx="8382000" cy="4389438"/>
          </a:xfrm>
        </p:spPr>
        <p:txBody>
          <a:bodyPr/>
          <a:lstStyle/>
          <a:p>
            <a:pPr eaLnBrk="1" hangingPunct="1">
              <a:buFont typeface="Wingdings 2" pitchFamily="2" charset="2"/>
              <a:buNone/>
            </a:pPr>
            <a:endParaRPr lang="en-US" altLang="en-US" dirty="0"/>
          </a:p>
          <a:p>
            <a:pPr algn="ctr" eaLnBrk="1" hangingPunct="1">
              <a:buFont typeface="Wingdings 2" pitchFamily="2" charset="2"/>
              <a:buNone/>
            </a:pPr>
            <a:r>
              <a:rPr lang="en-US" altLang="en-US" sz="4000" dirty="0"/>
              <a:t>Tsung-Wei (TW) Huang</a:t>
            </a:r>
          </a:p>
          <a:p>
            <a:pPr eaLnBrk="1" hangingPunct="1">
              <a:buFont typeface="Wingdings 2" pitchFamily="2" charset="2"/>
              <a:buNone/>
            </a:pPr>
            <a:endParaRPr lang="en-US" altLang="en-US" dirty="0"/>
          </a:p>
          <a:p>
            <a:pPr eaLnBrk="1" hangingPunct="1">
              <a:buFont typeface="Wingdings 2" pitchFamily="2" charset="2"/>
              <a:buNone/>
            </a:pPr>
            <a:r>
              <a:rPr lang="en-US" altLang="en-US" sz="2000" dirty="0"/>
              <a:t>1234 Somewhere Drive				(xxx) 555-5555</a:t>
            </a:r>
          </a:p>
          <a:p>
            <a:pPr eaLnBrk="1" hangingPunct="1">
              <a:buFont typeface="Wingdings 2" pitchFamily="2" charset="2"/>
              <a:buNone/>
            </a:pPr>
            <a:r>
              <a:rPr lang="en-US" altLang="en-US" sz="2000" dirty="0"/>
              <a:t>Anytown, Utah 01100				</a:t>
            </a:r>
            <a:r>
              <a:rPr lang="en-US" altLang="en-US" sz="2000" dirty="0" err="1"/>
              <a:t>tsung-wei.huang@utah.edu</a:t>
            </a:r>
            <a:endParaRPr lang="en-US" altLang="en-US" sz="2000" dirty="0"/>
          </a:p>
          <a:p>
            <a:pPr eaLnBrk="1" hangingPunct="1">
              <a:buFont typeface="Wingdings 2" pitchFamily="2" charset="2"/>
              <a:buNone/>
            </a:pPr>
            <a:endParaRPr lang="en-US" altLang="en-US" dirty="0"/>
          </a:p>
        </p:txBody>
      </p:sp>
    </p:spTree>
    <p:extLst>
      <p:ext uri="{BB962C8B-B14F-4D97-AF65-F5344CB8AC3E}">
        <p14:creationId xmlns:p14="http://schemas.microsoft.com/office/powerpoint/2010/main" val="3307161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55D18F-B31E-EE46-B447-2C4DCA72439E}"/>
              </a:ext>
            </a:extLst>
          </p:cNvPr>
          <p:cNvSpPr>
            <a:spLocks noGrp="1"/>
          </p:cNvSpPr>
          <p:nvPr>
            <p:ph type="sldNum" sz="quarter" idx="12"/>
          </p:nvPr>
        </p:nvSpPr>
        <p:spPr/>
        <p:txBody>
          <a:bodyPr/>
          <a:lstStyle/>
          <a:p>
            <a:fld id="{4E77BC79-9480-1042-96E1-82B94DA0811E}" type="slidenum">
              <a:rPr lang="en-US" smtClean="0"/>
              <a:t>18</a:t>
            </a:fld>
            <a:endParaRPr lang="en-US"/>
          </a:p>
        </p:txBody>
      </p:sp>
      <p:sp>
        <p:nvSpPr>
          <p:cNvPr id="3" name="Title 2">
            <a:extLst>
              <a:ext uri="{FF2B5EF4-FFF2-40B4-BE49-F238E27FC236}">
                <a16:creationId xmlns:a16="http://schemas.microsoft.com/office/drawing/2014/main" id="{ECD6E702-6370-F34C-9633-F65D3D1FA343}"/>
              </a:ext>
            </a:extLst>
          </p:cNvPr>
          <p:cNvSpPr>
            <a:spLocks noGrp="1"/>
          </p:cNvSpPr>
          <p:nvPr>
            <p:ph type="title"/>
          </p:nvPr>
        </p:nvSpPr>
        <p:spPr/>
        <p:txBody>
          <a:bodyPr>
            <a:normAutofit/>
          </a:bodyPr>
          <a:lstStyle/>
          <a:p>
            <a:r>
              <a:rPr lang="en-US" dirty="0"/>
              <a:t>Objective</a:t>
            </a:r>
          </a:p>
        </p:txBody>
      </p:sp>
      <p:sp>
        <p:nvSpPr>
          <p:cNvPr id="4" name="Content Placeholder 3">
            <a:extLst>
              <a:ext uri="{FF2B5EF4-FFF2-40B4-BE49-F238E27FC236}">
                <a16:creationId xmlns:a16="http://schemas.microsoft.com/office/drawing/2014/main" id="{92DD5DD8-57B2-AB41-AA17-4B5C669445D0}"/>
              </a:ext>
            </a:extLst>
          </p:cNvPr>
          <p:cNvSpPr>
            <a:spLocks noGrp="1"/>
          </p:cNvSpPr>
          <p:nvPr>
            <p:ph idx="1"/>
          </p:nvPr>
        </p:nvSpPr>
        <p:spPr/>
        <p:txBody>
          <a:bodyPr/>
          <a:lstStyle/>
          <a:p>
            <a:r>
              <a:rPr lang="en-US" altLang="en-US" dirty="0"/>
              <a:t>Indicates specific position for which you are applying</a:t>
            </a:r>
          </a:p>
          <a:p>
            <a:r>
              <a:rPr lang="en-US" altLang="en-US" dirty="0"/>
              <a:t>Simple, clear, and concise</a:t>
            </a:r>
          </a:p>
          <a:p>
            <a:pPr lvl="1"/>
            <a:r>
              <a:rPr lang="en-US" altLang="en-US" dirty="0"/>
              <a:t>Please, no jargon …</a:t>
            </a:r>
          </a:p>
          <a:p>
            <a:r>
              <a:rPr lang="en-US" altLang="en-US" dirty="0"/>
              <a:t>Does not need to be a complete sentence (usually a short, one-line phrase)</a:t>
            </a:r>
          </a:p>
          <a:p>
            <a:r>
              <a:rPr lang="en-US" altLang="en-US" dirty="0"/>
              <a:t>Take advantage of information from the job advertisement (use key words in your objective)</a:t>
            </a:r>
          </a:p>
          <a:p>
            <a:r>
              <a:rPr lang="en-US" altLang="en-US" dirty="0"/>
              <a:t>Don’t be wordy and don’t add unnecessary information Translation:   Don’t blather on</a:t>
            </a:r>
          </a:p>
          <a:p>
            <a:r>
              <a:rPr lang="en-US" altLang="en-US" dirty="0"/>
              <a:t>Don’t get too “ME” centered</a:t>
            </a:r>
          </a:p>
          <a:p>
            <a:pPr>
              <a:buNone/>
            </a:pPr>
            <a:endParaRPr lang="en-US" altLang="en-US" dirty="0"/>
          </a:p>
          <a:p>
            <a:endParaRPr lang="en-US" altLang="en-US" dirty="0"/>
          </a:p>
        </p:txBody>
      </p:sp>
    </p:spTree>
    <p:extLst>
      <p:ext uri="{BB962C8B-B14F-4D97-AF65-F5344CB8AC3E}">
        <p14:creationId xmlns:p14="http://schemas.microsoft.com/office/powerpoint/2010/main" val="1164109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812B139-844D-F04D-B8F5-756E931E3711}"/>
              </a:ext>
            </a:extLst>
          </p:cNvPr>
          <p:cNvSpPr>
            <a:spLocks noGrp="1"/>
          </p:cNvSpPr>
          <p:nvPr>
            <p:ph type="sldNum" sz="quarter" idx="12"/>
          </p:nvPr>
        </p:nvSpPr>
        <p:spPr/>
        <p:txBody>
          <a:bodyPr/>
          <a:lstStyle/>
          <a:p>
            <a:fld id="{4E77BC79-9480-1042-96E1-82B94DA0811E}" type="slidenum">
              <a:rPr lang="en-US" smtClean="0"/>
              <a:t>19</a:t>
            </a:fld>
            <a:endParaRPr lang="en-US"/>
          </a:p>
        </p:txBody>
      </p:sp>
      <p:sp>
        <p:nvSpPr>
          <p:cNvPr id="3" name="Title 2">
            <a:extLst>
              <a:ext uri="{FF2B5EF4-FFF2-40B4-BE49-F238E27FC236}">
                <a16:creationId xmlns:a16="http://schemas.microsoft.com/office/drawing/2014/main" id="{13B89ADD-34DE-6349-A0AB-606480FC5302}"/>
              </a:ext>
            </a:extLst>
          </p:cNvPr>
          <p:cNvSpPr>
            <a:spLocks noGrp="1"/>
          </p:cNvSpPr>
          <p:nvPr>
            <p:ph type="title"/>
          </p:nvPr>
        </p:nvSpPr>
        <p:spPr/>
        <p:txBody>
          <a:bodyPr/>
          <a:lstStyle/>
          <a:p>
            <a:r>
              <a:rPr lang="en-US" dirty="0"/>
              <a:t>Example Objective</a:t>
            </a:r>
          </a:p>
        </p:txBody>
      </p:sp>
      <p:sp>
        <p:nvSpPr>
          <p:cNvPr id="4" name="Content Placeholder 3">
            <a:extLst>
              <a:ext uri="{FF2B5EF4-FFF2-40B4-BE49-F238E27FC236}">
                <a16:creationId xmlns:a16="http://schemas.microsoft.com/office/drawing/2014/main" id="{066190CB-4337-1F4C-A9E7-5F9703A0F80F}"/>
              </a:ext>
            </a:extLst>
          </p:cNvPr>
          <p:cNvSpPr>
            <a:spLocks noGrp="1"/>
          </p:cNvSpPr>
          <p:nvPr>
            <p:ph idx="1"/>
          </p:nvPr>
        </p:nvSpPr>
        <p:spPr/>
        <p:txBody>
          <a:bodyPr/>
          <a:lstStyle/>
          <a:p>
            <a:pPr>
              <a:lnSpc>
                <a:spcPct val="90000"/>
              </a:lnSpc>
            </a:pPr>
            <a:r>
              <a:rPr lang="en-US" altLang="en-US" dirty="0"/>
              <a:t>Remember, this is a major heading</a:t>
            </a:r>
          </a:p>
          <a:p>
            <a:pPr>
              <a:lnSpc>
                <a:spcPct val="90000"/>
              </a:lnSpc>
              <a:buNone/>
            </a:pPr>
            <a:r>
              <a:rPr lang="en-US" altLang="en-US" dirty="0"/>
              <a:t>	</a:t>
            </a:r>
          </a:p>
          <a:p>
            <a:pPr>
              <a:lnSpc>
                <a:spcPct val="90000"/>
              </a:lnSpc>
              <a:buNone/>
            </a:pPr>
            <a:r>
              <a:rPr lang="en-US" altLang="en-US" dirty="0"/>
              <a:t>Objective: To obtain an entry level position in Home Health Care</a:t>
            </a:r>
          </a:p>
          <a:p>
            <a:pPr>
              <a:lnSpc>
                <a:spcPct val="90000"/>
              </a:lnSpc>
              <a:buNone/>
            </a:pPr>
            <a:endParaRPr lang="en-US" altLang="en-US" dirty="0"/>
          </a:p>
          <a:p>
            <a:pPr>
              <a:lnSpc>
                <a:spcPct val="90000"/>
              </a:lnSpc>
              <a:buNone/>
            </a:pPr>
            <a:r>
              <a:rPr lang="en-US" altLang="en-US" dirty="0"/>
              <a:t>Objective: To obtain a position as an Information  Technology Specialist</a:t>
            </a:r>
          </a:p>
          <a:p>
            <a:pPr>
              <a:lnSpc>
                <a:spcPct val="90000"/>
              </a:lnSpc>
              <a:buNone/>
            </a:pPr>
            <a:endParaRPr lang="en-US" altLang="en-US" dirty="0"/>
          </a:p>
          <a:p>
            <a:pPr>
              <a:lnSpc>
                <a:spcPct val="90000"/>
              </a:lnSpc>
              <a:buNone/>
            </a:pPr>
            <a:r>
              <a:rPr lang="en-US" altLang="en-US" dirty="0"/>
              <a:t>Objective: To obtain an advanced level position in Marketing and Finance</a:t>
            </a:r>
          </a:p>
          <a:p>
            <a:pPr>
              <a:lnSpc>
                <a:spcPct val="90000"/>
              </a:lnSpc>
              <a:buNone/>
            </a:pPr>
            <a:r>
              <a:rPr lang="en-US" altLang="en-US" dirty="0"/>
              <a:t>	</a:t>
            </a:r>
            <a:endParaRPr lang="en-US" altLang="en-US" sz="2000" dirty="0"/>
          </a:p>
          <a:p>
            <a:pPr>
              <a:lnSpc>
                <a:spcPct val="90000"/>
              </a:lnSpc>
              <a:buNone/>
            </a:pPr>
            <a:endParaRPr lang="en-US" altLang="en-US" sz="2000" dirty="0"/>
          </a:p>
          <a:p>
            <a:pPr>
              <a:lnSpc>
                <a:spcPct val="90000"/>
              </a:lnSpc>
              <a:buNone/>
            </a:pPr>
            <a:endParaRPr lang="en-US" altLang="en-US" dirty="0"/>
          </a:p>
          <a:p>
            <a:pPr>
              <a:lnSpc>
                <a:spcPct val="90000"/>
              </a:lnSpc>
              <a:buNone/>
            </a:pPr>
            <a:endParaRPr lang="en-US" altLang="en-US" dirty="0"/>
          </a:p>
          <a:p>
            <a:pPr>
              <a:lnSpc>
                <a:spcPct val="90000"/>
              </a:lnSpc>
              <a:buNone/>
            </a:pPr>
            <a:endParaRPr lang="en-US" altLang="en-US" dirty="0"/>
          </a:p>
          <a:p>
            <a:pPr lvl="1">
              <a:lnSpc>
                <a:spcPct val="90000"/>
              </a:lnSpc>
              <a:buNone/>
            </a:pPr>
            <a:endParaRPr lang="en-US" altLang="en-US" dirty="0"/>
          </a:p>
          <a:p>
            <a:pPr lvl="1">
              <a:lnSpc>
                <a:spcPct val="90000"/>
              </a:lnSpc>
              <a:buNone/>
            </a:pPr>
            <a:endParaRPr lang="en-US" altLang="en-US" dirty="0"/>
          </a:p>
          <a:p>
            <a:endParaRPr lang="en-US" dirty="0"/>
          </a:p>
        </p:txBody>
      </p:sp>
    </p:spTree>
    <p:extLst>
      <p:ext uri="{BB962C8B-B14F-4D97-AF65-F5344CB8AC3E}">
        <p14:creationId xmlns:p14="http://schemas.microsoft.com/office/powerpoint/2010/main" val="2015574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01A5142-67A8-104B-BF4B-A7D8BF87206C}"/>
              </a:ext>
            </a:extLst>
          </p:cNvPr>
          <p:cNvSpPr>
            <a:spLocks noGrp="1"/>
          </p:cNvSpPr>
          <p:nvPr>
            <p:ph type="sldNum" sz="quarter" idx="12"/>
          </p:nvPr>
        </p:nvSpPr>
        <p:spPr/>
        <p:txBody>
          <a:bodyPr/>
          <a:lstStyle/>
          <a:p>
            <a:fld id="{4E77BC79-9480-1042-96E1-82B94DA0811E}" type="slidenum">
              <a:rPr lang="en-US" smtClean="0"/>
              <a:t>2</a:t>
            </a:fld>
            <a:endParaRPr lang="en-US"/>
          </a:p>
        </p:txBody>
      </p:sp>
      <p:sp>
        <p:nvSpPr>
          <p:cNvPr id="3" name="Title 2">
            <a:extLst>
              <a:ext uri="{FF2B5EF4-FFF2-40B4-BE49-F238E27FC236}">
                <a16:creationId xmlns:a16="http://schemas.microsoft.com/office/drawing/2014/main" id="{7B057811-D278-3843-AFA3-FCFF621E2FFC}"/>
              </a:ext>
            </a:extLst>
          </p:cNvPr>
          <p:cNvSpPr>
            <a:spLocks noGrp="1"/>
          </p:cNvSpPr>
          <p:nvPr>
            <p:ph type="title"/>
          </p:nvPr>
        </p:nvSpPr>
        <p:spPr/>
        <p:txBody>
          <a:bodyPr/>
          <a:lstStyle/>
          <a:p>
            <a:r>
              <a:rPr lang="en-US" dirty="0"/>
              <a:t>Class Logistics</a:t>
            </a:r>
          </a:p>
        </p:txBody>
      </p:sp>
      <p:sp>
        <p:nvSpPr>
          <p:cNvPr id="4" name="Content Placeholder 3">
            <a:extLst>
              <a:ext uri="{FF2B5EF4-FFF2-40B4-BE49-F238E27FC236}">
                <a16:creationId xmlns:a16="http://schemas.microsoft.com/office/drawing/2014/main" id="{98474974-A7EB-6F4D-83F7-091D1EBD53AE}"/>
              </a:ext>
            </a:extLst>
          </p:cNvPr>
          <p:cNvSpPr>
            <a:spLocks noGrp="1"/>
          </p:cNvSpPr>
          <p:nvPr>
            <p:ph idx="1"/>
          </p:nvPr>
        </p:nvSpPr>
        <p:spPr>
          <a:xfrm>
            <a:off x="628650" y="1295945"/>
            <a:ext cx="7886700" cy="5221734"/>
          </a:xfrm>
        </p:spPr>
        <p:txBody>
          <a:bodyPr>
            <a:normAutofit/>
          </a:bodyPr>
          <a:lstStyle/>
          <a:p>
            <a:r>
              <a:rPr lang="en-US" dirty="0"/>
              <a:t>Staff</a:t>
            </a:r>
          </a:p>
          <a:p>
            <a:pPr lvl="1"/>
            <a:r>
              <a:rPr lang="en-US" sz="2300" dirty="0"/>
              <a:t>Instructor: Tsung-Wei Huang (</a:t>
            </a:r>
            <a:r>
              <a:rPr lang="en-US" sz="2300" dirty="0">
                <a:hlinkClick r:id="rId3"/>
              </a:rPr>
              <a:t>tsung-wei.huang@utah.edu</a:t>
            </a:r>
            <a:r>
              <a:rPr lang="en-US" sz="2300" dirty="0"/>
              <a:t>)</a:t>
            </a:r>
          </a:p>
          <a:p>
            <a:pPr lvl="1"/>
            <a:r>
              <a:rPr lang="en-US" dirty="0"/>
              <a:t>TA: Yasin Zamani (</a:t>
            </a:r>
            <a:r>
              <a:rPr lang="en-US" dirty="0">
                <a:hlinkClick r:id="rId4"/>
              </a:rPr>
              <a:t>yasin.zamani@gmail.com</a:t>
            </a:r>
            <a:r>
              <a:rPr lang="en-US" dirty="0"/>
              <a:t>)</a:t>
            </a:r>
          </a:p>
          <a:p>
            <a:r>
              <a:rPr lang="en-US" dirty="0"/>
              <a:t>Main class</a:t>
            </a:r>
          </a:p>
          <a:p>
            <a:pPr lvl="1"/>
            <a:r>
              <a:rPr lang="en-US" dirty="0"/>
              <a:t>11:50 AM – 13:10 PM Wed/Fri (excluding holiday)</a:t>
            </a:r>
          </a:p>
          <a:p>
            <a:pPr lvl="1"/>
            <a:r>
              <a:rPr lang="en-US" dirty="0"/>
              <a:t>In person + individual project meeting</a:t>
            </a:r>
          </a:p>
          <a:p>
            <a:r>
              <a:rPr lang="en-US" dirty="0"/>
              <a:t>Office hour</a:t>
            </a:r>
          </a:p>
          <a:p>
            <a:pPr lvl="1"/>
            <a:r>
              <a:rPr lang="en-US" dirty="0"/>
              <a:t>By appointment</a:t>
            </a:r>
          </a:p>
          <a:p>
            <a:r>
              <a:rPr lang="en-US" dirty="0"/>
              <a:t>Web: </a:t>
            </a:r>
            <a:r>
              <a:rPr lang="en-US" sz="2400" b="0" dirty="0">
                <a:hlinkClick r:id="rId5"/>
              </a:rPr>
              <a:t>https://github.com/tsung-wei-huang/cs3992</a:t>
            </a:r>
            <a:r>
              <a:rPr lang="en-US" sz="2400" b="0" dirty="0"/>
              <a:t> </a:t>
            </a:r>
          </a:p>
          <a:p>
            <a:r>
              <a:rPr lang="en-US" b="0" dirty="0"/>
              <a:t>Announcement and assignment in Canvas</a:t>
            </a:r>
          </a:p>
        </p:txBody>
      </p:sp>
    </p:spTree>
    <p:extLst>
      <p:ext uri="{BB962C8B-B14F-4D97-AF65-F5344CB8AC3E}">
        <p14:creationId xmlns:p14="http://schemas.microsoft.com/office/powerpoint/2010/main" val="24021718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832FAF7-811B-9E4D-9D65-DCC2AEBAEAFA}"/>
              </a:ext>
            </a:extLst>
          </p:cNvPr>
          <p:cNvSpPr>
            <a:spLocks noGrp="1"/>
          </p:cNvSpPr>
          <p:nvPr>
            <p:ph type="sldNum" sz="quarter" idx="12"/>
          </p:nvPr>
        </p:nvSpPr>
        <p:spPr/>
        <p:txBody>
          <a:bodyPr/>
          <a:lstStyle/>
          <a:p>
            <a:fld id="{4E77BC79-9480-1042-96E1-82B94DA0811E}" type="slidenum">
              <a:rPr lang="en-US" smtClean="0"/>
              <a:t>20</a:t>
            </a:fld>
            <a:endParaRPr lang="en-US"/>
          </a:p>
        </p:txBody>
      </p:sp>
      <p:sp>
        <p:nvSpPr>
          <p:cNvPr id="3" name="Title 2">
            <a:extLst>
              <a:ext uri="{FF2B5EF4-FFF2-40B4-BE49-F238E27FC236}">
                <a16:creationId xmlns:a16="http://schemas.microsoft.com/office/drawing/2014/main" id="{61C984AF-7944-F04E-A553-752106F89827}"/>
              </a:ext>
            </a:extLst>
          </p:cNvPr>
          <p:cNvSpPr>
            <a:spLocks noGrp="1"/>
          </p:cNvSpPr>
          <p:nvPr>
            <p:ph type="title"/>
          </p:nvPr>
        </p:nvSpPr>
        <p:spPr/>
        <p:txBody>
          <a:bodyPr/>
          <a:lstStyle/>
          <a:p>
            <a:r>
              <a:rPr lang="en-US" dirty="0"/>
              <a:t>Education</a:t>
            </a:r>
          </a:p>
        </p:txBody>
      </p:sp>
      <p:sp>
        <p:nvSpPr>
          <p:cNvPr id="4" name="Content Placeholder 3">
            <a:extLst>
              <a:ext uri="{FF2B5EF4-FFF2-40B4-BE49-F238E27FC236}">
                <a16:creationId xmlns:a16="http://schemas.microsoft.com/office/drawing/2014/main" id="{258AA858-1919-D14A-A3EB-8CB4B7C5A75C}"/>
              </a:ext>
            </a:extLst>
          </p:cNvPr>
          <p:cNvSpPr>
            <a:spLocks noGrp="1"/>
          </p:cNvSpPr>
          <p:nvPr>
            <p:ph idx="1"/>
          </p:nvPr>
        </p:nvSpPr>
        <p:spPr/>
        <p:txBody>
          <a:bodyPr/>
          <a:lstStyle/>
          <a:p>
            <a:pPr>
              <a:lnSpc>
                <a:spcPct val="150000"/>
              </a:lnSpc>
            </a:pPr>
            <a:r>
              <a:rPr lang="en-US" altLang="en-US" dirty="0"/>
              <a:t>High School Diploma</a:t>
            </a:r>
          </a:p>
          <a:p>
            <a:pPr>
              <a:lnSpc>
                <a:spcPct val="150000"/>
              </a:lnSpc>
            </a:pPr>
            <a:r>
              <a:rPr lang="en-US" altLang="en-US" dirty="0"/>
              <a:t>Associates Degree</a:t>
            </a:r>
          </a:p>
          <a:p>
            <a:pPr>
              <a:lnSpc>
                <a:spcPct val="150000"/>
              </a:lnSpc>
            </a:pPr>
            <a:r>
              <a:rPr lang="en-US" altLang="en-US" dirty="0"/>
              <a:t>Advanced Associates Degree</a:t>
            </a:r>
          </a:p>
          <a:p>
            <a:pPr>
              <a:lnSpc>
                <a:spcPct val="150000"/>
              </a:lnSpc>
            </a:pPr>
            <a:r>
              <a:rPr lang="en-US" altLang="en-US" dirty="0"/>
              <a:t>Bachelors Degree</a:t>
            </a:r>
          </a:p>
          <a:p>
            <a:pPr>
              <a:lnSpc>
                <a:spcPct val="150000"/>
              </a:lnSpc>
            </a:pPr>
            <a:r>
              <a:rPr lang="en-US" altLang="en-US" dirty="0"/>
              <a:t>Masters Degree</a:t>
            </a:r>
          </a:p>
          <a:p>
            <a:pPr>
              <a:lnSpc>
                <a:spcPct val="150000"/>
              </a:lnSpc>
            </a:pPr>
            <a:r>
              <a:rPr lang="en-US" altLang="en-US" dirty="0"/>
              <a:t>Doctoral Degree</a:t>
            </a:r>
          </a:p>
          <a:p>
            <a:endParaRPr lang="en-US" dirty="0"/>
          </a:p>
        </p:txBody>
      </p:sp>
    </p:spTree>
    <p:extLst>
      <p:ext uri="{BB962C8B-B14F-4D97-AF65-F5344CB8AC3E}">
        <p14:creationId xmlns:p14="http://schemas.microsoft.com/office/powerpoint/2010/main" val="4038821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832FAF7-811B-9E4D-9D65-DCC2AEBAEAFA}"/>
              </a:ext>
            </a:extLst>
          </p:cNvPr>
          <p:cNvSpPr>
            <a:spLocks noGrp="1"/>
          </p:cNvSpPr>
          <p:nvPr>
            <p:ph type="sldNum" sz="quarter" idx="12"/>
          </p:nvPr>
        </p:nvSpPr>
        <p:spPr/>
        <p:txBody>
          <a:bodyPr/>
          <a:lstStyle/>
          <a:p>
            <a:fld id="{4E77BC79-9480-1042-96E1-82B94DA0811E}" type="slidenum">
              <a:rPr lang="en-US" smtClean="0"/>
              <a:t>21</a:t>
            </a:fld>
            <a:endParaRPr lang="en-US"/>
          </a:p>
        </p:txBody>
      </p:sp>
      <p:sp>
        <p:nvSpPr>
          <p:cNvPr id="3" name="Title 2">
            <a:extLst>
              <a:ext uri="{FF2B5EF4-FFF2-40B4-BE49-F238E27FC236}">
                <a16:creationId xmlns:a16="http://schemas.microsoft.com/office/drawing/2014/main" id="{61C984AF-7944-F04E-A553-752106F89827}"/>
              </a:ext>
            </a:extLst>
          </p:cNvPr>
          <p:cNvSpPr>
            <a:spLocks noGrp="1"/>
          </p:cNvSpPr>
          <p:nvPr>
            <p:ph type="title"/>
          </p:nvPr>
        </p:nvSpPr>
        <p:spPr/>
        <p:txBody>
          <a:bodyPr/>
          <a:lstStyle/>
          <a:p>
            <a:r>
              <a:rPr lang="en-US" dirty="0"/>
              <a:t>Work Experience</a:t>
            </a:r>
          </a:p>
        </p:txBody>
      </p:sp>
      <p:sp>
        <p:nvSpPr>
          <p:cNvPr id="4" name="Content Placeholder 3">
            <a:extLst>
              <a:ext uri="{FF2B5EF4-FFF2-40B4-BE49-F238E27FC236}">
                <a16:creationId xmlns:a16="http://schemas.microsoft.com/office/drawing/2014/main" id="{258AA858-1919-D14A-A3EB-8CB4B7C5A75C}"/>
              </a:ext>
            </a:extLst>
          </p:cNvPr>
          <p:cNvSpPr>
            <a:spLocks noGrp="1"/>
          </p:cNvSpPr>
          <p:nvPr>
            <p:ph idx="1"/>
          </p:nvPr>
        </p:nvSpPr>
        <p:spPr/>
        <p:txBody>
          <a:bodyPr/>
          <a:lstStyle/>
          <a:p>
            <a:pPr>
              <a:lnSpc>
                <a:spcPct val="90000"/>
              </a:lnSpc>
            </a:pPr>
            <a:r>
              <a:rPr lang="en-US" altLang="en-US" dirty="0"/>
              <a:t>This section is the single most important place to sell yourself to a potential employer</a:t>
            </a:r>
          </a:p>
          <a:p>
            <a:pPr>
              <a:lnSpc>
                <a:spcPct val="90000"/>
              </a:lnSpc>
            </a:pPr>
            <a:endParaRPr lang="en-US" altLang="en-US" dirty="0"/>
          </a:p>
          <a:p>
            <a:pPr>
              <a:lnSpc>
                <a:spcPct val="90000"/>
              </a:lnSpc>
            </a:pPr>
            <a:r>
              <a:rPr lang="en-US" altLang="en-US" dirty="0"/>
              <a:t>With so many to read, employers often skim resumes, looking for:</a:t>
            </a:r>
          </a:p>
          <a:p>
            <a:pPr lvl="1">
              <a:lnSpc>
                <a:spcPct val="90000"/>
              </a:lnSpc>
            </a:pPr>
            <a:r>
              <a:rPr lang="en-US" altLang="en-US" dirty="0"/>
              <a:t>Key job titles</a:t>
            </a:r>
          </a:p>
          <a:p>
            <a:pPr lvl="1">
              <a:lnSpc>
                <a:spcPct val="90000"/>
              </a:lnSpc>
            </a:pPr>
            <a:r>
              <a:rPr lang="en-US" altLang="en-US" dirty="0"/>
              <a:t>Specific skills</a:t>
            </a:r>
          </a:p>
          <a:p>
            <a:pPr lvl="1">
              <a:lnSpc>
                <a:spcPct val="90000"/>
              </a:lnSpc>
            </a:pPr>
            <a:r>
              <a:rPr lang="en-US" altLang="en-US" dirty="0"/>
              <a:t>Relevant qualifications</a:t>
            </a:r>
          </a:p>
          <a:p>
            <a:pPr lvl="1">
              <a:lnSpc>
                <a:spcPct val="90000"/>
              </a:lnSpc>
            </a:pPr>
            <a:endParaRPr lang="en-US" altLang="en-US" dirty="0"/>
          </a:p>
          <a:p>
            <a:pPr lvl="1">
              <a:lnSpc>
                <a:spcPct val="90000"/>
              </a:lnSpc>
              <a:buNone/>
            </a:pPr>
            <a:r>
              <a:rPr lang="en-US" altLang="en-US" dirty="0"/>
              <a:t>Always use key words/phrases that clearly and briefly articulate your experiences</a:t>
            </a:r>
          </a:p>
        </p:txBody>
      </p:sp>
    </p:spTree>
    <p:extLst>
      <p:ext uri="{BB962C8B-B14F-4D97-AF65-F5344CB8AC3E}">
        <p14:creationId xmlns:p14="http://schemas.microsoft.com/office/powerpoint/2010/main" val="18561865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832FAF7-811B-9E4D-9D65-DCC2AEBAEAFA}"/>
              </a:ext>
            </a:extLst>
          </p:cNvPr>
          <p:cNvSpPr>
            <a:spLocks noGrp="1"/>
          </p:cNvSpPr>
          <p:nvPr>
            <p:ph type="sldNum" sz="quarter" idx="12"/>
          </p:nvPr>
        </p:nvSpPr>
        <p:spPr/>
        <p:txBody>
          <a:bodyPr/>
          <a:lstStyle/>
          <a:p>
            <a:fld id="{4E77BC79-9480-1042-96E1-82B94DA0811E}" type="slidenum">
              <a:rPr lang="en-US" smtClean="0"/>
              <a:t>22</a:t>
            </a:fld>
            <a:endParaRPr lang="en-US"/>
          </a:p>
        </p:txBody>
      </p:sp>
      <p:sp>
        <p:nvSpPr>
          <p:cNvPr id="3" name="Title 2">
            <a:extLst>
              <a:ext uri="{FF2B5EF4-FFF2-40B4-BE49-F238E27FC236}">
                <a16:creationId xmlns:a16="http://schemas.microsoft.com/office/drawing/2014/main" id="{61C984AF-7944-F04E-A553-752106F89827}"/>
              </a:ext>
            </a:extLst>
          </p:cNvPr>
          <p:cNvSpPr>
            <a:spLocks noGrp="1"/>
          </p:cNvSpPr>
          <p:nvPr>
            <p:ph type="title"/>
          </p:nvPr>
        </p:nvSpPr>
        <p:spPr/>
        <p:txBody>
          <a:bodyPr/>
          <a:lstStyle/>
          <a:p>
            <a:r>
              <a:rPr lang="en-US" dirty="0"/>
              <a:t>Work Experience</a:t>
            </a:r>
          </a:p>
        </p:txBody>
      </p:sp>
      <p:sp>
        <p:nvSpPr>
          <p:cNvPr id="4" name="Content Placeholder 3">
            <a:extLst>
              <a:ext uri="{FF2B5EF4-FFF2-40B4-BE49-F238E27FC236}">
                <a16:creationId xmlns:a16="http://schemas.microsoft.com/office/drawing/2014/main" id="{258AA858-1919-D14A-A3EB-8CB4B7C5A75C}"/>
              </a:ext>
            </a:extLst>
          </p:cNvPr>
          <p:cNvSpPr>
            <a:spLocks noGrp="1"/>
          </p:cNvSpPr>
          <p:nvPr>
            <p:ph idx="1"/>
          </p:nvPr>
        </p:nvSpPr>
        <p:spPr/>
        <p:txBody>
          <a:bodyPr/>
          <a:lstStyle/>
          <a:p>
            <a:r>
              <a:rPr lang="en-US" altLang="en-US" dirty="0"/>
              <a:t>Stick to the What/Where/When format</a:t>
            </a:r>
          </a:p>
          <a:p>
            <a:endParaRPr lang="en-US" altLang="en-US" dirty="0"/>
          </a:p>
          <a:p>
            <a:r>
              <a:rPr lang="en-US" altLang="en-US" dirty="0"/>
              <a:t>The skills you include on your resume should be connected to the skills required in the job you are seeking</a:t>
            </a:r>
          </a:p>
        </p:txBody>
      </p:sp>
    </p:spTree>
    <p:extLst>
      <p:ext uri="{BB962C8B-B14F-4D97-AF65-F5344CB8AC3E}">
        <p14:creationId xmlns:p14="http://schemas.microsoft.com/office/powerpoint/2010/main" val="13851874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832FAF7-811B-9E4D-9D65-DCC2AEBAEAFA}"/>
              </a:ext>
            </a:extLst>
          </p:cNvPr>
          <p:cNvSpPr>
            <a:spLocks noGrp="1"/>
          </p:cNvSpPr>
          <p:nvPr>
            <p:ph type="sldNum" sz="quarter" idx="12"/>
          </p:nvPr>
        </p:nvSpPr>
        <p:spPr/>
        <p:txBody>
          <a:bodyPr/>
          <a:lstStyle/>
          <a:p>
            <a:fld id="{4E77BC79-9480-1042-96E1-82B94DA0811E}" type="slidenum">
              <a:rPr lang="en-US" smtClean="0"/>
              <a:t>23</a:t>
            </a:fld>
            <a:endParaRPr lang="en-US"/>
          </a:p>
        </p:txBody>
      </p:sp>
      <p:sp>
        <p:nvSpPr>
          <p:cNvPr id="3" name="Title 2">
            <a:extLst>
              <a:ext uri="{FF2B5EF4-FFF2-40B4-BE49-F238E27FC236}">
                <a16:creationId xmlns:a16="http://schemas.microsoft.com/office/drawing/2014/main" id="{61C984AF-7944-F04E-A553-752106F89827}"/>
              </a:ext>
            </a:extLst>
          </p:cNvPr>
          <p:cNvSpPr>
            <a:spLocks noGrp="1"/>
          </p:cNvSpPr>
          <p:nvPr>
            <p:ph type="title"/>
          </p:nvPr>
        </p:nvSpPr>
        <p:spPr/>
        <p:txBody>
          <a:bodyPr>
            <a:normAutofit/>
          </a:bodyPr>
          <a:lstStyle/>
          <a:p>
            <a:r>
              <a:rPr lang="en-US" dirty="0"/>
              <a:t>Let’s Look at Real Examples</a:t>
            </a:r>
          </a:p>
        </p:txBody>
      </p:sp>
      <p:sp>
        <p:nvSpPr>
          <p:cNvPr id="4" name="Content Placeholder 3">
            <a:extLst>
              <a:ext uri="{FF2B5EF4-FFF2-40B4-BE49-F238E27FC236}">
                <a16:creationId xmlns:a16="http://schemas.microsoft.com/office/drawing/2014/main" id="{258AA858-1919-D14A-A3EB-8CB4B7C5A75C}"/>
              </a:ext>
            </a:extLst>
          </p:cNvPr>
          <p:cNvSpPr>
            <a:spLocks noGrp="1"/>
          </p:cNvSpPr>
          <p:nvPr>
            <p:ph idx="1"/>
          </p:nvPr>
        </p:nvSpPr>
        <p:spPr/>
        <p:txBody>
          <a:bodyPr/>
          <a:lstStyle/>
          <a:p>
            <a:r>
              <a:rPr lang="en-US" altLang="en-US" dirty="0"/>
              <a:t>Imagine yourself as a recruiter and see who you would like to hire</a:t>
            </a:r>
          </a:p>
        </p:txBody>
      </p:sp>
      <p:pic>
        <p:nvPicPr>
          <p:cNvPr id="8194" name="Picture 2" descr="Resume Icon of Colored Outline style - Available in SVG, PNG, EPS, AI &amp; Icon  fonts">
            <a:extLst>
              <a:ext uri="{FF2B5EF4-FFF2-40B4-BE49-F238E27FC236}">
                <a16:creationId xmlns:a16="http://schemas.microsoft.com/office/drawing/2014/main" id="{B01C7D42-3260-B24E-BC42-E42CCC7764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2585" y="2704083"/>
            <a:ext cx="3251200" cy="325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53712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832FAF7-811B-9E4D-9D65-DCC2AEBAEAFA}"/>
              </a:ext>
            </a:extLst>
          </p:cNvPr>
          <p:cNvSpPr>
            <a:spLocks noGrp="1"/>
          </p:cNvSpPr>
          <p:nvPr>
            <p:ph type="sldNum" sz="quarter" idx="12"/>
          </p:nvPr>
        </p:nvSpPr>
        <p:spPr/>
        <p:txBody>
          <a:bodyPr/>
          <a:lstStyle/>
          <a:p>
            <a:fld id="{4E77BC79-9480-1042-96E1-82B94DA0811E}" type="slidenum">
              <a:rPr lang="en-US" smtClean="0"/>
              <a:t>24</a:t>
            </a:fld>
            <a:endParaRPr lang="en-US"/>
          </a:p>
        </p:txBody>
      </p:sp>
      <p:sp>
        <p:nvSpPr>
          <p:cNvPr id="3" name="Title 2">
            <a:extLst>
              <a:ext uri="{FF2B5EF4-FFF2-40B4-BE49-F238E27FC236}">
                <a16:creationId xmlns:a16="http://schemas.microsoft.com/office/drawing/2014/main" id="{61C984AF-7944-F04E-A553-752106F89827}"/>
              </a:ext>
            </a:extLst>
          </p:cNvPr>
          <p:cNvSpPr>
            <a:spLocks noGrp="1"/>
          </p:cNvSpPr>
          <p:nvPr>
            <p:ph type="title"/>
          </p:nvPr>
        </p:nvSpPr>
        <p:spPr/>
        <p:txBody>
          <a:bodyPr/>
          <a:lstStyle/>
          <a:p>
            <a:r>
              <a:rPr lang="en-US" dirty="0"/>
              <a:t>Start Writing Your Resume</a:t>
            </a:r>
          </a:p>
        </p:txBody>
      </p:sp>
      <p:sp>
        <p:nvSpPr>
          <p:cNvPr id="4" name="Content Placeholder 3">
            <a:extLst>
              <a:ext uri="{FF2B5EF4-FFF2-40B4-BE49-F238E27FC236}">
                <a16:creationId xmlns:a16="http://schemas.microsoft.com/office/drawing/2014/main" id="{258AA858-1919-D14A-A3EB-8CB4B7C5A75C}"/>
              </a:ext>
            </a:extLst>
          </p:cNvPr>
          <p:cNvSpPr>
            <a:spLocks noGrp="1"/>
          </p:cNvSpPr>
          <p:nvPr>
            <p:ph idx="1"/>
          </p:nvPr>
        </p:nvSpPr>
        <p:spPr/>
        <p:txBody>
          <a:bodyPr/>
          <a:lstStyle/>
          <a:p>
            <a:r>
              <a:rPr lang="en-US" altLang="en-US" dirty="0"/>
              <a:t>What is your goal?</a:t>
            </a:r>
          </a:p>
          <a:p>
            <a:r>
              <a:rPr lang="en-US" altLang="en-US" dirty="0"/>
              <a:t>What is your skillset?</a:t>
            </a:r>
          </a:p>
          <a:p>
            <a:r>
              <a:rPr lang="en-US" altLang="en-US" dirty="0"/>
              <a:t>What have you achieved?</a:t>
            </a:r>
          </a:p>
        </p:txBody>
      </p:sp>
    </p:spTree>
    <p:extLst>
      <p:ext uri="{BB962C8B-B14F-4D97-AF65-F5344CB8AC3E}">
        <p14:creationId xmlns:p14="http://schemas.microsoft.com/office/powerpoint/2010/main" val="2584859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E1647DE-2E7B-9241-B18D-D7D0535F584E}"/>
              </a:ext>
            </a:extLst>
          </p:cNvPr>
          <p:cNvSpPr>
            <a:spLocks noGrp="1"/>
          </p:cNvSpPr>
          <p:nvPr>
            <p:ph type="sldNum" sz="quarter" idx="12"/>
          </p:nvPr>
        </p:nvSpPr>
        <p:spPr/>
        <p:txBody>
          <a:bodyPr/>
          <a:lstStyle/>
          <a:p>
            <a:fld id="{4E77BC79-9480-1042-96E1-82B94DA0811E}" type="slidenum">
              <a:rPr lang="en-US" smtClean="0"/>
              <a:t>3</a:t>
            </a:fld>
            <a:endParaRPr lang="en-US"/>
          </a:p>
        </p:txBody>
      </p:sp>
      <p:sp>
        <p:nvSpPr>
          <p:cNvPr id="3" name="Title 2">
            <a:extLst>
              <a:ext uri="{FF2B5EF4-FFF2-40B4-BE49-F238E27FC236}">
                <a16:creationId xmlns:a16="http://schemas.microsoft.com/office/drawing/2014/main" id="{82510717-4E4D-1D48-92C7-2310AAEA3008}"/>
              </a:ext>
            </a:extLst>
          </p:cNvPr>
          <p:cNvSpPr>
            <a:spLocks noGrp="1"/>
          </p:cNvSpPr>
          <p:nvPr>
            <p:ph type="title"/>
          </p:nvPr>
        </p:nvSpPr>
        <p:spPr/>
        <p:txBody>
          <a:bodyPr/>
          <a:lstStyle/>
          <a:p>
            <a:r>
              <a:rPr lang="en-US" dirty="0"/>
              <a:t>Scoring</a:t>
            </a:r>
          </a:p>
        </p:txBody>
      </p:sp>
      <p:sp>
        <p:nvSpPr>
          <p:cNvPr id="4" name="Content Placeholder 3">
            <a:extLst>
              <a:ext uri="{FF2B5EF4-FFF2-40B4-BE49-F238E27FC236}">
                <a16:creationId xmlns:a16="http://schemas.microsoft.com/office/drawing/2014/main" id="{7D6D83F0-EB4D-894C-94F3-C2CF75E276B7}"/>
              </a:ext>
            </a:extLst>
          </p:cNvPr>
          <p:cNvSpPr>
            <a:spLocks noGrp="1"/>
          </p:cNvSpPr>
          <p:nvPr>
            <p:ph idx="1"/>
          </p:nvPr>
        </p:nvSpPr>
        <p:spPr>
          <a:xfrm>
            <a:off x="628650" y="1295944"/>
            <a:ext cx="7886700" cy="5139232"/>
          </a:xfrm>
        </p:spPr>
        <p:txBody>
          <a:bodyPr/>
          <a:lstStyle/>
          <a:p>
            <a:r>
              <a:rPr lang="en-US" dirty="0"/>
              <a:t>Total 100 points</a:t>
            </a:r>
          </a:p>
          <a:p>
            <a:pPr lvl="1">
              <a:buFont typeface="Arial" panose="020B0604020202020204" pitchFamily="34" charset="0"/>
              <a:buChar char="•"/>
            </a:pPr>
            <a:r>
              <a:rPr lang="en-US" b="0" i="0" dirty="0">
                <a:effectLst/>
                <a:latin typeface="-apple-system"/>
              </a:rPr>
              <a:t>Engineering Evaluation (10%) – </a:t>
            </a:r>
            <a:r>
              <a:rPr lang="en-US" b="1" i="0" dirty="0">
                <a:solidFill>
                  <a:srgbClr val="FF0000"/>
                </a:solidFill>
                <a:effectLst/>
                <a:latin typeface="-apple-system"/>
              </a:rPr>
              <a:t>due 1/27 23:59 PM!!</a:t>
            </a:r>
          </a:p>
          <a:p>
            <a:pPr lvl="1">
              <a:buFont typeface="Arial" panose="020B0604020202020204" pitchFamily="34" charset="0"/>
              <a:buChar char="•"/>
            </a:pPr>
            <a:r>
              <a:rPr lang="en-US" b="0" i="0" dirty="0">
                <a:effectLst/>
                <a:latin typeface="-apple-system"/>
              </a:rPr>
              <a:t>Resume and Elevator Pitch (10%)</a:t>
            </a:r>
          </a:p>
          <a:p>
            <a:pPr lvl="1">
              <a:buFont typeface="Arial" panose="020B0604020202020204" pitchFamily="34" charset="0"/>
              <a:buChar char="•"/>
            </a:pPr>
            <a:r>
              <a:rPr lang="en-US" b="0" i="0" dirty="0">
                <a:effectLst/>
                <a:latin typeface="-apple-system"/>
              </a:rPr>
              <a:t>Proposal PDF file (30%)</a:t>
            </a:r>
          </a:p>
          <a:p>
            <a:pPr lvl="1">
              <a:buFont typeface="Arial" panose="020B0604020202020204" pitchFamily="34" charset="0"/>
              <a:buChar char="•"/>
            </a:pPr>
            <a:r>
              <a:rPr lang="en-US" b="0" i="0" dirty="0">
                <a:effectLst/>
                <a:latin typeface="-apple-system"/>
              </a:rPr>
              <a:t>Project Website (15%)</a:t>
            </a:r>
          </a:p>
          <a:p>
            <a:pPr lvl="1">
              <a:buFont typeface="Arial" panose="020B0604020202020204" pitchFamily="34" charset="0"/>
              <a:buChar char="•"/>
            </a:pPr>
            <a:r>
              <a:rPr lang="en-US" b="0" i="0" dirty="0">
                <a:effectLst/>
                <a:latin typeface="-apple-system"/>
              </a:rPr>
              <a:t>Technical Open House (10%)</a:t>
            </a:r>
          </a:p>
          <a:p>
            <a:pPr lvl="1">
              <a:buFont typeface="Arial" panose="020B0604020202020204" pitchFamily="34" charset="0"/>
              <a:buChar char="•"/>
            </a:pPr>
            <a:r>
              <a:rPr lang="en-US" b="0" i="0" dirty="0">
                <a:effectLst/>
                <a:latin typeface="-apple-system"/>
              </a:rPr>
              <a:t>Proposal Presentation (15%)</a:t>
            </a:r>
          </a:p>
          <a:p>
            <a:pPr lvl="1">
              <a:buFont typeface="Arial" panose="020B0604020202020204" pitchFamily="34" charset="0"/>
              <a:buChar char="•"/>
            </a:pPr>
            <a:r>
              <a:rPr lang="en-US" b="0" i="0" dirty="0">
                <a:effectLst/>
                <a:latin typeface="-apple-system"/>
              </a:rPr>
              <a:t>Class Participation (10%)</a:t>
            </a:r>
          </a:p>
          <a:p>
            <a:r>
              <a:rPr lang="en-US" dirty="0"/>
              <a:t>Recommended textbook</a:t>
            </a:r>
          </a:p>
          <a:p>
            <a:pPr lvl="1"/>
            <a:r>
              <a:rPr lang="en-US" dirty="0"/>
              <a:t>William Strunk and E B White, </a:t>
            </a:r>
            <a:r>
              <a:rPr lang="en-US" i="1" dirty="0"/>
              <a:t>Elements of Style</a:t>
            </a:r>
          </a:p>
        </p:txBody>
      </p:sp>
    </p:spTree>
    <p:extLst>
      <p:ext uri="{BB962C8B-B14F-4D97-AF65-F5344CB8AC3E}">
        <p14:creationId xmlns:p14="http://schemas.microsoft.com/office/powerpoint/2010/main" val="1076090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43D67A-09EB-5045-A351-F22DE1E4D491}"/>
              </a:ext>
            </a:extLst>
          </p:cNvPr>
          <p:cNvSpPr>
            <a:spLocks noGrp="1"/>
          </p:cNvSpPr>
          <p:nvPr>
            <p:ph type="sldNum" sz="quarter" idx="12"/>
          </p:nvPr>
        </p:nvSpPr>
        <p:spPr/>
        <p:txBody>
          <a:bodyPr/>
          <a:lstStyle/>
          <a:p>
            <a:fld id="{4E77BC79-9480-1042-96E1-82B94DA0811E}" type="slidenum">
              <a:rPr lang="en-US" smtClean="0"/>
              <a:t>4</a:t>
            </a:fld>
            <a:endParaRPr lang="en-US"/>
          </a:p>
        </p:txBody>
      </p:sp>
      <p:sp>
        <p:nvSpPr>
          <p:cNvPr id="3" name="Title 2">
            <a:extLst>
              <a:ext uri="{FF2B5EF4-FFF2-40B4-BE49-F238E27FC236}">
                <a16:creationId xmlns:a16="http://schemas.microsoft.com/office/drawing/2014/main" id="{001472EA-189B-7847-9C71-B05C6F3C24A8}"/>
              </a:ext>
            </a:extLst>
          </p:cNvPr>
          <p:cNvSpPr>
            <a:spLocks noGrp="1"/>
          </p:cNvSpPr>
          <p:nvPr>
            <p:ph type="title"/>
          </p:nvPr>
        </p:nvSpPr>
        <p:spPr/>
        <p:txBody>
          <a:bodyPr>
            <a:normAutofit/>
          </a:bodyPr>
          <a:lstStyle/>
          <a:p>
            <a:r>
              <a:rPr lang="en-US" dirty="0"/>
              <a:t>Assignment 1: Engineering Evaluation</a:t>
            </a:r>
          </a:p>
        </p:txBody>
      </p:sp>
      <p:sp>
        <p:nvSpPr>
          <p:cNvPr id="4" name="Content Placeholder 3">
            <a:extLst>
              <a:ext uri="{FF2B5EF4-FFF2-40B4-BE49-F238E27FC236}">
                <a16:creationId xmlns:a16="http://schemas.microsoft.com/office/drawing/2014/main" id="{A06A9042-7E9C-8944-AD7D-2D47CEB45067}"/>
              </a:ext>
            </a:extLst>
          </p:cNvPr>
          <p:cNvSpPr>
            <a:spLocks noGrp="1"/>
          </p:cNvSpPr>
          <p:nvPr>
            <p:ph idx="1"/>
          </p:nvPr>
        </p:nvSpPr>
        <p:spPr/>
        <p:txBody>
          <a:bodyPr/>
          <a:lstStyle/>
          <a:p>
            <a:r>
              <a:rPr lang="en-US" dirty="0"/>
              <a:t>This assignment lets you understand the course goal</a:t>
            </a:r>
          </a:p>
          <a:p>
            <a:r>
              <a:rPr lang="en-US" dirty="0"/>
              <a:t>Part 1</a:t>
            </a:r>
          </a:p>
          <a:p>
            <a:pPr lvl="1"/>
            <a:r>
              <a:rPr lang="en-US" dirty="0"/>
              <a:t>Identify a daily problem to improve </a:t>
            </a:r>
          </a:p>
          <a:p>
            <a:pPr lvl="1"/>
            <a:r>
              <a:rPr lang="en-US" dirty="0"/>
              <a:t>Provide a solution as a “computer engineer”</a:t>
            </a:r>
          </a:p>
          <a:p>
            <a:r>
              <a:rPr lang="en-US" dirty="0"/>
              <a:t>Part 2</a:t>
            </a:r>
          </a:p>
          <a:p>
            <a:pPr lvl="1"/>
            <a:r>
              <a:rPr lang="en-US" dirty="0"/>
              <a:t>Watch the videos of previous projects</a:t>
            </a:r>
          </a:p>
          <a:p>
            <a:pPr lvl="1"/>
            <a:r>
              <a:rPr lang="en-US" dirty="0"/>
              <a:t>Write your comments for three projects</a:t>
            </a:r>
          </a:p>
          <a:p>
            <a:r>
              <a:rPr lang="en-US" dirty="0"/>
              <a:t>Due 11:59 PM on 1/27</a:t>
            </a:r>
          </a:p>
          <a:p>
            <a:r>
              <a:rPr lang="en-US" dirty="0"/>
              <a:t>More details: </a:t>
            </a:r>
            <a:r>
              <a:rPr lang="en-US" sz="2800" b="0" dirty="0">
                <a:hlinkClick r:id="rId3"/>
              </a:rPr>
              <a:t>https://github.com/tsung-wei-huang/cs3992</a:t>
            </a:r>
            <a:r>
              <a:rPr lang="en-US" sz="2800" b="0" dirty="0"/>
              <a:t> </a:t>
            </a:r>
            <a:endParaRPr lang="en-US" dirty="0"/>
          </a:p>
          <a:p>
            <a:pPr lvl="1"/>
            <a:endParaRPr lang="en-US" dirty="0"/>
          </a:p>
        </p:txBody>
      </p:sp>
    </p:spTree>
    <p:extLst>
      <p:ext uri="{BB962C8B-B14F-4D97-AF65-F5344CB8AC3E}">
        <p14:creationId xmlns:p14="http://schemas.microsoft.com/office/powerpoint/2010/main" val="3996481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C5890F-C4AD-184A-A017-8DEDAA1B981D}"/>
              </a:ext>
            </a:extLst>
          </p:cNvPr>
          <p:cNvSpPr>
            <a:spLocks noGrp="1"/>
          </p:cNvSpPr>
          <p:nvPr>
            <p:ph type="sldNum" sz="quarter" idx="12"/>
          </p:nvPr>
        </p:nvSpPr>
        <p:spPr/>
        <p:txBody>
          <a:bodyPr/>
          <a:lstStyle/>
          <a:p>
            <a:fld id="{4E77BC79-9480-1042-96E1-82B94DA0811E}" type="slidenum">
              <a:rPr lang="en-US" smtClean="0"/>
              <a:t>5</a:t>
            </a:fld>
            <a:endParaRPr lang="en-US"/>
          </a:p>
        </p:txBody>
      </p:sp>
      <p:sp>
        <p:nvSpPr>
          <p:cNvPr id="3" name="Title 2">
            <a:extLst>
              <a:ext uri="{FF2B5EF4-FFF2-40B4-BE49-F238E27FC236}">
                <a16:creationId xmlns:a16="http://schemas.microsoft.com/office/drawing/2014/main" id="{D8447DC6-33AA-6B42-817D-B2D037A4F0DE}"/>
              </a:ext>
            </a:extLst>
          </p:cNvPr>
          <p:cNvSpPr>
            <a:spLocks noGrp="1"/>
          </p:cNvSpPr>
          <p:nvPr>
            <p:ph type="title"/>
          </p:nvPr>
        </p:nvSpPr>
        <p:spPr/>
        <p:txBody>
          <a:bodyPr/>
          <a:lstStyle/>
          <a:p>
            <a:r>
              <a:rPr lang="en-US" dirty="0"/>
              <a:t>Teamwork</a:t>
            </a:r>
          </a:p>
        </p:txBody>
      </p:sp>
      <p:sp>
        <p:nvSpPr>
          <p:cNvPr id="4" name="Content Placeholder 3">
            <a:extLst>
              <a:ext uri="{FF2B5EF4-FFF2-40B4-BE49-F238E27FC236}">
                <a16:creationId xmlns:a16="http://schemas.microsoft.com/office/drawing/2014/main" id="{312572BE-47A4-D440-AB03-1E70669F03C5}"/>
              </a:ext>
            </a:extLst>
          </p:cNvPr>
          <p:cNvSpPr>
            <a:spLocks noGrp="1"/>
          </p:cNvSpPr>
          <p:nvPr>
            <p:ph idx="1"/>
          </p:nvPr>
        </p:nvSpPr>
        <p:spPr/>
        <p:txBody>
          <a:bodyPr/>
          <a:lstStyle/>
          <a:p>
            <a:r>
              <a:rPr lang="en-US" dirty="0"/>
              <a:t>Most of what you read about teamwork is bunk</a:t>
            </a:r>
          </a:p>
          <a:p>
            <a:pPr lvl="1"/>
            <a:r>
              <a:rPr lang="en-US" dirty="0"/>
              <a:t>Rowers rowing?</a:t>
            </a:r>
          </a:p>
          <a:p>
            <a:pPr lvl="1"/>
            <a:r>
              <a:rPr lang="en-US" dirty="0"/>
              <a:t>NFL ”team player”?</a:t>
            </a:r>
          </a:p>
          <a:p>
            <a:pPr lvl="1"/>
            <a:r>
              <a:rPr lang="en-US" dirty="0"/>
              <a:t>No “I” in teamwork?</a:t>
            </a:r>
          </a:p>
        </p:txBody>
      </p:sp>
    </p:spTree>
    <p:extLst>
      <p:ext uri="{BB962C8B-B14F-4D97-AF65-F5344CB8AC3E}">
        <p14:creationId xmlns:p14="http://schemas.microsoft.com/office/powerpoint/2010/main" val="976115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C5890F-C4AD-184A-A017-8DEDAA1B981D}"/>
              </a:ext>
            </a:extLst>
          </p:cNvPr>
          <p:cNvSpPr>
            <a:spLocks noGrp="1"/>
          </p:cNvSpPr>
          <p:nvPr>
            <p:ph type="sldNum" sz="quarter" idx="12"/>
          </p:nvPr>
        </p:nvSpPr>
        <p:spPr/>
        <p:txBody>
          <a:bodyPr/>
          <a:lstStyle/>
          <a:p>
            <a:fld id="{4E77BC79-9480-1042-96E1-82B94DA0811E}" type="slidenum">
              <a:rPr lang="en-US" smtClean="0"/>
              <a:t>6</a:t>
            </a:fld>
            <a:endParaRPr lang="en-US"/>
          </a:p>
        </p:txBody>
      </p:sp>
      <p:sp>
        <p:nvSpPr>
          <p:cNvPr id="3" name="Title 2">
            <a:extLst>
              <a:ext uri="{FF2B5EF4-FFF2-40B4-BE49-F238E27FC236}">
                <a16:creationId xmlns:a16="http://schemas.microsoft.com/office/drawing/2014/main" id="{D8447DC6-33AA-6B42-817D-B2D037A4F0DE}"/>
              </a:ext>
            </a:extLst>
          </p:cNvPr>
          <p:cNvSpPr>
            <a:spLocks noGrp="1"/>
          </p:cNvSpPr>
          <p:nvPr>
            <p:ph type="title"/>
          </p:nvPr>
        </p:nvSpPr>
        <p:spPr/>
        <p:txBody>
          <a:bodyPr/>
          <a:lstStyle/>
          <a:p>
            <a:r>
              <a:rPr lang="en-US" dirty="0"/>
              <a:t>Teamwork</a:t>
            </a:r>
          </a:p>
        </p:txBody>
      </p:sp>
      <p:sp>
        <p:nvSpPr>
          <p:cNvPr id="4" name="Content Placeholder 3">
            <a:extLst>
              <a:ext uri="{FF2B5EF4-FFF2-40B4-BE49-F238E27FC236}">
                <a16:creationId xmlns:a16="http://schemas.microsoft.com/office/drawing/2014/main" id="{312572BE-47A4-D440-AB03-1E70669F03C5}"/>
              </a:ext>
            </a:extLst>
          </p:cNvPr>
          <p:cNvSpPr>
            <a:spLocks noGrp="1"/>
          </p:cNvSpPr>
          <p:nvPr>
            <p:ph idx="1"/>
          </p:nvPr>
        </p:nvSpPr>
        <p:spPr/>
        <p:txBody>
          <a:bodyPr/>
          <a:lstStyle/>
          <a:p>
            <a:r>
              <a:rPr lang="en-US" dirty="0"/>
              <a:t>Most of what you read about teamwork is bunk</a:t>
            </a:r>
          </a:p>
          <a:p>
            <a:pPr lvl="1"/>
            <a:r>
              <a:rPr lang="en-US" dirty="0"/>
              <a:t>Rowers rowing?</a:t>
            </a:r>
          </a:p>
          <a:p>
            <a:pPr lvl="1"/>
            <a:r>
              <a:rPr lang="en-US" dirty="0"/>
              <a:t>NFL ”team player”?</a:t>
            </a:r>
          </a:p>
          <a:p>
            <a:pPr lvl="1"/>
            <a:r>
              <a:rPr lang="en-US" dirty="0"/>
              <a:t>No “I” in teamwork?</a:t>
            </a:r>
          </a:p>
          <a:p>
            <a:r>
              <a:rPr lang="en-US" dirty="0"/>
              <a:t>Truth is </a:t>
            </a:r>
          </a:p>
          <a:p>
            <a:pPr lvl="1"/>
            <a:r>
              <a:rPr lang="en-US" dirty="0"/>
              <a:t>One can only create an environment where teamwork can flourish </a:t>
            </a:r>
          </a:p>
          <a:p>
            <a:pPr lvl="1"/>
            <a:r>
              <a:rPr lang="en-US" dirty="0"/>
              <a:t>Like striking it rich or falling in love: </a:t>
            </a:r>
          </a:p>
          <a:p>
            <a:pPr lvl="1"/>
            <a:endParaRPr lang="en-US" dirty="0"/>
          </a:p>
          <a:p>
            <a:pPr lvl="1"/>
            <a:endParaRPr lang="en-US" dirty="0"/>
          </a:p>
        </p:txBody>
      </p:sp>
    </p:spTree>
    <p:extLst>
      <p:ext uri="{BB962C8B-B14F-4D97-AF65-F5344CB8AC3E}">
        <p14:creationId xmlns:p14="http://schemas.microsoft.com/office/powerpoint/2010/main" val="2363165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C5890F-C4AD-184A-A017-8DEDAA1B981D}"/>
              </a:ext>
            </a:extLst>
          </p:cNvPr>
          <p:cNvSpPr>
            <a:spLocks noGrp="1"/>
          </p:cNvSpPr>
          <p:nvPr>
            <p:ph type="sldNum" sz="quarter" idx="12"/>
          </p:nvPr>
        </p:nvSpPr>
        <p:spPr/>
        <p:txBody>
          <a:bodyPr/>
          <a:lstStyle/>
          <a:p>
            <a:fld id="{4E77BC79-9480-1042-96E1-82B94DA0811E}" type="slidenum">
              <a:rPr lang="en-US" smtClean="0"/>
              <a:t>7</a:t>
            </a:fld>
            <a:endParaRPr lang="en-US"/>
          </a:p>
        </p:txBody>
      </p:sp>
      <p:sp>
        <p:nvSpPr>
          <p:cNvPr id="3" name="Title 2">
            <a:extLst>
              <a:ext uri="{FF2B5EF4-FFF2-40B4-BE49-F238E27FC236}">
                <a16:creationId xmlns:a16="http://schemas.microsoft.com/office/drawing/2014/main" id="{D8447DC6-33AA-6B42-817D-B2D037A4F0DE}"/>
              </a:ext>
            </a:extLst>
          </p:cNvPr>
          <p:cNvSpPr>
            <a:spLocks noGrp="1"/>
          </p:cNvSpPr>
          <p:nvPr>
            <p:ph type="title"/>
          </p:nvPr>
        </p:nvSpPr>
        <p:spPr/>
        <p:txBody>
          <a:bodyPr/>
          <a:lstStyle/>
          <a:p>
            <a:r>
              <a:rPr lang="en-US" dirty="0"/>
              <a:t>Teamwork</a:t>
            </a:r>
          </a:p>
        </p:txBody>
      </p:sp>
      <p:sp>
        <p:nvSpPr>
          <p:cNvPr id="4" name="Content Placeholder 3">
            <a:extLst>
              <a:ext uri="{FF2B5EF4-FFF2-40B4-BE49-F238E27FC236}">
                <a16:creationId xmlns:a16="http://schemas.microsoft.com/office/drawing/2014/main" id="{312572BE-47A4-D440-AB03-1E70669F03C5}"/>
              </a:ext>
            </a:extLst>
          </p:cNvPr>
          <p:cNvSpPr>
            <a:spLocks noGrp="1"/>
          </p:cNvSpPr>
          <p:nvPr>
            <p:ph idx="1"/>
          </p:nvPr>
        </p:nvSpPr>
        <p:spPr/>
        <p:txBody>
          <a:bodyPr/>
          <a:lstStyle/>
          <a:p>
            <a:r>
              <a:rPr lang="en-US" dirty="0"/>
              <a:t>Most of what you read about teamwork is bunk</a:t>
            </a:r>
          </a:p>
          <a:p>
            <a:pPr lvl="1"/>
            <a:r>
              <a:rPr lang="en-US" dirty="0"/>
              <a:t>Rowers rowing?</a:t>
            </a:r>
          </a:p>
          <a:p>
            <a:pPr lvl="1"/>
            <a:r>
              <a:rPr lang="en-US" dirty="0"/>
              <a:t>NFL ”team player”?</a:t>
            </a:r>
          </a:p>
          <a:p>
            <a:pPr lvl="1"/>
            <a:r>
              <a:rPr lang="en-US" dirty="0"/>
              <a:t>No “I” in teamwork?</a:t>
            </a:r>
          </a:p>
          <a:p>
            <a:r>
              <a:rPr lang="en-US" dirty="0"/>
              <a:t>Truth is </a:t>
            </a:r>
          </a:p>
          <a:p>
            <a:pPr lvl="1"/>
            <a:r>
              <a:rPr lang="en-US" dirty="0"/>
              <a:t>One can only create an environment where teamwork can flourish </a:t>
            </a:r>
          </a:p>
          <a:p>
            <a:pPr lvl="1"/>
            <a:r>
              <a:rPr lang="en-US" dirty="0"/>
              <a:t>Like striking it rich or falling in love: </a:t>
            </a:r>
          </a:p>
          <a:p>
            <a:r>
              <a:rPr lang="en-US" dirty="0">
                <a:solidFill>
                  <a:srgbClr val="FF0000"/>
                </a:solidFill>
              </a:rPr>
              <a:t>Teamwork cannot be willed into existence</a:t>
            </a:r>
          </a:p>
          <a:p>
            <a:pPr lvl="1"/>
            <a:endParaRPr lang="en-US" dirty="0"/>
          </a:p>
        </p:txBody>
      </p:sp>
    </p:spTree>
    <p:extLst>
      <p:ext uri="{BB962C8B-B14F-4D97-AF65-F5344CB8AC3E}">
        <p14:creationId xmlns:p14="http://schemas.microsoft.com/office/powerpoint/2010/main" val="1729639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C5890F-C4AD-184A-A017-8DEDAA1B981D}"/>
              </a:ext>
            </a:extLst>
          </p:cNvPr>
          <p:cNvSpPr>
            <a:spLocks noGrp="1"/>
          </p:cNvSpPr>
          <p:nvPr>
            <p:ph type="sldNum" sz="quarter" idx="12"/>
          </p:nvPr>
        </p:nvSpPr>
        <p:spPr/>
        <p:txBody>
          <a:bodyPr/>
          <a:lstStyle/>
          <a:p>
            <a:fld id="{4E77BC79-9480-1042-96E1-82B94DA0811E}" type="slidenum">
              <a:rPr lang="en-US" smtClean="0"/>
              <a:t>8</a:t>
            </a:fld>
            <a:endParaRPr lang="en-US"/>
          </a:p>
        </p:txBody>
      </p:sp>
      <p:sp>
        <p:nvSpPr>
          <p:cNvPr id="3" name="Title 2">
            <a:extLst>
              <a:ext uri="{FF2B5EF4-FFF2-40B4-BE49-F238E27FC236}">
                <a16:creationId xmlns:a16="http://schemas.microsoft.com/office/drawing/2014/main" id="{D8447DC6-33AA-6B42-817D-B2D037A4F0DE}"/>
              </a:ext>
            </a:extLst>
          </p:cNvPr>
          <p:cNvSpPr>
            <a:spLocks noGrp="1"/>
          </p:cNvSpPr>
          <p:nvPr>
            <p:ph type="title"/>
          </p:nvPr>
        </p:nvSpPr>
        <p:spPr/>
        <p:txBody>
          <a:bodyPr/>
          <a:lstStyle/>
          <a:p>
            <a:r>
              <a:rPr lang="en-US" dirty="0"/>
              <a:t>Teamwork</a:t>
            </a:r>
          </a:p>
        </p:txBody>
      </p:sp>
      <p:sp>
        <p:nvSpPr>
          <p:cNvPr id="4" name="Content Placeholder 3">
            <a:extLst>
              <a:ext uri="{FF2B5EF4-FFF2-40B4-BE49-F238E27FC236}">
                <a16:creationId xmlns:a16="http://schemas.microsoft.com/office/drawing/2014/main" id="{312572BE-47A4-D440-AB03-1E70669F03C5}"/>
              </a:ext>
            </a:extLst>
          </p:cNvPr>
          <p:cNvSpPr>
            <a:spLocks noGrp="1"/>
          </p:cNvSpPr>
          <p:nvPr>
            <p:ph idx="1"/>
          </p:nvPr>
        </p:nvSpPr>
        <p:spPr/>
        <p:txBody>
          <a:bodyPr/>
          <a:lstStyle/>
          <a:p>
            <a:r>
              <a:rPr lang="en-US" dirty="0"/>
              <a:t>Teamwork is an individual skill</a:t>
            </a:r>
          </a:p>
          <a:p>
            <a:pPr lvl="1"/>
            <a:r>
              <a:rPr lang="en-US" i="1" dirty="0"/>
              <a:t>Becoming skilled at doing more with others may be the single most important thing you can do” </a:t>
            </a:r>
            <a:r>
              <a:rPr lang="en-US" dirty="0"/>
              <a:t>to increase our value, regardless of your level of authority </a:t>
            </a:r>
          </a:p>
          <a:p>
            <a:r>
              <a:rPr lang="en-US" dirty="0"/>
              <a:t>You cannot control others, but you can control your own behavior. </a:t>
            </a:r>
          </a:p>
          <a:p>
            <a:pPr lvl="1"/>
            <a:r>
              <a:rPr lang="en-US" dirty="0"/>
              <a:t>There is definitely an “I” in an team (not the selfish “me”)</a:t>
            </a:r>
          </a:p>
          <a:p>
            <a:pPr lvl="1"/>
            <a:r>
              <a:rPr lang="en-US" dirty="0"/>
              <a:t>Example: Neil Armstrong didn’t get to the moon through rugged individualism </a:t>
            </a:r>
          </a:p>
          <a:p>
            <a:pPr lvl="1"/>
            <a:endParaRPr lang="en-US" dirty="0"/>
          </a:p>
          <a:p>
            <a:pPr lvl="1"/>
            <a:endParaRPr lang="en-US" dirty="0"/>
          </a:p>
          <a:p>
            <a:endParaRPr lang="en-US" dirty="0">
              <a:solidFill>
                <a:srgbClr val="FF0000"/>
              </a:solidFill>
            </a:endParaRPr>
          </a:p>
          <a:p>
            <a:pPr lvl="1"/>
            <a:endParaRPr lang="en-US" dirty="0"/>
          </a:p>
        </p:txBody>
      </p:sp>
    </p:spTree>
    <p:extLst>
      <p:ext uri="{BB962C8B-B14F-4D97-AF65-F5344CB8AC3E}">
        <p14:creationId xmlns:p14="http://schemas.microsoft.com/office/powerpoint/2010/main" val="831945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0EB300C-EA50-B845-867E-2D5C0854E26D}"/>
              </a:ext>
            </a:extLst>
          </p:cNvPr>
          <p:cNvSpPr>
            <a:spLocks noGrp="1"/>
          </p:cNvSpPr>
          <p:nvPr>
            <p:ph type="sldNum" sz="quarter" idx="12"/>
          </p:nvPr>
        </p:nvSpPr>
        <p:spPr/>
        <p:txBody>
          <a:bodyPr/>
          <a:lstStyle/>
          <a:p>
            <a:fld id="{4E77BC79-9480-1042-96E1-82B94DA0811E}" type="slidenum">
              <a:rPr lang="en-US" smtClean="0"/>
              <a:t>9</a:t>
            </a:fld>
            <a:endParaRPr lang="en-US"/>
          </a:p>
        </p:txBody>
      </p:sp>
      <p:sp>
        <p:nvSpPr>
          <p:cNvPr id="3" name="Title 2">
            <a:extLst>
              <a:ext uri="{FF2B5EF4-FFF2-40B4-BE49-F238E27FC236}">
                <a16:creationId xmlns:a16="http://schemas.microsoft.com/office/drawing/2014/main" id="{2CE48EC1-0480-8847-A0AF-56FFF5377438}"/>
              </a:ext>
            </a:extLst>
          </p:cNvPr>
          <p:cNvSpPr>
            <a:spLocks noGrp="1"/>
          </p:cNvSpPr>
          <p:nvPr>
            <p:ph type="title"/>
          </p:nvPr>
        </p:nvSpPr>
        <p:spPr/>
        <p:txBody>
          <a:bodyPr/>
          <a:lstStyle/>
          <a:p>
            <a:r>
              <a:rPr lang="en-US" dirty="0"/>
              <a:t>Example</a:t>
            </a:r>
          </a:p>
        </p:txBody>
      </p:sp>
      <p:pic>
        <p:nvPicPr>
          <p:cNvPr id="1026" name="Picture 2" descr="Learn Why Teamwork in the Military Is so Important">
            <a:extLst>
              <a:ext uri="{FF2B5EF4-FFF2-40B4-BE49-F238E27FC236}">
                <a16:creationId xmlns:a16="http://schemas.microsoft.com/office/drawing/2014/main" id="{6F0FE6AF-35C7-A248-8C57-222610D6EA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25157"/>
            <a:ext cx="9144000" cy="3846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31006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4286</TotalTime>
  <Words>1724</Words>
  <Application>Microsoft Macintosh PowerPoint</Application>
  <PresentationFormat>On-screen Show (4:3)</PresentationFormat>
  <Paragraphs>234</Paragraphs>
  <Slides>24</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-apple-system</vt:lpstr>
      <vt:lpstr>San Serif</vt:lpstr>
      <vt:lpstr>San Serif</vt:lpstr>
      <vt:lpstr>Sen sarif</vt:lpstr>
      <vt:lpstr>Arial</vt:lpstr>
      <vt:lpstr>Calibri</vt:lpstr>
      <vt:lpstr>Wingdings</vt:lpstr>
      <vt:lpstr>Wingdings 2</vt:lpstr>
      <vt:lpstr>Office Theme</vt:lpstr>
      <vt:lpstr>Lecture 2: Team Work</vt:lpstr>
      <vt:lpstr>Class Logistics</vt:lpstr>
      <vt:lpstr>Scoring</vt:lpstr>
      <vt:lpstr>Assignment 1: Engineering Evaluation</vt:lpstr>
      <vt:lpstr>Teamwork</vt:lpstr>
      <vt:lpstr>Teamwork</vt:lpstr>
      <vt:lpstr>Teamwork</vt:lpstr>
      <vt:lpstr>Teamwork</vt:lpstr>
      <vt:lpstr>Example</vt:lpstr>
      <vt:lpstr>Individual Team Accountability</vt:lpstr>
      <vt:lpstr>So, It Comes Down to Three Things:</vt:lpstr>
      <vt:lpstr>Trust, Trust, Trust, …</vt:lpstr>
      <vt:lpstr>Resect != Follow</vt:lpstr>
      <vt:lpstr>First Step: Form a Team</vt:lpstr>
      <vt:lpstr>Resume and Elevator Pitch</vt:lpstr>
      <vt:lpstr>Other Possible Sections</vt:lpstr>
      <vt:lpstr>Personal Information</vt:lpstr>
      <vt:lpstr>Objective</vt:lpstr>
      <vt:lpstr>Example Objective</vt:lpstr>
      <vt:lpstr>Education</vt:lpstr>
      <vt:lpstr>Work Experience</vt:lpstr>
      <vt:lpstr>Work Experience</vt:lpstr>
      <vt:lpstr>Let’s Look at Real Examples</vt:lpstr>
      <vt:lpstr>Start Writing Your Resume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 to Computer Design Problems</dc:title>
  <dc:creator>Huang, Tsung-Wei</dc:creator>
  <cp:lastModifiedBy>Tsung-Wei Huang</cp:lastModifiedBy>
  <cp:revision>272</cp:revision>
  <dcterms:created xsi:type="dcterms:W3CDTF">2020-01-09T06:22:26Z</dcterms:created>
  <dcterms:modified xsi:type="dcterms:W3CDTF">2021-01-22T03:54:38Z</dcterms:modified>
</cp:coreProperties>
</file>