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2932B0-D8AE-4AC1-AEB5-B1CBB81A4C35}">
  <a:tblStyle styleId="{AB2932B0-D8AE-4AC1-AEB5-B1CBB81A4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217f38db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217f38db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217f38db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217f38db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2d8fd01f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2d8fd01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2d8fd01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2d8fd01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2d8fd01f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2d8fd01f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2d8fd01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2d8fd01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2d8fd01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2d8fd01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2b289bb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2b289bb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17f38db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17f38db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217f38d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217f38d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17f38db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217f38db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217f38db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217f38db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d81ca5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d81ca5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17f38db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217f38db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217f38d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217f38d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d81ca5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d81ca5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3110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Brady Setser and Ryon </a:t>
            </a:r>
            <a:r>
              <a:rPr lang="en"/>
              <a:t>Peddapalli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393750"/>
            <a:ext cx="3798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function?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1297500" y="1161650"/>
            <a:ext cx="37989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Clamps values in (-INF, INF) to (0,1)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for </a:t>
            </a:r>
            <a:r>
              <a:rPr lang="en"/>
              <a:t>maintaining</a:t>
            </a:r>
            <a:r>
              <a:rPr lang="en"/>
              <a:t> probabilities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</a:t>
            </a:r>
            <a:r>
              <a:rPr lang="en"/>
              <a:t>W⋅d+b</a:t>
            </a:r>
            <a:r>
              <a:rPr lang="en"/>
              <a:t>) is actual formula for each node</a:t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00" y="3010775"/>
            <a:ext cx="7710275" cy="16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924" y="1161650"/>
            <a:ext cx="3625050" cy="11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BUT </a:t>
            </a:r>
            <a:r>
              <a:rPr lang="en"/>
              <a:t>WHERE'S</a:t>
            </a:r>
            <a:r>
              <a:rPr lang="en"/>
              <a:t> THE AI???????????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lied to us!!!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or: How I Learned to Stop Worrying and Love the Linear Algebra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1297500" y="1567550"/>
            <a:ext cx="46470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need a way to tell our algorithm to adjust the weights and biases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this, we define a “cost” function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 is the vector of answers in the output layer, A is the vector of expected correct answers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lower cost means a better system</a:t>
            </a:r>
            <a:br>
              <a:rPr lang="en"/>
            </a:br>
            <a:r>
              <a:rPr lang="en"/>
              <a:t>	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925" y="1738775"/>
            <a:ext cx="2626850" cy="27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617575" y="4619700"/>
            <a:ext cx="34011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325" y="2648388"/>
            <a:ext cx="2059675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22150" y="1484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Assume the graph to the right is our weights to cost graph</a:t>
            </a:r>
            <a:br>
              <a:rPr lang="en"/>
            </a:br>
            <a:r>
              <a:rPr lang="en"/>
              <a:t>	This graph is assuming a weight vector in R^2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Similarly, finding a vector W that yields the lowest possible Cost</a:t>
            </a:r>
            <a:br>
              <a:rPr lang="en"/>
            </a:br>
            <a:r>
              <a:rPr lang="en"/>
              <a:t>w</a:t>
            </a:r>
            <a:r>
              <a:rPr lang="en"/>
              <a:t>ill give us a system of weights and biases will return the best                        optimized system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use a system to find this called Newton’s method – just in the 99999th</a:t>
            </a:r>
            <a:br>
              <a:rPr lang="en"/>
            </a:br>
            <a:r>
              <a:rPr lang="en"/>
              <a:t>dimension of our weight vector</a:t>
            </a:r>
            <a:endParaRPr/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725" y="518250"/>
            <a:ext cx="3364250" cy="22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5875" y="2819077"/>
            <a:ext cx="1766300" cy="21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Newton’s method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25800" y="1567550"/>
            <a:ext cx="424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formula for the 2D Newton’s method is:</a:t>
            </a:r>
            <a:br>
              <a:rPr lang="en"/>
            </a:br>
            <a:r>
              <a:rPr lang="en"/>
              <a:t>	Y = dY/dX *      X</a:t>
            </a:r>
            <a:br>
              <a:rPr lang="en"/>
            </a:br>
            <a:r>
              <a:rPr lang="en"/>
              <a:t>              X = X</a:t>
            </a:r>
            <a:r>
              <a:rPr baseline="-25000" lang="en"/>
              <a:t>I </a:t>
            </a:r>
            <a:r>
              <a:rPr lang="en"/>
              <a:t>+      X</a:t>
            </a:r>
            <a:br>
              <a:rPr lang="en"/>
            </a:br>
            <a:r>
              <a:rPr lang="en"/>
              <a:t>And we just continually iterate that until       Y = 0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Here, we must </a:t>
            </a:r>
            <a:r>
              <a:rPr lang="en"/>
              <a:t>substitute</a:t>
            </a:r>
            <a:r>
              <a:rPr lang="en"/>
              <a:t> Y for our Cost function, C. Our X will be our weights/bias vector, W.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higher dimensions, it’s very similar but a bit different: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975" y="994175"/>
            <a:ext cx="4453950" cy="25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/>
          <p:nvPr/>
        </p:nvSpPr>
        <p:spPr>
          <a:xfrm>
            <a:off x="1148700" y="1918725"/>
            <a:ext cx="153600" cy="158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2139300" y="1910389"/>
            <a:ext cx="153600" cy="158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1834500" y="2138989"/>
            <a:ext cx="153600" cy="158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815700" y="2375925"/>
            <a:ext cx="153600" cy="1584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155" y="4186225"/>
            <a:ext cx="2537100" cy="5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Method</a:t>
            </a:r>
            <a:endParaRPr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1297500" y="1218500"/>
            <a:ext cx="70389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calculate the gradient of our Cost function (the change of our cost in a direction):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each row of the Jacobian is a </a:t>
            </a:r>
            <a:r>
              <a:rPr lang="en"/>
              <a:t>different</a:t>
            </a:r>
            <a:r>
              <a:rPr lang="en"/>
              <a:t> gradient for each cost in a layer our input neurons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leads us to,                                                              . This is very similar to setting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</a:t>
            </a:r>
            <a:r>
              <a:rPr lang="en"/>
              <a:t>rearrange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175" y="1688600"/>
            <a:ext cx="3829300" cy="3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175" y="2571750"/>
            <a:ext cx="3124929" cy="3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6675" y="2972375"/>
            <a:ext cx="1832944" cy="3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4775" y="2931550"/>
            <a:ext cx="1905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675" y="3454888"/>
            <a:ext cx="25336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1297500" y="1567550"/>
            <a:ext cx="468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method often runs into the problem of dropping into local minimums (talk about a graph of my life)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Needs lots of data to continually adjust weights and biases to correct amounts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energy intensive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130" y="2480275"/>
            <a:ext cx="2674800" cy="2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823850" y="866775"/>
            <a:ext cx="51522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Questions?</a:t>
            </a:r>
            <a:endParaRPr sz="6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neural network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60500"/>
            <a:ext cx="37989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neural network is a series of “nodes” (Blue circles in the diagram on the right) in multiple “layers”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node feeds an input to the next node by some linear formula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node is connected to each node in the next layer and gets input from all nodes in the previous layer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450" y="728525"/>
            <a:ext cx="3610325" cy="38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you’re completely lost and didn’t understand the previous slide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60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neural network is trying to reproduce how the human brain works. 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100 billions neurons are firing off inside your brain to make you want to go on your phone and not listen to our presentation. </a:t>
            </a:r>
            <a:endParaRPr sz="1500"/>
          </a:p>
        </p:txBody>
      </p:sp>
      <p:sp>
        <p:nvSpPr>
          <p:cNvPr id="149" name="Google Shape;149;p15"/>
          <p:cNvSpPr txBox="1"/>
          <p:nvPr/>
        </p:nvSpPr>
        <p:spPr>
          <a:xfrm>
            <a:off x="283025" y="3812450"/>
            <a:ext cx="4393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950" y="3516175"/>
            <a:ext cx="2893050" cy="16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850" y="873550"/>
            <a:ext cx="4052700" cy="22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neural networks?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37989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tell a 3 year old how to label these values?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92250"/>
            <a:ext cx="37989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Hopefully, every person in this room can label these numbers from the hand drawn image. If you were going to </a:t>
            </a:r>
            <a:r>
              <a:rPr lang="en"/>
              <a:t>explain</a:t>
            </a:r>
            <a:r>
              <a:rPr lang="en"/>
              <a:t> how you labeled them, what would you say? Maybe that the top left image was just a line and therefore it was a one. You could describe each number as a seven segment display shown in the bottom right corner. But how would you explain “poorly drawn” numbers like the 5 in the dataset? We can all recognize the numbers from the dataset because we have seen billions of numbers in our lives. So, we </a:t>
            </a:r>
            <a:r>
              <a:rPr lang="en"/>
              <a:t>“teach” neural networks the same way by training them with labeled examples</a:t>
            </a:r>
            <a:r>
              <a:rPr lang="en"/>
              <a:t>. </a:t>
            </a:r>
            <a:r>
              <a:rPr lang="en"/>
              <a:t>Using a neural network is one of the only ways to program image recognition.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550" y="498075"/>
            <a:ext cx="3687125" cy="29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925" y="3575775"/>
            <a:ext cx="2618692" cy="1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goal?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end goal is to get the final layer to each correspond to a different number. The idea is that each neuron in the end layer represents a number. The value of each neuron represents the probability of that number being the answer.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entire point of machine learning is to calculate each neuron step and to optimize the weights and biases of each neuron to optimize this calculation with each successive iteration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673" y="2876711"/>
            <a:ext cx="4412349" cy="248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992725" y="4377950"/>
            <a:ext cx="3442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/>
              <a:t>Isn’t this presentation supposed to be about linear algebra and not computer theory???</a:t>
            </a:r>
            <a:endParaRPr sz="32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59700" y="227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calculate one “step” in the network. How is this linear algebra?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200" y="1141550"/>
            <a:ext cx="6784543" cy="39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140825" y="1994625"/>
            <a:ext cx="1221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3Brown1Blue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Connections!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Remember our original goal of getting each subsequent neuron a value that represents a certain </a:t>
            </a:r>
            <a:r>
              <a:rPr lang="en"/>
              <a:t>conglomeration</a:t>
            </a:r>
            <a:r>
              <a:rPr lang="en"/>
              <a:t> of pixels?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write a vector of each neuron representing the weights and biases from each of its connections.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W⋅d+b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    </a:t>
            </a:r>
            <a:r>
              <a:rPr lang="en" sz="4000"/>
              <a:t>⋅      +</a:t>
            </a:r>
            <a:endParaRPr sz="4000"/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2886525" y="31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{AB2932B0-D8AE-4AC1-AEB5-B1CBB81A4C35}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</a:t>
                      </a:r>
                      <a:r>
                        <a:rPr baseline="-25000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aseline="-25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</a:t>
                      </a:r>
                      <a:r>
                        <a:rPr baseline="-25000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</a:t>
                      </a:r>
                      <a:r>
                        <a:rPr baseline="-25000" lang="en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1"/>
          <p:cNvGraphicFramePr/>
          <p:nvPr/>
        </p:nvGraphicFramePr>
        <p:xfrm>
          <a:off x="3614125" y="31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{AB2932B0-D8AE-4AC1-AEB5-B1CBB81A4C35}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</a:t>
                      </a:r>
                      <a:r>
                        <a:rPr baseline="-25000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aseline="-25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</a:t>
                      </a:r>
                      <a:r>
                        <a:rPr baseline="-25000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</a:t>
                      </a:r>
                      <a:r>
                        <a:rPr baseline="-25000" lang="en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21"/>
          <p:cNvGraphicFramePr/>
          <p:nvPr/>
        </p:nvGraphicFramePr>
        <p:xfrm>
          <a:off x="4480300" y="31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{AB2932B0-D8AE-4AC1-AEB5-B1CBB81A4C35}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aseline="-25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1"/>
          <p:cNvSpPr/>
          <p:nvPr/>
        </p:nvSpPr>
        <p:spPr>
          <a:xfrm>
            <a:off x="7770125" y="3421875"/>
            <a:ext cx="800400" cy="8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>
            <a:off x="7019850" y="3080325"/>
            <a:ext cx="1008900" cy="6504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>
            <a:off x="6944825" y="3813900"/>
            <a:ext cx="1204800" cy="81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1"/>
          <p:cNvCxnSpPr/>
          <p:nvPr/>
        </p:nvCxnSpPr>
        <p:spPr>
          <a:xfrm flipH="1" rot="10800000">
            <a:off x="7486700" y="3847200"/>
            <a:ext cx="725400" cy="6753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1"/>
          <p:cNvSpPr/>
          <p:nvPr/>
        </p:nvSpPr>
        <p:spPr>
          <a:xfrm>
            <a:off x="6647050" y="2492400"/>
            <a:ext cx="800400" cy="8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6311150" y="3417750"/>
            <a:ext cx="800400" cy="8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6838675" y="4343100"/>
            <a:ext cx="800400" cy="80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303350" y="3160225"/>
            <a:ext cx="44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7530813" y="4090775"/>
            <a:ext cx="44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143688" y="3625500"/>
            <a:ext cx="44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6861450" y="2694950"/>
            <a:ext cx="44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6517275" y="3625500"/>
            <a:ext cx="44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017925" y="4603200"/>
            <a:ext cx="44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