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29"/>
  </p:notesMasterIdLst>
  <p:sldIdLst>
    <p:sldId id="256" r:id="rId2"/>
    <p:sldId id="260" r:id="rId3"/>
    <p:sldId id="257" r:id="rId4"/>
    <p:sldId id="258" r:id="rId5"/>
    <p:sldId id="281"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08" y="-1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064FBEB-8A6A-4C7B-9F0F-8ABEC042132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ru-RU"/>
          </a:p>
        </p:txBody>
      </p:sp>
      <p:sp>
        <p:nvSpPr>
          <p:cNvPr id="62467" name="Rectangle 3">
            <a:extLst>
              <a:ext uri="{FF2B5EF4-FFF2-40B4-BE49-F238E27FC236}">
                <a16:creationId xmlns:a16="http://schemas.microsoft.com/office/drawing/2014/main" id="{0765A980-0E66-4682-97DB-7ED5CD86C23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ru-RU"/>
          </a:p>
        </p:txBody>
      </p:sp>
      <p:sp>
        <p:nvSpPr>
          <p:cNvPr id="62468" name="Rectangle 4">
            <a:extLst>
              <a:ext uri="{FF2B5EF4-FFF2-40B4-BE49-F238E27FC236}">
                <a16:creationId xmlns:a16="http://schemas.microsoft.com/office/drawing/2014/main" id="{FF013BC3-30E0-4D4E-A2DA-FB02AAE1AAA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9" name="Rectangle 5">
            <a:extLst>
              <a:ext uri="{FF2B5EF4-FFF2-40B4-BE49-F238E27FC236}">
                <a16:creationId xmlns:a16="http://schemas.microsoft.com/office/drawing/2014/main" id="{0292C8FF-6B18-49DE-A794-E26C27A2326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62470" name="Rectangle 6">
            <a:extLst>
              <a:ext uri="{FF2B5EF4-FFF2-40B4-BE49-F238E27FC236}">
                <a16:creationId xmlns:a16="http://schemas.microsoft.com/office/drawing/2014/main" id="{2F249B70-67EB-4752-934B-5567FC9FBF6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ru-RU"/>
          </a:p>
        </p:txBody>
      </p:sp>
      <p:sp>
        <p:nvSpPr>
          <p:cNvPr id="62471" name="Rectangle 7">
            <a:extLst>
              <a:ext uri="{FF2B5EF4-FFF2-40B4-BE49-F238E27FC236}">
                <a16:creationId xmlns:a16="http://schemas.microsoft.com/office/drawing/2014/main" id="{E30A1455-BBDB-462B-805D-B8559F3D48F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1EC779A-DE2A-4165-A3BC-2AAD7CAC2F7B}" type="slidenum">
              <a:rPr lang="en-US" altLang="ru-RU"/>
              <a:pPr/>
              <a:t>‹#›</a:t>
            </a:fld>
            <a:endParaRPr lang="en-US"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602" name="Group 2">
            <a:extLst>
              <a:ext uri="{FF2B5EF4-FFF2-40B4-BE49-F238E27FC236}">
                <a16:creationId xmlns:a16="http://schemas.microsoft.com/office/drawing/2014/main" id="{7C9B209E-E4A5-4A57-941A-9FFAE24C9394}"/>
              </a:ext>
            </a:extLst>
          </p:cNvPr>
          <p:cNvGrpSpPr>
            <a:grpSpLocks/>
          </p:cNvGrpSpPr>
          <p:nvPr/>
        </p:nvGrpSpPr>
        <p:grpSpPr bwMode="auto">
          <a:xfrm>
            <a:off x="0" y="0"/>
            <a:ext cx="8458200" cy="5943600"/>
            <a:chOff x="0" y="0"/>
            <a:chExt cx="5328" cy="3744"/>
          </a:xfrm>
        </p:grpSpPr>
        <p:sp>
          <p:nvSpPr>
            <p:cNvPr id="25603" name="Freeform 3">
              <a:extLst>
                <a:ext uri="{FF2B5EF4-FFF2-40B4-BE49-F238E27FC236}">
                  <a16:creationId xmlns:a16="http://schemas.microsoft.com/office/drawing/2014/main" id="{46D0C5A5-1C1F-4504-A91C-D834616C5C39}"/>
                </a:ext>
              </a:extLst>
            </p:cNvPr>
            <p:cNvSpPr>
              <a:spLocks/>
            </p:cNvSpPr>
            <p:nvPr/>
          </p:nvSpPr>
          <p:spPr bwMode="hidden">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Lst>
              <a:ahLst/>
              <a:cxnLst>
                <a:cxn ang="0">
                  <a:pos x="T0" y="T1"/>
                </a:cxn>
                <a:cxn ang="0">
                  <a:pos x="T2" y="T3"/>
                </a:cxn>
                <a:cxn ang="0">
                  <a:pos x="T4" y="T5"/>
                </a:cxn>
                <a:cxn ang="0">
                  <a:pos x="T6" y="T7"/>
                </a:cxn>
                <a:cxn ang="0">
                  <a:pos x="T8" y="T9"/>
                </a:cxn>
                <a:cxn ang="0">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5604" name="Freeform 4">
              <a:extLst>
                <a:ext uri="{FF2B5EF4-FFF2-40B4-BE49-F238E27FC236}">
                  <a16:creationId xmlns:a16="http://schemas.microsoft.com/office/drawing/2014/main" id="{AFE739FF-686A-466E-9444-CBB84B1D7E19}"/>
                </a:ext>
              </a:extLst>
            </p:cNvPr>
            <p:cNvSpPr>
              <a:spLocks/>
            </p:cNvSpPr>
            <p:nvPr/>
          </p:nvSpPr>
          <p:spPr bwMode="hidden">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Lst>
              <a:ahLst/>
              <a:cxnLst>
                <a:cxn ang="0">
                  <a:pos x="T0" y="T1"/>
                </a:cxn>
                <a:cxn ang="0">
                  <a:pos x="T2" y="T3"/>
                </a:cxn>
                <a:cxn ang="0">
                  <a:pos x="T4" y="T5"/>
                </a:cxn>
                <a:cxn ang="0">
                  <a:pos x="T6" y="T7"/>
                </a:cxn>
                <a:cxn ang="0">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25605" name="Rectangle 5">
            <a:extLst>
              <a:ext uri="{FF2B5EF4-FFF2-40B4-BE49-F238E27FC236}">
                <a16:creationId xmlns:a16="http://schemas.microsoft.com/office/drawing/2014/main" id="{21025B8C-65C2-4653-8B2C-D289C910D42E}"/>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ru-RU" noProof="0"/>
              <a:t>Click to edit Master subtitle style</a:t>
            </a:r>
          </a:p>
        </p:txBody>
      </p:sp>
      <p:sp>
        <p:nvSpPr>
          <p:cNvPr id="25606" name="Rectangle 6">
            <a:extLst>
              <a:ext uri="{FF2B5EF4-FFF2-40B4-BE49-F238E27FC236}">
                <a16:creationId xmlns:a16="http://schemas.microsoft.com/office/drawing/2014/main" id="{B518E1CE-55C7-40CD-89A7-D7E8FE886F6E}"/>
              </a:ext>
            </a:extLst>
          </p:cNvPr>
          <p:cNvSpPr>
            <a:spLocks noGrp="1" noChangeArrowheads="1"/>
          </p:cNvSpPr>
          <p:nvPr>
            <p:ph type="dt" sz="quarter" idx="2"/>
          </p:nvPr>
        </p:nvSpPr>
        <p:spPr/>
        <p:txBody>
          <a:bodyPr/>
          <a:lstStyle>
            <a:lvl1pPr>
              <a:defRPr/>
            </a:lvl1pPr>
          </a:lstStyle>
          <a:p>
            <a:r>
              <a:rPr lang="en-US" altLang="ru-RU"/>
              <a:t>Islamic University</a:t>
            </a:r>
          </a:p>
        </p:txBody>
      </p:sp>
      <p:sp>
        <p:nvSpPr>
          <p:cNvPr id="25607" name="Rectangle 7">
            <a:extLst>
              <a:ext uri="{FF2B5EF4-FFF2-40B4-BE49-F238E27FC236}">
                <a16:creationId xmlns:a16="http://schemas.microsoft.com/office/drawing/2014/main" id="{22E3D546-0BE6-4727-8D88-81D4F4306FAB}"/>
              </a:ext>
            </a:extLst>
          </p:cNvPr>
          <p:cNvSpPr>
            <a:spLocks noGrp="1" noChangeArrowheads="1"/>
          </p:cNvSpPr>
          <p:nvPr>
            <p:ph type="ftr" sz="quarter" idx="3"/>
          </p:nvPr>
        </p:nvSpPr>
        <p:spPr/>
        <p:txBody>
          <a:bodyPr/>
          <a:lstStyle>
            <a:lvl1pPr>
              <a:defRPr/>
            </a:lvl1pPr>
          </a:lstStyle>
          <a:p>
            <a:r>
              <a:rPr lang="en-US" altLang="ru-RU"/>
              <a:t>Dr.  Basil Hamed</a:t>
            </a:r>
          </a:p>
        </p:txBody>
      </p:sp>
      <p:sp>
        <p:nvSpPr>
          <p:cNvPr id="25608" name="Rectangle 8">
            <a:extLst>
              <a:ext uri="{FF2B5EF4-FFF2-40B4-BE49-F238E27FC236}">
                <a16:creationId xmlns:a16="http://schemas.microsoft.com/office/drawing/2014/main" id="{141504AA-9340-4868-9FAB-2473F177440C}"/>
              </a:ext>
            </a:extLst>
          </p:cNvPr>
          <p:cNvSpPr>
            <a:spLocks noGrp="1" noChangeArrowheads="1"/>
          </p:cNvSpPr>
          <p:nvPr>
            <p:ph type="sldNum" sz="quarter" idx="4"/>
          </p:nvPr>
        </p:nvSpPr>
        <p:spPr/>
        <p:txBody>
          <a:bodyPr/>
          <a:lstStyle>
            <a:lvl1pPr>
              <a:defRPr/>
            </a:lvl1pPr>
          </a:lstStyle>
          <a:p>
            <a:fld id="{957056EC-F68B-4068-A0B1-B6AD88F1405E}" type="slidenum">
              <a:rPr lang="en-US" altLang="ru-RU"/>
              <a:pPr/>
              <a:t>‹#›</a:t>
            </a:fld>
            <a:endParaRPr lang="en-US" altLang="ru-RU"/>
          </a:p>
        </p:txBody>
      </p:sp>
      <p:sp>
        <p:nvSpPr>
          <p:cNvPr id="25609" name="Rectangle 9">
            <a:extLst>
              <a:ext uri="{FF2B5EF4-FFF2-40B4-BE49-F238E27FC236}">
                <a16:creationId xmlns:a16="http://schemas.microsoft.com/office/drawing/2014/main" id="{ECCABA62-C966-45EB-8BA1-E182AA32FB8F}"/>
              </a:ext>
            </a:extLst>
          </p:cNvPr>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US" altLang="ru-RU"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370F-926B-40AE-A6C1-00C81A6B2994}"/>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CF8BDA40-AA60-4FF6-A44E-BBFE6A64B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5A3FD231-2D0E-4051-840E-8339B5F36540}"/>
              </a:ext>
            </a:extLst>
          </p:cNvPr>
          <p:cNvSpPr>
            <a:spLocks noGrp="1"/>
          </p:cNvSpPr>
          <p:nvPr>
            <p:ph type="dt" sz="half" idx="10"/>
          </p:nvPr>
        </p:nvSpPr>
        <p:spPr/>
        <p:txBody>
          <a:bodyPr/>
          <a:lstStyle>
            <a:lvl1pPr>
              <a:defRPr/>
            </a:lvl1pPr>
          </a:lstStyle>
          <a:p>
            <a:r>
              <a:rPr lang="en-US" altLang="ru-RU"/>
              <a:t>Islamic University</a:t>
            </a:r>
          </a:p>
        </p:txBody>
      </p:sp>
      <p:sp>
        <p:nvSpPr>
          <p:cNvPr id="5" name="Footer Placeholder 4">
            <a:extLst>
              <a:ext uri="{FF2B5EF4-FFF2-40B4-BE49-F238E27FC236}">
                <a16:creationId xmlns:a16="http://schemas.microsoft.com/office/drawing/2014/main" id="{4F6284C5-035E-42D1-A141-DBB7DC548DD7}"/>
              </a:ext>
            </a:extLst>
          </p:cNvPr>
          <p:cNvSpPr>
            <a:spLocks noGrp="1"/>
          </p:cNvSpPr>
          <p:nvPr>
            <p:ph type="ftr" sz="quarter" idx="11"/>
          </p:nvPr>
        </p:nvSpPr>
        <p:spPr/>
        <p:txBody>
          <a:bodyPr/>
          <a:lstStyle>
            <a:lvl1pPr>
              <a:defRPr/>
            </a:lvl1pPr>
          </a:lstStyle>
          <a:p>
            <a:r>
              <a:rPr lang="en-US" altLang="ru-RU"/>
              <a:t>Dr.  Basil Hamed</a:t>
            </a:r>
          </a:p>
        </p:txBody>
      </p:sp>
      <p:sp>
        <p:nvSpPr>
          <p:cNvPr id="6" name="Slide Number Placeholder 5">
            <a:extLst>
              <a:ext uri="{FF2B5EF4-FFF2-40B4-BE49-F238E27FC236}">
                <a16:creationId xmlns:a16="http://schemas.microsoft.com/office/drawing/2014/main" id="{85E3798A-FB80-46ED-9ADC-EE9BFC141AB9}"/>
              </a:ext>
            </a:extLst>
          </p:cNvPr>
          <p:cNvSpPr>
            <a:spLocks noGrp="1"/>
          </p:cNvSpPr>
          <p:nvPr>
            <p:ph type="sldNum" sz="quarter" idx="12"/>
          </p:nvPr>
        </p:nvSpPr>
        <p:spPr/>
        <p:txBody>
          <a:bodyPr/>
          <a:lstStyle>
            <a:lvl1pPr>
              <a:defRPr/>
            </a:lvl1pPr>
          </a:lstStyle>
          <a:p>
            <a:fld id="{D80E8D86-4120-4A95-8953-F55227F08B15}" type="slidenum">
              <a:rPr lang="en-US" altLang="ru-RU"/>
              <a:pPr/>
              <a:t>‹#›</a:t>
            </a:fld>
            <a:endParaRPr lang="en-US" altLang="ru-RU"/>
          </a:p>
        </p:txBody>
      </p:sp>
    </p:spTree>
    <p:extLst>
      <p:ext uri="{BB962C8B-B14F-4D97-AF65-F5344CB8AC3E}">
        <p14:creationId xmlns:p14="http://schemas.microsoft.com/office/powerpoint/2010/main" val="211688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7C659-1F93-492C-830C-B4EA66ACFD30}"/>
              </a:ext>
            </a:extLst>
          </p:cNvPr>
          <p:cNvSpPr>
            <a:spLocks noGrp="1"/>
          </p:cNvSpPr>
          <p:nvPr>
            <p:ph type="title" orient="vert"/>
          </p:nvPr>
        </p:nvSpPr>
        <p:spPr>
          <a:xfrm>
            <a:off x="6629400" y="274638"/>
            <a:ext cx="2057400" cy="5821362"/>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34835AD-7106-4F6F-9DC2-F5AF278FC588}"/>
              </a:ext>
            </a:extLst>
          </p:cNvPr>
          <p:cNvSpPr>
            <a:spLocks noGrp="1"/>
          </p:cNvSpPr>
          <p:nvPr>
            <p:ph type="body" orient="vert" idx="1"/>
          </p:nvPr>
        </p:nvSpPr>
        <p:spPr>
          <a:xfrm>
            <a:off x="457200" y="274638"/>
            <a:ext cx="6019800" cy="5821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E2934A4-A42A-4C13-9E54-38200628CB5C}"/>
              </a:ext>
            </a:extLst>
          </p:cNvPr>
          <p:cNvSpPr>
            <a:spLocks noGrp="1"/>
          </p:cNvSpPr>
          <p:nvPr>
            <p:ph type="dt" sz="half" idx="10"/>
          </p:nvPr>
        </p:nvSpPr>
        <p:spPr/>
        <p:txBody>
          <a:bodyPr/>
          <a:lstStyle>
            <a:lvl1pPr>
              <a:defRPr/>
            </a:lvl1pPr>
          </a:lstStyle>
          <a:p>
            <a:r>
              <a:rPr lang="en-US" altLang="ru-RU"/>
              <a:t>Islamic University</a:t>
            </a:r>
          </a:p>
        </p:txBody>
      </p:sp>
      <p:sp>
        <p:nvSpPr>
          <p:cNvPr id="5" name="Footer Placeholder 4">
            <a:extLst>
              <a:ext uri="{FF2B5EF4-FFF2-40B4-BE49-F238E27FC236}">
                <a16:creationId xmlns:a16="http://schemas.microsoft.com/office/drawing/2014/main" id="{D156BC1D-0E47-4706-8E17-5D6DB9948C5A}"/>
              </a:ext>
            </a:extLst>
          </p:cNvPr>
          <p:cNvSpPr>
            <a:spLocks noGrp="1"/>
          </p:cNvSpPr>
          <p:nvPr>
            <p:ph type="ftr" sz="quarter" idx="11"/>
          </p:nvPr>
        </p:nvSpPr>
        <p:spPr/>
        <p:txBody>
          <a:bodyPr/>
          <a:lstStyle>
            <a:lvl1pPr>
              <a:defRPr/>
            </a:lvl1pPr>
          </a:lstStyle>
          <a:p>
            <a:r>
              <a:rPr lang="en-US" altLang="ru-RU"/>
              <a:t>Dr.  Basil Hamed</a:t>
            </a:r>
          </a:p>
        </p:txBody>
      </p:sp>
      <p:sp>
        <p:nvSpPr>
          <p:cNvPr id="6" name="Slide Number Placeholder 5">
            <a:extLst>
              <a:ext uri="{FF2B5EF4-FFF2-40B4-BE49-F238E27FC236}">
                <a16:creationId xmlns:a16="http://schemas.microsoft.com/office/drawing/2014/main" id="{F4126E24-508B-43C0-98E1-25C6029B3561}"/>
              </a:ext>
            </a:extLst>
          </p:cNvPr>
          <p:cNvSpPr>
            <a:spLocks noGrp="1"/>
          </p:cNvSpPr>
          <p:nvPr>
            <p:ph type="sldNum" sz="quarter" idx="12"/>
          </p:nvPr>
        </p:nvSpPr>
        <p:spPr/>
        <p:txBody>
          <a:bodyPr/>
          <a:lstStyle>
            <a:lvl1pPr>
              <a:defRPr/>
            </a:lvl1pPr>
          </a:lstStyle>
          <a:p>
            <a:fld id="{EE09E048-B484-49EC-9091-82733A18FA0A}" type="slidenum">
              <a:rPr lang="en-US" altLang="ru-RU"/>
              <a:pPr/>
              <a:t>‹#›</a:t>
            </a:fld>
            <a:endParaRPr lang="en-US" altLang="ru-RU"/>
          </a:p>
        </p:txBody>
      </p:sp>
    </p:spTree>
    <p:extLst>
      <p:ext uri="{BB962C8B-B14F-4D97-AF65-F5344CB8AC3E}">
        <p14:creationId xmlns:p14="http://schemas.microsoft.com/office/powerpoint/2010/main" val="267276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6FF1-CA9D-499D-917D-2FFE613D1D07}"/>
              </a:ext>
            </a:extLst>
          </p:cNvPr>
          <p:cNvSpPr>
            <a:spLocks noGrp="1"/>
          </p:cNvSpPr>
          <p:nvPr>
            <p:ph type="title"/>
          </p:nvPr>
        </p:nvSpPr>
        <p:spPr>
          <a:xfrm>
            <a:off x="457200" y="274638"/>
            <a:ext cx="8229600" cy="1143000"/>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903A24C0-0ACE-42B5-B0DA-51F251ED9C58}"/>
              </a:ext>
            </a:extLst>
          </p:cNvPr>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50C9E24-D46F-4FD8-825D-0E180467AE89}"/>
              </a:ext>
            </a:extLst>
          </p:cNvPr>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B168CFB8-3DE2-466E-898A-E46DA136D6BA}"/>
              </a:ext>
            </a:extLst>
          </p:cNvPr>
          <p:cNvSpPr>
            <a:spLocks noGrp="1"/>
          </p:cNvSpPr>
          <p:nvPr>
            <p:ph type="dt" sz="half" idx="10"/>
          </p:nvPr>
        </p:nvSpPr>
        <p:spPr>
          <a:xfrm>
            <a:off x="457200" y="6248400"/>
            <a:ext cx="2133600" cy="457200"/>
          </a:xfrm>
        </p:spPr>
        <p:txBody>
          <a:bodyPr/>
          <a:lstStyle>
            <a:lvl1pPr>
              <a:defRPr/>
            </a:lvl1pPr>
          </a:lstStyle>
          <a:p>
            <a:r>
              <a:rPr lang="en-US" altLang="ru-RU"/>
              <a:t>Islamic University</a:t>
            </a:r>
          </a:p>
        </p:txBody>
      </p:sp>
      <p:sp>
        <p:nvSpPr>
          <p:cNvPr id="6" name="Footer Placeholder 5">
            <a:extLst>
              <a:ext uri="{FF2B5EF4-FFF2-40B4-BE49-F238E27FC236}">
                <a16:creationId xmlns:a16="http://schemas.microsoft.com/office/drawing/2014/main" id="{859D6296-B957-4E54-AE56-AA4E154BAA83}"/>
              </a:ext>
            </a:extLst>
          </p:cNvPr>
          <p:cNvSpPr>
            <a:spLocks noGrp="1"/>
          </p:cNvSpPr>
          <p:nvPr>
            <p:ph type="ftr" sz="quarter" idx="11"/>
          </p:nvPr>
        </p:nvSpPr>
        <p:spPr>
          <a:xfrm>
            <a:off x="3124200" y="6248400"/>
            <a:ext cx="2895600" cy="457200"/>
          </a:xfrm>
        </p:spPr>
        <p:txBody>
          <a:bodyPr/>
          <a:lstStyle>
            <a:lvl1pPr>
              <a:defRPr/>
            </a:lvl1pPr>
          </a:lstStyle>
          <a:p>
            <a:r>
              <a:rPr lang="en-US" altLang="ru-RU"/>
              <a:t>Dr.  Basil Hamed</a:t>
            </a:r>
          </a:p>
        </p:txBody>
      </p:sp>
      <p:sp>
        <p:nvSpPr>
          <p:cNvPr id="7" name="Slide Number Placeholder 6">
            <a:extLst>
              <a:ext uri="{FF2B5EF4-FFF2-40B4-BE49-F238E27FC236}">
                <a16:creationId xmlns:a16="http://schemas.microsoft.com/office/drawing/2014/main" id="{5AC523C6-4568-4A5B-8938-E14EBC25FCAD}"/>
              </a:ext>
            </a:extLst>
          </p:cNvPr>
          <p:cNvSpPr>
            <a:spLocks noGrp="1"/>
          </p:cNvSpPr>
          <p:nvPr>
            <p:ph type="sldNum" sz="quarter" idx="12"/>
          </p:nvPr>
        </p:nvSpPr>
        <p:spPr>
          <a:xfrm>
            <a:off x="6553200" y="6248400"/>
            <a:ext cx="2133600" cy="457200"/>
          </a:xfrm>
        </p:spPr>
        <p:txBody>
          <a:bodyPr/>
          <a:lstStyle>
            <a:lvl1pPr>
              <a:defRPr/>
            </a:lvl1pPr>
          </a:lstStyle>
          <a:p>
            <a:fld id="{0C35965A-5D6B-4F14-A581-F55569C3BCA7}" type="slidenum">
              <a:rPr lang="en-US" altLang="ru-RU"/>
              <a:pPr/>
              <a:t>‹#›</a:t>
            </a:fld>
            <a:endParaRPr lang="en-US" altLang="ru-RU"/>
          </a:p>
        </p:txBody>
      </p:sp>
    </p:spTree>
    <p:extLst>
      <p:ext uri="{BB962C8B-B14F-4D97-AF65-F5344CB8AC3E}">
        <p14:creationId xmlns:p14="http://schemas.microsoft.com/office/powerpoint/2010/main" val="123930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943B-A4CC-448A-8AF3-21A37562B601}"/>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E0A2076B-12C6-4856-8A45-73D3835E2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F66F9A82-B1AB-4BEA-AC45-026CC61971B8}"/>
              </a:ext>
            </a:extLst>
          </p:cNvPr>
          <p:cNvSpPr>
            <a:spLocks noGrp="1"/>
          </p:cNvSpPr>
          <p:nvPr>
            <p:ph type="dt" sz="half" idx="10"/>
          </p:nvPr>
        </p:nvSpPr>
        <p:spPr/>
        <p:txBody>
          <a:bodyPr/>
          <a:lstStyle>
            <a:lvl1pPr>
              <a:defRPr/>
            </a:lvl1pPr>
          </a:lstStyle>
          <a:p>
            <a:r>
              <a:rPr lang="en-US" altLang="ru-RU"/>
              <a:t>Islamic University</a:t>
            </a:r>
          </a:p>
        </p:txBody>
      </p:sp>
      <p:sp>
        <p:nvSpPr>
          <p:cNvPr id="5" name="Footer Placeholder 4">
            <a:extLst>
              <a:ext uri="{FF2B5EF4-FFF2-40B4-BE49-F238E27FC236}">
                <a16:creationId xmlns:a16="http://schemas.microsoft.com/office/drawing/2014/main" id="{6A003BD4-5B0A-4F3F-975A-A6E83481B935}"/>
              </a:ext>
            </a:extLst>
          </p:cNvPr>
          <p:cNvSpPr>
            <a:spLocks noGrp="1"/>
          </p:cNvSpPr>
          <p:nvPr>
            <p:ph type="ftr" sz="quarter" idx="11"/>
          </p:nvPr>
        </p:nvSpPr>
        <p:spPr/>
        <p:txBody>
          <a:bodyPr/>
          <a:lstStyle>
            <a:lvl1pPr>
              <a:defRPr/>
            </a:lvl1pPr>
          </a:lstStyle>
          <a:p>
            <a:r>
              <a:rPr lang="en-US" altLang="ru-RU"/>
              <a:t>Dr.  Basil Hamed</a:t>
            </a:r>
          </a:p>
        </p:txBody>
      </p:sp>
      <p:sp>
        <p:nvSpPr>
          <p:cNvPr id="6" name="Slide Number Placeholder 5">
            <a:extLst>
              <a:ext uri="{FF2B5EF4-FFF2-40B4-BE49-F238E27FC236}">
                <a16:creationId xmlns:a16="http://schemas.microsoft.com/office/drawing/2014/main" id="{4209368F-E211-4F07-AB9D-9CDAA43CCBA1}"/>
              </a:ext>
            </a:extLst>
          </p:cNvPr>
          <p:cNvSpPr>
            <a:spLocks noGrp="1"/>
          </p:cNvSpPr>
          <p:nvPr>
            <p:ph type="sldNum" sz="quarter" idx="12"/>
          </p:nvPr>
        </p:nvSpPr>
        <p:spPr/>
        <p:txBody>
          <a:bodyPr/>
          <a:lstStyle>
            <a:lvl1pPr>
              <a:defRPr/>
            </a:lvl1pPr>
          </a:lstStyle>
          <a:p>
            <a:fld id="{B46974B8-AE2D-4545-8A16-E89E9525EB06}" type="slidenum">
              <a:rPr lang="en-US" altLang="ru-RU"/>
              <a:pPr/>
              <a:t>‹#›</a:t>
            </a:fld>
            <a:endParaRPr lang="en-US" altLang="ru-RU"/>
          </a:p>
        </p:txBody>
      </p:sp>
    </p:spTree>
    <p:extLst>
      <p:ext uri="{BB962C8B-B14F-4D97-AF65-F5344CB8AC3E}">
        <p14:creationId xmlns:p14="http://schemas.microsoft.com/office/powerpoint/2010/main" val="169138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E74E-2B51-485A-A94E-8C6803D5B53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DCEE9945-3D69-4456-9A40-ECFFA5FE6DB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F5D92FD-C90B-4A7B-9441-0C23D39FA02E}"/>
              </a:ext>
            </a:extLst>
          </p:cNvPr>
          <p:cNvSpPr>
            <a:spLocks noGrp="1"/>
          </p:cNvSpPr>
          <p:nvPr>
            <p:ph type="dt" sz="half" idx="10"/>
          </p:nvPr>
        </p:nvSpPr>
        <p:spPr/>
        <p:txBody>
          <a:bodyPr/>
          <a:lstStyle>
            <a:lvl1pPr>
              <a:defRPr/>
            </a:lvl1pPr>
          </a:lstStyle>
          <a:p>
            <a:r>
              <a:rPr lang="en-US" altLang="ru-RU"/>
              <a:t>Islamic University</a:t>
            </a:r>
          </a:p>
        </p:txBody>
      </p:sp>
      <p:sp>
        <p:nvSpPr>
          <p:cNvPr id="5" name="Footer Placeholder 4">
            <a:extLst>
              <a:ext uri="{FF2B5EF4-FFF2-40B4-BE49-F238E27FC236}">
                <a16:creationId xmlns:a16="http://schemas.microsoft.com/office/drawing/2014/main" id="{DAA23AF2-5343-468C-A442-3A4E61CE69FA}"/>
              </a:ext>
            </a:extLst>
          </p:cNvPr>
          <p:cNvSpPr>
            <a:spLocks noGrp="1"/>
          </p:cNvSpPr>
          <p:nvPr>
            <p:ph type="ftr" sz="quarter" idx="11"/>
          </p:nvPr>
        </p:nvSpPr>
        <p:spPr/>
        <p:txBody>
          <a:bodyPr/>
          <a:lstStyle>
            <a:lvl1pPr>
              <a:defRPr/>
            </a:lvl1pPr>
          </a:lstStyle>
          <a:p>
            <a:r>
              <a:rPr lang="en-US" altLang="ru-RU"/>
              <a:t>Dr.  Basil Hamed</a:t>
            </a:r>
          </a:p>
        </p:txBody>
      </p:sp>
      <p:sp>
        <p:nvSpPr>
          <p:cNvPr id="6" name="Slide Number Placeholder 5">
            <a:extLst>
              <a:ext uri="{FF2B5EF4-FFF2-40B4-BE49-F238E27FC236}">
                <a16:creationId xmlns:a16="http://schemas.microsoft.com/office/drawing/2014/main" id="{97EC7E9C-062D-49B3-AB3D-C0B8F556AFF6}"/>
              </a:ext>
            </a:extLst>
          </p:cNvPr>
          <p:cNvSpPr>
            <a:spLocks noGrp="1"/>
          </p:cNvSpPr>
          <p:nvPr>
            <p:ph type="sldNum" sz="quarter" idx="12"/>
          </p:nvPr>
        </p:nvSpPr>
        <p:spPr/>
        <p:txBody>
          <a:bodyPr/>
          <a:lstStyle>
            <a:lvl1pPr>
              <a:defRPr/>
            </a:lvl1pPr>
          </a:lstStyle>
          <a:p>
            <a:fld id="{16A95BDF-4656-4968-87DA-B307D0520527}" type="slidenum">
              <a:rPr lang="en-US" altLang="ru-RU"/>
              <a:pPr/>
              <a:t>‹#›</a:t>
            </a:fld>
            <a:endParaRPr lang="en-US" altLang="ru-RU"/>
          </a:p>
        </p:txBody>
      </p:sp>
    </p:spTree>
    <p:extLst>
      <p:ext uri="{BB962C8B-B14F-4D97-AF65-F5344CB8AC3E}">
        <p14:creationId xmlns:p14="http://schemas.microsoft.com/office/powerpoint/2010/main" val="91361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45D8-13F1-4633-95BA-57F8DCEBC48B}"/>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F6836D9-B8B3-4603-80CE-02168262795D}"/>
              </a:ext>
            </a:extLst>
          </p:cNvPr>
          <p:cNvSpPr>
            <a:spLocks noGrp="1"/>
          </p:cNvSpPr>
          <p:nvPr>
            <p:ph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5026241-24E0-42D6-918A-517CFB795B9C}"/>
              </a:ext>
            </a:extLst>
          </p:cNvPr>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145A6B48-DFCA-46FA-9DB5-C5C672BE4224}"/>
              </a:ext>
            </a:extLst>
          </p:cNvPr>
          <p:cNvSpPr>
            <a:spLocks noGrp="1"/>
          </p:cNvSpPr>
          <p:nvPr>
            <p:ph type="dt" sz="half" idx="10"/>
          </p:nvPr>
        </p:nvSpPr>
        <p:spPr/>
        <p:txBody>
          <a:bodyPr/>
          <a:lstStyle>
            <a:lvl1pPr>
              <a:defRPr/>
            </a:lvl1pPr>
          </a:lstStyle>
          <a:p>
            <a:r>
              <a:rPr lang="en-US" altLang="ru-RU"/>
              <a:t>Islamic University</a:t>
            </a:r>
          </a:p>
        </p:txBody>
      </p:sp>
      <p:sp>
        <p:nvSpPr>
          <p:cNvPr id="6" name="Footer Placeholder 5">
            <a:extLst>
              <a:ext uri="{FF2B5EF4-FFF2-40B4-BE49-F238E27FC236}">
                <a16:creationId xmlns:a16="http://schemas.microsoft.com/office/drawing/2014/main" id="{51FAA0F3-4979-4D0D-BC22-58061917C16B}"/>
              </a:ext>
            </a:extLst>
          </p:cNvPr>
          <p:cNvSpPr>
            <a:spLocks noGrp="1"/>
          </p:cNvSpPr>
          <p:nvPr>
            <p:ph type="ftr" sz="quarter" idx="11"/>
          </p:nvPr>
        </p:nvSpPr>
        <p:spPr/>
        <p:txBody>
          <a:bodyPr/>
          <a:lstStyle>
            <a:lvl1pPr>
              <a:defRPr/>
            </a:lvl1pPr>
          </a:lstStyle>
          <a:p>
            <a:r>
              <a:rPr lang="en-US" altLang="ru-RU"/>
              <a:t>Dr.  Basil Hamed</a:t>
            </a:r>
          </a:p>
        </p:txBody>
      </p:sp>
      <p:sp>
        <p:nvSpPr>
          <p:cNvPr id="7" name="Slide Number Placeholder 6">
            <a:extLst>
              <a:ext uri="{FF2B5EF4-FFF2-40B4-BE49-F238E27FC236}">
                <a16:creationId xmlns:a16="http://schemas.microsoft.com/office/drawing/2014/main" id="{3200B682-B56F-4A7A-8728-2B369399F076}"/>
              </a:ext>
            </a:extLst>
          </p:cNvPr>
          <p:cNvSpPr>
            <a:spLocks noGrp="1"/>
          </p:cNvSpPr>
          <p:nvPr>
            <p:ph type="sldNum" sz="quarter" idx="12"/>
          </p:nvPr>
        </p:nvSpPr>
        <p:spPr/>
        <p:txBody>
          <a:bodyPr/>
          <a:lstStyle>
            <a:lvl1pPr>
              <a:defRPr/>
            </a:lvl1pPr>
          </a:lstStyle>
          <a:p>
            <a:fld id="{66A22BF7-6498-4236-A3C6-470F7BA131D1}" type="slidenum">
              <a:rPr lang="en-US" altLang="ru-RU"/>
              <a:pPr/>
              <a:t>‹#›</a:t>
            </a:fld>
            <a:endParaRPr lang="en-US" altLang="ru-RU"/>
          </a:p>
        </p:txBody>
      </p:sp>
    </p:spTree>
    <p:extLst>
      <p:ext uri="{BB962C8B-B14F-4D97-AF65-F5344CB8AC3E}">
        <p14:creationId xmlns:p14="http://schemas.microsoft.com/office/powerpoint/2010/main" val="409622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7755-3937-47B1-B722-A61FB94FAB0F}"/>
              </a:ext>
            </a:extLst>
          </p:cNvPr>
          <p:cNvSpPr>
            <a:spLocks noGrp="1"/>
          </p:cNvSpPr>
          <p:nvPr>
            <p:ph type="title"/>
          </p:nvPr>
        </p:nvSpPr>
        <p:spPr>
          <a:xfrm>
            <a:off x="630238" y="365125"/>
            <a:ext cx="78867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5729FDAA-09B7-4C84-B09F-232A82EDA68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73D4C-7D7E-41F5-9B3A-AAC51B2660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77EA3FC7-F515-4AD2-A605-BFB659B1DEE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95777-86A4-4CD4-ACA7-29285B1A66C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AC1964EA-9743-4BEF-A8C7-5365E3182A3A}"/>
              </a:ext>
            </a:extLst>
          </p:cNvPr>
          <p:cNvSpPr>
            <a:spLocks noGrp="1"/>
          </p:cNvSpPr>
          <p:nvPr>
            <p:ph type="dt" sz="half" idx="10"/>
          </p:nvPr>
        </p:nvSpPr>
        <p:spPr/>
        <p:txBody>
          <a:bodyPr/>
          <a:lstStyle>
            <a:lvl1pPr>
              <a:defRPr/>
            </a:lvl1pPr>
          </a:lstStyle>
          <a:p>
            <a:r>
              <a:rPr lang="en-US" altLang="ru-RU"/>
              <a:t>Islamic University</a:t>
            </a:r>
          </a:p>
        </p:txBody>
      </p:sp>
      <p:sp>
        <p:nvSpPr>
          <p:cNvPr id="8" name="Footer Placeholder 7">
            <a:extLst>
              <a:ext uri="{FF2B5EF4-FFF2-40B4-BE49-F238E27FC236}">
                <a16:creationId xmlns:a16="http://schemas.microsoft.com/office/drawing/2014/main" id="{45AED055-DD24-4672-A19D-34451F99FF82}"/>
              </a:ext>
            </a:extLst>
          </p:cNvPr>
          <p:cNvSpPr>
            <a:spLocks noGrp="1"/>
          </p:cNvSpPr>
          <p:nvPr>
            <p:ph type="ftr" sz="quarter" idx="11"/>
          </p:nvPr>
        </p:nvSpPr>
        <p:spPr/>
        <p:txBody>
          <a:bodyPr/>
          <a:lstStyle>
            <a:lvl1pPr>
              <a:defRPr/>
            </a:lvl1pPr>
          </a:lstStyle>
          <a:p>
            <a:r>
              <a:rPr lang="en-US" altLang="ru-RU"/>
              <a:t>Dr.  Basil Hamed</a:t>
            </a:r>
          </a:p>
        </p:txBody>
      </p:sp>
      <p:sp>
        <p:nvSpPr>
          <p:cNvPr id="9" name="Slide Number Placeholder 8">
            <a:extLst>
              <a:ext uri="{FF2B5EF4-FFF2-40B4-BE49-F238E27FC236}">
                <a16:creationId xmlns:a16="http://schemas.microsoft.com/office/drawing/2014/main" id="{537BB736-1838-47AA-B5F2-2C52BDA569EE}"/>
              </a:ext>
            </a:extLst>
          </p:cNvPr>
          <p:cNvSpPr>
            <a:spLocks noGrp="1"/>
          </p:cNvSpPr>
          <p:nvPr>
            <p:ph type="sldNum" sz="quarter" idx="12"/>
          </p:nvPr>
        </p:nvSpPr>
        <p:spPr/>
        <p:txBody>
          <a:bodyPr/>
          <a:lstStyle>
            <a:lvl1pPr>
              <a:defRPr/>
            </a:lvl1pPr>
          </a:lstStyle>
          <a:p>
            <a:fld id="{4BC2AF9A-5E69-42EB-B1F0-67516E2E5D50}" type="slidenum">
              <a:rPr lang="en-US" altLang="ru-RU"/>
              <a:pPr/>
              <a:t>‹#›</a:t>
            </a:fld>
            <a:endParaRPr lang="en-US" altLang="ru-RU"/>
          </a:p>
        </p:txBody>
      </p:sp>
    </p:spTree>
    <p:extLst>
      <p:ext uri="{BB962C8B-B14F-4D97-AF65-F5344CB8AC3E}">
        <p14:creationId xmlns:p14="http://schemas.microsoft.com/office/powerpoint/2010/main" val="160406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6690-8DC1-44B8-BC66-1A5C779A169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B652D1C9-B315-40CF-99A1-6B8658973C64}"/>
              </a:ext>
            </a:extLst>
          </p:cNvPr>
          <p:cNvSpPr>
            <a:spLocks noGrp="1"/>
          </p:cNvSpPr>
          <p:nvPr>
            <p:ph type="dt" sz="half" idx="10"/>
          </p:nvPr>
        </p:nvSpPr>
        <p:spPr/>
        <p:txBody>
          <a:bodyPr/>
          <a:lstStyle>
            <a:lvl1pPr>
              <a:defRPr/>
            </a:lvl1pPr>
          </a:lstStyle>
          <a:p>
            <a:r>
              <a:rPr lang="en-US" altLang="ru-RU"/>
              <a:t>Islamic University</a:t>
            </a:r>
          </a:p>
        </p:txBody>
      </p:sp>
      <p:sp>
        <p:nvSpPr>
          <p:cNvPr id="4" name="Footer Placeholder 3">
            <a:extLst>
              <a:ext uri="{FF2B5EF4-FFF2-40B4-BE49-F238E27FC236}">
                <a16:creationId xmlns:a16="http://schemas.microsoft.com/office/drawing/2014/main" id="{B352AE0A-8DF5-4A59-9481-B34A030F561D}"/>
              </a:ext>
            </a:extLst>
          </p:cNvPr>
          <p:cNvSpPr>
            <a:spLocks noGrp="1"/>
          </p:cNvSpPr>
          <p:nvPr>
            <p:ph type="ftr" sz="quarter" idx="11"/>
          </p:nvPr>
        </p:nvSpPr>
        <p:spPr/>
        <p:txBody>
          <a:bodyPr/>
          <a:lstStyle>
            <a:lvl1pPr>
              <a:defRPr/>
            </a:lvl1pPr>
          </a:lstStyle>
          <a:p>
            <a:r>
              <a:rPr lang="en-US" altLang="ru-RU"/>
              <a:t>Dr.  Basil Hamed</a:t>
            </a:r>
          </a:p>
        </p:txBody>
      </p:sp>
      <p:sp>
        <p:nvSpPr>
          <p:cNvPr id="5" name="Slide Number Placeholder 4">
            <a:extLst>
              <a:ext uri="{FF2B5EF4-FFF2-40B4-BE49-F238E27FC236}">
                <a16:creationId xmlns:a16="http://schemas.microsoft.com/office/drawing/2014/main" id="{EAE85F16-B32B-45F4-A165-51A9419FEA11}"/>
              </a:ext>
            </a:extLst>
          </p:cNvPr>
          <p:cNvSpPr>
            <a:spLocks noGrp="1"/>
          </p:cNvSpPr>
          <p:nvPr>
            <p:ph type="sldNum" sz="quarter" idx="12"/>
          </p:nvPr>
        </p:nvSpPr>
        <p:spPr/>
        <p:txBody>
          <a:bodyPr/>
          <a:lstStyle>
            <a:lvl1pPr>
              <a:defRPr/>
            </a:lvl1pPr>
          </a:lstStyle>
          <a:p>
            <a:fld id="{ED1BC3AA-2AAE-4720-A373-890BF2E1569B}" type="slidenum">
              <a:rPr lang="en-US" altLang="ru-RU"/>
              <a:pPr/>
              <a:t>‹#›</a:t>
            </a:fld>
            <a:endParaRPr lang="en-US" altLang="ru-RU"/>
          </a:p>
        </p:txBody>
      </p:sp>
    </p:spTree>
    <p:extLst>
      <p:ext uri="{BB962C8B-B14F-4D97-AF65-F5344CB8AC3E}">
        <p14:creationId xmlns:p14="http://schemas.microsoft.com/office/powerpoint/2010/main" val="268278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8B5C1E-FF2A-4BE4-8F35-069A78CD5082}"/>
              </a:ext>
            </a:extLst>
          </p:cNvPr>
          <p:cNvSpPr>
            <a:spLocks noGrp="1"/>
          </p:cNvSpPr>
          <p:nvPr>
            <p:ph type="dt" sz="half" idx="10"/>
          </p:nvPr>
        </p:nvSpPr>
        <p:spPr/>
        <p:txBody>
          <a:bodyPr/>
          <a:lstStyle>
            <a:lvl1pPr>
              <a:defRPr/>
            </a:lvl1pPr>
          </a:lstStyle>
          <a:p>
            <a:r>
              <a:rPr lang="en-US" altLang="ru-RU"/>
              <a:t>Islamic University</a:t>
            </a:r>
          </a:p>
        </p:txBody>
      </p:sp>
      <p:sp>
        <p:nvSpPr>
          <p:cNvPr id="3" name="Footer Placeholder 2">
            <a:extLst>
              <a:ext uri="{FF2B5EF4-FFF2-40B4-BE49-F238E27FC236}">
                <a16:creationId xmlns:a16="http://schemas.microsoft.com/office/drawing/2014/main" id="{0199E2B1-B3D4-4C20-9568-A73165998FF5}"/>
              </a:ext>
            </a:extLst>
          </p:cNvPr>
          <p:cNvSpPr>
            <a:spLocks noGrp="1"/>
          </p:cNvSpPr>
          <p:nvPr>
            <p:ph type="ftr" sz="quarter" idx="11"/>
          </p:nvPr>
        </p:nvSpPr>
        <p:spPr/>
        <p:txBody>
          <a:bodyPr/>
          <a:lstStyle>
            <a:lvl1pPr>
              <a:defRPr/>
            </a:lvl1pPr>
          </a:lstStyle>
          <a:p>
            <a:r>
              <a:rPr lang="en-US" altLang="ru-RU"/>
              <a:t>Dr.  Basil Hamed</a:t>
            </a:r>
          </a:p>
        </p:txBody>
      </p:sp>
      <p:sp>
        <p:nvSpPr>
          <p:cNvPr id="4" name="Slide Number Placeholder 3">
            <a:extLst>
              <a:ext uri="{FF2B5EF4-FFF2-40B4-BE49-F238E27FC236}">
                <a16:creationId xmlns:a16="http://schemas.microsoft.com/office/drawing/2014/main" id="{829CF0A2-ECEF-4567-B243-EDE6912A721F}"/>
              </a:ext>
            </a:extLst>
          </p:cNvPr>
          <p:cNvSpPr>
            <a:spLocks noGrp="1"/>
          </p:cNvSpPr>
          <p:nvPr>
            <p:ph type="sldNum" sz="quarter" idx="12"/>
          </p:nvPr>
        </p:nvSpPr>
        <p:spPr/>
        <p:txBody>
          <a:bodyPr/>
          <a:lstStyle>
            <a:lvl1pPr>
              <a:defRPr/>
            </a:lvl1pPr>
          </a:lstStyle>
          <a:p>
            <a:fld id="{A684651F-EB5E-44F7-8539-13DEC7631754}" type="slidenum">
              <a:rPr lang="en-US" altLang="ru-RU"/>
              <a:pPr/>
              <a:t>‹#›</a:t>
            </a:fld>
            <a:endParaRPr lang="en-US" altLang="ru-RU"/>
          </a:p>
        </p:txBody>
      </p:sp>
    </p:spTree>
    <p:extLst>
      <p:ext uri="{BB962C8B-B14F-4D97-AF65-F5344CB8AC3E}">
        <p14:creationId xmlns:p14="http://schemas.microsoft.com/office/powerpoint/2010/main" val="412837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8F8A-B5E1-44CC-9547-2E7E5317119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47FD0B5F-356D-4B55-B78A-07CACA84921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8A4B2783-AE1F-4EBB-A6DE-B4024CCE3ED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A47AB-D420-42B1-A861-35052456481A}"/>
              </a:ext>
            </a:extLst>
          </p:cNvPr>
          <p:cNvSpPr>
            <a:spLocks noGrp="1"/>
          </p:cNvSpPr>
          <p:nvPr>
            <p:ph type="dt" sz="half" idx="10"/>
          </p:nvPr>
        </p:nvSpPr>
        <p:spPr/>
        <p:txBody>
          <a:bodyPr/>
          <a:lstStyle>
            <a:lvl1pPr>
              <a:defRPr/>
            </a:lvl1pPr>
          </a:lstStyle>
          <a:p>
            <a:r>
              <a:rPr lang="en-US" altLang="ru-RU"/>
              <a:t>Islamic University</a:t>
            </a:r>
          </a:p>
        </p:txBody>
      </p:sp>
      <p:sp>
        <p:nvSpPr>
          <p:cNvPr id="6" name="Footer Placeholder 5">
            <a:extLst>
              <a:ext uri="{FF2B5EF4-FFF2-40B4-BE49-F238E27FC236}">
                <a16:creationId xmlns:a16="http://schemas.microsoft.com/office/drawing/2014/main" id="{1856F3D9-8DFC-402A-87D9-7614E31CABF2}"/>
              </a:ext>
            </a:extLst>
          </p:cNvPr>
          <p:cNvSpPr>
            <a:spLocks noGrp="1"/>
          </p:cNvSpPr>
          <p:nvPr>
            <p:ph type="ftr" sz="quarter" idx="11"/>
          </p:nvPr>
        </p:nvSpPr>
        <p:spPr/>
        <p:txBody>
          <a:bodyPr/>
          <a:lstStyle>
            <a:lvl1pPr>
              <a:defRPr/>
            </a:lvl1pPr>
          </a:lstStyle>
          <a:p>
            <a:r>
              <a:rPr lang="en-US" altLang="ru-RU"/>
              <a:t>Dr.  Basil Hamed</a:t>
            </a:r>
          </a:p>
        </p:txBody>
      </p:sp>
      <p:sp>
        <p:nvSpPr>
          <p:cNvPr id="7" name="Slide Number Placeholder 6">
            <a:extLst>
              <a:ext uri="{FF2B5EF4-FFF2-40B4-BE49-F238E27FC236}">
                <a16:creationId xmlns:a16="http://schemas.microsoft.com/office/drawing/2014/main" id="{5A964C98-1357-4136-93FA-533252FB7447}"/>
              </a:ext>
            </a:extLst>
          </p:cNvPr>
          <p:cNvSpPr>
            <a:spLocks noGrp="1"/>
          </p:cNvSpPr>
          <p:nvPr>
            <p:ph type="sldNum" sz="quarter" idx="12"/>
          </p:nvPr>
        </p:nvSpPr>
        <p:spPr/>
        <p:txBody>
          <a:bodyPr/>
          <a:lstStyle>
            <a:lvl1pPr>
              <a:defRPr/>
            </a:lvl1pPr>
          </a:lstStyle>
          <a:p>
            <a:fld id="{B3FD2B0C-7015-4F53-B970-F473B1500583}" type="slidenum">
              <a:rPr lang="en-US" altLang="ru-RU"/>
              <a:pPr/>
              <a:t>‹#›</a:t>
            </a:fld>
            <a:endParaRPr lang="en-US" altLang="ru-RU"/>
          </a:p>
        </p:txBody>
      </p:sp>
    </p:spTree>
    <p:extLst>
      <p:ext uri="{BB962C8B-B14F-4D97-AF65-F5344CB8AC3E}">
        <p14:creationId xmlns:p14="http://schemas.microsoft.com/office/powerpoint/2010/main" val="234896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4D89-6FD9-4A38-9275-D132E3CA423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0F51D3FB-B09D-49A3-86EA-3D01C2D78AB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D9E14929-89F7-4669-BFE0-09BCEBEF961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51DB3-AB77-4469-A0AC-0ECEF97F329D}"/>
              </a:ext>
            </a:extLst>
          </p:cNvPr>
          <p:cNvSpPr>
            <a:spLocks noGrp="1"/>
          </p:cNvSpPr>
          <p:nvPr>
            <p:ph type="dt" sz="half" idx="10"/>
          </p:nvPr>
        </p:nvSpPr>
        <p:spPr/>
        <p:txBody>
          <a:bodyPr/>
          <a:lstStyle>
            <a:lvl1pPr>
              <a:defRPr/>
            </a:lvl1pPr>
          </a:lstStyle>
          <a:p>
            <a:r>
              <a:rPr lang="en-US" altLang="ru-RU"/>
              <a:t>Islamic University</a:t>
            </a:r>
          </a:p>
        </p:txBody>
      </p:sp>
      <p:sp>
        <p:nvSpPr>
          <p:cNvPr id="6" name="Footer Placeholder 5">
            <a:extLst>
              <a:ext uri="{FF2B5EF4-FFF2-40B4-BE49-F238E27FC236}">
                <a16:creationId xmlns:a16="http://schemas.microsoft.com/office/drawing/2014/main" id="{76D59403-FDD2-419E-9F4B-622D9ED0D4EF}"/>
              </a:ext>
            </a:extLst>
          </p:cNvPr>
          <p:cNvSpPr>
            <a:spLocks noGrp="1"/>
          </p:cNvSpPr>
          <p:nvPr>
            <p:ph type="ftr" sz="quarter" idx="11"/>
          </p:nvPr>
        </p:nvSpPr>
        <p:spPr/>
        <p:txBody>
          <a:bodyPr/>
          <a:lstStyle>
            <a:lvl1pPr>
              <a:defRPr/>
            </a:lvl1pPr>
          </a:lstStyle>
          <a:p>
            <a:r>
              <a:rPr lang="en-US" altLang="ru-RU"/>
              <a:t>Dr.  Basil Hamed</a:t>
            </a:r>
          </a:p>
        </p:txBody>
      </p:sp>
      <p:sp>
        <p:nvSpPr>
          <p:cNvPr id="7" name="Slide Number Placeholder 6">
            <a:extLst>
              <a:ext uri="{FF2B5EF4-FFF2-40B4-BE49-F238E27FC236}">
                <a16:creationId xmlns:a16="http://schemas.microsoft.com/office/drawing/2014/main" id="{5968F227-4EE0-4DCB-A11D-019937B6B32F}"/>
              </a:ext>
            </a:extLst>
          </p:cNvPr>
          <p:cNvSpPr>
            <a:spLocks noGrp="1"/>
          </p:cNvSpPr>
          <p:nvPr>
            <p:ph type="sldNum" sz="quarter" idx="12"/>
          </p:nvPr>
        </p:nvSpPr>
        <p:spPr/>
        <p:txBody>
          <a:bodyPr/>
          <a:lstStyle>
            <a:lvl1pPr>
              <a:defRPr/>
            </a:lvl1pPr>
          </a:lstStyle>
          <a:p>
            <a:fld id="{262BA869-54D5-48B8-9596-CDC66489CE46}" type="slidenum">
              <a:rPr lang="en-US" altLang="ru-RU"/>
              <a:pPr/>
              <a:t>‹#›</a:t>
            </a:fld>
            <a:endParaRPr lang="en-US" altLang="ru-RU"/>
          </a:p>
        </p:txBody>
      </p:sp>
    </p:spTree>
    <p:extLst>
      <p:ext uri="{BB962C8B-B14F-4D97-AF65-F5344CB8AC3E}">
        <p14:creationId xmlns:p14="http://schemas.microsoft.com/office/powerpoint/2010/main" val="62414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578" name="Group 2">
            <a:extLst>
              <a:ext uri="{FF2B5EF4-FFF2-40B4-BE49-F238E27FC236}">
                <a16:creationId xmlns:a16="http://schemas.microsoft.com/office/drawing/2014/main" id="{7651CD1A-BE36-4DC9-95D9-0BA35B2196B8}"/>
              </a:ext>
            </a:extLst>
          </p:cNvPr>
          <p:cNvGrpSpPr>
            <a:grpSpLocks/>
          </p:cNvGrpSpPr>
          <p:nvPr/>
        </p:nvGrpSpPr>
        <p:grpSpPr bwMode="auto">
          <a:xfrm>
            <a:off x="0" y="0"/>
            <a:ext cx="7242175" cy="1981200"/>
            <a:chOff x="0" y="0"/>
            <a:chExt cx="4562" cy="1248"/>
          </a:xfrm>
        </p:grpSpPr>
        <p:sp>
          <p:nvSpPr>
            <p:cNvPr id="24579" name="Freeform 3">
              <a:extLst>
                <a:ext uri="{FF2B5EF4-FFF2-40B4-BE49-F238E27FC236}">
                  <a16:creationId xmlns:a16="http://schemas.microsoft.com/office/drawing/2014/main" id="{7B0EA824-FE62-424F-9243-185CDD4CB3CF}"/>
                </a:ext>
              </a:extLst>
            </p:cNvPr>
            <p:cNvSpPr>
              <a:spLocks/>
            </p:cNvSpPr>
            <p:nvPr/>
          </p:nvSpPr>
          <p:spPr bwMode="hidden">
            <a:xfrm>
              <a:off x="0" y="583"/>
              <a:ext cx="4487" cy="665"/>
            </a:xfrm>
            <a:custGeom>
              <a:avLst/>
              <a:gdLst>
                <a:gd name="T0" fmla="*/ 4800 w 4806"/>
                <a:gd name="T1" fmla="*/ 299 h 665"/>
                <a:gd name="T2" fmla="*/ 0 w 4806"/>
                <a:gd name="T3" fmla="*/ 665 h 665"/>
                <a:gd name="T4" fmla="*/ 0 w 4806"/>
                <a:gd name="T5" fmla="*/ 0 h 665"/>
                <a:gd name="T6" fmla="*/ 4806 w 4806"/>
                <a:gd name="T7" fmla="*/ 1 h 665"/>
                <a:gd name="T8" fmla="*/ 4800 w 4806"/>
                <a:gd name="T9" fmla="*/ 153 h 665"/>
                <a:gd name="T10" fmla="*/ 4800 w 4806"/>
                <a:gd name="T11" fmla="*/ 299 h 665"/>
              </a:gdLst>
              <a:ahLst/>
              <a:cxnLst>
                <a:cxn ang="0">
                  <a:pos x="T0" y="T1"/>
                </a:cxn>
                <a:cxn ang="0">
                  <a:pos x="T2" y="T3"/>
                </a:cxn>
                <a:cxn ang="0">
                  <a:pos x="T4" y="T5"/>
                </a:cxn>
                <a:cxn ang="0">
                  <a:pos x="T6" y="T7"/>
                </a:cxn>
                <a:cxn ang="0">
                  <a:pos x="T8" y="T9"/>
                </a:cxn>
                <a:cxn ang="0">
                  <a:pos x="T10" y="T11"/>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ru-RU"/>
            </a:p>
          </p:txBody>
        </p:sp>
        <p:sp>
          <p:nvSpPr>
            <p:cNvPr id="24580" name="Freeform 4">
              <a:extLst>
                <a:ext uri="{FF2B5EF4-FFF2-40B4-BE49-F238E27FC236}">
                  <a16:creationId xmlns:a16="http://schemas.microsoft.com/office/drawing/2014/main" id="{B653AE9C-3782-40F5-B76A-757D9BFF2E46}"/>
                </a:ext>
              </a:extLst>
            </p:cNvPr>
            <p:cNvSpPr>
              <a:spLocks/>
            </p:cNvSpPr>
            <p:nvPr/>
          </p:nvSpPr>
          <p:spPr bwMode="hidden">
            <a:xfrm>
              <a:off x="0" y="0"/>
              <a:ext cx="4562" cy="1199"/>
            </a:xfrm>
            <a:custGeom>
              <a:avLst/>
              <a:gdLst>
                <a:gd name="T0" fmla="*/ 4560 w 4562"/>
                <a:gd name="T1" fmla="*/ 932 h 1199"/>
                <a:gd name="T2" fmla="*/ 0 w 4562"/>
                <a:gd name="T3" fmla="*/ 1199 h 1199"/>
                <a:gd name="T4" fmla="*/ 0 w 4562"/>
                <a:gd name="T5" fmla="*/ 0 h 1199"/>
                <a:gd name="T6" fmla="*/ 4562 w 4562"/>
                <a:gd name="T7" fmla="*/ 0 h 1199"/>
                <a:gd name="T8" fmla="*/ 4560 w 4562"/>
                <a:gd name="T9" fmla="*/ 932 h 1199"/>
                <a:gd name="T10" fmla="*/ 4560 w 4562"/>
                <a:gd name="T11" fmla="*/ 932 h 1199"/>
              </a:gdLst>
              <a:ahLst/>
              <a:cxnLst>
                <a:cxn ang="0">
                  <a:pos x="T0" y="T1"/>
                </a:cxn>
                <a:cxn ang="0">
                  <a:pos x="T2" y="T3"/>
                </a:cxn>
                <a:cxn ang="0">
                  <a:pos x="T4" y="T5"/>
                </a:cxn>
                <a:cxn ang="0">
                  <a:pos x="T6" y="T7"/>
                </a:cxn>
                <a:cxn ang="0">
                  <a:pos x="T8" y="T9"/>
                </a:cxn>
                <a:cxn ang="0">
                  <a:pos x="T10" y="T11"/>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ru-RU"/>
            </a:p>
          </p:txBody>
        </p:sp>
      </p:grpSp>
      <p:sp>
        <p:nvSpPr>
          <p:cNvPr id="24581" name="Rectangle 5">
            <a:extLst>
              <a:ext uri="{FF2B5EF4-FFF2-40B4-BE49-F238E27FC236}">
                <a16:creationId xmlns:a16="http://schemas.microsoft.com/office/drawing/2014/main" id="{5247E384-D07E-4115-A380-2808D977AA3F}"/>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24582" name="Rectangle 6">
            <a:extLst>
              <a:ext uri="{FF2B5EF4-FFF2-40B4-BE49-F238E27FC236}">
                <a16:creationId xmlns:a16="http://schemas.microsoft.com/office/drawing/2014/main" id="{E53D0386-E3EB-4C62-9838-4B29D13960DA}"/>
              </a:ext>
            </a:extLst>
          </p:cNvPr>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24583" name="Rectangle 7">
            <a:extLst>
              <a:ext uri="{FF2B5EF4-FFF2-40B4-BE49-F238E27FC236}">
                <a16:creationId xmlns:a16="http://schemas.microsoft.com/office/drawing/2014/main" id="{A2FE55F6-D1EE-4338-86BD-A1BC43B44318}"/>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r>
              <a:rPr lang="en-US" altLang="ru-RU"/>
              <a:t>Islamic University</a:t>
            </a:r>
          </a:p>
        </p:txBody>
      </p:sp>
      <p:sp>
        <p:nvSpPr>
          <p:cNvPr id="24584" name="Rectangle 8">
            <a:extLst>
              <a:ext uri="{FF2B5EF4-FFF2-40B4-BE49-F238E27FC236}">
                <a16:creationId xmlns:a16="http://schemas.microsoft.com/office/drawing/2014/main" id="{59730B5C-C6A9-4C01-8305-3E9E1AB7BA1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r>
              <a:rPr lang="en-US" altLang="ru-RU"/>
              <a:t>Dr.  Basil Hamed</a:t>
            </a:r>
          </a:p>
        </p:txBody>
      </p:sp>
      <p:sp>
        <p:nvSpPr>
          <p:cNvPr id="24585" name="Rectangle 9">
            <a:extLst>
              <a:ext uri="{FF2B5EF4-FFF2-40B4-BE49-F238E27FC236}">
                <a16:creationId xmlns:a16="http://schemas.microsoft.com/office/drawing/2014/main" id="{C8CD33DA-3CB2-4CE4-80CA-C31A7DE950B7}"/>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fld id="{711345FC-F5CB-4539-9C35-8252B7EF662C}" type="slidenum">
              <a:rPr lang="en-US" altLang="ru-RU"/>
              <a:pPr/>
              <a:t>‹#›</a:t>
            </a:fld>
            <a:endParaRPr lang="en-US" altLang="ru-RU"/>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16FD6CA-E064-4D23-8282-92D5E0AED2C1}"/>
              </a:ext>
            </a:extLst>
          </p:cNvPr>
          <p:cNvSpPr>
            <a:spLocks noGrp="1" noChangeArrowheads="1"/>
          </p:cNvSpPr>
          <p:nvPr>
            <p:ph type="ctrTitle"/>
          </p:nvPr>
        </p:nvSpPr>
        <p:spPr>
          <a:xfrm>
            <a:off x="457200" y="228600"/>
            <a:ext cx="8458200" cy="1371600"/>
          </a:xfrm>
        </p:spPr>
        <p:txBody>
          <a:bodyPr/>
          <a:lstStyle/>
          <a:p>
            <a:r>
              <a:rPr lang="en-US" altLang="ru-RU" sz="4800"/>
              <a:t>Advanced Technical Writing</a:t>
            </a:r>
          </a:p>
        </p:txBody>
      </p:sp>
      <p:sp>
        <p:nvSpPr>
          <p:cNvPr id="5123" name="Rectangle 3">
            <a:extLst>
              <a:ext uri="{FF2B5EF4-FFF2-40B4-BE49-F238E27FC236}">
                <a16:creationId xmlns:a16="http://schemas.microsoft.com/office/drawing/2014/main" id="{D848962E-7433-4B9F-B037-8D2BEB135287}"/>
              </a:ext>
            </a:extLst>
          </p:cNvPr>
          <p:cNvSpPr>
            <a:spLocks noGrp="1" noChangeArrowheads="1"/>
          </p:cNvSpPr>
          <p:nvPr>
            <p:ph type="subTitle" idx="1"/>
          </p:nvPr>
        </p:nvSpPr>
        <p:spPr>
          <a:xfrm>
            <a:off x="1219200" y="4648200"/>
            <a:ext cx="6400800" cy="1676400"/>
          </a:xfrm>
        </p:spPr>
        <p:txBody>
          <a:bodyPr/>
          <a:lstStyle/>
          <a:p>
            <a:pPr>
              <a:lnSpc>
                <a:spcPct val="90000"/>
              </a:lnSpc>
            </a:pPr>
            <a:r>
              <a:rPr lang="en-US" altLang="ru-RU"/>
              <a:t>Lecture 8</a:t>
            </a:r>
          </a:p>
          <a:p>
            <a:pPr>
              <a:lnSpc>
                <a:spcPct val="90000"/>
              </a:lnSpc>
            </a:pPr>
            <a:r>
              <a:rPr lang="en-US" altLang="ru-RU"/>
              <a:t>Memorandums</a:t>
            </a:r>
          </a:p>
          <a:p>
            <a:pPr>
              <a:lnSpc>
                <a:spcPct val="90000"/>
              </a:lnSpc>
            </a:pPr>
            <a:r>
              <a:rPr lang="en-US" altLang="ru-RU"/>
              <a:t>29 June 2008</a:t>
            </a:r>
          </a:p>
        </p:txBody>
      </p:sp>
      <p:pic>
        <p:nvPicPr>
          <p:cNvPr id="5124" name="Picture 4">
            <a:extLst>
              <a:ext uri="{FF2B5EF4-FFF2-40B4-BE49-F238E27FC236}">
                <a16:creationId xmlns:a16="http://schemas.microsoft.com/office/drawing/2014/main" id="{7E611F97-291E-427E-B284-26E2010EB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905000"/>
            <a:ext cx="2574925" cy="2614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768" decel="100000"/>
                                        <p:tgtEl>
                                          <p:spTgt spid="5122"/>
                                        </p:tgtEl>
                                      </p:cBhvr>
                                    </p:animEffect>
                                    <p:animScale>
                                      <p:cBhvr>
                                        <p:cTn id="8" dur="768" decel="100000"/>
                                        <p:tgtEl>
                                          <p:spTgt spid="5122"/>
                                        </p:tgtEl>
                                      </p:cBhvr>
                                      <p:from x="10000" y="10000"/>
                                      <p:to x="200000" y="450000"/>
                                    </p:animScale>
                                    <p:animScale>
                                      <p:cBhvr>
                                        <p:cTn id="9" dur="1230" accel="100000" fill="hold">
                                          <p:stCondLst>
                                            <p:cond delay="768"/>
                                          </p:stCondLst>
                                        </p:cTn>
                                        <p:tgtEl>
                                          <p:spTgt spid="5122"/>
                                        </p:tgtEl>
                                      </p:cBhvr>
                                      <p:from x="200000" y="450000"/>
                                      <p:to x="100000" y="100000"/>
                                    </p:animScale>
                                    <p:set>
                                      <p:cBhvr>
                                        <p:cTn id="10" dur="768" fill="hold"/>
                                        <p:tgtEl>
                                          <p:spTgt spid="5122"/>
                                        </p:tgtEl>
                                        <p:attrNameLst>
                                          <p:attrName>ppt_x</p:attrName>
                                        </p:attrNameLst>
                                      </p:cBhvr>
                                      <p:to>
                                        <p:strVal val="(0.5)"/>
                                      </p:to>
                                    </p:set>
                                    <p:anim from="(0.5)" to="(#ppt_x)" calcmode="lin" valueType="num">
                                      <p:cBhvr>
                                        <p:cTn id="11" dur="1230" accel="100000" fill="hold">
                                          <p:stCondLst>
                                            <p:cond delay="768"/>
                                          </p:stCondLst>
                                        </p:cTn>
                                        <p:tgtEl>
                                          <p:spTgt spid="5122"/>
                                        </p:tgtEl>
                                        <p:attrNameLst>
                                          <p:attrName>ppt_x</p:attrName>
                                        </p:attrNameLst>
                                      </p:cBhvr>
                                    </p:anim>
                                    <p:set>
                                      <p:cBhvr>
                                        <p:cTn id="12" dur="768" fill="hold"/>
                                        <p:tgtEl>
                                          <p:spTgt spid="5122"/>
                                        </p:tgtEl>
                                        <p:attrNameLst>
                                          <p:attrName>ppt_y</p:attrName>
                                        </p:attrNameLst>
                                      </p:cBhvr>
                                      <p:to>
                                        <p:strVal val="(#ppt_y+0.4)"/>
                                      </p:to>
                                    </p:set>
                                    <p:anim from="(#ppt_y+0.4)" to="(#ppt_y)" calcmode="lin" valueType="num">
                                      <p:cBhvr>
                                        <p:cTn id="13" dur="1230" accel="100000" fill="hold">
                                          <p:stCondLst>
                                            <p:cond delay="768"/>
                                          </p:stCondLst>
                                        </p:cTn>
                                        <p:tgtEl>
                                          <p:spTgt spid="512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123">
                                            <p:txEl>
                                              <p:pRg st="0" end="0"/>
                                            </p:txEl>
                                          </p:spTgt>
                                        </p:tgtEl>
                                        <p:attrNameLst>
                                          <p:attrName>style.visibility</p:attrName>
                                        </p:attrNameLst>
                                      </p:cBhvr>
                                      <p:to>
                                        <p:strVal val="visible"/>
                                      </p:to>
                                    </p:set>
                                    <p:anim calcmode="lin" valueType="num">
                                      <p:cBhvr>
                                        <p:cTn id="18" dur="500" fill="hold"/>
                                        <p:tgtEl>
                                          <p:spTgt spid="512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512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5123">
                                            <p:txEl>
                                              <p:pRg st="0" end="0"/>
                                            </p:txEl>
                                          </p:spTgt>
                                        </p:tgtEl>
                                      </p:cBhvr>
                                    </p:animEffect>
                                  </p:childTnLst>
                                </p:cTn>
                              </p:par>
                            </p:childTnLst>
                          </p:cTn>
                        </p:par>
                        <p:par>
                          <p:cTn id="21" fill="hold" nodeType="afterGroup">
                            <p:stCondLst>
                              <p:cond delay="500"/>
                            </p:stCondLst>
                            <p:childTnLst>
                              <p:par>
                                <p:cTn id="22" presetID="53" presetClass="entr" presetSubtype="0" fill="hold" grpId="0" nodeType="afterEffect">
                                  <p:stCondLst>
                                    <p:cond delay="0"/>
                                  </p:stCondLst>
                                  <p:childTnLst>
                                    <p:set>
                                      <p:cBhvr>
                                        <p:cTn id="23" dur="1" fill="hold">
                                          <p:stCondLst>
                                            <p:cond delay="0"/>
                                          </p:stCondLst>
                                        </p:cTn>
                                        <p:tgtEl>
                                          <p:spTgt spid="5123">
                                            <p:txEl>
                                              <p:pRg st="1" end="1"/>
                                            </p:txEl>
                                          </p:spTgt>
                                        </p:tgtEl>
                                        <p:attrNameLst>
                                          <p:attrName>style.visibility</p:attrName>
                                        </p:attrNameLst>
                                      </p:cBhvr>
                                      <p:to>
                                        <p:strVal val="visible"/>
                                      </p:to>
                                    </p:set>
                                    <p:anim calcmode="lin" valueType="num">
                                      <p:cBhvr>
                                        <p:cTn id="24" dur="500" fill="hold"/>
                                        <p:tgtEl>
                                          <p:spTgt spid="512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512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5123">
                                            <p:txEl>
                                              <p:pRg st="1" end="1"/>
                                            </p:txEl>
                                          </p:spTgt>
                                        </p:tgtEl>
                                      </p:cBhvr>
                                    </p:animEffect>
                                  </p:childTnLst>
                                </p:cTn>
                              </p:par>
                            </p:childTnLst>
                          </p:cTn>
                        </p:par>
                        <p:par>
                          <p:cTn id="27" fill="hold" nodeType="afterGroup">
                            <p:stCondLst>
                              <p:cond delay="1000"/>
                            </p:stCondLst>
                            <p:childTnLst>
                              <p:par>
                                <p:cTn id="28" presetID="53" presetClass="entr" presetSubtype="0" fill="hold" grpId="0" nodeType="afterEffect">
                                  <p:stCondLst>
                                    <p:cond delay="0"/>
                                  </p:stCondLst>
                                  <p:childTnLst>
                                    <p:set>
                                      <p:cBhvr>
                                        <p:cTn id="29" dur="1" fill="hold">
                                          <p:stCondLst>
                                            <p:cond delay="0"/>
                                          </p:stCondLst>
                                        </p:cTn>
                                        <p:tgtEl>
                                          <p:spTgt spid="5123">
                                            <p:txEl>
                                              <p:pRg st="2" end="2"/>
                                            </p:txEl>
                                          </p:spTgt>
                                        </p:tgtEl>
                                        <p:attrNameLst>
                                          <p:attrName>style.visibility</p:attrName>
                                        </p:attrNameLst>
                                      </p:cBhvr>
                                      <p:to>
                                        <p:strVal val="visible"/>
                                      </p:to>
                                    </p:set>
                                    <p:anim calcmode="lin" valueType="num">
                                      <p:cBhvr>
                                        <p:cTn id="30" dur="500" fill="hold"/>
                                        <p:tgtEl>
                                          <p:spTgt spid="5123">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5123">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5123">
                                            <p:txEl>
                                              <p:pRg st="2" end="2"/>
                                            </p:txEl>
                                          </p:spTgt>
                                        </p:tgtEl>
                                      </p:cBhvr>
                                    </p:animEffect>
                                  </p:childTnLst>
                                </p:cTn>
                              </p:par>
                              <p:par>
                                <p:cTn id="33" presetID="2" presetClass="entr" presetSubtype="4" fill="hold" nodeType="withEffect">
                                  <p:stCondLst>
                                    <p:cond delay="0"/>
                                  </p:stCondLst>
                                  <p:childTnLst>
                                    <p:set>
                                      <p:cBhvr>
                                        <p:cTn id="34" dur="1" fill="hold">
                                          <p:stCondLst>
                                            <p:cond delay="0"/>
                                          </p:stCondLst>
                                        </p:cTn>
                                        <p:tgtEl>
                                          <p:spTgt spid="5124"/>
                                        </p:tgtEl>
                                        <p:attrNameLst>
                                          <p:attrName>style.visibility</p:attrName>
                                        </p:attrNameLst>
                                      </p:cBhvr>
                                      <p:to>
                                        <p:strVal val="visible"/>
                                      </p:to>
                                    </p:set>
                                    <p:anim calcmode="lin" valueType="num">
                                      <p:cBhvr additive="base">
                                        <p:cTn id="35" dur="1000" fill="hold"/>
                                        <p:tgtEl>
                                          <p:spTgt spid="5124"/>
                                        </p:tgtEl>
                                        <p:attrNameLst>
                                          <p:attrName>ppt_x</p:attrName>
                                        </p:attrNameLst>
                                      </p:cBhvr>
                                      <p:tavLst>
                                        <p:tav tm="0">
                                          <p:val>
                                            <p:strVal val="#ppt_x"/>
                                          </p:val>
                                        </p:tav>
                                        <p:tav tm="100000">
                                          <p:val>
                                            <p:strVal val="#ppt_x"/>
                                          </p:val>
                                        </p:tav>
                                      </p:tavLst>
                                    </p:anim>
                                    <p:anim calcmode="lin" valueType="num">
                                      <p:cBhvr additive="base">
                                        <p:cTn id="36" dur="10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35B875-CAF6-43E8-97CF-6F9F2F5D2D15}"/>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35991E18-7E06-4063-B42A-6B18DB35891E}"/>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746E6A06-88DA-45EF-820A-351C2FDBAD0A}"/>
              </a:ext>
            </a:extLst>
          </p:cNvPr>
          <p:cNvSpPr>
            <a:spLocks noGrp="1"/>
          </p:cNvSpPr>
          <p:nvPr>
            <p:ph type="sldNum" sz="quarter" idx="12"/>
          </p:nvPr>
        </p:nvSpPr>
        <p:spPr/>
        <p:txBody>
          <a:bodyPr/>
          <a:lstStyle/>
          <a:p>
            <a:fld id="{A52F1EF7-C1B9-4841-AA78-408B400995A8}" type="slidenum">
              <a:rPr lang="en-US" altLang="ru-RU"/>
              <a:pPr/>
              <a:t>10</a:t>
            </a:fld>
            <a:endParaRPr lang="en-US" altLang="ru-RU"/>
          </a:p>
        </p:txBody>
      </p:sp>
      <p:sp>
        <p:nvSpPr>
          <p:cNvPr id="32770" name="Rectangle 2">
            <a:extLst>
              <a:ext uri="{FF2B5EF4-FFF2-40B4-BE49-F238E27FC236}">
                <a16:creationId xmlns:a16="http://schemas.microsoft.com/office/drawing/2014/main" id="{12E92495-B3A8-4D0B-81CF-9A5F45982790}"/>
              </a:ext>
            </a:extLst>
          </p:cNvPr>
          <p:cNvSpPr>
            <a:spLocks noGrp="1" noChangeArrowheads="1"/>
          </p:cNvSpPr>
          <p:nvPr>
            <p:ph type="title"/>
          </p:nvPr>
        </p:nvSpPr>
        <p:spPr/>
        <p:txBody>
          <a:bodyPr/>
          <a:lstStyle/>
          <a:p>
            <a:r>
              <a:rPr lang="en-US" altLang="ru-RU"/>
              <a:t>I. Heading</a:t>
            </a:r>
          </a:p>
        </p:txBody>
      </p:sp>
      <p:sp>
        <p:nvSpPr>
          <p:cNvPr id="32771" name="Rectangle 3">
            <a:extLst>
              <a:ext uri="{FF2B5EF4-FFF2-40B4-BE49-F238E27FC236}">
                <a16:creationId xmlns:a16="http://schemas.microsoft.com/office/drawing/2014/main" id="{3BFA1EC4-028C-43AE-8DB5-5A1F74396244}"/>
              </a:ext>
            </a:extLst>
          </p:cNvPr>
          <p:cNvSpPr>
            <a:spLocks noGrp="1" noChangeArrowheads="1"/>
          </p:cNvSpPr>
          <p:nvPr>
            <p:ph type="body" idx="1"/>
          </p:nvPr>
        </p:nvSpPr>
        <p:spPr/>
        <p:txBody>
          <a:bodyPr/>
          <a:lstStyle/>
          <a:p>
            <a:pPr>
              <a:buFont typeface="Wingdings" panose="05000000000000000000" pitchFamily="2" charset="2"/>
              <a:buNone/>
            </a:pPr>
            <a:r>
              <a:rPr lang="en-US" altLang="ru-RU" sz="4000"/>
              <a:t>	</a:t>
            </a:r>
            <a:r>
              <a:rPr lang="en-US" altLang="ru-RU" sz="3600"/>
              <a:t>TO: (readers' names and job titles)</a:t>
            </a:r>
            <a:br>
              <a:rPr lang="en-US" altLang="ru-RU" sz="3600"/>
            </a:br>
            <a:r>
              <a:rPr lang="en-US" altLang="ru-RU" sz="3600"/>
              <a:t>FROM: (your name and job title)</a:t>
            </a:r>
            <a:br>
              <a:rPr lang="en-US" altLang="ru-RU" sz="3600"/>
            </a:br>
            <a:r>
              <a:rPr lang="en-US" altLang="ru-RU" sz="3600"/>
              <a:t>DATE: (Month day, year)</a:t>
            </a:r>
            <a:br>
              <a:rPr lang="en-US" altLang="ru-RU" sz="3600"/>
            </a:br>
            <a:r>
              <a:rPr lang="en-US" altLang="ru-RU" sz="3600"/>
              <a:t>SUBJECT: (what the memo is about, highlighted in some way)</a:t>
            </a:r>
          </a:p>
          <a:p>
            <a:pPr>
              <a:buFont typeface="Wingdings" panose="05000000000000000000" pitchFamily="2" charset="2"/>
              <a:buNone/>
            </a:pPr>
            <a:endParaRPr lang="en-US" altLang="ru-RU"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20B176-522C-4DE4-B0F8-1AB1684765BC}"/>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36ED7C92-949C-4B31-888C-AF55D84BF071}"/>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15052DD2-DB60-4775-A6CC-46A0E43F47FA}"/>
              </a:ext>
            </a:extLst>
          </p:cNvPr>
          <p:cNvSpPr>
            <a:spLocks noGrp="1"/>
          </p:cNvSpPr>
          <p:nvPr>
            <p:ph type="sldNum" sz="quarter" idx="12"/>
          </p:nvPr>
        </p:nvSpPr>
        <p:spPr/>
        <p:txBody>
          <a:bodyPr/>
          <a:lstStyle/>
          <a:p>
            <a:fld id="{C4C350DD-7421-45D2-A48D-41D71002B292}" type="slidenum">
              <a:rPr lang="en-US" altLang="ru-RU"/>
              <a:pPr/>
              <a:t>11</a:t>
            </a:fld>
            <a:endParaRPr lang="en-US" altLang="ru-RU"/>
          </a:p>
        </p:txBody>
      </p:sp>
      <p:sp>
        <p:nvSpPr>
          <p:cNvPr id="33794" name="Rectangle 2">
            <a:extLst>
              <a:ext uri="{FF2B5EF4-FFF2-40B4-BE49-F238E27FC236}">
                <a16:creationId xmlns:a16="http://schemas.microsoft.com/office/drawing/2014/main" id="{F8E46E87-8A8B-49D6-8FF3-C0122F169D61}"/>
              </a:ext>
            </a:extLst>
          </p:cNvPr>
          <p:cNvSpPr>
            <a:spLocks noGrp="1" noChangeArrowheads="1"/>
          </p:cNvSpPr>
          <p:nvPr>
            <p:ph type="title"/>
          </p:nvPr>
        </p:nvSpPr>
        <p:spPr/>
        <p:txBody>
          <a:bodyPr/>
          <a:lstStyle/>
          <a:p>
            <a:r>
              <a:rPr lang="en-US" altLang="ru-RU"/>
              <a:t>From Line</a:t>
            </a:r>
          </a:p>
        </p:txBody>
      </p:sp>
      <p:sp>
        <p:nvSpPr>
          <p:cNvPr id="33795" name="Rectangle 3">
            <a:extLst>
              <a:ext uri="{FF2B5EF4-FFF2-40B4-BE49-F238E27FC236}">
                <a16:creationId xmlns:a16="http://schemas.microsoft.com/office/drawing/2014/main" id="{EF0B708F-1400-4600-9214-1AC2D6FBB241}"/>
              </a:ext>
            </a:extLst>
          </p:cNvPr>
          <p:cNvSpPr>
            <a:spLocks noGrp="1" noChangeArrowheads="1"/>
          </p:cNvSpPr>
          <p:nvPr>
            <p:ph type="body" idx="1"/>
          </p:nvPr>
        </p:nvSpPr>
        <p:spPr/>
        <p:txBody>
          <a:bodyPr/>
          <a:lstStyle/>
          <a:p>
            <a:pPr lvl="1">
              <a:buFontTx/>
              <a:buNone/>
            </a:pPr>
            <a:r>
              <a:rPr lang="en-US" altLang="ru-RU" sz="4000"/>
              <a:t> It is a good idea to initial your name in handwriting.</a:t>
            </a:r>
            <a:endParaRPr lang="en-US" altLang="ru-RU"/>
          </a:p>
          <a:p>
            <a:pPr lvl="1">
              <a:buFontTx/>
              <a:buNone/>
            </a:pPr>
            <a:endParaRPr lang="en-US" altLang="ru-RU"/>
          </a:p>
          <a:p>
            <a:pPr>
              <a:buFont typeface="Wingdings" panose="05000000000000000000" pitchFamily="2" charset="2"/>
              <a:buNone/>
            </a:pPr>
            <a:r>
              <a:rPr lang="en-US" altLang="ru-RU"/>
              <a:t>CC: (others who are involved)</a:t>
            </a:r>
          </a:p>
          <a:p>
            <a:pPr>
              <a:buFont typeface="Wingdings" panose="05000000000000000000" pitchFamily="2" charset="2"/>
              <a:buNone/>
            </a:pPr>
            <a:r>
              <a:rPr lang="en-US" altLang="ru-RU"/>
              <a:t>BCC: ( not directly involved</a:t>
            </a:r>
            <a:r>
              <a:rPr lang="en-US" altLang="ru-RU" sz="4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670BDD-D94A-4D18-A83E-5B8DA7DAF016}"/>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E77A2321-37F0-4B66-8AD8-291890D11935}"/>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4833A9F9-77FC-47DC-91AF-EDD937DA03E1}"/>
              </a:ext>
            </a:extLst>
          </p:cNvPr>
          <p:cNvSpPr>
            <a:spLocks noGrp="1"/>
          </p:cNvSpPr>
          <p:nvPr>
            <p:ph type="sldNum" sz="quarter" idx="12"/>
          </p:nvPr>
        </p:nvSpPr>
        <p:spPr/>
        <p:txBody>
          <a:bodyPr/>
          <a:lstStyle/>
          <a:p>
            <a:fld id="{FBB0562B-5722-42E9-9F70-C7CFD8F573D9}" type="slidenum">
              <a:rPr lang="en-US" altLang="ru-RU"/>
              <a:pPr/>
              <a:t>12</a:t>
            </a:fld>
            <a:endParaRPr lang="en-US" altLang="ru-RU"/>
          </a:p>
        </p:txBody>
      </p:sp>
      <p:sp>
        <p:nvSpPr>
          <p:cNvPr id="34818" name="Rectangle 2">
            <a:extLst>
              <a:ext uri="{FF2B5EF4-FFF2-40B4-BE49-F238E27FC236}">
                <a16:creationId xmlns:a16="http://schemas.microsoft.com/office/drawing/2014/main" id="{6556776A-7AE1-4177-B98D-E3B58895EAEA}"/>
              </a:ext>
            </a:extLst>
          </p:cNvPr>
          <p:cNvSpPr>
            <a:spLocks noGrp="1" noChangeArrowheads="1"/>
          </p:cNvSpPr>
          <p:nvPr>
            <p:ph type="title"/>
          </p:nvPr>
        </p:nvSpPr>
        <p:spPr/>
        <p:txBody>
          <a:bodyPr/>
          <a:lstStyle/>
          <a:p>
            <a:r>
              <a:rPr lang="en-US" altLang="ru-RU"/>
              <a:t>Subject line</a:t>
            </a:r>
          </a:p>
        </p:txBody>
      </p:sp>
      <p:sp>
        <p:nvSpPr>
          <p:cNvPr id="34819" name="Rectangle 3">
            <a:extLst>
              <a:ext uri="{FF2B5EF4-FFF2-40B4-BE49-F238E27FC236}">
                <a16:creationId xmlns:a16="http://schemas.microsoft.com/office/drawing/2014/main" id="{F27642C7-B323-4C76-9D55-266BCE500D3E}"/>
              </a:ext>
            </a:extLst>
          </p:cNvPr>
          <p:cNvSpPr>
            <a:spLocks noGrp="1" noChangeArrowheads="1"/>
          </p:cNvSpPr>
          <p:nvPr>
            <p:ph type="body" idx="1"/>
          </p:nvPr>
        </p:nvSpPr>
        <p:spPr/>
        <p:txBody>
          <a:bodyPr/>
          <a:lstStyle/>
          <a:p>
            <a:pPr>
              <a:buFont typeface="Wingdings" panose="05000000000000000000" pitchFamily="2" charset="2"/>
              <a:buChar char="q"/>
            </a:pPr>
            <a:r>
              <a:rPr lang="en-US" altLang="ru-RU" sz="4400"/>
              <a:t>Should summarize the reason of the memo. </a:t>
            </a:r>
          </a:p>
          <a:p>
            <a:pPr>
              <a:buFont typeface="Wingdings" panose="05000000000000000000" pitchFamily="2" charset="2"/>
              <a:buChar char="q"/>
            </a:pPr>
            <a:r>
              <a:rPr lang="en-US" altLang="ru-RU" sz="4400"/>
              <a:t>Should be 10 words or less. </a:t>
            </a:r>
          </a:p>
          <a:p>
            <a:pPr>
              <a:buFont typeface="Wingdings" panose="05000000000000000000" pitchFamily="2" charset="2"/>
              <a:buChar char="q"/>
            </a:pPr>
            <a:r>
              <a:rPr lang="en-US" altLang="ru-RU" sz="4400"/>
              <a:t>Is NOT a sentence - it is a    long title. </a:t>
            </a:r>
          </a:p>
          <a:p>
            <a:pPr>
              <a:buFont typeface="Wingdings" panose="05000000000000000000" pitchFamily="2" charset="2"/>
              <a:buNone/>
            </a:pPr>
            <a:endParaRPr lang="en-US" altLang="ru-RU" sz="4000"/>
          </a:p>
          <a:p>
            <a:pPr>
              <a:buFont typeface="Wingdings" panose="05000000000000000000" pitchFamily="2" charset="2"/>
              <a:buNone/>
            </a:pPr>
            <a:endParaRPr lang="en-US" alt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6F15A9-B57F-4636-9559-1DBFA0C1DA3E}"/>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41BC6ADD-3658-4419-B149-956C2027C644}"/>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B767B690-DDD4-4D6C-ADC1-5846204E07EC}"/>
              </a:ext>
            </a:extLst>
          </p:cNvPr>
          <p:cNvSpPr>
            <a:spLocks noGrp="1"/>
          </p:cNvSpPr>
          <p:nvPr>
            <p:ph type="sldNum" sz="quarter" idx="12"/>
          </p:nvPr>
        </p:nvSpPr>
        <p:spPr/>
        <p:txBody>
          <a:bodyPr/>
          <a:lstStyle/>
          <a:p>
            <a:fld id="{8CD9817F-2930-46B7-8E8D-E82365197CE1}" type="slidenum">
              <a:rPr lang="en-US" altLang="ru-RU"/>
              <a:pPr/>
              <a:t>13</a:t>
            </a:fld>
            <a:endParaRPr lang="en-US" altLang="ru-RU"/>
          </a:p>
        </p:txBody>
      </p:sp>
      <p:sp>
        <p:nvSpPr>
          <p:cNvPr id="35842" name="Rectangle 2">
            <a:extLst>
              <a:ext uri="{FF2B5EF4-FFF2-40B4-BE49-F238E27FC236}">
                <a16:creationId xmlns:a16="http://schemas.microsoft.com/office/drawing/2014/main" id="{849695E5-4C44-4CA1-9813-C4EAA527836F}"/>
              </a:ext>
            </a:extLst>
          </p:cNvPr>
          <p:cNvSpPr>
            <a:spLocks noGrp="1" noChangeArrowheads="1"/>
          </p:cNvSpPr>
          <p:nvPr>
            <p:ph type="title"/>
          </p:nvPr>
        </p:nvSpPr>
        <p:spPr/>
        <p:txBody>
          <a:bodyPr/>
          <a:lstStyle/>
          <a:p>
            <a:r>
              <a:rPr lang="en-US" altLang="ru-RU"/>
              <a:t>II. Opening</a:t>
            </a:r>
          </a:p>
        </p:txBody>
      </p:sp>
      <p:sp>
        <p:nvSpPr>
          <p:cNvPr id="35843" name="Rectangle 3">
            <a:extLst>
              <a:ext uri="{FF2B5EF4-FFF2-40B4-BE49-F238E27FC236}">
                <a16:creationId xmlns:a16="http://schemas.microsoft.com/office/drawing/2014/main" id="{8D4D9699-1EEF-4A96-A53E-EB5C4B2F839A}"/>
              </a:ext>
            </a:extLst>
          </p:cNvPr>
          <p:cNvSpPr>
            <a:spLocks noGrp="1" noChangeArrowheads="1"/>
          </p:cNvSpPr>
          <p:nvPr>
            <p:ph type="body" idx="1"/>
          </p:nvPr>
        </p:nvSpPr>
        <p:spPr/>
        <p:txBody>
          <a:bodyPr/>
          <a:lstStyle/>
          <a:p>
            <a:pPr marL="609600" indent="-609600">
              <a:buFont typeface="Wingdings" panose="05000000000000000000" pitchFamily="2" charset="2"/>
              <a:buNone/>
            </a:pPr>
            <a:r>
              <a:rPr lang="en-US" altLang="ru-RU" sz="3600"/>
              <a:t>Three  parts: </a:t>
            </a:r>
          </a:p>
          <a:p>
            <a:pPr marL="609600" indent="-609600">
              <a:buFont typeface="Wingdings" panose="05000000000000000000" pitchFamily="2" charset="2"/>
              <a:buAutoNum type="arabicPeriod"/>
            </a:pPr>
            <a:r>
              <a:rPr lang="en-US" altLang="ru-RU" sz="3600"/>
              <a:t>The context and problem</a:t>
            </a:r>
          </a:p>
          <a:p>
            <a:pPr marL="609600" indent="-609600">
              <a:buFont typeface="Wingdings" panose="05000000000000000000" pitchFamily="2" charset="2"/>
              <a:buAutoNum type="arabicPeriod"/>
            </a:pPr>
            <a:r>
              <a:rPr lang="en-US" altLang="ru-RU" sz="3600"/>
              <a:t>The specific assignment or task</a:t>
            </a:r>
          </a:p>
          <a:p>
            <a:pPr marL="609600" indent="-609600">
              <a:buFont typeface="Wingdings" panose="05000000000000000000" pitchFamily="2" charset="2"/>
              <a:buAutoNum type="arabicPeriod"/>
            </a:pPr>
            <a:r>
              <a:rPr lang="en-US" altLang="ru-RU" sz="3600"/>
              <a:t>The purpose of the memo.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E5E99E-E707-4E8C-B78F-BBC29B7CEFEF}"/>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CE444461-3D3B-49E3-A74D-FFD7F04FFE06}"/>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49393F1B-1205-4962-90A6-41E9ED8A4C22}"/>
              </a:ext>
            </a:extLst>
          </p:cNvPr>
          <p:cNvSpPr>
            <a:spLocks noGrp="1"/>
          </p:cNvSpPr>
          <p:nvPr>
            <p:ph type="sldNum" sz="quarter" idx="12"/>
          </p:nvPr>
        </p:nvSpPr>
        <p:spPr/>
        <p:txBody>
          <a:bodyPr/>
          <a:lstStyle/>
          <a:p>
            <a:fld id="{43B2E7E2-F5E8-4869-9E5A-78FF760C69C2}" type="slidenum">
              <a:rPr lang="en-US" altLang="ru-RU"/>
              <a:pPr/>
              <a:t>14</a:t>
            </a:fld>
            <a:endParaRPr lang="en-US" altLang="ru-RU"/>
          </a:p>
        </p:txBody>
      </p:sp>
      <p:sp>
        <p:nvSpPr>
          <p:cNvPr id="36866" name="Rectangle 2">
            <a:extLst>
              <a:ext uri="{FF2B5EF4-FFF2-40B4-BE49-F238E27FC236}">
                <a16:creationId xmlns:a16="http://schemas.microsoft.com/office/drawing/2014/main" id="{6918FB31-CDD5-4BDE-8DEA-BCE5C29E86FB}"/>
              </a:ext>
            </a:extLst>
          </p:cNvPr>
          <p:cNvSpPr>
            <a:spLocks noGrp="1" noChangeArrowheads="1"/>
          </p:cNvSpPr>
          <p:nvPr>
            <p:ph type="title"/>
          </p:nvPr>
        </p:nvSpPr>
        <p:spPr/>
        <p:txBody>
          <a:bodyPr/>
          <a:lstStyle/>
          <a:p>
            <a:r>
              <a:rPr lang="en-US" altLang="ru-RU"/>
              <a:t>1. The context</a:t>
            </a:r>
          </a:p>
        </p:txBody>
      </p:sp>
      <p:sp>
        <p:nvSpPr>
          <p:cNvPr id="36867" name="Rectangle 3">
            <a:extLst>
              <a:ext uri="{FF2B5EF4-FFF2-40B4-BE49-F238E27FC236}">
                <a16:creationId xmlns:a16="http://schemas.microsoft.com/office/drawing/2014/main" id="{E4DB0250-D524-41B7-871E-25DA15BE43D9}"/>
              </a:ext>
            </a:extLst>
          </p:cNvPr>
          <p:cNvSpPr>
            <a:spLocks noGrp="1" noChangeArrowheads="1"/>
          </p:cNvSpPr>
          <p:nvPr>
            <p:ph type="body" idx="1"/>
          </p:nvPr>
        </p:nvSpPr>
        <p:spPr/>
        <p:txBody>
          <a:bodyPr/>
          <a:lstStyle/>
          <a:p>
            <a:pPr algn="just">
              <a:buFont typeface="Wingdings" panose="05000000000000000000" pitchFamily="2" charset="2"/>
              <a:buNone/>
            </a:pPr>
            <a:r>
              <a:rPr lang="en-US" altLang="ru-RU"/>
              <a:t>	Event, circumstance, or background of the problem you are solving. </a:t>
            </a:r>
          </a:p>
          <a:p>
            <a:pPr algn="just">
              <a:buFont typeface="Wingdings" panose="05000000000000000000" pitchFamily="2" charset="2"/>
              <a:buNone/>
            </a:pPr>
            <a:r>
              <a:rPr lang="en-US" altLang="ru-RU"/>
              <a:t>   You may use An opening sentence, such as, “As Jane recommended, I reviewed the office reorganization plan" </a:t>
            </a:r>
          </a:p>
          <a:p>
            <a:pPr algn="just">
              <a:buFont typeface="Wingdings" panose="05000000000000000000" pitchFamily="2" charset="2"/>
              <a:buNone/>
            </a:pPr>
            <a:r>
              <a:rPr lang="en-US" altLang="ru-RU"/>
              <a:t>	Include only what your reader needs, but be sure it is clear. </a:t>
            </a:r>
          </a:p>
          <a:p>
            <a:pPr>
              <a:buFont typeface="Wingdings" panose="05000000000000000000" pitchFamily="2" charset="2"/>
              <a:buNone/>
            </a:pPr>
            <a:endParaRPr lang="en-US" altLang="ru-RU"/>
          </a:p>
          <a:p>
            <a:pPr>
              <a:buFont typeface="Wingdings" panose="05000000000000000000" pitchFamily="2" charset="2"/>
              <a:buNone/>
            </a:pPr>
            <a:endParaRPr lang="en-US" alt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60A633-95F2-49A3-AE7A-15335094F7CD}"/>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75B3681C-F598-4B48-8E79-050444CDDC9B}"/>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AD0F732E-DBB8-4E39-AD59-32AEA2A76CF3}"/>
              </a:ext>
            </a:extLst>
          </p:cNvPr>
          <p:cNvSpPr>
            <a:spLocks noGrp="1"/>
          </p:cNvSpPr>
          <p:nvPr>
            <p:ph type="sldNum" sz="quarter" idx="12"/>
          </p:nvPr>
        </p:nvSpPr>
        <p:spPr/>
        <p:txBody>
          <a:bodyPr/>
          <a:lstStyle/>
          <a:p>
            <a:fld id="{A83B424A-B782-4D30-B86F-1D11F3352C0E}" type="slidenum">
              <a:rPr lang="en-US" altLang="ru-RU"/>
              <a:pPr/>
              <a:t>15</a:t>
            </a:fld>
            <a:endParaRPr lang="en-US" altLang="ru-RU"/>
          </a:p>
        </p:txBody>
      </p:sp>
      <p:sp>
        <p:nvSpPr>
          <p:cNvPr id="37890" name="Rectangle 2">
            <a:extLst>
              <a:ext uri="{FF2B5EF4-FFF2-40B4-BE49-F238E27FC236}">
                <a16:creationId xmlns:a16="http://schemas.microsoft.com/office/drawing/2014/main" id="{D53D0D32-51AD-4CB7-8778-242FA4355DA1}"/>
              </a:ext>
            </a:extLst>
          </p:cNvPr>
          <p:cNvSpPr>
            <a:spLocks noGrp="1" noChangeArrowheads="1"/>
          </p:cNvSpPr>
          <p:nvPr>
            <p:ph type="title"/>
          </p:nvPr>
        </p:nvSpPr>
        <p:spPr/>
        <p:txBody>
          <a:bodyPr/>
          <a:lstStyle/>
          <a:p>
            <a:r>
              <a:rPr lang="en-US" altLang="ru-RU"/>
              <a:t>2. Task</a:t>
            </a:r>
          </a:p>
        </p:txBody>
      </p:sp>
      <p:sp>
        <p:nvSpPr>
          <p:cNvPr id="37891" name="Rectangle 3">
            <a:extLst>
              <a:ext uri="{FF2B5EF4-FFF2-40B4-BE49-F238E27FC236}">
                <a16:creationId xmlns:a16="http://schemas.microsoft.com/office/drawing/2014/main" id="{1C9637D0-B875-48FE-9935-B456E9B195DA}"/>
              </a:ext>
            </a:extLst>
          </p:cNvPr>
          <p:cNvSpPr>
            <a:spLocks noGrp="1" noChangeArrowheads="1"/>
          </p:cNvSpPr>
          <p:nvPr>
            <p:ph type="body" idx="1"/>
          </p:nvPr>
        </p:nvSpPr>
        <p:spPr/>
        <p:txBody>
          <a:bodyPr/>
          <a:lstStyle/>
          <a:p>
            <a:pPr>
              <a:lnSpc>
                <a:spcPct val="90000"/>
              </a:lnSpc>
              <a:buFont typeface="Wingdings" panose="05000000000000000000" pitchFamily="2" charset="2"/>
              <a:buNone/>
            </a:pPr>
            <a:r>
              <a:rPr lang="en-US" altLang="ru-RU"/>
              <a:t> 	Describe what you are doing to help solve the problem.</a:t>
            </a:r>
          </a:p>
          <a:p>
            <a:pPr algn="just">
              <a:lnSpc>
                <a:spcPct val="90000"/>
              </a:lnSpc>
            </a:pPr>
            <a:r>
              <a:rPr lang="en-US" altLang="ru-RU"/>
              <a:t>If the action was requested, your task may be indicated by a sentence opening like, "You asked that I look at...." </a:t>
            </a:r>
          </a:p>
          <a:p>
            <a:pPr algn="just">
              <a:lnSpc>
                <a:spcPct val="90000"/>
              </a:lnSpc>
            </a:pPr>
            <a:r>
              <a:rPr lang="en-US" altLang="ru-RU"/>
              <a:t>If you want to explain your intentions, you might say, "To determine the best method of controlling the percentage of rat extremities, I will...."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C69EDB9-22DE-484D-8C13-2A723637E7D8}"/>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4D58DADA-A7CE-4EF4-AF54-45BA61E9630C}"/>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9EF5BCF4-807F-42F2-8C7F-F976311B5396}"/>
              </a:ext>
            </a:extLst>
          </p:cNvPr>
          <p:cNvSpPr>
            <a:spLocks noGrp="1"/>
          </p:cNvSpPr>
          <p:nvPr>
            <p:ph type="sldNum" sz="quarter" idx="12"/>
          </p:nvPr>
        </p:nvSpPr>
        <p:spPr/>
        <p:txBody>
          <a:bodyPr/>
          <a:lstStyle/>
          <a:p>
            <a:fld id="{248FE51E-E87F-4634-A8A9-179536FD72BB}" type="slidenum">
              <a:rPr lang="en-US" altLang="ru-RU"/>
              <a:pPr/>
              <a:t>16</a:t>
            </a:fld>
            <a:endParaRPr lang="en-US" altLang="ru-RU"/>
          </a:p>
        </p:txBody>
      </p:sp>
      <p:sp>
        <p:nvSpPr>
          <p:cNvPr id="38914" name="Rectangle 2">
            <a:extLst>
              <a:ext uri="{FF2B5EF4-FFF2-40B4-BE49-F238E27FC236}">
                <a16:creationId xmlns:a16="http://schemas.microsoft.com/office/drawing/2014/main" id="{04834331-2488-42B5-A80E-D5317DC368DE}"/>
              </a:ext>
            </a:extLst>
          </p:cNvPr>
          <p:cNvSpPr>
            <a:spLocks noGrp="1" noChangeArrowheads="1"/>
          </p:cNvSpPr>
          <p:nvPr>
            <p:ph type="title"/>
          </p:nvPr>
        </p:nvSpPr>
        <p:spPr/>
        <p:txBody>
          <a:bodyPr/>
          <a:lstStyle/>
          <a:p>
            <a:r>
              <a:rPr lang="en-US" altLang="ru-RU"/>
              <a:t>3. Purpose Statement</a:t>
            </a:r>
          </a:p>
        </p:txBody>
      </p:sp>
      <p:sp>
        <p:nvSpPr>
          <p:cNvPr id="38915" name="Rectangle 3">
            <a:extLst>
              <a:ext uri="{FF2B5EF4-FFF2-40B4-BE49-F238E27FC236}">
                <a16:creationId xmlns:a16="http://schemas.microsoft.com/office/drawing/2014/main" id="{D013B537-1819-4F41-B700-47979AD2547B}"/>
              </a:ext>
            </a:extLst>
          </p:cNvPr>
          <p:cNvSpPr>
            <a:spLocks noGrp="1" noChangeArrowheads="1"/>
          </p:cNvSpPr>
          <p:nvPr>
            <p:ph type="body" idx="1"/>
          </p:nvPr>
        </p:nvSpPr>
        <p:spPr/>
        <p:txBody>
          <a:bodyPr/>
          <a:lstStyle/>
          <a:p>
            <a:pPr algn="just">
              <a:buFont typeface="Wingdings" panose="05000000000000000000" pitchFamily="2" charset="2"/>
              <a:buNone/>
            </a:pPr>
            <a:r>
              <a:rPr lang="en-US" altLang="ru-RU"/>
              <a:t>	Are you announcing a meeting, welcoming a new employee, or asking for input on adopting a new policy about lunch hour length?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6A872C-CE15-4EB2-90D9-FAC834FB6B4C}"/>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A04CAC62-0796-4716-B8F4-21EB6D5625AC}"/>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53446DCD-69BC-4659-B2CC-487A307FB176}"/>
              </a:ext>
            </a:extLst>
          </p:cNvPr>
          <p:cNvSpPr>
            <a:spLocks noGrp="1"/>
          </p:cNvSpPr>
          <p:nvPr>
            <p:ph type="sldNum" sz="quarter" idx="12"/>
          </p:nvPr>
        </p:nvSpPr>
        <p:spPr/>
        <p:txBody>
          <a:bodyPr/>
          <a:lstStyle/>
          <a:p>
            <a:fld id="{8267F138-57B1-48A5-8433-732B5F9564B3}" type="slidenum">
              <a:rPr lang="en-US" altLang="ru-RU"/>
              <a:pPr/>
              <a:t>17</a:t>
            </a:fld>
            <a:endParaRPr lang="en-US" altLang="ru-RU"/>
          </a:p>
        </p:txBody>
      </p:sp>
      <p:sp>
        <p:nvSpPr>
          <p:cNvPr id="39938" name="Rectangle 2">
            <a:extLst>
              <a:ext uri="{FF2B5EF4-FFF2-40B4-BE49-F238E27FC236}">
                <a16:creationId xmlns:a16="http://schemas.microsoft.com/office/drawing/2014/main" id="{969421D0-1DC1-4D55-A3EC-EF6D9C4342A3}"/>
              </a:ext>
            </a:extLst>
          </p:cNvPr>
          <p:cNvSpPr>
            <a:spLocks noGrp="1" noChangeArrowheads="1"/>
          </p:cNvSpPr>
          <p:nvPr>
            <p:ph type="title"/>
          </p:nvPr>
        </p:nvSpPr>
        <p:spPr/>
        <p:txBody>
          <a:bodyPr/>
          <a:lstStyle/>
          <a:p>
            <a:r>
              <a:rPr lang="en-US" altLang="ru-RU"/>
              <a:t>III. Discussion</a:t>
            </a:r>
          </a:p>
        </p:txBody>
      </p:sp>
      <p:sp>
        <p:nvSpPr>
          <p:cNvPr id="39939" name="Rectangle 3">
            <a:extLst>
              <a:ext uri="{FF2B5EF4-FFF2-40B4-BE49-F238E27FC236}">
                <a16:creationId xmlns:a16="http://schemas.microsoft.com/office/drawing/2014/main" id="{07FD9697-BCDD-46AE-BA50-37F3EBC18319}"/>
              </a:ext>
            </a:extLst>
          </p:cNvPr>
          <p:cNvSpPr>
            <a:spLocks noGrp="1" noChangeArrowheads="1"/>
          </p:cNvSpPr>
          <p:nvPr>
            <p:ph type="body" idx="1"/>
          </p:nvPr>
        </p:nvSpPr>
        <p:spPr/>
        <p:txBody>
          <a:bodyPr/>
          <a:lstStyle/>
          <a:p>
            <a:pPr algn="just">
              <a:buFont typeface="Wingdings" panose="05000000000000000000" pitchFamily="2" charset="2"/>
              <a:buNone/>
            </a:pPr>
            <a:r>
              <a:rPr lang="en-US" altLang="ru-RU"/>
              <a:t>	In the discussion segment, give details about the problem, Don't ramble on incessantly, but do give enough information for decision makers to resolve the problem. Describe the task or assignment with details that support your opening paragraph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83F1D71-96FA-46D0-B412-ABEC0FBC456F}"/>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BBA00EBD-0CF2-49F8-996C-A640CF986DBE}"/>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7BDC7AEB-7A4E-47B5-A967-68122923ADB1}"/>
              </a:ext>
            </a:extLst>
          </p:cNvPr>
          <p:cNvSpPr>
            <a:spLocks noGrp="1"/>
          </p:cNvSpPr>
          <p:nvPr>
            <p:ph type="sldNum" sz="quarter" idx="12"/>
          </p:nvPr>
        </p:nvSpPr>
        <p:spPr/>
        <p:txBody>
          <a:bodyPr/>
          <a:lstStyle/>
          <a:p>
            <a:fld id="{62379421-B6DE-4D8E-9BA2-67E1C384522F}" type="slidenum">
              <a:rPr lang="en-US" altLang="ru-RU"/>
              <a:pPr/>
              <a:t>18</a:t>
            </a:fld>
            <a:endParaRPr lang="en-US" altLang="ru-RU"/>
          </a:p>
        </p:txBody>
      </p:sp>
      <p:sp>
        <p:nvSpPr>
          <p:cNvPr id="40962" name="Rectangle 2">
            <a:extLst>
              <a:ext uri="{FF2B5EF4-FFF2-40B4-BE49-F238E27FC236}">
                <a16:creationId xmlns:a16="http://schemas.microsoft.com/office/drawing/2014/main" id="{735D6897-BF49-471C-9319-5019EBEE8E9D}"/>
              </a:ext>
            </a:extLst>
          </p:cNvPr>
          <p:cNvSpPr>
            <a:spLocks noGrp="1" noChangeArrowheads="1"/>
          </p:cNvSpPr>
          <p:nvPr>
            <p:ph type="title"/>
          </p:nvPr>
        </p:nvSpPr>
        <p:spPr/>
        <p:txBody>
          <a:bodyPr/>
          <a:lstStyle/>
          <a:p>
            <a:r>
              <a:rPr lang="en-US" altLang="ru-RU"/>
              <a:t>IV. Closing</a:t>
            </a:r>
          </a:p>
        </p:txBody>
      </p:sp>
      <p:sp>
        <p:nvSpPr>
          <p:cNvPr id="40963" name="Rectangle 3">
            <a:extLst>
              <a:ext uri="{FF2B5EF4-FFF2-40B4-BE49-F238E27FC236}">
                <a16:creationId xmlns:a16="http://schemas.microsoft.com/office/drawing/2014/main" id="{E3BE5420-712A-4045-B6F3-2BEA03BEC5EC}"/>
              </a:ext>
            </a:extLst>
          </p:cNvPr>
          <p:cNvSpPr>
            <a:spLocks noGrp="1" noChangeArrowheads="1"/>
          </p:cNvSpPr>
          <p:nvPr>
            <p:ph type="body" idx="1"/>
          </p:nvPr>
        </p:nvSpPr>
        <p:spPr/>
        <p:txBody>
          <a:bodyPr/>
          <a:lstStyle/>
          <a:p>
            <a:pPr algn="just">
              <a:buFont typeface="Wingdings" panose="05000000000000000000" pitchFamily="2" charset="2"/>
              <a:buChar char="q"/>
            </a:pPr>
            <a:r>
              <a:rPr lang="en-US" altLang="ru-RU" sz="3600"/>
              <a:t>Close with a courteous ending that states what action you want your reader to take. </a:t>
            </a:r>
          </a:p>
          <a:p>
            <a:pPr algn="just">
              <a:buFont typeface="Wingdings" panose="05000000000000000000" pitchFamily="2" charset="2"/>
              <a:buChar char="q"/>
            </a:pPr>
            <a:r>
              <a:rPr lang="en-US" altLang="ru-RU" sz="3600"/>
              <a:t>Make sure you consider how the reader will benefit from the desired actions and how you can make those actions easier.</a:t>
            </a:r>
            <a:r>
              <a:rPr lang="en-US" altLang="ru-RU"/>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BFEE5A-5FD6-4AEA-A65E-961C6E3C8E94}"/>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4963F0B5-6E66-4E66-B6B7-953F3954E69A}"/>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AAB5D248-D407-4745-8991-439F61428429}"/>
              </a:ext>
            </a:extLst>
          </p:cNvPr>
          <p:cNvSpPr>
            <a:spLocks noGrp="1"/>
          </p:cNvSpPr>
          <p:nvPr>
            <p:ph type="sldNum" sz="quarter" idx="12"/>
          </p:nvPr>
        </p:nvSpPr>
        <p:spPr/>
        <p:txBody>
          <a:bodyPr/>
          <a:lstStyle/>
          <a:p>
            <a:fld id="{3D190834-466B-48EF-BF0E-68AF9BF505D8}" type="slidenum">
              <a:rPr lang="en-US" altLang="ru-RU"/>
              <a:pPr/>
              <a:t>19</a:t>
            </a:fld>
            <a:endParaRPr lang="en-US" altLang="ru-RU"/>
          </a:p>
        </p:txBody>
      </p:sp>
      <p:sp>
        <p:nvSpPr>
          <p:cNvPr id="41986" name="Rectangle 2">
            <a:extLst>
              <a:ext uri="{FF2B5EF4-FFF2-40B4-BE49-F238E27FC236}">
                <a16:creationId xmlns:a16="http://schemas.microsoft.com/office/drawing/2014/main" id="{7D4B45B4-67AE-45E8-8C7B-0D1D2FE3FBA3}"/>
              </a:ext>
            </a:extLst>
          </p:cNvPr>
          <p:cNvSpPr>
            <a:spLocks noGrp="1" noChangeArrowheads="1"/>
          </p:cNvSpPr>
          <p:nvPr>
            <p:ph type="title"/>
          </p:nvPr>
        </p:nvSpPr>
        <p:spPr/>
        <p:txBody>
          <a:bodyPr/>
          <a:lstStyle/>
          <a:p>
            <a:r>
              <a:rPr lang="en-US" altLang="ru-RU"/>
              <a:t>V. Summary</a:t>
            </a:r>
          </a:p>
        </p:txBody>
      </p:sp>
      <p:sp>
        <p:nvSpPr>
          <p:cNvPr id="41987" name="Rectangle 3">
            <a:extLst>
              <a:ext uri="{FF2B5EF4-FFF2-40B4-BE49-F238E27FC236}">
                <a16:creationId xmlns:a16="http://schemas.microsoft.com/office/drawing/2014/main" id="{37B01B8B-FE0B-4E8A-B38B-EC8B8A8F4813}"/>
              </a:ext>
            </a:extLst>
          </p:cNvPr>
          <p:cNvSpPr>
            <a:spLocks noGrp="1" noChangeArrowheads="1"/>
          </p:cNvSpPr>
          <p:nvPr>
            <p:ph type="body" idx="1"/>
          </p:nvPr>
        </p:nvSpPr>
        <p:spPr/>
        <p:txBody>
          <a:bodyPr/>
          <a:lstStyle/>
          <a:p>
            <a:pPr algn="just">
              <a:buFont typeface="Wingdings" panose="05000000000000000000" pitchFamily="2" charset="2"/>
              <a:buNone/>
            </a:pPr>
            <a:r>
              <a:rPr lang="en-US" altLang="ru-RU"/>
              <a:t>	If your memo is longer than a page, you may want to include a separate summary segment. </a:t>
            </a:r>
          </a:p>
          <a:p>
            <a:pPr algn="just">
              <a:buFont typeface="Wingdings" panose="05000000000000000000" pitchFamily="2" charset="2"/>
              <a:buNone/>
            </a:pPr>
            <a:r>
              <a:rPr lang="en-US" altLang="ru-RU"/>
              <a:t>	This part provides a brief statement of the recommendations you have reached. These will help your reader understand the key points of the memo immediately.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09068D2-3AB9-4E30-B064-D0C3987CA863}"/>
              </a:ext>
            </a:extLst>
          </p:cNvPr>
          <p:cNvSpPr>
            <a:spLocks noGrp="1"/>
          </p:cNvSpPr>
          <p:nvPr>
            <p:ph type="dt" sz="half" idx="10"/>
          </p:nvPr>
        </p:nvSpPr>
        <p:spPr/>
        <p:txBody>
          <a:bodyPr/>
          <a:lstStyle/>
          <a:p>
            <a:r>
              <a:rPr lang="en-US" altLang="ru-RU"/>
              <a:t>Islamic University</a:t>
            </a:r>
          </a:p>
        </p:txBody>
      </p:sp>
      <p:sp>
        <p:nvSpPr>
          <p:cNvPr id="6" name="Footer Placeholder 5">
            <a:extLst>
              <a:ext uri="{FF2B5EF4-FFF2-40B4-BE49-F238E27FC236}">
                <a16:creationId xmlns:a16="http://schemas.microsoft.com/office/drawing/2014/main" id="{1DFF00F0-34CA-41F7-898B-96C04BA79178}"/>
              </a:ext>
            </a:extLst>
          </p:cNvPr>
          <p:cNvSpPr>
            <a:spLocks noGrp="1"/>
          </p:cNvSpPr>
          <p:nvPr>
            <p:ph type="ftr" sz="quarter" idx="11"/>
          </p:nvPr>
        </p:nvSpPr>
        <p:spPr/>
        <p:txBody>
          <a:bodyPr/>
          <a:lstStyle/>
          <a:p>
            <a:r>
              <a:rPr lang="en-US" altLang="ru-RU"/>
              <a:t>Dr.  Basil Hamed</a:t>
            </a:r>
          </a:p>
        </p:txBody>
      </p:sp>
      <p:sp>
        <p:nvSpPr>
          <p:cNvPr id="7" name="Slide Number Placeholder 6">
            <a:extLst>
              <a:ext uri="{FF2B5EF4-FFF2-40B4-BE49-F238E27FC236}">
                <a16:creationId xmlns:a16="http://schemas.microsoft.com/office/drawing/2014/main" id="{5891D752-5BD5-441E-B696-6A6906EDABED}"/>
              </a:ext>
            </a:extLst>
          </p:cNvPr>
          <p:cNvSpPr>
            <a:spLocks noGrp="1"/>
          </p:cNvSpPr>
          <p:nvPr>
            <p:ph type="sldNum" sz="quarter" idx="12"/>
          </p:nvPr>
        </p:nvSpPr>
        <p:spPr/>
        <p:txBody>
          <a:bodyPr/>
          <a:lstStyle/>
          <a:p>
            <a:fld id="{B0B7109A-28BD-457E-9360-E3800B0C1C9A}" type="slidenum">
              <a:rPr lang="en-US" altLang="ru-RU"/>
              <a:pPr/>
              <a:t>2</a:t>
            </a:fld>
            <a:endParaRPr lang="en-US" altLang="ru-RU"/>
          </a:p>
        </p:txBody>
      </p:sp>
      <p:sp>
        <p:nvSpPr>
          <p:cNvPr id="27650" name="Rectangle 2">
            <a:extLst>
              <a:ext uri="{FF2B5EF4-FFF2-40B4-BE49-F238E27FC236}">
                <a16:creationId xmlns:a16="http://schemas.microsoft.com/office/drawing/2014/main" id="{A2EC4BFD-69E5-40A8-80B1-24D407D85C74}"/>
              </a:ext>
            </a:extLst>
          </p:cNvPr>
          <p:cNvSpPr>
            <a:spLocks noGrp="1" noChangeArrowheads="1"/>
          </p:cNvSpPr>
          <p:nvPr>
            <p:ph type="title"/>
          </p:nvPr>
        </p:nvSpPr>
        <p:spPr/>
        <p:txBody>
          <a:bodyPr/>
          <a:lstStyle/>
          <a:p>
            <a:r>
              <a:rPr lang="en-US" altLang="ru-RU" sz="4000"/>
              <a:t>Memorandums </a:t>
            </a:r>
            <a:br>
              <a:rPr lang="en-US" altLang="ru-RU" sz="4000"/>
            </a:br>
            <a:r>
              <a:rPr lang="en-US" altLang="ru-RU" sz="4000"/>
              <a:t>(memo)</a:t>
            </a:r>
          </a:p>
        </p:txBody>
      </p:sp>
      <p:sp>
        <p:nvSpPr>
          <p:cNvPr id="27651" name="Rectangle 3">
            <a:extLst>
              <a:ext uri="{FF2B5EF4-FFF2-40B4-BE49-F238E27FC236}">
                <a16:creationId xmlns:a16="http://schemas.microsoft.com/office/drawing/2014/main" id="{0A6AEF86-5943-4003-9FEF-500E96C3FB8A}"/>
              </a:ext>
            </a:extLst>
          </p:cNvPr>
          <p:cNvSpPr>
            <a:spLocks noGrp="1" noChangeArrowheads="1"/>
          </p:cNvSpPr>
          <p:nvPr>
            <p:ph type="body" sz="half" idx="1"/>
          </p:nvPr>
        </p:nvSpPr>
        <p:spPr>
          <a:xfrm>
            <a:off x="457200" y="1600200"/>
            <a:ext cx="7239000" cy="1676400"/>
          </a:xfrm>
        </p:spPr>
        <p:txBody>
          <a:bodyPr/>
          <a:lstStyle/>
          <a:p>
            <a:pPr>
              <a:buFont typeface="Wingdings" panose="05000000000000000000" pitchFamily="2" charset="2"/>
              <a:buNone/>
            </a:pPr>
            <a:r>
              <a:rPr lang="en-US" altLang="ru-RU"/>
              <a:t>Interoffice way of communication.</a:t>
            </a:r>
          </a:p>
          <a:p>
            <a:pPr>
              <a:buFont typeface="Wingdings" panose="05000000000000000000" pitchFamily="2" charset="2"/>
              <a:buNone/>
            </a:pPr>
            <a:endParaRPr lang="en-US" altLang="ru-RU"/>
          </a:p>
          <a:p>
            <a:pPr>
              <a:buFont typeface="Wingdings" panose="05000000000000000000" pitchFamily="2" charset="2"/>
              <a:buNone/>
            </a:pPr>
            <a:endParaRPr lang="en-US" altLang="ru-RU" sz="2800"/>
          </a:p>
        </p:txBody>
      </p:sp>
      <p:pic>
        <p:nvPicPr>
          <p:cNvPr id="27652" name="Picture 4">
            <a:extLst>
              <a:ext uri="{FF2B5EF4-FFF2-40B4-BE49-F238E27FC236}">
                <a16:creationId xmlns:a16="http://schemas.microsoft.com/office/drawing/2014/main" id="{C9D898F1-DEC8-4811-A8F5-A6AAC59949E6}"/>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057400" y="3352800"/>
            <a:ext cx="4267200" cy="2962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randombar(horizontal)">
                                      <p:cBhvr>
                                        <p:cTn id="7" dur="600">
                                          <p:stCondLst>
                                            <p:cond delay="0"/>
                                          </p:stCondLst>
                                        </p:cTn>
                                        <p:tgtEl>
                                          <p:spTgt spid="27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randombar(horizontal)">
                                      <p:cBhvr>
                                        <p:cTn id="12" dur="500"/>
                                        <p:tgtEl>
                                          <p:spTgt spid="27651">
                                            <p:txEl>
                                              <p:pRg st="0" end="0"/>
                                            </p:txEl>
                                          </p:spTgt>
                                        </p:tgtEl>
                                      </p:cBhvr>
                                    </p:animEffec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27652"/>
                                        </p:tgtEl>
                                        <p:attrNameLst>
                                          <p:attrName>style.visibility</p:attrName>
                                        </p:attrNameLst>
                                      </p:cBhvr>
                                      <p:to>
                                        <p:strVal val="visible"/>
                                      </p:to>
                                    </p:set>
                                    <p:anim calcmode="lin" valueType="num">
                                      <p:cBhvr additive="base">
                                        <p:cTn id="16" dur="1000" fill="hold"/>
                                        <p:tgtEl>
                                          <p:spTgt spid="27652"/>
                                        </p:tgtEl>
                                        <p:attrNameLst>
                                          <p:attrName>ppt_x</p:attrName>
                                        </p:attrNameLst>
                                      </p:cBhvr>
                                      <p:tavLst>
                                        <p:tav tm="0">
                                          <p:val>
                                            <p:strVal val="#ppt_x"/>
                                          </p:val>
                                        </p:tav>
                                        <p:tav tm="100000">
                                          <p:val>
                                            <p:strVal val="#ppt_x"/>
                                          </p:val>
                                        </p:tav>
                                      </p:tavLst>
                                    </p:anim>
                                    <p:anim calcmode="lin" valueType="num">
                                      <p:cBhvr additive="base">
                                        <p:cTn id="17" dur="1000" fill="hold"/>
                                        <p:tgtEl>
                                          <p:spTgt spid="27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5C9BD8-0DFE-461E-AECB-D744A167FE44}"/>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4A11CB19-75DF-4DA2-A41E-1CF1AD96D3C8}"/>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EF7CB8BC-E7EB-45CB-A1EF-04D680789DB9}"/>
              </a:ext>
            </a:extLst>
          </p:cNvPr>
          <p:cNvSpPr>
            <a:spLocks noGrp="1"/>
          </p:cNvSpPr>
          <p:nvPr>
            <p:ph type="sldNum" sz="quarter" idx="12"/>
          </p:nvPr>
        </p:nvSpPr>
        <p:spPr/>
        <p:txBody>
          <a:bodyPr/>
          <a:lstStyle/>
          <a:p>
            <a:fld id="{FFD95A24-4AA7-4C17-BF49-700469902DEC}" type="slidenum">
              <a:rPr lang="en-US" altLang="ru-RU"/>
              <a:pPr/>
              <a:t>20</a:t>
            </a:fld>
            <a:endParaRPr lang="en-US" altLang="ru-RU"/>
          </a:p>
        </p:txBody>
      </p:sp>
      <p:sp>
        <p:nvSpPr>
          <p:cNvPr id="43010" name="Rectangle 2">
            <a:extLst>
              <a:ext uri="{FF2B5EF4-FFF2-40B4-BE49-F238E27FC236}">
                <a16:creationId xmlns:a16="http://schemas.microsoft.com/office/drawing/2014/main" id="{3FED802A-172F-4263-9678-4BDA7E2F7230}"/>
              </a:ext>
            </a:extLst>
          </p:cNvPr>
          <p:cNvSpPr>
            <a:spLocks noGrp="1" noChangeArrowheads="1"/>
          </p:cNvSpPr>
          <p:nvPr>
            <p:ph type="title"/>
          </p:nvPr>
        </p:nvSpPr>
        <p:spPr/>
        <p:txBody>
          <a:bodyPr/>
          <a:lstStyle/>
          <a:p>
            <a:r>
              <a:rPr lang="en-US" altLang="ru-RU" sz="3600"/>
              <a:t>Example</a:t>
            </a:r>
          </a:p>
        </p:txBody>
      </p:sp>
      <p:sp>
        <p:nvSpPr>
          <p:cNvPr id="43011" name="Rectangle 3">
            <a:extLst>
              <a:ext uri="{FF2B5EF4-FFF2-40B4-BE49-F238E27FC236}">
                <a16:creationId xmlns:a16="http://schemas.microsoft.com/office/drawing/2014/main" id="{7FAD9AD4-52FB-4412-9821-9511BD1F210F}"/>
              </a:ext>
            </a:extLst>
          </p:cNvPr>
          <p:cNvSpPr>
            <a:spLocks noGrp="1" noChangeArrowheads="1"/>
          </p:cNvSpPr>
          <p:nvPr>
            <p:ph type="body" idx="1"/>
          </p:nvPr>
        </p:nvSpPr>
        <p:spPr/>
        <p:txBody>
          <a:bodyPr/>
          <a:lstStyle/>
          <a:p>
            <a:pPr algn="ctr">
              <a:buFont typeface="Wingdings" panose="05000000000000000000" pitchFamily="2" charset="2"/>
              <a:buNone/>
            </a:pPr>
            <a:r>
              <a:rPr lang="en-US" altLang="ru-RU" b="1"/>
              <a:t> Plankton Engineering</a:t>
            </a:r>
            <a:r>
              <a:rPr lang="en-US" altLang="ru-RU"/>
              <a:t> </a:t>
            </a:r>
            <a:endParaRPr lang="en-US" altLang="ru-RU" b="1"/>
          </a:p>
          <a:p>
            <a:pPr>
              <a:buFont typeface="Wingdings" panose="05000000000000000000" pitchFamily="2" charset="2"/>
              <a:buNone/>
            </a:pPr>
            <a:r>
              <a:rPr lang="en-US" altLang="ru-RU" b="1"/>
              <a:t>	To:              </a:t>
            </a:r>
            <a:r>
              <a:rPr lang="en-US" altLang="ru-RU"/>
              <a:t>Employees In Research and 			Development Team </a:t>
            </a:r>
            <a:br>
              <a:rPr lang="en-US" altLang="ru-RU"/>
            </a:br>
            <a:r>
              <a:rPr lang="en-US" altLang="ru-RU" b="1"/>
              <a:t>From:</a:t>
            </a:r>
            <a:r>
              <a:rPr lang="en-US" altLang="ru-RU"/>
              <a:t>         Mary Silvers, Project Manager </a:t>
            </a:r>
          </a:p>
          <a:p>
            <a:pPr>
              <a:buFont typeface="Wingdings" panose="05000000000000000000" pitchFamily="2" charset="2"/>
              <a:buNone/>
            </a:pPr>
            <a:r>
              <a:rPr lang="en-US" altLang="ru-RU"/>
              <a:t>	</a:t>
            </a:r>
            <a:r>
              <a:rPr lang="en-US" altLang="ru-RU" b="1"/>
              <a:t>Date:          </a:t>
            </a:r>
            <a:r>
              <a:rPr lang="en-US" altLang="ru-RU"/>
              <a:t>January 15, 2002</a:t>
            </a:r>
            <a:br>
              <a:rPr lang="en-US" altLang="ru-RU"/>
            </a:br>
            <a:r>
              <a:rPr lang="en-US" altLang="ru-RU" b="1"/>
              <a:t>Subject :</a:t>
            </a:r>
            <a:r>
              <a:rPr lang="en-US" altLang="ru-RU"/>
              <a:t>    New Flex-Time Policy  				Beginning March 1, 2002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86F5A4-27FF-4266-8E7F-08447A1B8E9D}"/>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BB366D13-FBBD-481E-ABDE-516AD2C3C3F2}"/>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68445F2F-55C1-4104-AF20-BC2F6DDFE268}"/>
              </a:ext>
            </a:extLst>
          </p:cNvPr>
          <p:cNvSpPr>
            <a:spLocks noGrp="1"/>
          </p:cNvSpPr>
          <p:nvPr>
            <p:ph type="sldNum" sz="quarter" idx="12"/>
          </p:nvPr>
        </p:nvSpPr>
        <p:spPr/>
        <p:txBody>
          <a:bodyPr/>
          <a:lstStyle/>
          <a:p>
            <a:fld id="{2B502056-E508-42B7-9D66-F05AF450D2FC}" type="slidenum">
              <a:rPr lang="en-US" altLang="ru-RU"/>
              <a:pPr/>
              <a:t>21</a:t>
            </a:fld>
            <a:endParaRPr lang="en-US" altLang="ru-RU"/>
          </a:p>
        </p:txBody>
      </p:sp>
      <p:sp>
        <p:nvSpPr>
          <p:cNvPr id="44034" name="Rectangle 2">
            <a:extLst>
              <a:ext uri="{FF2B5EF4-FFF2-40B4-BE49-F238E27FC236}">
                <a16:creationId xmlns:a16="http://schemas.microsoft.com/office/drawing/2014/main" id="{549E04E6-25F4-4CA9-9109-FD3F8043ACEE}"/>
              </a:ext>
            </a:extLst>
          </p:cNvPr>
          <p:cNvSpPr>
            <a:spLocks noGrp="1" noChangeArrowheads="1"/>
          </p:cNvSpPr>
          <p:nvPr>
            <p:ph type="title"/>
          </p:nvPr>
        </p:nvSpPr>
        <p:spPr/>
        <p:txBody>
          <a:bodyPr/>
          <a:lstStyle/>
          <a:p>
            <a:r>
              <a:rPr lang="en-US" altLang="ru-RU"/>
              <a:t>Example - continue</a:t>
            </a:r>
          </a:p>
        </p:txBody>
      </p:sp>
      <p:sp>
        <p:nvSpPr>
          <p:cNvPr id="44035" name="Rectangle 3">
            <a:extLst>
              <a:ext uri="{FF2B5EF4-FFF2-40B4-BE49-F238E27FC236}">
                <a16:creationId xmlns:a16="http://schemas.microsoft.com/office/drawing/2014/main" id="{D35A800B-BCD5-4735-B763-9DAEC64C6CA6}"/>
              </a:ext>
            </a:extLst>
          </p:cNvPr>
          <p:cNvSpPr>
            <a:spLocks noGrp="1" noChangeArrowheads="1"/>
          </p:cNvSpPr>
          <p:nvPr>
            <p:ph type="body" idx="1"/>
          </p:nvPr>
        </p:nvSpPr>
        <p:spPr/>
        <p:txBody>
          <a:bodyPr/>
          <a:lstStyle/>
          <a:p>
            <a:pPr algn="just">
              <a:lnSpc>
                <a:spcPct val="90000"/>
              </a:lnSpc>
              <a:buFont typeface="Wingdings" panose="05000000000000000000" pitchFamily="2" charset="2"/>
              <a:buNone/>
            </a:pPr>
            <a:r>
              <a:rPr lang="en-US" altLang="ru-RU" sz="2800"/>
              <a:t>	Plankton Engineering is offering a new flex-time schedule to all employees. You </a:t>
            </a:r>
            <a:r>
              <a:rPr lang="en-US" altLang="ru-RU" sz="2800" b="1"/>
              <a:t>MUST </a:t>
            </a:r>
            <a:r>
              <a:rPr lang="en-US" altLang="ru-RU" sz="2800"/>
              <a:t>sign up for this plan by </a:t>
            </a:r>
            <a:r>
              <a:rPr lang="en-US" altLang="ru-RU" sz="2800" b="1" i="1"/>
              <a:t>Feb. 20, 2002</a:t>
            </a:r>
            <a:r>
              <a:rPr lang="en-US" altLang="ru-RU" sz="2800"/>
              <a:t>, in order to use it. </a:t>
            </a:r>
          </a:p>
          <a:p>
            <a:pPr algn="ctr">
              <a:lnSpc>
                <a:spcPct val="90000"/>
              </a:lnSpc>
              <a:buFont typeface="Wingdings" panose="05000000000000000000" pitchFamily="2" charset="2"/>
              <a:buNone/>
            </a:pPr>
            <a:r>
              <a:rPr lang="en-US" altLang="ru-RU" sz="2800" b="1"/>
              <a:t>Components of the Plan</a:t>
            </a:r>
            <a:endParaRPr lang="en-US" altLang="ru-RU" sz="2800"/>
          </a:p>
          <a:p>
            <a:pPr>
              <a:lnSpc>
                <a:spcPct val="90000"/>
              </a:lnSpc>
              <a:buFont typeface="Wingdings" panose="05000000000000000000" pitchFamily="2" charset="2"/>
              <a:buNone/>
            </a:pPr>
            <a:r>
              <a:rPr lang="en-US" altLang="ru-RU" sz="2800"/>
              <a:t>    Employees </a:t>
            </a:r>
            <a:r>
              <a:rPr lang="en-US" altLang="ru-RU" sz="2800" b="1"/>
              <a:t>must agree</a:t>
            </a:r>
            <a:r>
              <a:rPr lang="en-US" altLang="ru-RU" sz="2800"/>
              <a:t> to: </a:t>
            </a:r>
          </a:p>
          <a:p>
            <a:pPr lvl="1">
              <a:lnSpc>
                <a:spcPct val="90000"/>
              </a:lnSpc>
            </a:pPr>
            <a:r>
              <a:rPr lang="en-US" altLang="ru-RU" sz="2400"/>
              <a:t>Work 40 hours a week </a:t>
            </a:r>
          </a:p>
          <a:p>
            <a:pPr lvl="1">
              <a:lnSpc>
                <a:spcPct val="90000"/>
              </a:lnSpc>
            </a:pPr>
            <a:r>
              <a:rPr lang="en-US" altLang="ru-RU" sz="2400"/>
              <a:t>Work a minimum of 4 days a week </a:t>
            </a:r>
          </a:p>
          <a:p>
            <a:pPr lvl="1">
              <a:lnSpc>
                <a:spcPct val="90000"/>
              </a:lnSpc>
            </a:pPr>
            <a:r>
              <a:rPr lang="en-US" altLang="ru-RU" sz="2400"/>
              <a:t>Arrive at work no later than 9:30 a.m. </a:t>
            </a:r>
          </a:p>
          <a:p>
            <a:pPr lvl="1">
              <a:lnSpc>
                <a:spcPct val="90000"/>
              </a:lnSpc>
            </a:pPr>
            <a:r>
              <a:rPr lang="en-US" altLang="ru-RU" sz="2400"/>
              <a:t>Leave work no earlier than 3:30 p.m. </a:t>
            </a:r>
          </a:p>
          <a:p>
            <a:pPr>
              <a:lnSpc>
                <a:spcPct val="90000"/>
              </a:lnSpc>
              <a:buFont typeface="Wingdings" panose="05000000000000000000" pitchFamily="2" charset="2"/>
              <a:buNone/>
            </a:pPr>
            <a:endParaRPr lang="en-US" altLang="ru-RU"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2A7645-0171-48B3-9DE0-0EA7C6E45DD6}"/>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D146FF7C-D8E9-4FD5-92DA-02B00BE7494B}"/>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4BC9BD5F-C3DA-4E24-8443-DB68246FAF2C}"/>
              </a:ext>
            </a:extLst>
          </p:cNvPr>
          <p:cNvSpPr>
            <a:spLocks noGrp="1"/>
          </p:cNvSpPr>
          <p:nvPr>
            <p:ph type="sldNum" sz="quarter" idx="12"/>
          </p:nvPr>
        </p:nvSpPr>
        <p:spPr/>
        <p:txBody>
          <a:bodyPr/>
          <a:lstStyle/>
          <a:p>
            <a:fld id="{63F36080-1919-4BA8-A84C-173E0FBDEFE1}" type="slidenum">
              <a:rPr lang="en-US" altLang="ru-RU"/>
              <a:pPr/>
              <a:t>22</a:t>
            </a:fld>
            <a:endParaRPr lang="en-US" altLang="ru-RU"/>
          </a:p>
        </p:txBody>
      </p:sp>
      <p:sp>
        <p:nvSpPr>
          <p:cNvPr id="45058" name="Rectangle 2">
            <a:extLst>
              <a:ext uri="{FF2B5EF4-FFF2-40B4-BE49-F238E27FC236}">
                <a16:creationId xmlns:a16="http://schemas.microsoft.com/office/drawing/2014/main" id="{BBB35DCE-5D37-41EB-9EE8-37348EBC9F8E}"/>
              </a:ext>
            </a:extLst>
          </p:cNvPr>
          <p:cNvSpPr>
            <a:spLocks noGrp="1" noChangeArrowheads="1"/>
          </p:cNvSpPr>
          <p:nvPr>
            <p:ph type="title"/>
          </p:nvPr>
        </p:nvSpPr>
        <p:spPr/>
        <p:txBody>
          <a:bodyPr/>
          <a:lstStyle/>
          <a:p>
            <a:r>
              <a:rPr lang="en-US" altLang="ru-RU"/>
              <a:t>Example - continue</a:t>
            </a:r>
          </a:p>
        </p:txBody>
      </p:sp>
      <p:sp>
        <p:nvSpPr>
          <p:cNvPr id="45059" name="Rectangle 3">
            <a:extLst>
              <a:ext uri="{FF2B5EF4-FFF2-40B4-BE49-F238E27FC236}">
                <a16:creationId xmlns:a16="http://schemas.microsoft.com/office/drawing/2014/main" id="{14C4DC68-5B53-48FB-98EC-F365D8267BCB}"/>
              </a:ext>
            </a:extLst>
          </p:cNvPr>
          <p:cNvSpPr>
            <a:spLocks noGrp="1" noChangeArrowheads="1"/>
          </p:cNvSpPr>
          <p:nvPr>
            <p:ph type="body" idx="1"/>
          </p:nvPr>
        </p:nvSpPr>
        <p:spPr/>
        <p:txBody>
          <a:bodyPr/>
          <a:lstStyle/>
          <a:p>
            <a:pPr algn="ctr">
              <a:lnSpc>
                <a:spcPct val="90000"/>
              </a:lnSpc>
              <a:buFont typeface="Wingdings" panose="05000000000000000000" pitchFamily="2" charset="2"/>
              <a:buNone/>
            </a:pPr>
            <a:r>
              <a:rPr lang="en-US" altLang="ru-RU" sz="2400" b="1"/>
              <a:t>Scheduling Considerations</a:t>
            </a:r>
            <a:endParaRPr lang="en-US" altLang="ru-RU" sz="2400"/>
          </a:p>
          <a:p>
            <a:pPr algn="just">
              <a:lnSpc>
                <a:spcPct val="90000"/>
              </a:lnSpc>
              <a:buFont typeface="Wingdings" panose="05000000000000000000" pitchFamily="2" charset="2"/>
              <a:buNone/>
            </a:pPr>
            <a:r>
              <a:rPr lang="en-US" altLang="ru-RU" sz="2400"/>
              <a:t>    Employees may schedule work time as long as it fits the above criteria. Employees who sign up for this new flex time scheduling must declare their work hours during the previous week. The supervisor will take responsibility for recording each employees work schedule. </a:t>
            </a:r>
            <a:br>
              <a:rPr lang="en-US" altLang="ru-RU" sz="2400"/>
            </a:br>
            <a:br>
              <a:rPr lang="en-US" altLang="ru-RU" sz="2400"/>
            </a:br>
            <a:r>
              <a:rPr lang="en-US" altLang="ru-RU" sz="2400"/>
              <a:t>Employees who wish to try this new plan must stay on it for three months before returning to the current policy. Employees who may want to start it later, must wait until January of the next calendar year to sign up. </a:t>
            </a:r>
            <a:endParaRPr lang="en-US" altLang="ru-RU" sz="2400" b="1"/>
          </a:p>
          <a:p>
            <a:pPr>
              <a:lnSpc>
                <a:spcPct val="90000"/>
              </a:lnSpc>
              <a:buFont typeface="Wingdings" panose="05000000000000000000" pitchFamily="2" charset="2"/>
              <a:buNone/>
            </a:pPr>
            <a:endParaRPr lang="en-US" altLang="ru-RU"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7FD5327-BFD0-4C19-B95B-7B796B056825}"/>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D7B83DC9-642D-48DA-AEA6-8BCD892CE71F}"/>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18C7E4D5-1465-4ECB-B5F1-DC96E2FFE3C6}"/>
              </a:ext>
            </a:extLst>
          </p:cNvPr>
          <p:cNvSpPr>
            <a:spLocks noGrp="1"/>
          </p:cNvSpPr>
          <p:nvPr>
            <p:ph type="sldNum" sz="quarter" idx="12"/>
          </p:nvPr>
        </p:nvSpPr>
        <p:spPr/>
        <p:txBody>
          <a:bodyPr/>
          <a:lstStyle/>
          <a:p>
            <a:fld id="{642F3E3E-2CBF-44D6-AAF0-619EB0F7B0B0}" type="slidenum">
              <a:rPr lang="en-US" altLang="ru-RU"/>
              <a:pPr/>
              <a:t>23</a:t>
            </a:fld>
            <a:endParaRPr lang="en-US" altLang="ru-RU"/>
          </a:p>
        </p:txBody>
      </p:sp>
      <p:sp>
        <p:nvSpPr>
          <p:cNvPr id="46082" name="Rectangle 2">
            <a:extLst>
              <a:ext uri="{FF2B5EF4-FFF2-40B4-BE49-F238E27FC236}">
                <a16:creationId xmlns:a16="http://schemas.microsoft.com/office/drawing/2014/main" id="{12909AFD-8511-4CC1-89AC-181E60EEE537}"/>
              </a:ext>
            </a:extLst>
          </p:cNvPr>
          <p:cNvSpPr>
            <a:spLocks noGrp="1" noChangeArrowheads="1"/>
          </p:cNvSpPr>
          <p:nvPr>
            <p:ph type="title"/>
          </p:nvPr>
        </p:nvSpPr>
        <p:spPr/>
        <p:txBody>
          <a:bodyPr/>
          <a:lstStyle/>
          <a:p>
            <a:r>
              <a:rPr lang="en-US" altLang="ru-RU"/>
              <a:t>Example - continue</a:t>
            </a:r>
          </a:p>
        </p:txBody>
      </p:sp>
      <p:sp>
        <p:nvSpPr>
          <p:cNvPr id="46083" name="Rectangle 3">
            <a:extLst>
              <a:ext uri="{FF2B5EF4-FFF2-40B4-BE49-F238E27FC236}">
                <a16:creationId xmlns:a16="http://schemas.microsoft.com/office/drawing/2014/main" id="{8753B0F3-BB96-4DD9-B52D-1452F14A56C0}"/>
              </a:ext>
            </a:extLst>
          </p:cNvPr>
          <p:cNvSpPr>
            <a:spLocks noGrp="1" noChangeArrowheads="1"/>
          </p:cNvSpPr>
          <p:nvPr>
            <p:ph type="body" idx="1"/>
          </p:nvPr>
        </p:nvSpPr>
        <p:spPr/>
        <p:txBody>
          <a:bodyPr/>
          <a:lstStyle/>
          <a:p>
            <a:pPr algn="ctr">
              <a:buFont typeface="Wingdings" panose="05000000000000000000" pitchFamily="2" charset="2"/>
              <a:buNone/>
            </a:pPr>
            <a:r>
              <a:rPr lang="en-US" altLang="ru-RU" sz="4000" b="1"/>
              <a:t>Important Reminder</a:t>
            </a:r>
            <a:endParaRPr lang="en-US" altLang="ru-RU" sz="4000"/>
          </a:p>
          <a:p>
            <a:pPr algn="just">
              <a:buFont typeface="Wingdings" panose="05000000000000000000" pitchFamily="2" charset="2"/>
              <a:buNone/>
            </a:pPr>
            <a:r>
              <a:rPr lang="en-US" altLang="ru-RU" sz="4000"/>
              <a:t>   </a:t>
            </a:r>
            <a:r>
              <a:rPr lang="en-US" altLang="ru-RU" sz="3600"/>
              <a:t>Remember - Sign up </a:t>
            </a:r>
            <a:r>
              <a:rPr lang="en-US" altLang="ru-RU" sz="3600" b="1"/>
              <a:t>by Feb. 20 </a:t>
            </a:r>
            <a:r>
              <a:rPr lang="en-US" altLang="ru-RU" sz="3600"/>
              <a:t>to take advantage of the new Flex-Time schedule.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08F9339-0C5F-4245-A379-E19DB200A55B}"/>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E8DD2A34-7600-4A28-93CA-380541D359C8}"/>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AD4EEE67-CFD2-46A7-841B-1FA1DC4343DF}"/>
              </a:ext>
            </a:extLst>
          </p:cNvPr>
          <p:cNvSpPr>
            <a:spLocks noGrp="1"/>
          </p:cNvSpPr>
          <p:nvPr>
            <p:ph type="sldNum" sz="quarter" idx="12"/>
          </p:nvPr>
        </p:nvSpPr>
        <p:spPr/>
        <p:txBody>
          <a:bodyPr/>
          <a:lstStyle/>
          <a:p>
            <a:fld id="{9F4D43E0-782B-4B0E-B15F-7B01C39E6D5A}" type="slidenum">
              <a:rPr lang="en-US" altLang="ru-RU"/>
              <a:pPr/>
              <a:t>24</a:t>
            </a:fld>
            <a:endParaRPr lang="en-US" altLang="ru-RU"/>
          </a:p>
        </p:txBody>
      </p:sp>
      <p:sp>
        <p:nvSpPr>
          <p:cNvPr id="47106" name="Rectangle 2">
            <a:extLst>
              <a:ext uri="{FF2B5EF4-FFF2-40B4-BE49-F238E27FC236}">
                <a16:creationId xmlns:a16="http://schemas.microsoft.com/office/drawing/2014/main" id="{842CCCAC-CCA2-4819-A883-72465885E140}"/>
              </a:ext>
            </a:extLst>
          </p:cNvPr>
          <p:cNvSpPr>
            <a:spLocks noGrp="1" noChangeArrowheads="1"/>
          </p:cNvSpPr>
          <p:nvPr>
            <p:ph type="title"/>
          </p:nvPr>
        </p:nvSpPr>
        <p:spPr/>
        <p:txBody>
          <a:bodyPr/>
          <a:lstStyle/>
          <a:p>
            <a:r>
              <a:rPr lang="en-US" altLang="ru-RU"/>
              <a:t>More Examples</a:t>
            </a:r>
          </a:p>
        </p:txBody>
      </p:sp>
      <p:sp>
        <p:nvSpPr>
          <p:cNvPr id="47107" name="Rectangle 3">
            <a:extLst>
              <a:ext uri="{FF2B5EF4-FFF2-40B4-BE49-F238E27FC236}">
                <a16:creationId xmlns:a16="http://schemas.microsoft.com/office/drawing/2014/main" id="{186F5DA2-1ED8-440A-8C8D-7909A9814C4D}"/>
              </a:ext>
            </a:extLst>
          </p:cNvPr>
          <p:cNvSpPr>
            <a:spLocks noGrp="1" noChangeArrowheads="1"/>
          </p:cNvSpPr>
          <p:nvPr>
            <p:ph type="body" idx="1"/>
          </p:nvPr>
        </p:nvSpPr>
        <p:spPr/>
        <p:txBody>
          <a:bodyPr/>
          <a:lstStyle/>
          <a:p>
            <a:pPr algn="ctr">
              <a:buFont typeface="Wingdings" panose="05000000000000000000" pitchFamily="2" charset="2"/>
              <a:buNone/>
            </a:pPr>
            <a:r>
              <a:rPr lang="en-US" altLang="ru-RU" sz="4400"/>
              <a:t>In your text:</a:t>
            </a:r>
          </a:p>
          <a:p>
            <a:pPr algn="ctr">
              <a:buFont typeface="Wingdings" panose="05000000000000000000" pitchFamily="2" charset="2"/>
              <a:buNone/>
            </a:pPr>
            <a:endParaRPr lang="en-US" altLang="ru-RU" sz="4400"/>
          </a:p>
          <a:p>
            <a:pPr algn="ctr">
              <a:buFont typeface="Wingdings" panose="05000000000000000000" pitchFamily="2" charset="2"/>
              <a:buNone/>
            </a:pPr>
            <a:r>
              <a:rPr lang="en-US" altLang="ru-RU" sz="4400"/>
              <a:t>Pages 591-592</a:t>
            </a:r>
          </a:p>
          <a:p>
            <a:pPr algn="ctr">
              <a:buFont typeface="Wingdings" panose="05000000000000000000" pitchFamily="2" charset="2"/>
              <a:buNone/>
            </a:pPr>
            <a:r>
              <a:rPr lang="en-US" altLang="ru-RU" sz="4400"/>
              <a:t>Page: 425</a:t>
            </a:r>
          </a:p>
          <a:p>
            <a:pPr>
              <a:buFont typeface="Wingdings" panose="05000000000000000000" pitchFamily="2" charset="2"/>
              <a:buNone/>
            </a:pPr>
            <a:endParaRPr lang="en-US" alt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anim calcmode="lin" valueType="num">
                                      <p:cBhvr>
                                        <p:cTn id="9" dur="500" fill="hold"/>
                                        <p:tgtEl>
                                          <p:spTgt spid="47106"/>
                                        </p:tgtEl>
                                        <p:attrNameLst>
                                          <p:attrName>style.rotation</p:attrName>
                                        </p:attrNameLst>
                                      </p:cBhvr>
                                      <p:tavLst>
                                        <p:tav tm="0">
                                          <p:val>
                                            <p:fltVal val="360"/>
                                          </p:val>
                                        </p:tav>
                                        <p:tav tm="100000">
                                          <p:val>
                                            <p:fltVal val="0"/>
                                          </p:val>
                                        </p:tav>
                                      </p:tavLst>
                                    </p:anim>
                                    <p:animEffect transition="in" filter="fade">
                                      <p:cBhvr>
                                        <p:cTn id="10" dur="500"/>
                                        <p:tgtEl>
                                          <p:spTgt spid="4710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9" presetClass="entr" presetSubtype="0" decel="100000" fill="hold" grpId="0" nodeType="clickEffect">
                                  <p:stCondLst>
                                    <p:cond delay="0"/>
                                  </p:stCondLst>
                                  <p:iterate type="lt">
                                    <p:tmPct val="10000"/>
                                  </p:iterate>
                                  <p:childTnLst>
                                    <p:set>
                                      <p:cBhvr>
                                        <p:cTn id="14" dur="1" fill="hold">
                                          <p:stCondLst>
                                            <p:cond delay="0"/>
                                          </p:stCondLst>
                                        </p:cTn>
                                        <p:tgtEl>
                                          <p:spTgt spid="47107">
                                            <p:txEl>
                                              <p:pRg st="0" end="0"/>
                                            </p:txEl>
                                          </p:spTgt>
                                        </p:tgtEl>
                                        <p:attrNameLst>
                                          <p:attrName>style.visibility</p:attrName>
                                        </p:attrNameLst>
                                      </p:cBhvr>
                                      <p:to>
                                        <p:strVal val="visible"/>
                                      </p:to>
                                    </p:set>
                                    <p:anim calcmode="lin" valueType="num">
                                      <p:cBhvr>
                                        <p:cTn id="15" dur="500" fill="hold"/>
                                        <p:tgtEl>
                                          <p:spTgt spid="47107">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7107">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47107">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47107">
                                            <p:txEl>
                                              <p:pRg st="0" end="0"/>
                                            </p:txEl>
                                          </p:spTgt>
                                        </p:tgtEl>
                                      </p:cBhvr>
                                    </p:animEffect>
                                  </p:childTnLst>
                                </p:cTn>
                              </p:par>
                            </p:childTnLst>
                          </p:cTn>
                        </p:par>
                        <p:par>
                          <p:cTn id="19" fill="hold" nodeType="afterGroup">
                            <p:stCondLst>
                              <p:cond delay="1000"/>
                            </p:stCondLst>
                            <p:childTnLst>
                              <p:par>
                                <p:cTn id="20" presetID="49" presetClass="entr" presetSubtype="0" decel="100000" fill="hold" grpId="0" nodeType="afterEffect">
                                  <p:stCondLst>
                                    <p:cond delay="0"/>
                                  </p:stCondLst>
                                  <p:iterate type="lt">
                                    <p:tmPct val="10000"/>
                                  </p:iterate>
                                  <p:childTnLst>
                                    <p:set>
                                      <p:cBhvr>
                                        <p:cTn id="21" dur="1" fill="hold">
                                          <p:stCondLst>
                                            <p:cond delay="0"/>
                                          </p:stCondLst>
                                        </p:cTn>
                                        <p:tgtEl>
                                          <p:spTgt spid="47107">
                                            <p:txEl>
                                              <p:pRg st="2" end="2"/>
                                            </p:txEl>
                                          </p:spTgt>
                                        </p:tgtEl>
                                        <p:attrNameLst>
                                          <p:attrName>style.visibility</p:attrName>
                                        </p:attrNameLst>
                                      </p:cBhvr>
                                      <p:to>
                                        <p:strVal val="visible"/>
                                      </p:to>
                                    </p:set>
                                    <p:anim calcmode="lin" valueType="num">
                                      <p:cBhvr>
                                        <p:cTn id="22" dur="500" fill="hold"/>
                                        <p:tgtEl>
                                          <p:spTgt spid="47107">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47107">
                                            <p:txEl>
                                              <p:pRg st="2" end="2"/>
                                            </p:txEl>
                                          </p:spTgt>
                                        </p:tgtEl>
                                        <p:attrNameLst>
                                          <p:attrName>ppt_h</p:attrName>
                                        </p:attrNameLst>
                                      </p:cBhvr>
                                      <p:tavLst>
                                        <p:tav tm="0">
                                          <p:val>
                                            <p:fltVal val="0"/>
                                          </p:val>
                                        </p:tav>
                                        <p:tav tm="100000">
                                          <p:val>
                                            <p:strVal val="#ppt_h"/>
                                          </p:val>
                                        </p:tav>
                                      </p:tavLst>
                                    </p:anim>
                                    <p:anim calcmode="lin" valueType="num">
                                      <p:cBhvr>
                                        <p:cTn id="24" dur="500" fill="hold"/>
                                        <p:tgtEl>
                                          <p:spTgt spid="47107">
                                            <p:txEl>
                                              <p:pRg st="2" end="2"/>
                                            </p:txEl>
                                          </p:spTgt>
                                        </p:tgtEl>
                                        <p:attrNameLst>
                                          <p:attrName>style.rotation</p:attrName>
                                        </p:attrNameLst>
                                      </p:cBhvr>
                                      <p:tavLst>
                                        <p:tav tm="0">
                                          <p:val>
                                            <p:fltVal val="360"/>
                                          </p:val>
                                        </p:tav>
                                        <p:tav tm="100000">
                                          <p:val>
                                            <p:fltVal val="0"/>
                                          </p:val>
                                        </p:tav>
                                      </p:tavLst>
                                    </p:anim>
                                    <p:animEffect transition="in" filter="fade">
                                      <p:cBhvr>
                                        <p:cTn id="25" dur="500"/>
                                        <p:tgtEl>
                                          <p:spTgt spid="47107">
                                            <p:txEl>
                                              <p:pRg st="2" end="2"/>
                                            </p:txEl>
                                          </p:spTgt>
                                        </p:tgtEl>
                                      </p:cBhvr>
                                    </p:animEffect>
                                  </p:childTnLst>
                                </p:cTn>
                              </p:par>
                            </p:childTnLst>
                          </p:cTn>
                        </p:par>
                        <p:par>
                          <p:cTn id="26" fill="hold" nodeType="afterGroup">
                            <p:stCondLst>
                              <p:cond delay="2050"/>
                            </p:stCondLst>
                            <p:childTnLst>
                              <p:par>
                                <p:cTn id="27" presetID="49" presetClass="entr" presetSubtype="0" decel="100000" fill="hold" grpId="0" nodeType="afterEffect">
                                  <p:stCondLst>
                                    <p:cond delay="0"/>
                                  </p:stCondLst>
                                  <p:iterate type="lt">
                                    <p:tmPct val="10000"/>
                                  </p:iterate>
                                  <p:childTnLst>
                                    <p:set>
                                      <p:cBhvr>
                                        <p:cTn id="28" dur="1" fill="hold">
                                          <p:stCondLst>
                                            <p:cond delay="0"/>
                                          </p:stCondLst>
                                        </p:cTn>
                                        <p:tgtEl>
                                          <p:spTgt spid="47107">
                                            <p:txEl>
                                              <p:pRg st="3" end="3"/>
                                            </p:txEl>
                                          </p:spTgt>
                                        </p:tgtEl>
                                        <p:attrNameLst>
                                          <p:attrName>style.visibility</p:attrName>
                                        </p:attrNameLst>
                                      </p:cBhvr>
                                      <p:to>
                                        <p:strVal val="visible"/>
                                      </p:to>
                                    </p:set>
                                    <p:anim calcmode="lin" valueType="num">
                                      <p:cBhvr>
                                        <p:cTn id="29" dur="500" fill="hold"/>
                                        <p:tgtEl>
                                          <p:spTgt spid="47107">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47107">
                                            <p:txEl>
                                              <p:pRg st="3" end="3"/>
                                            </p:txEl>
                                          </p:spTgt>
                                        </p:tgtEl>
                                        <p:attrNameLst>
                                          <p:attrName>ppt_h</p:attrName>
                                        </p:attrNameLst>
                                      </p:cBhvr>
                                      <p:tavLst>
                                        <p:tav tm="0">
                                          <p:val>
                                            <p:fltVal val="0"/>
                                          </p:val>
                                        </p:tav>
                                        <p:tav tm="100000">
                                          <p:val>
                                            <p:strVal val="#ppt_h"/>
                                          </p:val>
                                        </p:tav>
                                      </p:tavLst>
                                    </p:anim>
                                    <p:anim calcmode="lin" valueType="num">
                                      <p:cBhvr>
                                        <p:cTn id="31" dur="500" fill="hold"/>
                                        <p:tgtEl>
                                          <p:spTgt spid="47107">
                                            <p:txEl>
                                              <p:pRg st="3" end="3"/>
                                            </p:txEl>
                                          </p:spTgt>
                                        </p:tgtEl>
                                        <p:attrNameLst>
                                          <p:attrName>style.rotation</p:attrName>
                                        </p:attrNameLst>
                                      </p:cBhvr>
                                      <p:tavLst>
                                        <p:tav tm="0">
                                          <p:val>
                                            <p:fltVal val="360"/>
                                          </p:val>
                                        </p:tav>
                                        <p:tav tm="100000">
                                          <p:val>
                                            <p:fltVal val="0"/>
                                          </p:val>
                                        </p:tav>
                                      </p:tavLst>
                                    </p:anim>
                                    <p:animEffect transition="in" filter="fade">
                                      <p:cBhvr>
                                        <p:cTn id="32"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F9DB2A-C004-43AB-9EE6-956C0EAE59D5}"/>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25105C27-5F8F-48A5-9D85-93A5706E79FE}"/>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3791F71D-5F14-4E33-A07D-39FC699C0EAA}"/>
              </a:ext>
            </a:extLst>
          </p:cNvPr>
          <p:cNvSpPr>
            <a:spLocks noGrp="1"/>
          </p:cNvSpPr>
          <p:nvPr>
            <p:ph type="sldNum" sz="quarter" idx="12"/>
          </p:nvPr>
        </p:nvSpPr>
        <p:spPr/>
        <p:txBody>
          <a:bodyPr/>
          <a:lstStyle/>
          <a:p>
            <a:fld id="{417289F8-0296-47A9-9ED4-BF234BCD35EF}" type="slidenum">
              <a:rPr lang="en-US" altLang="ru-RU"/>
              <a:pPr/>
              <a:t>25</a:t>
            </a:fld>
            <a:endParaRPr lang="en-US" altLang="ru-RU"/>
          </a:p>
        </p:txBody>
      </p:sp>
      <p:sp>
        <p:nvSpPr>
          <p:cNvPr id="55299" name="Rectangle 3">
            <a:extLst>
              <a:ext uri="{FF2B5EF4-FFF2-40B4-BE49-F238E27FC236}">
                <a16:creationId xmlns:a16="http://schemas.microsoft.com/office/drawing/2014/main" id="{A8EB0554-AB9A-4949-86E1-26984B251C6D}"/>
              </a:ext>
            </a:extLst>
          </p:cNvPr>
          <p:cNvSpPr>
            <a:spLocks noGrp="1" noChangeArrowheads="1"/>
          </p:cNvSpPr>
          <p:nvPr>
            <p:ph type="body" idx="1"/>
          </p:nvPr>
        </p:nvSpPr>
        <p:spPr/>
        <p:txBody>
          <a:bodyPr/>
          <a:lstStyle/>
          <a:p>
            <a:pPr algn="ctr">
              <a:buFont typeface="Wingdings" panose="05000000000000000000" pitchFamily="2" charset="2"/>
              <a:buNone/>
            </a:pPr>
            <a:r>
              <a:rPr lang="en-US" altLang="ru-RU" sz="3600" b="1"/>
              <a:t>Are you ready to do your next assignment ?</a:t>
            </a:r>
            <a:r>
              <a:rPr lang="en-US" altLang="ru-RU" b="1"/>
              <a:t> </a:t>
            </a:r>
          </a:p>
          <a:p>
            <a:pPr algn="ctr">
              <a:buFont typeface="Wingdings" panose="05000000000000000000" pitchFamily="2" charset="2"/>
              <a:buNone/>
            </a:pPr>
            <a:r>
              <a:rPr lang="en-US" altLang="ru-RU" sz="11000" b="1">
                <a:solidFill>
                  <a:srgbClr val="66FF33"/>
                </a:solidFill>
                <a:cs typeface="Times New Roman" panose="02020603050405020304" pitchFamily="18" charset="0"/>
              </a:rPr>
              <a:t>☻</a:t>
            </a:r>
          </a:p>
          <a:p>
            <a:pPr>
              <a:buFont typeface="Wingdings" panose="05000000000000000000" pitchFamily="2" charset="2"/>
              <a:buNone/>
            </a:pPr>
            <a:endParaRPr lang="en-US" altLang="ru-RU"/>
          </a:p>
        </p:txBody>
      </p:sp>
      <p:sp>
        <p:nvSpPr>
          <p:cNvPr id="55300" name="AutoShape 4" descr="Are not you?">
            <a:extLst>
              <a:ext uri="{FF2B5EF4-FFF2-40B4-BE49-F238E27FC236}">
                <a16:creationId xmlns:a16="http://schemas.microsoft.com/office/drawing/2014/main" id="{30EDFF2C-6669-453B-A6BD-2FE5AE1E6A49}"/>
              </a:ext>
            </a:extLst>
          </p:cNvPr>
          <p:cNvSpPr>
            <a:spLocks noChangeArrowheads="1"/>
          </p:cNvSpPr>
          <p:nvPr/>
        </p:nvSpPr>
        <p:spPr bwMode="auto">
          <a:xfrm>
            <a:off x="4876800" y="4648200"/>
            <a:ext cx="2641600" cy="614363"/>
          </a:xfrm>
          <a:prstGeom prst="wedgeRoundRectCallout">
            <a:avLst>
              <a:gd name="adj1" fmla="val -52042"/>
              <a:gd name="adj2" fmla="val -8694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rtl="1"/>
            <a:r>
              <a:rPr lang="en-US" altLang="ru-RU" sz="3200">
                <a:latin typeface="Times New Roman" panose="02020603050405020304" pitchFamily="18" charset="0"/>
              </a:rPr>
              <a:t>I hope so</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p:cTn id="7" dur="500" fill="hold"/>
                                        <p:tgtEl>
                                          <p:spTgt spid="552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529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5299">
                                            <p:txEl>
                                              <p:pRg st="0" end="0"/>
                                            </p:txEl>
                                          </p:spTgt>
                                        </p:tgtEl>
                                      </p:cBhvr>
                                    </p:animEffect>
                                  </p:childTnLst>
                                </p:cTn>
                              </p:par>
                            </p:childTnLst>
                          </p:cTn>
                        </p:par>
                        <p:par>
                          <p:cTn id="10" fill="hold" nodeType="afterGroup">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p:cTn id="13" dur="1000" fill="hold"/>
                                        <p:tgtEl>
                                          <p:spTgt spid="55299">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55299">
                                            <p:txEl>
                                              <p:pRg st="1" end="1"/>
                                            </p:txEl>
                                          </p:spTgt>
                                        </p:tgtEl>
                                        <p:attrNameLst>
                                          <p:attrName>ppt_h</p:attrName>
                                        </p:attrNameLst>
                                      </p:cBhvr>
                                      <p:tavLst>
                                        <p:tav tm="0">
                                          <p:val>
                                            <p:fltVal val="0"/>
                                          </p:val>
                                        </p:tav>
                                        <p:tav tm="100000">
                                          <p:val>
                                            <p:strVal val="#ppt_h"/>
                                          </p:val>
                                        </p:tav>
                                      </p:tavLst>
                                    </p:anim>
                                    <p:animEffect transition="in" filter="fade">
                                      <p:cBhvr>
                                        <p:cTn id="15" dur="1000"/>
                                        <p:tgtEl>
                                          <p:spTgt spid="55299">
                                            <p:txEl>
                                              <p:pRg st="1" end="1"/>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1000"/>
                                  </p:stCondLst>
                                  <p:iterate type="wd">
                                    <p:tmPct val="15000"/>
                                  </p:iterate>
                                  <p:childTnLst>
                                    <p:set>
                                      <p:cBhvr>
                                        <p:cTn id="18" dur="1" fill="hold">
                                          <p:stCondLst>
                                            <p:cond delay="0"/>
                                          </p:stCondLst>
                                        </p:cTn>
                                        <p:tgtEl>
                                          <p:spTgt spid="55300"/>
                                        </p:tgtEl>
                                        <p:attrNameLst>
                                          <p:attrName>style.visibility</p:attrName>
                                        </p:attrNameLst>
                                      </p:cBhvr>
                                      <p:to>
                                        <p:strVal val="visible"/>
                                      </p:to>
                                    </p:set>
                                    <p:animEffect transition="in" filter="blinds(horizontal)">
                                      <p:cBhvr>
                                        <p:cTn id="19" dur="10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P spid="5530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0B0432-4CEB-4880-BD0A-0D07BC420D74}"/>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0D7A83D0-9082-4616-95C2-1D114E3AE468}"/>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3E67BEE3-9A06-499C-9B97-EE73C2E12259}"/>
              </a:ext>
            </a:extLst>
          </p:cNvPr>
          <p:cNvSpPr>
            <a:spLocks noGrp="1"/>
          </p:cNvSpPr>
          <p:nvPr>
            <p:ph type="sldNum" sz="quarter" idx="12"/>
          </p:nvPr>
        </p:nvSpPr>
        <p:spPr/>
        <p:txBody>
          <a:bodyPr/>
          <a:lstStyle/>
          <a:p>
            <a:fld id="{935245D8-847D-466B-85A2-A81C9DD63240}" type="slidenum">
              <a:rPr lang="en-US" altLang="ru-RU"/>
              <a:pPr/>
              <a:t>26</a:t>
            </a:fld>
            <a:endParaRPr lang="en-US" altLang="ru-RU"/>
          </a:p>
        </p:txBody>
      </p:sp>
      <p:sp>
        <p:nvSpPr>
          <p:cNvPr id="56322" name="Rectangle 2">
            <a:extLst>
              <a:ext uri="{FF2B5EF4-FFF2-40B4-BE49-F238E27FC236}">
                <a16:creationId xmlns:a16="http://schemas.microsoft.com/office/drawing/2014/main" id="{67A41B4C-B239-4596-98A8-015BFD8AD6E8}"/>
              </a:ext>
            </a:extLst>
          </p:cNvPr>
          <p:cNvSpPr>
            <a:spLocks noGrp="1" noChangeArrowheads="1"/>
          </p:cNvSpPr>
          <p:nvPr>
            <p:ph type="title"/>
          </p:nvPr>
        </p:nvSpPr>
        <p:spPr>
          <a:xfrm>
            <a:off x="457200" y="274638"/>
            <a:ext cx="8229600" cy="1096962"/>
          </a:xfrm>
        </p:spPr>
        <p:txBody>
          <a:bodyPr/>
          <a:lstStyle/>
          <a:p>
            <a:r>
              <a:rPr lang="en-US" altLang="ru-RU"/>
              <a:t>Assignment 6</a:t>
            </a:r>
          </a:p>
        </p:txBody>
      </p:sp>
      <p:sp>
        <p:nvSpPr>
          <p:cNvPr id="56323" name="Rectangle 3">
            <a:extLst>
              <a:ext uri="{FF2B5EF4-FFF2-40B4-BE49-F238E27FC236}">
                <a16:creationId xmlns:a16="http://schemas.microsoft.com/office/drawing/2014/main" id="{92D10DED-5E1C-4E36-8F33-8611FAD868DA}"/>
              </a:ext>
            </a:extLst>
          </p:cNvPr>
          <p:cNvSpPr>
            <a:spLocks noGrp="1" noChangeArrowheads="1"/>
          </p:cNvSpPr>
          <p:nvPr>
            <p:ph type="body" idx="1"/>
          </p:nvPr>
        </p:nvSpPr>
        <p:spPr>
          <a:xfrm>
            <a:off x="457200" y="1371600"/>
            <a:ext cx="8229600" cy="5181600"/>
          </a:xfrm>
        </p:spPr>
        <p:txBody>
          <a:bodyPr/>
          <a:lstStyle/>
          <a:p>
            <a:pPr algn="just">
              <a:lnSpc>
                <a:spcPct val="90000"/>
              </a:lnSpc>
              <a:buFont typeface="Wingdings" panose="05000000000000000000" pitchFamily="2" charset="2"/>
              <a:buNone/>
            </a:pPr>
            <a:r>
              <a:rPr lang="en-US" altLang="ru-RU" b="1"/>
              <a:t>	Write a memo telling your professor about the  problems you encounter or faced in IUG. </a:t>
            </a:r>
          </a:p>
          <a:p>
            <a:pPr>
              <a:lnSpc>
                <a:spcPct val="90000"/>
              </a:lnSpc>
              <a:buFont typeface="Wingdings" panose="05000000000000000000" pitchFamily="2" charset="2"/>
              <a:buNone/>
            </a:pPr>
            <a:endParaRPr lang="en-US" altLang="ru-RU" sz="1200" b="1"/>
          </a:p>
          <a:p>
            <a:pPr algn="just">
              <a:lnSpc>
                <a:spcPct val="90000"/>
              </a:lnSpc>
              <a:buFont typeface="Wingdings" panose="05000000000000000000" pitchFamily="2" charset="2"/>
              <a:buNone/>
            </a:pPr>
            <a:r>
              <a:rPr lang="en-US" altLang="ru-RU" b="1"/>
              <a:t>	In which you will answer the following questions:</a:t>
            </a:r>
          </a:p>
          <a:p>
            <a:pPr>
              <a:lnSpc>
                <a:spcPct val="90000"/>
              </a:lnSpc>
              <a:buFont typeface="Wingdings" panose="05000000000000000000" pitchFamily="2" charset="2"/>
              <a:buNone/>
            </a:pPr>
            <a:endParaRPr lang="en-US" altLang="ru-RU" sz="1200" b="1"/>
          </a:p>
          <a:p>
            <a:pPr algn="just">
              <a:lnSpc>
                <a:spcPct val="90000"/>
              </a:lnSpc>
              <a:buFont typeface="Wingdings" panose="05000000000000000000" pitchFamily="2" charset="2"/>
              <a:buNone/>
            </a:pPr>
            <a:r>
              <a:rPr lang="en-US" altLang="ru-RU" b="1"/>
              <a:t> 	What are the problems? Why are they problems? And what is your plans to solve it?</a:t>
            </a:r>
          </a:p>
          <a:p>
            <a:pPr algn="ctr">
              <a:lnSpc>
                <a:spcPct val="90000"/>
              </a:lnSpc>
              <a:buFont typeface="Wingdings" panose="05000000000000000000" pitchFamily="2" charset="2"/>
              <a:buNone/>
            </a:pPr>
            <a:r>
              <a:rPr lang="en-US" altLang="ru-RU" b="1" i="1">
                <a:latin typeface="Arial Black" panose="020B0A04020102020204" pitchFamily="34" charset="0"/>
              </a:rPr>
              <a:t>		</a:t>
            </a:r>
            <a:r>
              <a:rPr lang="en-US" altLang="ru-RU" b="1" i="1">
                <a:solidFill>
                  <a:schemeClr val="tx2"/>
                </a:solidFill>
                <a:latin typeface="Arial Black" panose="020B0A04020102020204" pitchFamily="34" charset="0"/>
              </a:rPr>
              <a:t>Due date is next Sunday at 		class time</a:t>
            </a:r>
          </a:p>
          <a:p>
            <a:pPr algn="just">
              <a:lnSpc>
                <a:spcPct val="90000"/>
              </a:lnSpc>
              <a:buFont typeface="Wingdings" panose="05000000000000000000" pitchFamily="2" charset="2"/>
              <a:buNone/>
            </a:pPr>
            <a:endParaRPr lang="en-US" altLang="ru-RU" b="1" i="1">
              <a:solidFill>
                <a:schemeClr val="tx2"/>
              </a:solidFill>
              <a:latin typeface="Arial Black" panose="020B0A04020102020204" pitchFamily="34" charset="0"/>
            </a:endParaRPr>
          </a:p>
          <a:p>
            <a:pPr>
              <a:lnSpc>
                <a:spcPct val="90000"/>
              </a:lnSpc>
              <a:buFont typeface="Wingdings" panose="05000000000000000000" pitchFamily="2" charset="2"/>
              <a:buNone/>
            </a:pPr>
            <a:endParaRPr lang="en-US" altLang="ru-RU"/>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1000" fill="hold"/>
                                        <p:tgtEl>
                                          <p:spTgt spid="56322"/>
                                        </p:tgtEl>
                                        <p:attrNameLst>
                                          <p:attrName>ppt_x</p:attrName>
                                        </p:attrNameLst>
                                      </p:cBhvr>
                                      <p:tavLst>
                                        <p:tav tm="0">
                                          <p:val>
                                            <p:strVal val="#ppt_x-.2"/>
                                          </p:val>
                                        </p:tav>
                                        <p:tav tm="100000">
                                          <p:val>
                                            <p:strVal val="#ppt_x"/>
                                          </p:val>
                                        </p:tav>
                                      </p:tavLst>
                                    </p:anim>
                                    <p:anim calcmode="lin" valueType="num">
                                      <p:cBhvr>
                                        <p:cTn id="8" dur="1000" fill="hold"/>
                                        <p:tgtEl>
                                          <p:spTgt spid="563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63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56323">
                                            <p:txEl>
                                              <p:pRg st="0" end="0"/>
                                            </p:txEl>
                                          </p:spTgt>
                                        </p:tgtEl>
                                        <p:attrNameLst>
                                          <p:attrName>style.visibility</p:attrName>
                                        </p:attrNameLst>
                                      </p:cBhvr>
                                      <p:to>
                                        <p:strVal val="visible"/>
                                      </p:to>
                                    </p:set>
                                    <p:animEffect transition="in" filter="fade">
                                      <p:cBhvr>
                                        <p:cTn id="14" dur="500"/>
                                        <p:tgtEl>
                                          <p:spTgt spid="56323">
                                            <p:txEl>
                                              <p:pRg st="0" end="0"/>
                                            </p:txEl>
                                          </p:spTgt>
                                        </p:tgtEl>
                                      </p:cBhvr>
                                    </p:animEffect>
                                    <p:anim calcmode="lin" valueType="num">
                                      <p:cBhvr>
                                        <p:cTn id="15"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6323">
                                            <p:txEl>
                                              <p:pRg st="0" end="0"/>
                                            </p:txEl>
                                          </p:spTgt>
                                        </p:tgtEl>
                                        <p:attrNameLst>
                                          <p:attrName>ppt_y</p:attrName>
                                        </p:attrNameLst>
                                      </p:cBhvr>
                                      <p:tavLst>
                                        <p:tav tm="0">
                                          <p:val>
                                            <p:strVal val="#ppt_y+.05"/>
                                          </p:val>
                                        </p:tav>
                                        <p:tav tm="100000">
                                          <p:val>
                                            <p:strVal val="#ppt_y"/>
                                          </p:val>
                                        </p:tav>
                                      </p:tavLst>
                                    </p:anim>
                                  </p:childTnLst>
                                </p:cTn>
                              </p:par>
                            </p:childTnLst>
                          </p:cTn>
                        </p:par>
                        <p:par>
                          <p:cTn id="17" fill="hold" nodeType="afterGroup">
                            <p:stCondLst>
                              <p:cond delay="500"/>
                            </p:stCondLst>
                            <p:childTnLst>
                              <p:par>
                                <p:cTn id="18" presetID="44" presetClass="entr" presetSubtype="0" fill="hold" grpId="0" nodeType="afterEffect">
                                  <p:stCondLst>
                                    <p:cond delay="2000"/>
                                  </p:stCondLst>
                                  <p:childTnLst>
                                    <p:set>
                                      <p:cBhvr>
                                        <p:cTn id="19" dur="1" fill="hold">
                                          <p:stCondLst>
                                            <p:cond delay="0"/>
                                          </p:stCondLst>
                                        </p:cTn>
                                        <p:tgtEl>
                                          <p:spTgt spid="56323">
                                            <p:txEl>
                                              <p:pRg st="2" end="2"/>
                                            </p:txEl>
                                          </p:spTgt>
                                        </p:tgtEl>
                                        <p:attrNameLst>
                                          <p:attrName>style.visibility</p:attrName>
                                        </p:attrNameLst>
                                      </p:cBhvr>
                                      <p:to>
                                        <p:strVal val="visible"/>
                                      </p:to>
                                    </p:set>
                                    <p:animEffect transition="in" filter="fade">
                                      <p:cBhvr>
                                        <p:cTn id="20" dur="500"/>
                                        <p:tgtEl>
                                          <p:spTgt spid="56323">
                                            <p:txEl>
                                              <p:pRg st="2" end="2"/>
                                            </p:txEl>
                                          </p:spTgt>
                                        </p:tgtEl>
                                      </p:cBhvr>
                                    </p:animEffect>
                                    <p:anim calcmode="lin" valueType="num">
                                      <p:cBhvr>
                                        <p:cTn id="21"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56323">
                                            <p:txEl>
                                              <p:pRg st="2" end="2"/>
                                            </p:txEl>
                                          </p:spTgt>
                                        </p:tgtEl>
                                        <p:attrNameLst>
                                          <p:attrName>ppt_y</p:attrName>
                                        </p:attrNameLst>
                                      </p:cBhvr>
                                      <p:tavLst>
                                        <p:tav tm="0">
                                          <p:val>
                                            <p:strVal val="#ppt_y+.05"/>
                                          </p:val>
                                        </p:tav>
                                        <p:tav tm="100000">
                                          <p:val>
                                            <p:strVal val="#ppt_y"/>
                                          </p:val>
                                        </p:tav>
                                      </p:tavLst>
                                    </p:anim>
                                  </p:childTnLst>
                                </p:cTn>
                              </p:par>
                            </p:childTnLst>
                          </p:cTn>
                        </p:par>
                        <p:par>
                          <p:cTn id="23" fill="hold" nodeType="afterGroup">
                            <p:stCondLst>
                              <p:cond delay="3000"/>
                            </p:stCondLst>
                            <p:childTnLst>
                              <p:par>
                                <p:cTn id="24" presetID="44" presetClass="entr" presetSubtype="0" fill="hold" grpId="0" nodeType="afterEffect">
                                  <p:stCondLst>
                                    <p:cond delay="3000"/>
                                  </p:stCondLst>
                                  <p:childTnLst>
                                    <p:set>
                                      <p:cBhvr>
                                        <p:cTn id="25" dur="1" fill="hold">
                                          <p:stCondLst>
                                            <p:cond delay="0"/>
                                          </p:stCondLst>
                                        </p:cTn>
                                        <p:tgtEl>
                                          <p:spTgt spid="56323">
                                            <p:txEl>
                                              <p:pRg st="4" end="4"/>
                                            </p:txEl>
                                          </p:spTgt>
                                        </p:tgtEl>
                                        <p:attrNameLst>
                                          <p:attrName>style.visibility</p:attrName>
                                        </p:attrNameLst>
                                      </p:cBhvr>
                                      <p:to>
                                        <p:strVal val="visible"/>
                                      </p:to>
                                    </p:set>
                                    <p:animEffect transition="in" filter="fade">
                                      <p:cBhvr>
                                        <p:cTn id="26" dur="500"/>
                                        <p:tgtEl>
                                          <p:spTgt spid="56323">
                                            <p:txEl>
                                              <p:pRg st="4" end="4"/>
                                            </p:txEl>
                                          </p:spTgt>
                                        </p:tgtEl>
                                      </p:cBhvr>
                                    </p:animEffect>
                                    <p:anim calcmode="lin" valueType="num">
                                      <p:cBhvr>
                                        <p:cTn id="27"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56323">
                                            <p:txEl>
                                              <p:pRg st="4" end="4"/>
                                            </p:txEl>
                                          </p:spTgt>
                                        </p:tgtEl>
                                        <p:attrNameLst>
                                          <p:attrName>ppt_y</p:attrName>
                                        </p:attrNameLst>
                                      </p:cBhvr>
                                      <p:tavLst>
                                        <p:tav tm="0">
                                          <p:val>
                                            <p:strVal val="#ppt_y+.05"/>
                                          </p:val>
                                        </p:tav>
                                        <p:tav tm="100000">
                                          <p:val>
                                            <p:strVal val="#ppt_y"/>
                                          </p:val>
                                        </p:tav>
                                      </p:tavLst>
                                    </p:anim>
                                  </p:childTnLst>
                                </p:cTn>
                              </p:par>
                            </p:childTnLst>
                          </p:cTn>
                        </p:par>
                        <p:par>
                          <p:cTn id="29" fill="hold" nodeType="afterGroup">
                            <p:stCondLst>
                              <p:cond delay="6500"/>
                            </p:stCondLst>
                            <p:childTnLst>
                              <p:par>
                                <p:cTn id="30" presetID="44" presetClass="entr" presetSubtype="0" fill="hold" grpId="0" nodeType="afterEffect">
                                  <p:stCondLst>
                                    <p:cond delay="1000"/>
                                  </p:stCondLst>
                                  <p:childTnLst>
                                    <p:set>
                                      <p:cBhvr>
                                        <p:cTn id="31" dur="1" fill="hold">
                                          <p:stCondLst>
                                            <p:cond delay="0"/>
                                          </p:stCondLst>
                                        </p:cTn>
                                        <p:tgtEl>
                                          <p:spTgt spid="56323">
                                            <p:txEl>
                                              <p:pRg st="5" end="5"/>
                                            </p:txEl>
                                          </p:spTgt>
                                        </p:tgtEl>
                                        <p:attrNameLst>
                                          <p:attrName>style.visibility</p:attrName>
                                        </p:attrNameLst>
                                      </p:cBhvr>
                                      <p:to>
                                        <p:strVal val="visible"/>
                                      </p:to>
                                    </p:set>
                                    <p:animEffect transition="in" filter="fade">
                                      <p:cBhvr>
                                        <p:cTn id="32" dur="500"/>
                                        <p:tgtEl>
                                          <p:spTgt spid="56323">
                                            <p:txEl>
                                              <p:pRg st="5" end="5"/>
                                            </p:txEl>
                                          </p:spTgt>
                                        </p:tgtEl>
                                      </p:cBhvr>
                                    </p:animEffect>
                                    <p:anim calcmode="lin" valueType="num">
                                      <p:cBhvr>
                                        <p:cTn id="33" dur="500" fill="hold"/>
                                        <p:tgtEl>
                                          <p:spTgt spid="56323">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56323">
                                            <p:txEl>
                                              <p:pRg st="5" end="5"/>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24FFD07B-5068-4C04-BE6F-BAECC4E94177}"/>
              </a:ext>
            </a:extLst>
          </p:cNvPr>
          <p:cNvSpPr>
            <a:spLocks noGrp="1"/>
          </p:cNvSpPr>
          <p:nvPr>
            <p:ph type="dt" sz="half" idx="10"/>
          </p:nvPr>
        </p:nvSpPr>
        <p:spPr/>
        <p:txBody>
          <a:bodyPr/>
          <a:lstStyle/>
          <a:p>
            <a:r>
              <a:rPr lang="en-US" altLang="ru-RU"/>
              <a:t>Islamic University</a:t>
            </a:r>
          </a:p>
        </p:txBody>
      </p:sp>
      <p:sp>
        <p:nvSpPr>
          <p:cNvPr id="6" name="Footer Placeholder 4">
            <a:extLst>
              <a:ext uri="{FF2B5EF4-FFF2-40B4-BE49-F238E27FC236}">
                <a16:creationId xmlns:a16="http://schemas.microsoft.com/office/drawing/2014/main" id="{E44943C9-43D4-4577-9EBF-1DEB10BD83C0}"/>
              </a:ext>
            </a:extLst>
          </p:cNvPr>
          <p:cNvSpPr>
            <a:spLocks noGrp="1"/>
          </p:cNvSpPr>
          <p:nvPr>
            <p:ph type="ftr" sz="quarter" idx="11"/>
          </p:nvPr>
        </p:nvSpPr>
        <p:spPr/>
        <p:txBody>
          <a:bodyPr/>
          <a:lstStyle/>
          <a:p>
            <a:r>
              <a:rPr lang="en-US" altLang="ru-RU"/>
              <a:t>Dr.  Basil Hamed</a:t>
            </a:r>
          </a:p>
        </p:txBody>
      </p:sp>
      <p:sp>
        <p:nvSpPr>
          <p:cNvPr id="7" name="Slide Number Placeholder 5">
            <a:extLst>
              <a:ext uri="{FF2B5EF4-FFF2-40B4-BE49-F238E27FC236}">
                <a16:creationId xmlns:a16="http://schemas.microsoft.com/office/drawing/2014/main" id="{CA5E5F17-6155-4949-9CAC-A68985D292BF}"/>
              </a:ext>
            </a:extLst>
          </p:cNvPr>
          <p:cNvSpPr>
            <a:spLocks noGrp="1"/>
          </p:cNvSpPr>
          <p:nvPr>
            <p:ph type="sldNum" sz="quarter" idx="12"/>
          </p:nvPr>
        </p:nvSpPr>
        <p:spPr/>
        <p:txBody>
          <a:bodyPr/>
          <a:lstStyle/>
          <a:p>
            <a:fld id="{954EDF35-0C16-40CE-A5D5-EB06A35D7290}" type="slidenum">
              <a:rPr lang="en-US" altLang="ru-RU"/>
              <a:pPr/>
              <a:t>27</a:t>
            </a:fld>
            <a:endParaRPr lang="en-US" altLang="ru-RU"/>
          </a:p>
        </p:txBody>
      </p:sp>
      <p:sp>
        <p:nvSpPr>
          <p:cNvPr id="60418" name="Rectangle 2">
            <a:extLst>
              <a:ext uri="{FF2B5EF4-FFF2-40B4-BE49-F238E27FC236}">
                <a16:creationId xmlns:a16="http://schemas.microsoft.com/office/drawing/2014/main" id="{41F99D0E-000B-459F-8939-5299C3B0D0CF}"/>
              </a:ext>
            </a:extLst>
          </p:cNvPr>
          <p:cNvSpPr>
            <a:spLocks noGrp="1" noChangeArrowheads="1"/>
          </p:cNvSpPr>
          <p:nvPr>
            <p:ph type="title"/>
          </p:nvPr>
        </p:nvSpPr>
        <p:spPr/>
        <p:txBody>
          <a:bodyPr/>
          <a:lstStyle/>
          <a:p>
            <a:r>
              <a:rPr lang="en-US" altLang="ru-RU"/>
              <a:t>Quiz 3</a:t>
            </a:r>
          </a:p>
        </p:txBody>
      </p:sp>
      <p:sp>
        <p:nvSpPr>
          <p:cNvPr id="60419" name="Rectangle 3">
            <a:extLst>
              <a:ext uri="{FF2B5EF4-FFF2-40B4-BE49-F238E27FC236}">
                <a16:creationId xmlns:a16="http://schemas.microsoft.com/office/drawing/2014/main" id="{EC00EEAC-E508-4D40-9E1C-0420911B7F35}"/>
              </a:ext>
            </a:extLst>
          </p:cNvPr>
          <p:cNvSpPr>
            <a:spLocks noGrp="1" noChangeArrowheads="1"/>
          </p:cNvSpPr>
          <p:nvPr>
            <p:ph type="body" idx="1"/>
          </p:nvPr>
        </p:nvSpPr>
        <p:spPr/>
        <p:txBody>
          <a:bodyPr/>
          <a:lstStyle/>
          <a:p>
            <a:pPr algn="just">
              <a:buFont typeface="Wingdings" panose="05000000000000000000" pitchFamily="2" charset="2"/>
              <a:buNone/>
            </a:pPr>
            <a:r>
              <a:rPr lang="en-US" altLang="ru-RU"/>
              <a:t>	What is the different between a memo and a business latter and What is the purpose of a memo.</a:t>
            </a:r>
          </a:p>
        </p:txBody>
      </p:sp>
      <p:pic>
        <p:nvPicPr>
          <p:cNvPr id="60421" name="Picture 5">
            <a:extLst>
              <a:ext uri="{FF2B5EF4-FFF2-40B4-BE49-F238E27FC236}">
                <a16:creationId xmlns:a16="http://schemas.microsoft.com/office/drawing/2014/main" id="{6E4B0F7C-4A1D-4DB7-8FDE-70C9C14E6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886200"/>
            <a:ext cx="2514600"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768" decel="100000"/>
                                        <p:tgtEl>
                                          <p:spTgt spid="60418"/>
                                        </p:tgtEl>
                                      </p:cBhvr>
                                    </p:animEffect>
                                    <p:animScale>
                                      <p:cBhvr>
                                        <p:cTn id="8" dur="768" decel="100000"/>
                                        <p:tgtEl>
                                          <p:spTgt spid="60418"/>
                                        </p:tgtEl>
                                      </p:cBhvr>
                                      <p:from x="10000" y="10000"/>
                                      <p:to x="200000" y="450000"/>
                                    </p:animScale>
                                    <p:animScale>
                                      <p:cBhvr>
                                        <p:cTn id="9" dur="1230" accel="100000" fill="hold">
                                          <p:stCondLst>
                                            <p:cond delay="768"/>
                                          </p:stCondLst>
                                        </p:cTn>
                                        <p:tgtEl>
                                          <p:spTgt spid="60418"/>
                                        </p:tgtEl>
                                      </p:cBhvr>
                                      <p:from x="200000" y="450000"/>
                                      <p:to x="100000" y="100000"/>
                                    </p:animScale>
                                    <p:set>
                                      <p:cBhvr>
                                        <p:cTn id="10" dur="768" fill="hold"/>
                                        <p:tgtEl>
                                          <p:spTgt spid="60418"/>
                                        </p:tgtEl>
                                        <p:attrNameLst>
                                          <p:attrName>ppt_x</p:attrName>
                                        </p:attrNameLst>
                                      </p:cBhvr>
                                      <p:to>
                                        <p:strVal val="(0.5)"/>
                                      </p:to>
                                    </p:set>
                                    <p:anim from="(0.5)" to="(#ppt_x)" calcmode="lin" valueType="num">
                                      <p:cBhvr>
                                        <p:cTn id="11" dur="1230" accel="100000" fill="hold">
                                          <p:stCondLst>
                                            <p:cond delay="768"/>
                                          </p:stCondLst>
                                        </p:cTn>
                                        <p:tgtEl>
                                          <p:spTgt spid="60418"/>
                                        </p:tgtEl>
                                        <p:attrNameLst>
                                          <p:attrName>ppt_x</p:attrName>
                                        </p:attrNameLst>
                                      </p:cBhvr>
                                    </p:anim>
                                    <p:set>
                                      <p:cBhvr>
                                        <p:cTn id="12" dur="768" fill="hold"/>
                                        <p:tgtEl>
                                          <p:spTgt spid="60418"/>
                                        </p:tgtEl>
                                        <p:attrNameLst>
                                          <p:attrName>ppt_y</p:attrName>
                                        </p:attrNameLst>
                                      </p:cBhvr>
                                      <p:to>
                                        <p:strVal val="(#ppt_y+0.4)"/>
                                      </p:to>
                                    </p:set>
                                    <p:anim from="(#ppt_y+0.4)" to="(#ppt_y)" calcmode="lin" valueType="num">
                                      <p:cBhvr>
                                        <p:cTn id="13" dur="1230" accel="100000" fill="hold">
                                          <p:stCondLst>
                                            <p:cond delay="768"/>
                                          </p:stCondLst>
                                        </p:cTn>
                                        <p:tgtEl>
                                          <p:spTgt spid="60418"/>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60419">
                                            <p:txEl>
                                              <p:pRg st="0" end="0"/>
                                            </p:txEl>
                                          </p:spTgt>
                                        </p:tgtEl>
                                        <p:attrNameLst>
                                          <p:attrName>style.visibility</p:attrName>
                                        </p:attrNameLst>
                                      </p:cBhvr>
                                      <p:to>
                                        <p:strVal val="visible"/>
                                      </p:to>
                                    </p:set>
                                    <p:anim calcmode="lin" valueType="num">
                                      <p:cBhvr>
                                        <p:cTn id="18" dur="500" fill="hold"/>
                                        <p:tgtEl>
                                          <p:spTgt spid="60419">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60419">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60419">
                                            <p:txEl>
                                              <p:pRg st="0" end="0"/>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60421"/>
                                        </p:tgtEl>
                                        <p:attrNameLst>
                                          <p:attrName>style.visibility</p:attrName>
                                        </p:attrNameLst>
                                      </p:cBhvr>
                                      <p:to>
                                        <p:strVal val="visible"/>
                                      </p:to>
                                    </p:set>
                                    <p:animEffect transition="in" filter="diamond(in)">
                                      <p:cBhvr>
                                        <p:cTn id="23" dur="20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D882BD-D421-4B9D-958A-7DDE25BB865C}"/>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63498619-CA7E-4D5E-81A2-5461B27D274C}"/>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D145A0B7-11E6-41D8-B5B3-D68D11B091B2}"/>
              </a:ext>
            </a:extLst>
          </p:cNvPr>
          <p:cNvSpPr>
            <a:spLocks noGrp="1"/>
          </p:cNvSpPr>
          <p:nvPr>
            <p:ph type="sldNum" sz="quarter" idx="12"/>
          </p:nvPr>
        </p:nvSpPr>
        <p:spPr/>
        <p:txBody>
          <a:bodyPr/>
          <a:lstStyle/>
          <a:p>
            <a:fld id="{A488592F-2114-4120-B41F-8CDEC56EC54C}" type="slidenum">
              <a:rPr lang="en-US" altLang="ru-RU"/>
              <a:pPr/>
              <a:t>3</a:t>
            </a:fld>
            <a:endParaRPr lang="en-US" altLang="ru-RU"/>
          </a:p>
        </p:txBody>
      </p:sp>
      <p:sp>
        <p:nvSpPr>
          <p:cNvPr id="22530" name="Rectangle 2">
            <a:extLst>
              <a:ext uri="{FF2B5EF4-FFF2-40B4-BE49-F238E27FC236}">
                <a16:creationId xmlns:a16="http://schemas.microsoft.com/office/drawing/2014/main" id="{C088DA9A-A4E5-4982-8097-F37D1A661F64}"/>
              </a:ext>
            </a:extLst>
          </p:cNvPr>
          <p:cNvSpPr>
            <a:spLocks noGrp="1" noChangeArrowheads="1"/>
          </p:cNvSpPr>
          <p:nvPr>
            <p:ph type="title"/>
          </p:nvPr>
        </p:nvSpPr>
        <p:spPr/>
        <p:txBody>
          <a:bodyPr/>
          <a:lstStyle/>
          <a:p>
            <a:r>
              <a:rPr lang="en-US" altLang="ru-RU"/>
              <a:t>WHAT IS A BUSINESS MEMO? </a:t>
            </a:r>
          </a:p>
        </p:txBody>
      </p:sp>
      <p:sp>
        <p:nvSpPr>
          <p:cNvPr id="22531" name="Rectangle 3">
            <a:extLst>
              <a:ext uri="{FF2B5EF4-FFF2-40B4-BE49-F238E27FC236}">
                <a16:creationId xmlns:a16="http://schemas.microsoft.com/office/drawing/2014/main" id="{69217BAD-77AA-4F6A-BCBA-26AB5F7F204E}"/>
              </a:ext>
            </a:extLst>
          </p:cNvPr>
          <p:cNvSpPr>
            <a:spLocks noGrp="1" noChangeArrowheads="1"/>
          </p:cNvSpPr>
          <p:nvPr>
            <p:ph type="body" idx="1"/>
          </p:nvPr>
        </p:nvSpPr>
        <p:spPr/>
        <p:txBody>
          <a:bodyPr/>
          <a:lstStyle/>
          <a:p>
            <a:pPr marL="609600" indent="-609600" algn="just">
              <a:buFont typeface="Wingdings" panose="05000000000000000000" pitchFamily="2" charset="2"/>
              <a:buNone/>
            </a:pPr>
            <a:r>
              <a:rPr lang="en-US" altLang="ru-RU" sz="2400"/>
              <a:t>	Basically, it is an in-house business letter. Like a business letter, a business memo is a type of professional writing. However, a business memo differs from an ordinary letter in several important ways:</a:t>
            </a:r>
          </a:p>
          <a:p>
            <a:pPr marL="609600" indent="-609600" algn="just">
              <a:buFont typeface="Wingdings" panose="05000000000000000000" pitchFamily="2" charset="2"/>
              <a:buNone/>
            </a:pPr>
            <a:r>
              <a:rPr lang="en-US" altLang="ru-RU" sz="2800"/>
              <a:t> </a:t>
            </a:r>
          </a:p>
          <a:p>
            <a:pPr marL="990600" lvl="1" indent="-533400" algn="just">
              <a:buFontTx/>
              <a:buAutoNum type="arabicParenR"/>
            </a:pPr>
            <a:r>
              <a:rPr lang="en-US" altLang="ru-RU" sz="2400">
                <a:solidFill>
                  <a:schemeClr val="folHlink"/>
                </a:solidFill>
              </a:rPr>
              <a:t>It is written in a specific format, which will be described later.</a:t>
            </a:r>
          </a:p>
          <a:p>
            <a:pPr marL="990600" lvl="1" indent="-533400" algn="just">
              <a:buFontTx/>
              <a:buAutoNum type="arabicParenR"/>
            </a:pPr>
            <a:r>
              <a:rPr lang="en-US" altLang="ru-RU" sz="2400">
                <a:solidFill>
                  <a:schemeClr val="folHlink"/>
                </a:solidFill>
              </a:rPr>
              <a:t>Unlike a letter, you do not sign your name at the bottom of your memo. Instead, you write your initials next to your name at the top of the memo. </a:t>
            </a:r>
            <a:r>
              <a:rPr lang="en-US" altLang="ru-RU" sz="2400">
                <a:solidFill>
                  <a:schemeClr val="bg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randombar(horizontal)">
                                      <p:cBhvr>
                                        <p:cTn id="7" dur="600">
                                          <p:stCondLst>
                                            <p:cond delay="0"/>
                                          </p:stCondLst>
                                        </p:cTn>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randombar(horizontal)">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randombar(horizontal)">
                                      <p:cBhvr>
                                        <p:cTn id="17" dur="500"/>
                                        <p:tgtEl>
                                          <p:spTgt spid="22531">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2531">
                                            <p:txEl>
                                              <p:pRg st="2" end="2"/>
                                            </p:txEl>
                                          </p:spTgt>
                                        </p:tgtEl>
                                        <p:attrNameLst>
                                          <p:attrName>style.visibility</p:attrName>
                                        </p:attrNameLst>
                                      </p:cBhvr>
                                      <p:to>
                                        <p:strVal val="visible"/>
                                      </p:to>
                                    </p:set>
                                    <p:animEffect transition="in" filter="randombar(horizontal)">
                                      <p:cBhvr>
                                        <p:cTn id="20" dur="500"/>
                                        <p:tgtEl>
                                          <p:spTgt spid="22531">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2531">
                                            <p:txEl>
                                              <p:pRg st="3" end="3"/>
                                            </p:txEl>
                                          </p:spTgt>
                                        </p:tgtEl>
                                        <p:attrNameLst>
                                          <p:attrName>style.visibility</p:attrName>
                                        </p:attrNameLst>
                                      </p:cBhvr>
                                      <p:to>
                                        <p:strVal val="visible"/>
                                      </p:to>
                                    </p:set>
                                    <p:animEffect transition="in" filter="randombar(horizontal)">
                                      <p:cBhvr>
                                        <p:cTn id="23"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DE6C18-BA49-4185-88EC-E75C0D06E90C}"/>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D3AC8D6F-5D5C-4ABB-A972-9AF07920F4B5}"/>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C0E4F2F5-8BA3-406B-BC20-D5F18E64BFF7}"/>
              </a:ext>
            </a:extLst>
          </p:cNvPr>
          <p:cNvSpPr>
            <a:spLocks noGrp="1"/>
          </p:cNvSpPr>
          <p:nvPr>
            <p:ph type="sldNum" sz="quarter" idx="12"/>
          </p:nvPr>
        </p:nvSpPr>
        <p:spPr/>
        <p:txBody>
          <a:bodyPr/>
          <a:lstStyle/>
          <a:p>
            <a:fld id="{FFE9EF9B-276F-4A66-973D-743BC8487053}" type="slidenum">
              <a:rPr lang="en-US" altLang="ru-RU"/>
              <a:pPr/>
              <a:t>4</a:t>
            </a:fld>
            <a:endParaRPr lang="en-US" altLang="ru-RU"/>
          </a:p>
        </p:txBody>
      </p:sp>
      <p:sp>
        <p:nvSpPr>
          <p:cNvPr id="23554" name="Rectangle 2">
            <a:extLst>
              <a:ext uri="{FF2B5EF4-FFF2-40B4-BE49-F238E27FC236}">
                <a16:creationId xmlns:a16="http://schemas.microsoft.com/office/drawing/2014/main" id="{1DFD4B30-3506-4C0A-BE16-D5281D57D871}"/>
              </a:ext>
            </a:extLst>
          </p:cNvPr>
          <p:cNvSpPr>
            <a:spLocks noGrp="1" noChangeArrowheads="1"/>
          </p:cNvSpPr>
          <p:nvPr>
            <p:ph type="title"/>
          </p:nvPr>
        </p:nvSpPr>
        <p:spPr/>
        <p:txBody>
          <a:bodyPr/>
          <a:lstStyle/>
          <a:p>
            <a:r>
              <a:rPr lang="en-US" altLang="ru-RU"/>
              <a:t>Purpose Of Memo</a:t>
            </a:r>
          </a:p>
        </p:txBody>
      </p:sp>
      <p:sp>
        <p:nvSpPr>
          <p:cNvPr id="23555" name="Rectangle 3">
            <a:extLst>
              <a:ext uri="{FF2B5EF4-FFF2-40B4-BE49-F238E27FC236}">
                <a16:creationId xmlns:a16="http://schemas.microsoft.com/office/drawing/2014/main" id="{44141468-514D-4F0F-AA05-5E8FC5E7C23A}"/>
              </a:ext>
            </a:extLst>
          </p:cNvPr>
          <p:cNvSpPr>
            <a:spLocks noGrp="1" noChangeArrowheads="1"/>
          </p:cNvSpPr>
          <p:nvPr>
            <p:ph type="body" idx="1"/>
          </p:nvPr>
        </p:nvSpPr>
        <p:spPr/>
        <p:txBody>
          <a:bodyPr/>
          <a:lstStyle/>
          <a:p>
            <a:pPr algn="just">
              <a:buFont typeface="Wingdings" panose="05000000000000000000" pitchFamily="2" charset="2"/>
              <a:buNone/>
            </a:pPr>
            <a:r>
              <a:rPr lang="en-US" altLang="ru-RU"/>
              <a:t>A business memo serves a very useful purpose. </a:t>
            </a:r>
            <a:r>
              <a:rPr lang="en-US" altLang="ru-RU">
                <a:solidFill>
                  <a:schemeClr val="folHlink"/>
                </a:solidFill>
              </a:rPr>
              <a:t>(Memos solve problems)</a:t>
            </a:r>
            <a:r>
              <a:rPr lang="en-US" altLang="ru-RU"/>
              <a:t> </a:t>
            </a:r>
          </a:p>
          <a:p>
            <a:pPr algn="just">
              <a:buClr>
                <a:schemeClr val="folHlink"/>
              </a:buClr>
              <a:buFont typeface="Wingdings" panose="05000000000000000000" pitchFamily="2" charset="2"/>
              <a:buChar char="q"/>
            </a:pPr>
            <a:r>
              <a:rPr lang="en-US" altLang="ru-RU"/>
              <a:t>It helps members of a business organization communicate, without the need for time-consuming meetings. </a:t>
            </a:r>
          </a:p>
          <a:p>
            <a:pPr algn="just">
              <a:buClr>
                <a:schemeClr val="folHlink"/>
              </a:buClr>
              <a:buFont typeface="Wingdings" panose="05000000000000000000" pitchFamily="2" charset="2"/>
              <a:buChar char="q"/>
            </a:pPr>
            <a:r>
              <a:rPr lang="en-US" altLang="ru-RU"/>
              <a:t>It lets someone know something they need to know in an effective and efficient manner.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randombar(horizontal)">
                                      <p:cBhvr>
                                        <p:cTn id="7" dur="600">
                                          <p:stCondLst>
                                            <p:cond delay="0"/>
                                          </p:stCondLst>
                                        </p:cTn>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randombar(horizontal)">
                                      <p:cBhvr>
                                        <p:cTn id="12" dur="500"/>
                                        <p:tgtEl>
                                          <p:spTgt spid="23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3555">
                                            <p:txEl>
                                              <p:pRg st="1" end="1"/>
                                            </p:txEl>
                                          </p:spTgt>
                                        </p:tgtEl>
                                        <p:attrNameLst>
                                          <p:attrName>style.visibility</p:attrName>
                                        </p:attrNameLst>
                                      </p:cBhvr>
                                      <p:to>
                                        <p:strVal val="visible"/>
                                      </p:to>
                                    </p:set>
                                    <p:animEffect transition="in" filter="randombar(horizontal)">
                                      <p:cBhvr>
                                        <p:cTn id="17" dur="500"/>
                                        <p:tgtEl>
                                          <p:spTgt spid="235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555">
                                            <p:txEl>
                                              <p:pRg st="2" end="2"/>
                                            </p:txEl>
                                          </p:spTgt>
                                        </p:tgtEl>
                                        <p:attrNameLst>
                                          <p:attrName>style.visibility</p:attrName>
                                        </p:attrNameLst>
                                      </p:cBhvr>
                                      <p:to>
                                        <p:strVal val="visible"/>
                                      </p:to>
                                    </p:set>
                                    <p:animEffect transition="in" filter="randombar(horizontal)">
                                      <p:cBhvr>
                                        <p:cTn id="22"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1F16E4-5D0B-4A49-AF52-75DAE015B633}"/>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0808966C-C074-4B99-A78A-A89A67034D9A}"/>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969AC011-F08F-4046-B631-F83BD1F63293}"/>
              </a:ext>
            </a:extLst>
          </p:cNvPr>
          <p:cNvSpPr>
            <a:spLocks noGrp="1"/>
          </p:cNvSpPr>
          <p:nvPr>
            <p:ph type="sldNum" sz="quarter" idx="12"/>
          </p:nvPr>
        </p:nvSpPr>
        <p:spPr/>
        <p:txBody>
          <a:bodyPr/>
          <a:lstStyle/>
          <a:p>
            <a:fld id="{1D6CA607-5492-4422-9833-8849F9017F47}" type="slidenum">
              <a:rPr lang="en-US" altLang="ru-RU"/>
              <a:pPr/>
              <a:t>5</a:t>
            </a:fld>
            <a:endParaRPr lang="en-US" altLang="ru-RU"/>
          </a:p>
        </p:txBody>
      </p:sp>
      <p:sp>
        <p:nvSpPr>
          <p:cNvPr id="58370" name="Rectangle 2">
            <a:extLst>
              <a:ext uri="{FF2B5EF4-FFF2-40B4-BE49-F238E27FC236}">
                <a16:creationId xmlns:a16="http://schemas.microsoft.com/office/drawing/2014/main" id="{F1FC6957-F531-420C-B3C3-377E68ED6299}"/>
              </a:ext>
            </a:extLst>
          </p:cNvPr>
          <p:cNvSpPr>
            <a:spLocks noGrp="1" noChangeArrowheads="1"/>
          </p:cNvSpPr>
          <p:nvPr>
            <p:ph type="title"/>
          </p:nvPr>
        </p:nvSpPr>
        <p:spPr/>
        <p:txBody>
          <a:bodyPr/>
          <a:lstStyle/>
          <a:p>
            <a:r>
              <a:rPr lang="en-US" altLang="ru-RU"/>
              <a:t>Purpose- Example</a:t>
            </a:r>
          </a:p>
        </p:txBody>
      </p:sp>
      <p:sp>
        <p:nvSpPr>
          <p:cNvPr id="58371" name="Rectangle 3">
            <a:extLst>
              <a:ext uri="{FF2B5EF4-FFF2-40B4-BE49-F238E27FC236}">
                <a16:creationId xmlns:a16="http://schemas.microsoft.com/office/drawing/2014/main" id="{D3FDE369-D813-474E-A785-B42ECBC97467}"/>
              </a:ext>
            </a:extLst>
          </p:cNvPr>
          <p:cNvSpPr>
            <a:spLocks noGrp="1" noChangeArrowheads="1"/>
          </p:cNvSpPr>
          <p:nvPr>
            <p:ph type="body" idx="1"/>
          </p:nvPr>
        </p:nvSpPr>
        <p:spPr/>
        <p:txBody>
          <a:bodyPr/>
          <a:lstStyle/>
          <a:p>
            <a:pPr algn="just">
              <a:lnSpc>
                <a:spcPct val="90000"/>
              </a:lnSpc>
              <a:buFont typeface="Wingdings" panose="05000000000000000000" pitchFamily="2" charset="2"/>
              <a:buChar char="q"/>
            </a:pPr>
            <a:r>
              <a:rPr lang="en-US" altLang="ru-RU" sz="2800"/>
              <a:t>Mr. Howard has asked me to arrange a working lunch for all members of the writing staff, at the main office, sometime before the end of the month. </a:t>
            </a:r>
          </a:p>
          <a:p>
            <a:pPr algn="just">
              <a:lnSpc>
                <a:spcPct val="90000"/>
              </a:lnSpc>
              <a:buFont typeface="Wingdings" panose="05000000000000000000" pitchFamily="2" charset="2"/>
              <a:buChar char="q"/>
            </a:pPr>
            <a:r>
              <a:rPr lang="en-US" altLang="ru-RU" sz="2800"/>
              <a:t>The purpose of this memo is to request authorization to purchase a sound card and a modem for the computer in the front office.</a:t>
            </a:r>
          </a:p>
          <a:p>
            <a:pPr algn="just">
              <a:lnSpc>
                <a:spcPct val="90000"/>
              </a:lnSpc>
              <a:buFont typeface="Wingdings" panose="05000000000000000000" pitchFamily="2" charset="2"/>
              <a:buChar char="q"/>
            </a:pPr>
            <a:r>
              <a:rPr lang="en-US" altLang="ru-RU" sz="2800"/>
              <a:t>This memo confirms the details of your tour of the new processing plant, as we discussed over the telephone this morning.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randombar(horizontal)">
                                      <p:cBhvr>
                                        <p:cTn id="7" dur="600">
                                          <p:stCondLst>
                                            <p:cond delay="0"/>
                                          </p:stCondLst>
                                        </p:cTn>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8371">
                                            <p:txEl>
                                              <p:pRg st="0" end="0"/>
                                            </p:txEl>
                                          </p:spTgt>
                                        </p:tgtEl>
                                        <p:attrNameLst>
                                          <p:attrName>style.visibility</p:attrName>
                                        </p:attrNameLst>
                                      </p:cBhvr>
                                      <p:to>
                                        <p:strVal val="visible"/>
                                      </p:to>
                                    </p:set>
                                    <p:animEffect transition="in" filter="randombar(horizontal)">
                                      <p:cBhvr>
                                        <p:cTn id="12" dur="500"/>
                                        <p:tgtEl>
                                          <p:spTgt spid="583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8371">
                                            <p:txEl>
                                              <p:pRg st="1" end="1"/>
                                            </p:txEl>
                                          </p:spTgt>
                                        </p:tgtEl>
                                        <p:attrNameLst>
                                          <p:attrName>style.visibility</p:attrName>
                                        </p:attrNameLst>
                                      </p:cBhvr>
                                      <p:to>
                                        <p:strVal val="visible"/>
                                      </p:to>
                                    </p:set>
                                    <p:animEffect transition="in" filter="randombar(horizontal)">
                                      <p:cBhvr>
                                        <p:cTn id="17" dur="500"/>
                                        <p:tgtEl>
                                          <p:spTgt spid="583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8371">
                                            <p:txEl>
                                              <p:pRg st="2" end="2"/>
                                            </p:txEl>
                                          </p:spTgt>
                                        </p:tgtEl>
                                        <p:attrNameLst>
                                          <p:attrName>style.visibility</p:attrName>
                                        </p:attrNameLst>
                                      </p:cBhvr>
                                      <p:to>
                                        <p:strVal val="visible"/>
                                      </p:to>
                                    </p:set>
                                    <p:animEffect transition="in" filter="randombar(horizontal)">
                                      <p:cBhvr>
                                        <p:cTn id="22" dur="500"/>
                                        <p:tgtEl>
                                          <p:spTgt spid="583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FB72442-5F77-4C79-A81F-F70E586C5271}"/>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2C96925D-2C89-47AD-8578-B2CFF56AA9A8}"/>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C515B980-04A1-4603-AF28-8308D282EC18}"/>
              </a:ext>
            </a:extLst>
          </p:cNvPr>
          <p:cNvSpPr>
            <a:spLocks noGrp="1"/>
          </p:cNvSpPr>
          <p:nvPr>
            <p:ph type="sldNum" sz="quarter" idx="12"/>
          </p:nvPr>
        </p:nvSpPr>
        <p:spPr/>
        <p:txBody>
          <a:bodyPr/>
          <a:lstStyle/>
          <a:p>
            <a:fld id="{703D75E8-0788-4EDC-950C-7D39DD4C67C8}" type="slidenum">
              <a:rPr lang="en-US" altLang="ru-RU"/>
              <a:pPr/>
              <a:t>6</a:t>
            </a:fld>
            <a:endParaRPr lang="en-US" altLang="ru-RU"/>
          </a:p>
        </p:txBody>
      </p:sp>
      <p:sp>
        <p:nvSpPr>
          <p:cNvPr id="26626" name="Rectangle 2">
            <a:extLst>
              <a:ext uri="{FF2B5EF4-FFF2-40B4-BE49-F238E27FC236}">
                <a16:creationId xmlns:a16="http://schemas.microsoft.com/office/drawing/2014/main" id="{6B924185-247C-4816-9CB2-3EA6852B9844}"/>
              </a:ext>
            </a:extLst>
          </p:cNvPr>
          <p:cNvSpPr>
            <a:spLocks noGrp="1" noChangeArrowheads="1"/>
          </p:cNvSpPr>
          <p:nvPr>
            <p:ph type="title"/>
          </p:nvPr>
        </p:nvSpPr>
        <p:spPr/>
        <p:txBody>
          <a:bodyPr/>
          <a:lstStyle/>
          <a:p>
            <a:r>
              <a:rPr lang="en-US" altLang="ru-RU"/>
              <a:t>Used for all kinds including</a:t>
            </a:r>
          </a:p>
        </p:txBody>
      </p:sp>
      <p:sp>
        <p:nvSpPr>
          <p:cNvPr id="26627" name="Rectangle 3">
            <a:extLst>
              <a:ext uri="{FF2B5EF4-FFF2-40B4-BE49-F238E27FC236}">
                <a16:creationId xmlns:a16="http://schemas.microsoft.com/office/drawing/2014/main" id="{29C10D46-18C0-4A5A-A432-C44F52F189BD}"/>
              </a:ext>
            </a:extLst>
          </p:cNvPr>
          <p:cNvSpPr>
            <a:spLocks noGrp="1" noChangeArrowheads="1"/>
          </p:cNvSpPr>
          <p:nvPr>
            <p:ph type="body" idx="1"/>
          </p:nvPr>
        </p:nvSpPr>
        <p:spPr/>
        <p:txBody>
          <a:bodyPr/>
          <a:lstStyle/>
          <a:p>
            <a:r>
              <a:rPr lang="en-US" altLang="ru-RU"/>
              <a:t>Short note</a:t>
            </a:r>
          </a:p>
          <a:p>
            <a:r>
              <a:rPr lang="en-US" altLang="ru-RU"/>
              <a:t>Exchange information</a:t>
            </a:r>
          </a:p>
          <a:p>
            <a:r>
              <a:rPr lang="en-US" altLang="ru-RU"/>
              <a:t>Request information</a:t>
            </a:r>
          </a:p>
          <a:p>
            <a:r>
              <a:rPr lang="en-US" altLang="ru-RU"/>
              <a:t>Instruct employees</a:t>
            </a:r>
          </a:p>
          <a:p>
            <a:r>
              <a:rPr lang="en-US" altLang="ru-RU"/>
              <a:t>Report results</a:t>
            </a:r>
          </a:p>
          <a:p>
            <a:r>
              <a:rPr lang="en-US" altLang="ru-RU"/>
              <a:t>Small reports </a:t>
            </a:r>
          </a:p>
          <a:p>
            <a:r>
              <a:rPr lang="en-US" altLang="ru-RU"/>
              <a:t>Internal proposals</a:t>
            </a:r>
          </a:p>
          <a:p>
            <a:pPr>
              <a:buFont typeface="Wingdings" panose="05000000000000000000" pitchFamily="2" charset="2"/>
              <a:buNone/>
            </a:pPr>
            <a:endParaRPr lang="en-US" altLang="ru-RU"/>
          </a:p>
          <a:p>
            <a:endParaRPr lang="en-US" alt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randombar(horizontal)">
                                      <p:cBhvr>
                                        <p:cTn id="7" dur="600">
                                          <p:stCondLst>
                                            <p:cond delay="0"/>
                                          </p:stCondLst>
                                        </p:cTn>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randombar(horizontal)">
                                      <p:cBhvr>
                                        <p:cTn id="12" dur="500"/>
                                        <p:tgtEl>
                                          <p:spTgt spid="26627">
                                            <p:txEl>
                                              <p:pRg st="0" end="0"/>
                                            </p:txEl>
                                          </p:spTgt>
                                        </p:tgtEl>
                                      </p:cBhvr>
                                    </p:animEffect>
                                  </p:childTnLst>
                                </p:cTn>
                              </p:par>
                            </p:childTnLst>
                          </p:cTn>
                        </p:par>
                        <p:par>
                          <p:cTn id="13" fill="hold" nodeType="afterGroup">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26627">
                                            <p:txEl>
                                              <p:pRg st="1" end="1"/>
                                            </p:txEl>
                                          </p:spTgt>
                                        </p:tgtEl>
                                        <p:attrNameLst>
                                          <p:attrName>style.visibility</p:attrName>
                                        </p:attrNameLst>
                                      </p:cBhvr>
                                      <p:to>
                                        <p:strVal val="visible"/>
                                      </p:to>
                                    </p:set>
                                    <p:animEffect transition="in" filter="randombar(horizontal)">
                                      <p:cBhvr>
                                        <p:cTn id="16" dur="1000"/>
                                        <p:tgtEl>
                                          <p:spTgt spid="26627">
                                            <p:txEl>
                                              <p:pRg st="1" end="1"/>
                                            </p:txEl>
                                          </p:spTgt>
                                        </p:tgtEl>
                                      </p:cBhvr>
                                    </p:animEffect>
                                  </p:childTnLst>
                                </p:cTn>
                              </p:par>
                            </p:childTnLst>
                          </p:cTn>
                        </p:par>
                        <p:par>
                          <p:cTn id="17" fill="hold" nodeType="afterGroup">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26627">
                                            <p:txEl>
                                              <p:pRg st="2" end="2"/>
                                            </p:txEl>
                                          </p:spTgt>
                                        </p:tgtEl>
                                        <p:attrNameLst>
                                          <p:attrName>style.visibility</p:attrName>
                                        </p:attrNameLst>
                                      </p:cBhvr>
                                      <p:to>
                                        <p:strVal val="visible"/>
                                      </p:to>
                                    </p:set>
                                    <p:animEffect transition="in" filter="randombar(horizontal)">
                                      <p:cBhvr>
                                        <p:cTn id="20" dur="1000"/>
                                        <p:tgtEl>
                                          <p:spTgt spid="26627">
                                            <p:txEl>
                                              <p:pRg st="2" end="2"/>
                                            </p:txEl>
                                          </p:spTgt>
                                        </p:tgtEl>
                                      </p:cBhvr>
                                    </p:animEffect>
                                  </p:childTnLst>
                                </p:cTn>
                              </p:par>
                            </p:childTnLst>
                          </p:cTn>
                        </p:par>
                        <p:par>
                          <p:cTn id="21" fill="hold" nodeType="afterGroup">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26627">
                                            <p:txEl>
                                              <p:pRg st="3" end="3"/>
                                            </p:txEl>
                                          </p:spTgt>
                                        </p:tgtEl>
                                        <p:attrNameLst>
                                          <p:attrName>style.visibility</p:attrName>
                                        </p:attrNameLst>
                                      </p:cBhvr>
                                      <p:to>
                                        <p:strVal val="visible"/>
                                      </p:to>
                                    </p:set>
                                    <p:animEffect transition="in" filter="randombar(horizontal)">
                                      <p:cBhvr>
                                        <p:cTn id="24" dur="1000"/>
                                        <p:tgtEl>
                                          <p:spTgt spid="26627">
                                            <p:txEl>
                                              <p:pRg st="3" end="3"/>
                                            </p:txEl>
                                          </p:spTgt>
                                        </p:tgtEl>
                                      </p:cBhvr>
                                    </p:animEffect>
                                  </p:childTnLst>
                                </p:cTn>
                              </p:par>
                            </p:childTnLst>
                          </p:cTn>
                        </p:par>
                        <p:par>
                          <p:cTn id="25" fill="hold" nodeType="afterGroup">
                            <p:stCondLst>
                              <p:cond delay="3500"/>
                            </p:stCondLst>
                            <p:childTnLst>
                              <p:par>
                                <p:cTn id="26" presetID="14" presetClass="entr" presetSubtype="10" fill="hold" grpId="0" nodeType="afterEffect">
                                  <p:stCondLst>
                                    <p:cond delay="0"/>
                                  </p:stCondLst>
                                  <p:childTnLst>
                                    <p:set>
                                      <p:cBhvr>
                                        <p:cTn id="27" dur="1" fill="hold">
                                          <p:stCondLst>
                                            <p:cond delay="0"/>
                                          </p:stCondLst>
                                        </p:cTn>
                                        <p:tgtEl>
                                          <p:spTgt spid="26627">
                                            <p:txEl>
                                              <p:pRg st="4" end="4"/>
                                            </p:txEl>
                                          </p:spTgt>
                                        </p:tgtEl>
                                        <p:attrNameLst>
                                          <p:attrName>style.visibility</p:attrName>
                                        </p:attrNameLst>
                                      </p:cBhvr>
                                      <p:to>
                                        <p:strVal val="visible"/>
                                      </p:to>
                                    </p:set>
                                    <p:animEffect transition="in" filter="randombar(horizontal)">
                                      <p:cBhvr>
                                        <p:cTn id="28" dur="1000"/>
                                        <p:tgtEl>
                                          <p:spTgt spid="26627">
                                            <p:txEl>
                                              <p:pRg st="4" end="4"/>
                                            </p:txEl>
                                          </p:spTgt>
                                        </p:tgtEl>
                                      </p:cBhvr>
                                    </p:animEffect>
                                  </p:childTnLst>
                                </p:cTn>
                              </p:par>
                            </p:childTnLst>
                          </p:cTn>
                        </p:par>
                        <p:par>
                          <p:cTn id="29" fill="hold" nodeType="afterGroup">
                            <p:stCondLst>
                              <p:cond delay="4500"/>
                            </p:stCondLst>
                            <p:childTnLst>
                              <p:par>
                                <p:cTn id="30" presetID="14" presetClass="entr" presetSubtype="10" fill="hold" grpId="0" nodeType="after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randombar(horizontal)">
                                      <p:cBhvr>
                                        <p:cTn id="32" dur="1000"/>
                                        <p:tgtEl>
                                          <p:spTgt spid="26627">
                                            <p:txEl>
                                              <p:pRg st="5" end="5"/>
                                            </p:txEl>
                                          </p:spTgt>
                                        </p:tgtEl>
                                      </p:cBhvr>
                                    </p:animEffect>
                                  </p:childTnLst>
                                </p:cTn>
                              </p:par>
                            </p:childTnLst>
                          </p:cTn>
                        </p:par>
                        <p:par>
                          <p:cTn id="33" fill="hold" nodeType="afterGroup">
                            <p:stCondLst>
                              <p:cond delay="5500"/>
                            </p:stCondLst>
                            <p:childTnLst>
                              <p:par>
                                <p:cTn id="34" presetID="14" presetClass="entr" presetSubtype="10" fill="hold" grpId="0" nodeType="afterEffect">
                                  <p:stCondLst>
                                    <p:cond delay="0"/>
                                  </p:stCondLst>
                                  <p:childTnLst>
                                    <p:set>
                                      <p:cBhvr>
                                        <p:cTn id="35" dur="1" fill="hold">
                                          <p:stCondLst>
                                            <p:cond delay="0"/>
                                          </p:stCondLst>
                                        </p:cTn>
                                        <p:tgtEl>
                                          <p:spTgt spid="26627">
                                            <p:txEl>
                                              <p:pRg st="6" end="6"/>
                                            </p:txEl>
                                          </p:spTgt>
                                        </p:tgtEl>
                                        <p:attrNameLst>
                                          <p:attrName>style.visibility</p:attrName>
                                        </p:attrNameLst>
                                      </p:cBhvr>
                                      <p:to>
                                        <p:strVal val="visible"/>
                                      </p:to>
                                    </p:set>
                                    <p:animEffect transition="in" filter="randombar(horizontal)">
                                      <p:cBhvr>
                                        <p:cTn id="36" dur="10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5BE535-6113-47E3-B30D-F143D0D7C5D0}"/>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08010FC5-E6D9-4EAD-A071-00E1325E3CD1}"/>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5CD9E32B-A4F9-4D5A-B573-4F0064970CB0}"/>
              </a:ext>
            </a:extLst>
          </p:cNvPr>
          <p:cNvSpPr>
            <a:spLocks noGrp="1"/>
          </p:cNvSpPr>
          <p:nvPr>
            <p:ph type="sldNum" sz="quarter" idx="12"/>
          </p:nvPr>
        </p:nvSpPr>
        <p:spPr/>
        <p:txBody>
          <a:bodyPr/>
          <a:lstStyle/>
          <a:p>
            <a:fld id="{9527957A-9D92-4EF6-B9A1-1414CE7323F2}" type="slidenum">
              <a:rPr lang="en-US" altLang="ru-RU"/>
              <a:pPr/>
              <a:t>7</a:t>
            </a:fld>
            <a:endParaRPr lang="en-US" altLang="ru-RU"/>
          </a:p>
        </p:txBody>
      </p:sp>
      <p:sp>
        <p:nvSpPr>
          <p:cNvPr id="29698" name="Rectangle 2">
            <a:extLst>
              <a:ext uri="{FF2B5EF4-FFF2-40B4-BE49-F238E27FC236}">
                <a16:creationId xmlns:a16="http://schemas.microsoft.com/office/drawing/2014/main" id="{EF451CC3-9BED-42E7-AB5B-D1A8B49A49A3}"/>
              </a:ext>
            </a:extLst>
          </p:cNvPr>
          <p:cNvSpPr>
            <a:spLocks noGrp="1" noChangeArrowheads="1"/>
          </p:cNvSpPr>
          <p:nvPr>
            <p:ph type="title"/>
          </p:nvPr>
        </p:nvSpPr>
        <p:spPr/>
        <p:txBody>
          <a:bodyPr/>
          <a:lstStyle/>
          <a:p>
            <a:r>
              <a:rPr lang="en-US" altLang="ru-RU"/>
              <a:t>Memos’ Role</a:t>
            </a:r>
          </a:p>
        </p:txBody>
      </p:sp>
      <p:sp>
        <p:nvSpPr>
          <p:cNvPr id="29699" name="Rectangle 3">
            <a:extLst>
              <a:ext uri="{FF2B5EF4-FFF2-40B4-BE49-F238E27FC236}">
                <a16:creationId xmlns:a16="http://schemas.microsoft.com/office/drawing/2014/main" id="{14EA5FC0-1635-485C-8513-CF7381157BD2}"/>
              </a:ext>
            </a:extLst>
          </p:cNvPr>
          <p:cNvSpPr>
            <a:spLocks noGrp="1" noChangeArrowheads="1"/>
          </p:cNvSpPr>
          <p:nvPr>
            <p:ph type="body" idx="1"/>
          </p:nvPr>
        </p:nvSpPr>
        <p:spPr/>
        <p:txBody>
          <a:bodyPr/>
          <a:lstStyle/>
          <a:p>
            <a:pPr>
              <a:buFont typeface="Wingdings" panose="05000000000000000000" pitchFamily="2" charset="2"/>
              <a:buNone/>
            </a:pPr>
            <a:r>
              <a:rPr lang="en-US" altLang="ru-RU" sz="3600"/>
              <a:t>Play an important role in management:</a:t>
            </a:r>
          </a:p>
          <a:p>
            <a:r>
              <a:rPr lang="en-US" altLang="ru-RU" sz="3600"/>
              <a:t>Keeps employees informed</a:t>
            </a:r>
            <a:endParaRPr lang="ar-SA" altLang="ru-RU" sz="3600"/>
          </a:p>
          <a:p>
            <a:r>
              <a:rPr lang="en-US" altLang="ru-RU" sz="3600"/>
              <a:t>Motivates employees</a:t>
            </a:r>
          </a:p>
          <a:p>
            <a:r>
              <a:rPr lang="en-US" altLang="ru-RU" sz="3600"/>
              <a:t>Keeps their moral high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randombar(horizontal)">
                                      <p:cBhvr>
                                        <p:cTn id="7" dur="600">
                                          <p:stCondLst>
                                            <p:cond delay="0"/>
                                          </p:stCondLst>
                                        </p:cTn>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Effect transition="in" filter="randombar(horizontal)">
                                      <p:cBhvr>
                                        <p:cTn id="12" dur="500"/>
                                        <p:tgtEl>
                                          <p:spTgt spid="296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9699">
                                            <p:txEl>
                                              <p:pRg st="1" end="1"/>
                                            </p:txEl>
                                          </p:spTgt>
                                        </p:tgtEl>
                                        <p:attrNameLst>
                                          <p:attrName>style.visibility</p:attrName>
                                        </p:attrNameLst>
                                      </p:cBhvr>
                                      <p:to>
                                        <p:strVal val="visible"/>
                                      </p:to>
                                    </p:set>
                                    <p:animEffect transition="in" filter="randombar(horizontal)">
                                      <p:cBhvr>
                                        <p:cTn id="17" dur="500"/>
                                        <p:tgtEl>
                                          <p:spTgt spid="29699">
                                            <p:txEl>
                                              <p:pRg st="1" end="1"/>
                                            </p:txEl>
                                          </p:spTgt>
                                        </p:tgtEl>
                                      </p:cBhvr>
                                    </p:animEffect>
                                  </p:childTnLst>
                                </p:cTn>
                              </p:par>
                            </p:childTnLst>
                          </p:cTn>
                        </p:par>
                        <p:par>
                          <p:cTn id="18" fill="hold" nodeType="afterGroup">
                            <p:stCondLst>
                              <p:cond delay="500"/>
                            </p:stCondLst>
                            <p:childTnLst>
                              <p:par>
                                <p:cTn id="19" presetID="14" presetClass="entr" presetSubtype="10" fill="hold" grpId="0" nodeType="afterEffect">
                                  <p:stCondLst>
                                    <p:cond delay="0"/>
                                  </p:stCondLst>
                                  <p:childTnLst>
                                    <p:set>
                                      <p:cBhvr>
                                        <p:cTn id="20" dur="1" fill="hold">
                                          <p:stCondLst>
                                            <p:cond delay="0"/>
                                          </p:stCondLst>
                                        </p:cTn>
                                        <p:tgtEl>
                                          <p:spTgt spid="29699">
                                            <p:txEl>
                                              <p:pRg st="2" end="2"/>
                                            </p:txEl>
                                          </p:spTgt>
                                        </p:tgtEl>
                                        <p:attrNameLst>
                                          <p:attrName>style.visibility</p:attrName>
                                        </p:attrNameLst>
                                      </p:cBhvr>
                                      <p:to>
                                        <p:strVal val="visible"/>
                                      </p:to>
                                    </p:set>
                                    <p:animEffect transition="in" filter="randombar(horizontal)">
                                      <p:cBhvr>
                                        <p:cTn id="21" dur="500"/>
                                        <p:tgtEl>
                                          <p:spTgt spid="29699">
                                            <p:txEl>
                                              <p:pRg st="2" end="2"/>
                                            </p:txEl>
                                          </p:spTgt>
                                        </p:tgtEl>
                                      </p:cBhvr>
                                    </p:animEffect>
                                  </p:childTnLst>
                                </p:cTn>
                              </p:par>
                            </p:childTnLst>
                          </p:cTn>
                        </p:par>
                        <p:par>
                          <p:cTn id="22" fill="hold" nodeType="afterGroup">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Effect transition="in" filter="randombar(horizontal)">
                                      <p:cBhvr>
                                        <p:cTn id="25"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04F2E8-78E4-47DF-B675-9F5FE080A5B6}"/>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FD63C5EC-B1A4-4BB3-A698-04B36450CFC0}"/>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0008CEF9-1612-4536-A2E7-216F478E1512}"/>
              </a:ext>
            </a:extLst>
          </p:cNvPr>
          <p:cNvSpPr>
            <a:spLocks noGrp="1"/>
          </p:cNvSpPr>
          <p:nvPr>
            <p:ph type="sldNum" sz="quarter" idx="12"/>
          </p:nvPr>
        </p:nvSpPr>
        <p:spPr/>
        <p:txBody>
          <a:bodyPr/>
          <a:lstStyle/>
          <a:p>
            <a:fld id="{9A024F32-3597-4E8C-96CA-D204116A217F}" type="slidenum">
              <a:rPr lang="en-US" altLang="ru-RU"/>
              <a:pPr/>
              <a:t>8</a:t>
            </a:fld>
            <a:endParaRPr lang="en-US" altLang="ru-RU"/>
          </a:p>
        </p:txBody>
      </p:sp>
      <p:sp>
        <p:nvSpPr>
          <p:cNvPr id="30722" name="Rectangle 2">
            <a:extLst>
              <a:ext uri="{FF2B5EF4-FFF2-40B4-BE49-F238E27FC236}">
                <a16:creationId xmlns:a16="http://schemas.microsoft.com/office/drawing/2014/main" id="{330F09EA-F190-4011-854E-72536D7EC1E2}"/>
              </a:ext>
            </a:extLst>
          </p:cNvPr>
          <p:cNvSpPr>
            <a:spLocks noGrp="1" noChangeArrowheads="1"/>
          </p:cNvSpPr>
          <p:nvPr>
            <p:ph type="title"/>
          </p:nvPr>
        </p:nvSpPr>
        <p:spPr/>
        <p:txBody>
          <a:bodyPr/>
          <a:lstStyle/>
          <a:p>
            <a:r>
              <a:rPr lang="en-US" altLang="ru-RU"/>
              <a:t>To achieve this goal</a:t>
            </a:r>
          </a:p>
        </p:txBody>
      </p:sp>
      <p:sp>
        <p:nvSpPr>
          <p:cNvPr id="30723" name="Rectangle 3">
            <a:extLst>
              <a:ext uri="{FF2B5EF4-FFF2-40B4-BE49-F238E27FC236}">
                <a16:creationId xmlns:a16="http://schemas.microsoft.com/office/drawing/2014/main" id="{4A0AC44A-1541-428E-9397-1BE751DBB1F7}"/>
              </a:ext>
            </a:extLst>
          </p:cNvPr>
          <p:cNvSpPr>
            <a:spLocks noGrp="1" noChangeArrowheads="1"/>
          </p:cNvSpPr>
          <p:nvPr>
            <p:ph type="body" idx="1"/>
          </p:nvPr>
        </p:nvSpPr>
        <p:spPr/>
        <p:txBody>
          <a:bodyPr/>
          <a:lstStyle/>
          <a:p>
            <a:pPr lvl="1" algn="just">
              <a:buFontTx/>
              <a:buNone/>
            </a:pPr>
            <a:r>
              <a:rPr lang="en-US" altLang="ru-RU" sz="4000"/>
              <a:t>	Memos Should Convey the message in a clear and accurate way</a:t>
            </a:r>
          </a:p>
          <a:p>
            <a:pPr>
              <a:buFont typeface="Wingdings" panose="05000000000000000000" pitchFamily="2" charset="2"/>
              <a:buNone/>
            </a:pPr>
            <a:endParaRPr lang="en-US" alt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689A31-8876-480E-A243-AFE5D79D09A4}"/>
              </a:ext>
            </a:extLst>
          </p:cNvPr>
          <p:cNvSpPr>
            <a:spLocks noGrp="1"/>
          </p:cNvSpPr>
          <p:nvPr>
            <p:ph type="dt" sz="half" idx="10"/>
          </p:nvPr>
        </p:nvSpPr>
        <p:spPr/>
        <p:txBody>
          <a:bodyPr/>
          <a:lstStyle/>
          <a:p>
            <a:r>
              <a:rPr lang="en-US" altLang="ru-RU"/>
              <a:t>Islamic University</a:t>
            </a:r>
          </a:p>
        </p:txBody>
      </p:sp>
      <p:sp>
        <p:nvSpPr>
          <p:cNvPr id="5" name="Footer Placeholder 4">
            <a:extLst>
              <a:ext uri="{FF2B5EF4-FFF2-40B4-BE49-F238E27FC236}">
                <a16:creationId xmlns:a16="http://schemas.microsoft.com/office/drawing/2014/main" id="{81C52307-5788-4E33-B7B8-10E62931245E}"/>
              </a:ext>
            </a:extLst>
          </p:cNvPr>
          <p:cNvSpPr>
            <a:spLocks noGrp="1"/>
          </p:cNvSpPr>
          <p:nvPr>
            <p:ph type="ftr" sz="quarter" idx="11"/>
          </p:nvPr>
        </p:nvSpPr>
        <p:spPr/>
        <p:txBody>
          <a:bodyPr/>
          <a:lstStyle/>
          <a:p>
            <a:r>
              <a:rPr lang="en-US" altLang="ru-RU"/>
              <a:t>Dr.  Basil Hamed</a:t>
            </a:r>
          </a:p>
        </p:txBody>
      </p:sp>
      <p:sp>
        <p:nvSpPr>
          <p:cNvPr id="6" name="Slide Number Placeholder 5">
            <a:extLst>
              <a:ext uri="{FF2B5EF4-FFF2-40B4-BE49-F238E27FC236}">
                <a16:creationId xmlns:a16="http://schemas.microsoft.com/office/drawing/2014/main" id="{ABD1F9A0-46E8-415D-9DA1-ED03E25EDF44}"/>
              </a:ext>
            </a:extLst>
          </p:cNvPr>
          <p:cNvSpPr>
            <a:spLocks noGrp="1"/>
          </p:cNvSpPr>
          <p:nvPr>
            <p:ph type="sldNum" sz="quarter" idx="12"/>
          </p:nvPr>
        </p:nvSpPr>
        <p:spPr/>
        <p:txBody>
          <a:bodyPr/>
          <a:lstStyle/>
          <a:p>
            <a:fld id="{C4132D88-8B06-4214-A9DC-9F23B433DD82}" type="slidenum">
              <a:rPr lang="en-US" altLang="ru-RU"/>
              <a:pPr/>
              <a:t>9</a:t>
            </a:fld>
            <a:endParaRPr lang="en-US" altLang="ru-RU"/>
          </a:p>
        </p:txBody>
      </p:sp>
      <p:sp>
        <p:nvSpPr>
          <p:cNvPr id="31746" name="Rectangle 2">
            <a:extLst>
              <a:ext uri="{FF2B5EF4-FFF2-40B4-BE49-F238E27FC236}">
                <a16:creationId xmlns:a16="http://schemas.microsoft.com/office/drawing/2014/main" id="{808C0B67-F62D-4F86-9F30-087E09B5AE05}"/>
              </a:ext>
            </a:extLst>
          </p:cNvPr>
          <p:cNvSpPr>
            <a:spLocks noGrp="1" noChangeArrowheads="1"/>
          </p:cNvSpPr>
          <p:nvPr>
            <p:ph type="title"/>
          </p:nvPr>
        </p:nvSpPr>
        <p:spPr/>
        <p:txBody>
          <a:bodyPr/>
          <a:lstStyle/>
          <a:p>
            <a:r>
              <a:rPr lang="en-US" altLang="ru-RU"/>
              <a:t>Memo Format</a:t>
            </a:r>
          </a:p>
        </p:txBody>
      </p:sp>
      <p:sp>
        <p:nvSpPr>
          <p:cNvPr id="31747" name="Rectangle 3">
            <a:extLst>
              <a:ext uri="{FF2B5EF4-FFF2-40B4-BE49-F238E27FC236}">
                <a16:creationId xmlns:a16="http://schemas.microsoft.com/office/drawing/2014/main" id="{61C95B4F-67B6-4D4A-A346-5DEF934E7801}"/>
              </a:ext>
            </a:extLst>
          </p:cNvPr>
          <p:cNvSpPr>
            <a:spLocks noGrp="1" noChangeArrowheads="1"/>
          </p:cNvSpPr>
          <p:nvPr>
            <p:ph type="body" idx="1"/>
          </p:nvPr>
        </p:nvSpPr>
        <p:spPr/>
        <p:txBody>
          <a:bodyPr/>
          <a:lstStyle/>
          <a:p>
            <a:pPr marL="812800" indent="-812800">
              <a:buFont typeface="Wingdings" panose="05000000000000000000" pitchFamily="2" charset="2"/>
              <a:buAutoNum type="romanUcPeriod"/>
            </a:pPr>
            <a:r>
              <a:rPr lang="en-US" altLang="ru-RU" sz="4800" b="1"/>
              <a:t>Heading</a:t>
            </a:r>
          </a:p>
          <a:p>
            <a:pPr marL="812800" indent="-812800">
              <a:buFont typeface="Wingdings" panose="05000000000000000000" pitchFamily="2" charset="2"/>
              <a:buAutoNum type="romanUcPeriod"/>
            </a:pPr>
            <a:r>
              <a:rPr lang="en-US" altLang="ru-RU" sz="4800" b="1"/>
              <a:t>Opening</a:t>
            </a:r>
            <a:endParaRPr lang="en-US" altLang="ru-RU" sz="4800"/>
          </a:p>
          <a:p>
            <a:pPr marL="812800" indent="-812800">
              <a:buFont typeface="Wingdings" panose="05000000000000000000" pitchFamily="2" charset="2"/>
              <a:buAutoNum type="romanUcPeriod"/>
            </a:pPr>
            <a:r>
              <a:rPr lang="en-US" altLang="ru-RU" sz="4800" b="1"/>
              <a:t>Discussion</a:t>
            </a:r>
            <a:r>
              <a:rPr lang="en-US" altLang="ru-RU" sz="4800"/>
              <a:t> </a:t>
            </a:r>
          </a:p>
          <a:p>
            <a:pPr marL="812800" indent="-812800">
              <a:buFont typeface="Wingdings" panose="05000000000000000000" pitchFamily="2" charset="2"/>
              <a:buAutoNum type="romanUcPeriod"/>
            </a:pPr>
            <a:r>
              <a:rPr lang="en-US" altLang="ru-RU" sz="4800" b="1"/>
              <a:t>Closing</a:t>
            </a:r>
          </a:p>
          <a:p>
            <a:pPr marL="812800" indent="-812800">
              <a:buFont typeface="Wingdings" panose="05000000000000000000" pitchFamily="2" charset="2"/>
              <a:buAutoNum type="romanUcPeriod"/>
            </a:pPr>
            <a:r>
              <a:rPr lang="en-US" altLang="ru-RU" sz="4800" b="1"/>
              <a:t>Summary</a:t>
            </a:r>
          </a:p>
          <a:p>
            <a:pPr marL="812800" indent="-812800">
              <a:buFont typeface="Wingdings" panose="05000000000000000000" pitchFamily="2" charset="2"/>
              <a:buNone/>
            </a:pPr>
            <a:endParaRPr lang="en-US" altLang="ru-R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600">
                                          <p:stCondLst>
                                            <p:cond delay="0"/>
                                          </p:stCondLst>
                                        </p:cTn>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randombar(horizontal)">
                                      <p:cBhvr>
                                        <p:cTn id="12" dur="500"/>
                                        <p:tgtEl>
                                          <p:spTgt spid="31747">
                                            <p:txEl>
                                              <p:pRg st="0" end="0"/>
                                            </p:txEl>
                                          </p:spTgt>
                                        </p:tgtEl>
                                      </p:cBhvr>
                                    </p:animEffect>
                                  </p:childTnLst>
                                </p:cTn>
                              </p:par>
                            </p:childTnLst>
                          </p:cTn>
                        </p:par>
                        <p:par>
                          <p:cTn id="13" fill="hold" nodeType="afterGroup">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31747">
                                            <p:txEl>
                                              <p:pRg st="1" end="1"/>
                                            </p:txEl>
                                          </p:spTgt>
                                        </p:tgtEl>
                                        <p:attrNameLst>
                                          <p:attrName>style.visibility</p:attrName>
                                        </p:attrNameLst>
                                      </p:cBhvr>
                                      <p:to>
                                        <p:strVal val="visible"/>
                                      </p:to>
                                    </p:set>
                                    <p:animEffect transition="in" filter="randombar(horizontal)">
                                      <p:cBhvr>
                                        <p:cTn id="16" dur="1000"/>
                                        <p:tgtEl>
                                          <p:spTgt spid="31747">
                                            <p:txEl>
                                              <p:pRg st="1" end="1"/>
                                            </p:txEl>
                                          </p:spTgt>
                                        </p:tgtEl>
                                      </p:cBhvr>
                                    </p:animEffect>
                                  </p:childTnLst>
                                </p:cTn>
                              </p:par>
                            </p:childTnLst>
                          </p:cTn>
                        </p:par>
                        <p:par>
                          <p:cTn id="17" fill="hold" nodeType="afterGroup">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31747">
                                            <p:txEl>
                                              <p:pRg st="2" end="2"/>
                                            </p:txEl>
                                          </p:spTgt>
                                        </p:tgtEl>
                                        <p:attrNameLst>
                                          <p:attrName>style.visibility</p:attrName>
                                        </p:attrNameLst>
                                      </p:cBhvr>
                                      <p:to>
                                        <p:strVal val="visible"/>
                                      </p:to>
                                    </p:set>
                                    <p:animEffect transition="in" filter="randombar(horizontal)">
                                      <p:cBhvr>
                                        <p:cTn id="20" dur="1000"/>
                                        <p:tgtEl>
                                          <p:spTgt spid="31747">
                                            <p:txEl>
                                              <p:pRg st="2" end="2"/>
                                            </p:txEl>
                                          </p:spTgt>
                                        </p:tgtEl>
                                      </p:cBhvr>
                                    </p:animEffect>
                                  </p:childTnLst>
                                </p:cTn>
                              </p:par>
                            </p:childTnLst>
                          </p:cTn>
                        </p:par>
                        <p:par>
                          <p:cTn id="21" fill="hold" nodeType="afterGroup">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31747">
                                            <p:txEl>
                                              <p:pRg st="3" end="3"/>
                                            </p:txEl>
                                          </p:spTgt>
                                        </p:tgtEl>
                                        <p:attrNameLst>
                                          <p:attrName>style.visibility</p:attrName>
                                        </p:attrNameLst>
                                      </p:cBhvr>
                                      <p:to>
                                        <p:strVal val="visible"/>
                                      </p:to>
                                    </p:set>
                                    <p:animEffect transition="in" filter="randombar(horizontal)">
                                      <p:cBhvr>
                                        <p:cTn id="24" dur="1000"/>
                                        <p:tgtEl>
                                          <p:spTgt spid="31747">
                                            <p:txEl>
                                              <p:pRg st="3" end="3"/>
                                            </p:txEl>
                                          </p:spTgt>
                                        </p:tgtEl>
                                      </p:cBhvr>
                                    </p:animEffect>
                                  </p:childTnLst>
                                </p:cTn>
                              </p:par>
                            </p:childTnLst>
                          </p:cTn>
                        </p:par>
                        <p:par>
                          <p:cTn id="25" fill="hold" nodeType="afterGroup">
                            <p:stCondLst>
                              <p:cond delay="3500"/>
                            </p:stCondLst>
                            <p:childTnLst>
                              <p:par>
                                <p:cTn id="26" presetID="14" presetClass="entr" presetSubtype="10" fill="hold" grpId="0" nodeType="afterEffect">
                                  <p:stCondLst>
                                    <p:cond delay="0"/>
                                  </p:stCondLst>
                                  <p:childTnLst>
                                    <p:set>
                                      <p:cBhvr>
                                        <p:cTn id="27" dur="1" fill="hold">
                                          <p:stCondLst>
                                            <p:cond delay="0"/>
                                          </p:stCondLst>
                                        </p:cTn>
                                        <p:tgtEl>
                                          <p:spTgt spid="31747">
                                            <p:txEl>
                                              <p:pRg st="4" end="4"/>
                                            </p:txEl>
                                          </p:spTgt>
                                        </p:tgtEl>
                                        <p:attrNameLst>
                                          <p:attrName>style.visibility</p:attrName>
                                        </p:attrNameLst>
                                      </p:cBhvr>
                                      <p:to>
                                        <p:strVal val="visible"/>
                                      </p:to>
                                    </p:set>
                                    <p:animEffect transition="in" filter="randombar(horizontal)">
                                      <p:cBhvr>
                                        <p:cTn id="28" dur="10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uiExpand="1" build="p"/>
    </p:bldLst>
  </p:timing>
</p:sld>
</file>

<file path=ppt/theme/theme1.xml><?xml version="1.0" encoding="utf-8"?>
<a:theme xmlns:a="http://schemas.openxmlformats.org/drawingml/2006/main" name="Slit">
  <a:themeElements>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fontScheme name="Slit">
      <a:majorFont>
        <a:latin typeface="Tahoma"/>
        <a:ea typeface=""/>
        <a:cs typeface="Arial"/>
      </a:majorFont>
      <a:minorFont>
        <a:latin typeface="Tahoma"/>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ru-RU" sz="1800" b="0" i="0" u="none" strike="noStrike" cap="none" normalizeH="0" baseline="0" smtClean="0">
            <a:ln>
              <a:noFill/>
            </a:ln>
            <a:solidFill>
              <a:schemeClr val="tx1"/>
            </a:solidFill>
            <a:effectLst/>
            <a:latin typeface="Tahoma" panose="020B060403050404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ru-RU" sz="1800" b="0" i="0" u="none" strike="noStrike" cap="none" normalizeH="0" baseline="0" smtClean="0">
            <a:ln>
              <a:noFill/>
            </a:ln>
            <a:solidFill>
              <a:schemeClr val="tx1"/>
            </a:solidFill>
            <a:effectLst/>
            <a:latin typeface="Tahoma" panose="020B0604030504040204" pitchFamily="34" charset="0"/>
            <a:cs typeface="Arial" panose="020B0604020202020204" pitchFamily="34" charset="0"/>
          </a:defRPr>
        </a:defPPr>
      </a:lstStyle>
    </a:lnDef>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Slit</Template>
  <TotalTime>370</TotalTime>
  <Words>897</Words>
  <Application>Microsoft Office PowerPoint</Application>
  <PresentationFormat>On-screen Show (4:3)</PresentationFormat>
  <Paragraphs>109</Paragraphs>
  <Slides>27</Slides>
  <Notes>0</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Slit</vt:lpstr>
      <vt:lpstr>Advanced Technical Writing</vt:lpstr>
      <vt:lpstr>Memorandums  (memo)</vt:lpstr>
      <vt:lpstr>WHAT IS A BUSINESS MEMO? </vt:lpstr>
      <vt:lpstr>Purpose Of Memo</vt:lpstr>
      <vt:lpstr>Purpose- Example</vt:lpstr>
      <vt:lpstr>Used for all kinds including</vt:lpstr>
      <vt:lpstr>Memos’ Role</vt:lpstr>
      <vt:lpstr>To achieve this goal</vt:lpstr>
      <vt:lpstr>Memo Format</vt:lpstr>
      <vt:lpstr>I. Heading</vt:lpstr>
      <vt:lpstr>From Line</vt:lpstr>
      <vt:lpstr>Subject line</vt:lpstr>
      <vt:lpstr>II. Opening</vt:lpstr>
      <vt:lpstr>1. The context</vt:lpstr>
      <vt:lpstr>2. Task</vt:lpstr>
      <vt:lpstr>3. Purpose Statement</vt:lpstr>
      <vt:lpstr>III. Discussion</vt:lpstr>
      <vt:lpstr>IV. Closing</vt:lpstr>
      <vt:lpstr>V. Summary</vt:lpstr>
      <vt:lpstr>Example</vt:lpstr>
      <vt:lpstr>Example - continue</vt:lpstr>
      <vt:lpstr>Example - continue</vt:lpstr>
      <vt:lpstr>Example - continue</vt:lpstr>
      <vt:lpstr>More Examples</vt:lpstr>
      <vt:lpstr>PowerPoint Presentation</vt:lpstr>
      <vt:lpstr>Assignment 6</vt:lpstr>
      <vt:lpstr>Quiz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Yasser</cp:lastModifiedBy>
  <cp:revision>85</cp:revision>
  <dcterms:created xsi:type="dcterms:W3CDTF">1601-01-01T00:00:00Z</dcterms:created>
  <dcterms:modified xsi:type="dcterms:W3CDTF">2020-09-12T12:10:05Z</dcterms:modified>
</cp:coreProperties>
</file>