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8" r:id="rId3"/>
    <p:sldId id="259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3" r:id="rId13"/>
    <p:sldId id="282" r:id="rId14"/>
    <p:sldId id="260" r:id="rId15"/>
    <p:sldId id="261" r:id="rId16"/>
    <p:sldId id="262" r:id="rId17"/>
    <p:sldId id="286" r:id="rId18"/>
    <p:sldId id="285" r:id="rId19"/>
    <p:sldId id="284" r:id="rId20"/>
    <p:sldId id="263" r:id="rId21"/>
    <p:sldId id="264" r:id="rId22"/>
    <p:sldId id="265" r:id="rId23"/>
    <p:sldId id="266" r:id="rId24"/>
    <p:sldId id="267" r:id="rId25"/>
    <p:sldId id="268" r:id="rId26"/>
    <p:sldId id="25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8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FC093E-A1F9-4CF3-8F1E-FB3A6244D9D4}" type="datetimeFigureOut">
              <a:rPr lang="pt-PT" smtClean="0"/>
              <a:t>04/06/19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F0F982-379F-41E7-A3D2-180617B6890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49724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A96B-3546-4542-8B4D-B57766D2311F}" type="datetime1">
              <a:rPr lang="pt-PT" smtClean="0"/>
              <a:t>04/06/19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0573-DFA7-4B0D-9CE4-1D36B310808D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206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C3782-A08E-4A87-AC3B-BF0C7B3BF21D}" type="datetime1">
              <a:rPr lang="pt-PT" smtClean="0"/>
              <a:t>04/06/19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0573-DFA7-4B0D-9CE4-1D36B310808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0188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32F6C-E41A-4B72-8CC7-B4FD699C02CD}" type="datetime1">
              <a:rPr lang="pt-PT" smtClean="0"/>
              <a:t>04/06/19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0573-DFA7-4B0D-9CE4-1D36B310808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470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B93CF-10C3-4F58-9E89-E8B5388BBC49}" type="datetime1">
              <a:rPr lang="pt-PT" smtClean="0"/>
              <a:t>04/06/19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0573-DFA7-4B0D-9CE4-1D36B310808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58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3BDD-682D-48B1-A33F-D9545A95D88B}" type="datetime1">
              <a:rPr lang="pt-PT" smtClean="0"/>
              <a:t>04/06/19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0573-DFA7-4B0D-9CE4-1D36B310808D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434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F2DD5-6558-4599-85BD-3730A1D47AEE}" type="datetime1">
              <a:rPr lang="pt-PT" smtClean="0"/>
              <a:t>04/06/19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0573-DFA7-4B0D-9CE4-1D36B310808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7641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C7CED-4E60-4AEF-B134-1AD8EDA18EF2}" type="datetime1">
              <a:rPr lang="pt-PT" smtClean="0"/>
              <a:t>04/06/19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0573-DFA7-4B0D-9CE4-1D36B310808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6572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E9183-5033-4A83-ADC1-85395C277D6E}" type="datetime1">
              <a:rPr lang="pt-PT" smtClean="0"/>
              <a:t>04/06/19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0573-DFA7-4B0D-9CE4-1D36B310808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4638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56FD9-C24C-4899-9F36-70F26B51EC55}" type="datetime1">
              <a:rPr lang="pt-PT" smtClean="0"/>
              <a:t>04/06/19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0573-DFA7-4B0D-9CE4-1D36B310808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76356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69B2FC7-9D21-46B4-95FB-C3E95D25F2B3}" type="datetime1">
              <a:rPr lang="pt-PT" smtClean="0"/>
              <a:t>04/06/19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130573-DFA7-4B0D-9CE4-1D36B310808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88235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5C35-781B-43C4-A7EF-D74FE9B7C02A}" type="datetime1">
              <a:rPr lang="pt-PT" smtClean="0"/>
              <a:t>04/06/19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0573-DFA7-4B0D-9CE4-1D36B310808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62637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5D9E57A-9DF7-48A5-B2AD-6D9B8A132674}" type="datetime1">
              <a:rPr lang="pt-PT" smtClean="0"/>
              <a:t>04/06/19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0130573-DFA7-4B0D-9CE4-1D36B310808D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441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25FC7-F843-4D9C-BA82-CE4AC78DE7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514906"/>
            <a:ext cx="10058400" cy="3566160"/>
          </a:xfrm>
        </p:spPr>
        <p:txBody>
          <a:bodyPr/>
          <a:lstStyle/>
          <a:p>
            <a:pPr algn="ctr"/>
            <a:r>
              <a:rPr lang="pt-PT" i="1" dirty="0"/>
              <a:t>FitChef </a:t>
            </a:r>
            <a:br>
              <a:rPr lang="pt-PT" i="1" dirty="0"/>
            </a:br>
            <a:r>
              <a:rPr lang="pt-PT" sz="4000" i="1" dirty="0"/>
              <a:t>(Assistente pessoal para cozinhados domésticos)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DFDB9A-DA0F-4BCC-858C-F81428BEE4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t-PT" cap="none" dirty="0"/>
              <a:t>João Nunes, Luís Braga, Luís Martins, Shahzod Yusupov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1E459E-A0E2-47FE-A9B0-E01500507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25" y="140352"/>
            <a:ext cx="1248025" cy="6219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67A59B-0AA2-40EE-86D8-8131C5080A9D}"/>
              </a:ext>
            </a:extLst>
          </p:cNvPr>
          <p:cNvSpPr txBox="1"/>
          <p:nvPr/>
        </p:nvSpPr>
        <p:spPr>
          <a:xfrm>
            <a:off x="1411550" y="177388"/>
            <a:ext cx="3071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latin typeface="+mj-lt"/>
              </a:rPr>
              <a:t>Laboratórios de Informática IV </a:t>
            </a:r>
          </a:p>
          <a:p>
            <a:r>
              <a:rPr lang="pt-PT" sz="1400" dirty="0">
                <a:latin typeface="+mj-lt"/>
              </a:rPr>
              <a:t>Ano letivo 2018/2019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30308-C54C-49A6-A0CE-84C0F4969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0573-DFA7-4B0D-9CE4-1D36B310808D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7468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6F76BF-CF1C-9147-9881-6F2793308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				Viabilidade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687679F-7187-FB45-90C3-50D67AF04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pt-PT" sz="2000" dirty="0"/>
              <a:t>As aplicações web </a:t>
            </a:r>
            <a:r>
              <a:rPr lang="pt-PT" sz="2000" dirty="0" err="1"/>
              <a:t>based</a:t>
            </a:r>
            <a:r>
              <a:rPr lang="pt-PT" sz="2000" dirty="0"/>
              <a:t> têm vindo a crescer nos últimos anos o que leva a um crescimento do mercado relativo a este tipo de aplicações;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sz="2000" dirty="0"/>
              <a:t>Não existiram restrições tecnológicas para a elaboração do projeto, visto que a tecnologia e </a:t>
            </a:r>
            <a:r>
              <a:rPr lang="pt-PT" sz="2000" dirty="0" err="1"/>
              <a:t>API’s</a:t>
            </a:r>
            <a:r>
              <a:rPr lang="pt-PT" sz="2000" dirty="0"/>
              <a:t> existentes em 2015 foram suficientes para a elaboração do projeto.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sz="2000" dirty="0"/>
              <a:t>Também a nível financeiro não existem restrições, visto que é uma empresa com sucesso.</a:t>
            </a:r>
          </a:p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A42A6EF-B942-4A4A-BDDF-059202A97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0573-DFA7-4B0D-9CE4-1D36B310808D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8205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8AE4B-8760-40F4-AE9D-44D9A045A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Recursos necessários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9333D-13CA-4997-91E8-52AB4A7EE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pt-PT" sz="2000" dirty="0"/>
              <a:t>Licenças, de modo a poder usufruir de programas necessários para a realização do projeto;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sz="2000" dirty="0"/>
              <a:t>Recursos humanos tais como um nutricionista, um </a:t>
            </a:r>
            <a:r>
              <a:rPr lang="pt-PT" sz="2000" dirty="0" err="1"/>
              <a:t>Chef</a:t>
            </a:r>
            <a:r>
              <a:rPr lang="pt-PT" sz="2000" dirty="0"/>
              <a:t> e uma equipa de quatro </a:t>
            </a:r>
            <a:r>
              <a:rPr lang="pt-PT" sz="2000" dirty="0" err="1"/>
              <a:t>developers</a:t>
            </a:r>
            <a:r>
              <a:rPr lang="pt-PT" sz="2000" dirty="0"/>
              <a:t>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741E6-1FC8-4869-A6C9-2BEF43777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0573-DFA7-4B0D-9CE4-1D36B310808D}" type="slidenum">
              <a:rPr lang="pt-PT" smtClean="0"/>
              <a:t>11</a:t>
            </a:fld>
            <a:endParaRPr lang="pt-P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C24881-AB2B-41F7-A53D-549EB0F5A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25" y="140352"/>
            <a:ext cx="1248025" cy="6219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0C9E1D-1A40-4A04-B94D-0E2F432A5A67}"/>
              </a:ext>
            </a:extLst>
          </p:cNvPr>
          <p:cNvSpPr txBox="1"/>
          <p:nvPr/>
        </p:nvSpPr>
        <p:spPr>
          <a:xfrm>
            <a:off x="1411550" y="177388"/>
            <a:ext cx="3071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latin typeface="+mj-lt"/>
              </a:rPr>
              <a:t>Laboratórios de Informática IV </a:t>
            </a:r>
          </a:p>
          <a:p>
            <a:r>
              <a:rPr lang="pt-PT" sz="1400" dirty="0">
                <a:latin typeface="+mj-lt"/>
              </a:rPr>
              <a:t>Ano letivo 2018/2019</a:t>
            </a:r>
          </a:p>
        </p:txBody>
      </p:sp>
    </p:spTree>
    <p:extLst>
      <p:ext uri="{BB962C8B-B14F-4D97-AF65-F5344CB8AC3E}">
        <p14:creationId xmlns:p14="http://schemas.microsoft.com/office/powerpoint/2010/main" val="231915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747327-38C0-45B6-9672-D172762B7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Medidas de sucesso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70B550-BA4B-4B09-ABF5-DCDCEC471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pt-PT" sz="2000" dirty="0"/>
              <a:t>Atingir, no primeiro trimestre, um total de quinhentos utilizadores;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dirty="0"/>
              <a:t>Aparecer destacada na </a:t>
            </a:r>
            <a:r>
              <a:rPr lang="pt-PT" i="1" dirty="0" err="1"/>
              <a:t>front</a:t>
            </a:r>
            <a:r>
              <a:rPr lang="pt-PT" i="1" dirty="0"/>
              <a:t> </a:t>
            </a:r>
            <a:r>
              <a:rPr lang="pt-PT" i="1" dirty="0" err="1"/>
              <a:t>page</a:t>
            </a:r>
            <a:r>
              <a:rPr lang="pt-PT" dirty="0"/>
              <a:t> da Google, de modo a que qualquer potencial cliente ao pesquisar por soluções nesta área, encontre de imediato esta plataforma.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dirty="0"/>
              <a:t>Elaborar  parecerias com  agências de marketing com o intuito de divulgar a plataforma em diversas redes sociais tais como o </a:t>
            </a:r>
            <a:r>
              <a:rPr lang="pt-PT" dirty="0" err="1"/>
              <a:t>Facebook</a:t>
            </a:r>
            <a:r>
              <a:rPr lang="pt-PT" dirty="0"/>
              <a:t>, </a:t>
            </a:r>
            <a:r>
              <a:rPr lang="pt-PT" dirty="0" err="1"/>
              <a:t>Twitter</a:t>
            </a:r>
            <a:r>
              <a:rPr lang="pt-PT" dirty="0"/>
              <a:t> e </a:t>
            </a:r>
            <a:r>
              <a:rPr lang="pt-PT" dirty="0" err="1"/>
              <a:t>Reddit</a:t>
            </a:r>
            <a:r>
              <a:rPr lang="pt-PT" dirty="0"/>
              <a:t>;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PT" dirty="0"/>
          </a:p>
          <a:p>
            <a:pPr lvl="1">
              <a:buFont typeface="Arial" panose="020B0604020202020204" pitchFamily="34" charset="0"/>
              <a:buChar char="•"/>
            </a:pPr>
            <a:endParaRPr lang="pt-PT" dirty="0"/>
          </a:p>
          <a:p>
            <a:pPr lvl="1"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11FF2C-D8EA-4F25-A34B-B26840FB1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0573-DFA7-4B0D-9CE4-1D36B310808D}" type="slidenum">
              <a:rPr lang="pt-PT" smtClean="0"/>
              <a:t>12</a:t>
            </a:fld>
            <a:endParaRPr lang="pt-P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164C35-671B-4B35-934A-F1D9DEA26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25" y="140352"/>
            <a:ext cx="1248025" cy="6219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0852FA-EEDF-489F-B665-36A71A5E61A7}"/>
              </a:ext>
            </a:extLst>
          </p:cNvPr>
          <p:cNvSpPr txBox="1"/>
          <p:nvPr/>
        </p:nvSpPr>
        <p:spPr>
          <a:xfrm>
            <a:off x="1411550" y="177388"/>
            <a:ext cx="3071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latin typeface="+mj-lt"/>
              </a:rPr>
              <a:t>Laboratórios de Informática IV </a:t>
            </a:r>
          </a:p>
          <a:p>
            <a:r>
              <a:rPr lang="pt-PT" sz="1400" dirty="0">
                <a:latin typeface="+mj-lt"/>
              </a:rPr>
              <a:t>Ano letivo 2018/2019</a:t>
            </a:r>
          </a:p>
        </p:txBody>
      </p:sp>
    </p:spTree>
    <p:extLst>
      <p:ext uri="{BB962C8B-B14F-4D97-AF65-F5344CB8AC3E}">
        <p14:creationId xmlns:p14="http://schemas.microsoft.com/office/powerpoint/2010/main" val="120560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503A1-CAD0-F847-B172-A14B1F45F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		Plano de desenvolvimento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E0F6641-2024-D744-A3C7-3A9609309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0573-DFA7-4B0D-9CE4-1D36B310808D}" type="slidenum">
              <a:rPr lang="pt-PT" smtClean="0"/>
              <a:t>13</a:t>
            </a:fld>
            <a:endParaRPr lang="pt-PT"/>
          </a:p>
        </p:txBody>
      </p:sp>
      <p:pic>
        <p:nvPicPr>
          <p:cNvPr id="5" name="Marcador de Posição de Conteúdo 4" descr="diagrama">
            <a:extLst>
              <a:ext uri="{FF2B5EF4-FFF2-40B4-BE49-F238E27FC236}">
                <a16:creationId xmlns:a16="http://schemas.microsoft.com/office/drawing/2014/main" id="{8BBA01C1-B59D-1D4E-A9CD-6DE2E379196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839507" y="-810313"/>
            <a:ext cx="3690674" cy="89611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4610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3541-628B-40E1-8110-292627DC3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Requisitos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FF32F-55D4-47C3-A783-EE520DBD8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868514" cy="4333124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pt-PT" dirty="0"/>
              <a:t>Registo na aplicação; </a:t>
            </a:r>
          </a:p>
          <a:p>
            <a:pPr lvl="1"/>
            <a:r>
              <a:rPr lang="pt-PT" dirty="0"/>
              <a:t>Autenticação; </a:t>
            </a:r>
          </a:p>
          <a:p>
            <a:pPr lvl="1"/>
            <a:r>
              <a:rPr lang="pt-PT" dirty="0"/>
              <a:t>Editar preferências; </a:t>
            </a:r>
          </a:p>
          <a:p>
            <a:pPr lvl="1"/>
            <a:r>
              <a:rPr lang="pt-PT" dirty="0"/>
              <a:t>Editar perfil; </a:t>
            </a:r>
          </a:p>
          <a:p>
            <a:pPr lvl="1"/>
            <a:r>
              <a:rPr lang="pt-PT" dirty="0"/>
              <a:t>Mostrar ementa semanal; </a:t>
            </a:r>
          </a:p>
          <a:p>
            <a:pPr lvl="1"/>
            <a:r>
              <a:rPr lang="pt-PT" dirty="0"/>
              <a:t>Lista de ingedientes da ementa semanal; </a:t>
            </a:r>
          </a:p>
          <a:p>
            <a:pPr lvl="1"/>
            <a:r>
              <a:rPr lang="pt-PT" dirty="0"/>
              <a:t>Recomendar receita; </a:t>
            </a:r>
          </a:p>
          <a:p>
            <a:pPr lvl="1"/>
            <a:r>
              <a:rPr lang="pt-PT" dirty="0"/>
              <a:t>Apresentar receitas disponíveis; </a:t>
            </a:r>
          </a:p>
          <a:p>
            <a:pPr lvl="1"/>
            <a:r>
              <a:rPr lang="pt-PT" dirty="0"/>
              <a:t>Mostrar instruções da receita; </a:t>
            </a:r>
          </a:p>
          <a:p>
            <a:pPr lvl="1"/>
            <a:r>
              <a:rPr lang="pt-PT" dirty="0"/>
              <a:t>Tirar dúvida acerca da receita; </a:t>
            </a:r>
          </a:p>
          <a:p>
            <a:pPr lvl="1"/>
            <a:r>
              <a:rPr lang="pt-PT" dirty="0"/>
              <a:t>Apresentar ingredientes da receita; </a:t>
            </a:r>
          </a:p>
          <a:p>
            <a:pPr lvl="1"/>
            <a:r>
              <a:rPr lang="pt-PT" dirty="0"/>
              <a:t>Apresentar utensílios da receita; </a:t>
            </a:r>
          </a:p>
          <a:p>
            <a:pPr lvl="1"/>
            <a:r>
              <a:rPr lang="pt-PT" dirty="0"/>
              <a:t>Apresentar valor nutricional da receita; </a:t>
            </a:r>
          </a:p>
          <a:p>
            <a:pPr lvl="1"/>
            <a:r>
              <a:rPr lang="pt-PT" dirty="0"/>
              <a:t>Apresentar locais que possuem ingrediente; </a:t>
            </a:r>
          </a:p>
          <a:p>
            <a:pPr lvl="1"/>
            <a:r>
              <a:rPr lang="pt-PT" dirty="0"/>
              <a:t>Consultar dados relativos aos cozinhados feitos; </a:t>
            </a:r>
          </a:p>
          <a:p>
            <a:pPr lvl="1"/>
            <a:r>
              <a:rPr lang="pt-PT" dirty="0"/>
              <a:t>Desativar conta.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40D31C-718A-4B90-9101-718B78978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0573-DFA7-4B0D-9CE4-1D36B310808D}" type="slidenum">
              <a:rPr lang="pt-PT" smtClean="0"/>
              <a:t>14</a:t>
            </a:fld>
            <a:endParaRPr lang="pt-P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2A2820-62C1-4844-9421-5D31257EB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25" y="140352"/>
            <a:ext cx="1248025" cy="6219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734AE9-22D0-442D-94BB-E12EF614D945}"/>
              </a:ext>
            </a:extLst>
          </p:cNvPr>
          <p:cNvSpPr txBox="1"/>
          <p:nvPr/>
        </p:nvSpPr>
        <p:spPr>
          <a:xfrm>
            <a:off x="1411550" y="177388"/>
            <a:ext cx="3071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latin typeface="+mj-lt"/>
              </a:rPr>
              <a:t>Laboratórios de Informática IV </a:t>
            </a:r>
          </a:p>
          <a:p>
            <a:r>
              <a:rPr lang="pt-PT" sz="1400" dirty="0">
                <a:latin typeface="+mj-lt"/>
              </a:rPr>
              <a:t>Ano letivo 2018/2019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988DF4-417A-413C-A141-449856AC15EB}"/>
              </a:ext>
            </a:extLst>
          </p:cNvPr>
          <p:cNvSpPr txBox="1"/>
          <p:nvPr/>
        </p:nvSpPr>
        <p:spPr>
          <a:xfrm>
            <a:off x="6986726" y="1844913"/>
            <a:ext cx="4563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Autenticação;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Adicionar receita;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Alterar receita;</a:t>
            </a:r>
          </a:p>
        </p:txBody>
      </p:sp>
    </p:spTree>
    <p:extLst>
      <p:ext uri="{BB962C8B-B14F-4D97-AF65-F5344CB8AC3E}">
        <p14:creationId xmlns:p14="http://schemas.microsoft.com/office/powerpoint/2010/main" val="64516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A0A170-EDC7-4F33-A336-AE5D2252C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0573-DFA7-4B0D-9CE4-1D36B310808D}" type="slidenum">
              <a:rPr lang="pt-PT" smtClean="0"/>
              <a:t>15</a:t>
            </a:fld>
            <a:endParaRPr lang="pt-P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D756D8-77D1-4098-85EF-312A8157E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25" y="140352"/>
            <a:ext cx="1248025" cy="6219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923C65-BDE1-4363-95EC-840F1FB33885}"/>
              </a:ext>
            </a:extLst>
          </p:cNvPr>
          <p:cNvSpPr txBox="1"/>
          <p:nvPr/>
        </p:nvSpPr>
        <p:spPr>
          <a:xfrm>
            <a:off x="1411550" y="177388"/>
            <a:ext cx="3071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latin typeface="+mj-lt"/>
              </a:rPr>
              <a:t>Laboratórios de Informática IV </a:t>
            </a:r>
          </a:p>
          <a:p>
            <a:r>
              <a:rPr lang="pt-PT" sz="1400" dirty="0">
                <a:latin typeface="+mj-lt"/>
              </a:rPr>
              <a:t>Ano letivo 2018/2019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D2B082-552B-4256-8605-AA299726D80D}"/>
              </a:ext>
            </a:extLst>
          </p:cNvPr>
          <p:cNvSpPr txBox="1"/>
          <p:nvPr/>
        </p:nvSpPr>
        <p:spPr>
          <a:xfrm>
            <a:off x="-1553593" y="799375"/>
            <a:ext cx="538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Modelo de domínio: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E5C3FE-47DB-4902-9B27-C3B0F2A3C4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96" y="1267474"/>
            <a:ext cx="11296208" cy="482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85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00DF9-4F1E-43AB-9723-FE3BE25F8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0573-DFA7-4B0D-9CE4-1D36B310808D}" type="slidenum">
              <a:rPr lang="pt-PT" smtClean="0"/>
              <a:t>16</a:t>
            </a:fld>
            <a:endParaRPr lang="pt-PT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BA31BC-9C25-483A-8F46-4BB026E48C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25" y="140352"/>
            <a:ext cx="1248025" cy="6219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67D8EB-7B5E-4A9F-A8C5-B8ADD5B5F277}"/>
              </a:ext>
            </a:extLst>
          </p:cNvPr>
          <p:cNvSpPr txBox="1"/>
          <p:nvPr/>
        </p:nvSpPr>
        <p:spPr>
          <a:xfrm>
            <a:off x="1411550" y="177388"/>
            <a:ext cx="3071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latin typeface="+mj-lt"/>
              </a:rPr>
              <a:t>Laboratórios de Informática IV </a:t>
            </a:r>
          </a:p>
          <a:p>
            <a:r>
              <a:rPr lang="pt-PT" sz="1400" dirty="0">
                <a:latin typeface="+mj-lt"/>
              </a:rPr>
              <a:t>Ano letivo 2018/2019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532AE5-2F25-4570-AEBE-7DE7F203427A}"/>
              </a:ext>
            </a:extLst>
          </p:cNvPr>
          <p:cNvSpPr txBox="1"/>
          <p:nvPr/>
        </p:nvSpPr>
        <p:spPr>
          <a:xfrm>
            <a:off x="-1429306" y="799375"/>
            <a:ext cx="538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Diagrama de use cases:</a:t>
            </a:r>
          </a:p>
        </p:txBody>
      </p:sp>
      <p:pic>
        <p:nvPicPr>
          <p:cNvPr id="22" name="Imagem 21" descr="Diagrama de Use Cases">
            <a:extLst>
              <a:ext uri="{FF2B5EF4-FFF2-40B4-BE49-F238E27FC236}">
                <a16:creationId xmlns:a16="http://schemas.microsoft.com/office/drawing/2014/main" id="{BE915093-B2D9-1A4E-A481-4139603F6A2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418" y="1716258"/>
            <a:ext cx="5797062" cy="31110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702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00DF9-4F1E-43AB-9723-FE3BE25F8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0573-DFA7-4B0D-9CE4-1D36B310808D}" type="slidenum">
              <a:rPr lang="pt-PT" smtClean="0"/>
              <a:t>17</a:t>
            </a:fld>
            <a:endParaRPr lang="pt-PT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BA31BC-9C25-483A-8F46-4BB026E48C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25" y="140352"/>
            <a:ext cx="1248025" cy="6219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67D8EB-7B5E-4A9F-A8C5-B8ADD5B5F277}"/>
              </a:ext>
            </a:extLst>
          </p:cNvPr>
          <p:cNvSpPr txBox="1"/>
          <p:nvPr/>
        </p:nvSpPr>
        <p:spPr>
          <a:xfrm>
            <a:off x="1411550" y="177388"/>
            <a:ext cx="3071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latin typeface="+mj-lt"/>
              </a:rPr>
              <a:t>Laboratórios de Informática IV </a:t>
            </a:r>
          </a:p>
          <a:p>
            <a:r>
              <a:rPr lang="pt-PT" sz="1400" dirty="0">
                <a:latin typeface="+mj-lt"/>
              </a:rPr>
              <a:t>Ano letivo 2018/2019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532AE5-2F25-4570-AEBE-7DE7F203427A}"/>
              </a:ext>
            </a:extLst>
          </p:cNvPr>
          <p:cNvSpPr txBox="1"/>
          <p:nvPr/>
        </p:nvSpPr>
        <p:spPr>
          <a:xfrm>
            <a:off x="-1429306" y="799375"/>
            <a:ext cx="538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Diagrama de use cases:</a:t>
            </a:r>
          </a:p>
        </p:txBody>
      </p:sp>
      <p:pic>
        <p:nvPicPr>
          <p:cNvPr id="6" name="Imagem 5" descr="Gestão de conta">
            <a:extLst>
              <a:ext uri="{FF2B5EF4-FFF2-40B4-BE49-F238E27FC236}">
                <a16:creationId xmlns:a16="http://schemas.microsoft.com/office/drawing/2014/main" id="{227D9F69-6A31-DB44-807F-ABFE43654F0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264" y="1718627"/>
            <a:ext cx="5388746" cy="36130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394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00DF9-4F1E-43AB-9723-FE3BE25F8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0573-DFA7-4B0D-9CE4-1D36B310808D}" type="slidenum">
              <a:rPr lang="pt-PT" smtClean="0"/>
              <a:t>18</a:t>
            </a:fld>
            <a:endParaRPr lang="pt-PT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BA31BC-9C25-483A-8F46-4BB026E48C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25" y="140352"/>
            <a:ext cx="1248025" cy="6219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67D8EB-7B5E-4A9F-A8C5-B8ADD5B5F277}"/>
              </a:ext>
            </a:extLst>
          </p:cNvPr>
          <p:cNvSpPr txBox="1"/>
          <p:nvPr/>
        </p:nvSpPr>
        <p:spPr>
          <a:xfrm>
            <a:off x="1411550" y="177388"/>
            <a:ext cx="3071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latin typeface="+mj-lt"/>
              </a:rPr>
              <a:t>Laboratórios de Informática IV </a:t>
            </a:r>
          </a:p>
          <a:p>
            <a:r>
              <a:rPr lang="pt-PT" sz="1400" dirty="0">
                <a:latin typeface="+mj-lt"/>
              </a:rPr>
              <a:t>Ano letivo 2018/2019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532AE5-2F25-4570-AEBE-7DE7F203427A}"/>
              </a:ext>
            </a:extLst>
          </p:cNvPr>
          <p:cNvSpPr txBox="1"/>
          <p:nvPr/>
        </p:nvSpPr>
        <p:spPr>
          <a:xfrm>
            <a:off x="-1429306" y="799375"/>
            <a:ext cx="538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Diagrama de use cases:</a:t>
            </a:r>
          </a:p>
        </p:txBody>
      </p:sp>
      <p:pic>
        <p:nvPicPr>
          <p:cNvPr id="6" name="Imagem 5" descr="Serviços e funcionalidades">
            <a:extLst>
              <a:ext uri="{FF2B5EF4-FFF2-40B4-BE49-F238E27FC236}">
                <a16:creationId xmlns:a16="http://schemas.microsoft.com/office/drawing/2014/main" id="{383EA151-57A5-1346-8DB9-F4C76C7D923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932" y="1149667"/>
            <a:ext cx="5398135" cy="45586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143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00DF9-4F1E-43AB-9723-FE3BE25F8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0573-DFA7-4B0D-9CE4-1D36B310808D}" type="slidenum">
              <a:rPr lang="pt-PT" smtClean="0"/>
              <a:t>19</a:t>
            </a:fld>
            <a:endParaRPr lang="pt-PT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BA31BC-9C25-483A-8F46-4BB026E48C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25" y="140352"/>
            <a:ext cx="1248025" cy="6219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67D8EB-7B5E-4A9F-A8C5-B8ADD5B5F277}"/>
              </a:ext>
            </a:extLst>
          </p:cNvPr>
          <p:cNvSpPr txBox="1"/>
          <p:nvPr/>
        </p:nvSpPr>
        <p:spPr>
          <a:xfrm>
            <a:off x="1411550" y="177388"/>
            <a:ext cx="3071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latin typeface="+mj-lt"/>
              </a:rPr>
              <a:t>Laboratórios de Informática IV </a:t>
            </a:r>
          </a:p>
          <a:p>
            <a:r>
              <a:rPr lang="pt-PT" sz="1400" dirty="0">
                <a:latin typeface="+mj-lt"/>
              </a:rPr>
              <a:t>Ano letivo 2018/2019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532AE5-2F25-4570-AEBE-7DE7F203427A}"/>
              </a:ext>
            </a:extLst>
          </p:cNvPr>
          <p:cNvSpPr txBox="1"/>
          <p:nvPr/>
        </p:nvSpPr>
        <p:spPr>
          <a:xfrm>
            <a:off x="-1429306" y="799375"/>
            <a:ext cx="538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Diagrama de use cases:</a:t>
            </a:r>
          </a:p>
        </p:txBody>
      </p:sp>
      <p:pic>
        <p:nvPicPr>
          <p:cNvPr id="6" name="Imagem 5" descr="Gestão de receitas">
            <a:extLst>
              <a:ext uri="{FF2B5EF4-FFF2-40B4-BE49-F238E27FC236}">
                <a16:creationId xmlns:a16="http://schemas.microsoft.com/office/drawing/2014/main" id="{6DC6663C-7360-2041-97DF-AC5F18C4540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074" y="1674056"/>
            <a:ext cx="5721448" cy="32704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1541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08578-1B47-4C72-B989-51A04935D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Estrutura da apresentação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B6C38-3BE5-4ECD-B8C1-55FABCC24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660" y="1845734"/>
            <a:ext cx="4175527" cy="4023360"/>
          </a:xfrm>
        </p:spPr>
        <p:txBody>
          <a:bodyPr>
            <a:normAutofit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chemeClr val="tx1"/>
                </a:solidFill>
              </a:rPr>
              <a:t>Apresentação geral da aplicação –  3;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chemeClr val="tx1"/>
                </a:solidFill>
              </a:rPr>
              <a:t>Contextualização – 4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chemeClr val="tx1"/>
                </a:solidFill>
              </a:rPr>
              <a:t>Apresentação do caso de estudo – 5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chemeClr val="tx1"/>
                </a:solidFill>
              </a:rPr>
              <a:t>Motivação e Objetivos - 6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chemeClr val="tx1"/>
                </a:solidFill>
              </a:rPr>
              <a:t>Identidade do sistema - 7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chemeClr val="tx1"/>
                </a:solidFill>
              </a:rPr>
              <a:t>Justificação do sistema - 8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chemeClr val="tx1"/>
                </a:solidFill>
              </a:rPr>
              <a:t>Utilidade do sistema - 9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sz="2000" dirty="0" err="1">
                <a:solidFill>
                  <a:schemeClr val="tx1"/>
                </a:solidFill>
              </a:rPr>
              <a:t>Viabildiade</a:t>
            </a:r>
            <a:r>
              <a:rPr lang="pt-PT" sz="2000" dirty="0">
                <a:solidFill>
                  <a:schemeClr val="tx1"/>
                </a:solidFill>
              </a:rPr>
              <a:t> - 10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chemeClr val="tx1"/>
                </a:solidFill>
              </a:rPr>
              <a:t>Recursos necessários - 11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chemeClr val="tx1"/>
                </a:solidFill>
              </a:rPr>
              <a:t>Medidas de sucesso - 12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sz="2000" dirty="0">
                <a:solidFill>
                  <a:schemeClr val="tx1"/>
                </a:solidFill>
              </a:rPr>
              <a:t>Plano de desenvolvimento - 13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PT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36376B-2368-487E-B939-ED16E63EA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0573-DFA7-4B0D-9CE4-1D36B310808D}" type="slidenum">
              <a:rPr lang="pt-PT" smtClean="0"/>
              <a:t>2</a:t>
            </a:fld>
            <a:endParaRPr lang="pt-P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BB54CA-FC93-4B8C-A457-FC0CFFCD4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25" y="140352"/>
            <a:ext cx="1248025" cy="6219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95EE42-585C-4820-B20D-FA61ECEA3F74}"/>
              </a:ext>
            </a:extLst>
          </p:cNvPr>
          <p:cNvSpPr txBox="1"/>
          <p:nvPr/>
        </p:nvSpPr>
        <p:spPr>
          <a:xfrm>
            <a:off x="1411550" y="177388"/>
            <a:ext cx="3071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latin typeface="+mj-lt"/>
              </a:rPr>
              <a:t>Laboratórios de Informática IV </a:t>
            </a:r>
          </a:p>
          <a:p>
            <a:r>
              <a:rPr lang="pt-PT" sz="1400" dirty="0">
                <a:latin typeface="+mj-lt"/>
              </a:rPr>
              <a:t>Ano letivo 2018/2019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0A992A2-AC16-4C4F-B529-D025FB2A3B7C}"/>
              </a:ext>
            </a:extLst>
          </p:cNvPr>
          <p:cNvSpPr txBox="1"/>
          <p:nvPr/>
        </p:nvSpPr>
        <p:spPr>
          <a:xfrm>
            <a:off x="6096000" y="1474619"/>
            <a:ext cx="4429327" cy="361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pt-PT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PT" sz="1900" dirty="0"/>
              <a:t> </a:t>
            </a:r>
            <a:r>
              <a:rPr lang="pt-PT" dirty="0"/>
              <a:t>Requisitos levantados –  14; </a:t>
            </a:r>
            <a:endParaRPr lang="pt-PT" sz="19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PT" sz="1900" dirty="0"/>
              <a:t>Modelo de domínio – 15;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sz="1900" dirty="0"/>
              <a:t> Diagrama de use cases – 16;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sz="1900" dirty="0"/>
              <a:t> Especificação de um use case –  20;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sz="1900" dirty="0"/>
              <a:t> Diagrama de atividade de um use case –  21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sz="1900" dirty="0"/>
              <a:t> Diagrama de sequência de subsistema de um use case  – 22;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sz="1900" dirty="0"/>
              <a:t> Diagrama de classes –  23;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sz="1900" dirty="0"/>
              <a:t> Máquina de estados - 24;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sz="1900" dirty="0"/>
              <a:t> Base de dados  - 25</a:t>
            </a:r>
          </a:p>
        </p:txBody>
      </p:sp>
    </p:spTree>
    <p:extLst>
      <p:ext uri="{BB962C8B-B14F-4D97-AF65-F5344CB8AC3E}">
        <p14:creationId xmlns:p14="http://schemas.microsoft.com/office/powerpoint/2010/main" val="197068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E880D3-65B5-40BD-ADE9-0FB2CCC27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0573-DFA7-4B0D-9CE4-1D36B310808D}" type="slidenum">
              <a:rPr lang="pt-PT" smtClean="0"/>
              <a:t>20</a:t>
            </a:fld>
            <a:endParaRPr lang="pt-PT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8C2464-0F49-4F65-BCEF-528145499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25" y="140352"/>
            <a:ext cx="1248025" cy="6219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022AE13-F6E1-4DB9-8FDE-0F65A35BAC1E}"/>
              </a:ext>
            </a:extLst>
          </p:cNvPr>
          <p:cNvSpPr txBox="1"/>
          <p:nvPr/>
        </p:nvSpPr>
        <p:spPr>
          <a:xfrm>
            <a:off x="1411550" y="177388"/>
            <a:ext cx="3071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latin typeface="+mj-lt"/>
              </a:rPr>
              <a:t>Laboratórios de Informática IV </a:t>
            </a:r>
          </a:p>
          <a:p>
            <a:r>
              <a:rPr lang="pt-PT" sz="1400" dirty="0">
                <a:latin typeface="+mj-lt"/>
              </a:rPr>
              <a:t>Ano letivo 2018/2019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E29F43-C429-4263-9469-0066141BE285}"/>
              </a:ext>
            </a:extLst>
          </p:cNvPr>
          <p:cNvSpPr txBox="1"/>
          <p:nvPr/>
        </p:nvSpPr>
        <p:spPr>
          <a:xfrm>
            <a:off x="-550416" y="799375"/>
            <a:ext cx="538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Especificação do use case realizar receita: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04CBCD-CA6C-4F1D-8441-F1BD47C306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935" y="279096"/>
            <a:ext cx="7753540" cy="594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06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128C7-8B97-4EFE-9949-FE91CA148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0573-DFA7-4B0D-9CE4-1D36B310808D}" type="slidenum">
              <a:rPr lang="pt-PT" smtClean="0"/>
              <a:t>21</a:t>
            </a:fld>
            <a:endParaRPr lang="pt-P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6E15BD-842C-448E-96BB-2C8A43BECE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25" y="140352"/>
            <a:ext cx="1248025" cy="6219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4A0D89-3E43-43BD-BE8A-5E43182548BA}"/>
              </a:ext>
            </a:extLst>
          </p:cNvPr>
          <p:cNvSpPr txBox="1"/>
          <p:nvPr/>
        </p:nvSpPr>
        <p:spPr>
          <a:xfrm>
            <a:off x="1411550" y="177388"/>
            <a:ext cx="3071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latin typeface="+mj-lt"/>
              </a:rPr>
              <a:t>Laboratórios de Informática IV </a:t>
            </a:r>
          </a:p>
          <a:p>
            <a:r>
              <a:rPr lang="pt-PT" sz="1400" dirty="0">
                <a:latin typeface="+mj-lt"/>
              </a:rPr>
              <a:t>Ano letivo 2018/2019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903567-F956-4AA7-8339-E84ABDC2319D}"/>
              </a:ext>
            </a:extLst>
          </p:cNvPr>
          <p:cNvSpPr txBox="1"/>
          <p:nvPr/>
        </p:nvSpPr>
        <p:spPr>
          <a:xfrm>
            <a:off x="-1429306" y="799375"/>
            <a:ext cx="538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Diagrama de atividade: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F5ECF1-1A11-412C-A816-F57DBC70AE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542" y="33603"/>
            <a:ext cx="5957916" cy="626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90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F8E9A6-2073-406E-9592-6B42DC324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0573-DFA7-4B0D-9CE4-1D36B310808D}" type="slidenum">
              <a:rPr lang="pt-PT" smtClean="0"/>
              <a:t>22</a:t>
            </a:fld>
            <a:endParaRPr lang="pt-P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C414C0-6481-4517-BA8C-F5F737F93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25" y="140352"/>
            <a:ext cx="1248025" cy="6219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CFFC05-4757-43C9-B493-59FA56D645AA}"/>
              </a:ext>
            </a:extLst>
          </p:cNvPr>
          <p:cNvSpPr txBox="1"/>
          <p:nvPr/>
        </p:nvSpPr>
        <p:spPr>
          <a:xfrm>
            <a:off x="1411550" y="177388"/>
            <a:ext cx="3071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latin typeface="+mj-lt"/>
              </a:rPr>
              <a:t>Laboratórios de Informática IV </a:t>
            </a:r>
          </a:p>
          <a:p>
            <a:r>
              <a:rPr lang="pt-PT" sz="1400" dirty="0">
                <a:latin typeface="+mj-lt"/>
              </a:rPr>
              <a:t>Ano letivo 2018/2019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C9F02E-7389-4257-AEC1-E85C077D32F5}"/>
              </a:ext>
            </a:extLst>
          </p:cNvPr>
          <p:cNvSpPr txBox="1"/>
          <p:nvPr/>
        </p:nvSpPr>
        <p:spPr>
          <a:xfrm>
            <a:off x="-683581" y="799375"/>
            <a:ext cx="538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Diagrama de sequência de subsistema: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EAC7D1-8F1A-406D-ACB6-5125067B81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248" y="140352"/>
            <a:ext cx="5816798" cy="57899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8EFE14-145F-4031-AABC-8C6A918104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26" y="1205743"/>
            <a:ext cx="5567322" cy="496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35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741E6-1FC8-4869-A6C9-2BEF43777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0573-DFA7-4B0D-9CE4-1D36B310808D}" type="slidenum">
              <a:rPr lang="pt-PT" smtClean="0"/>
              <a:t>23</a:t>
            </a:fld>
            <a:endParaRPr lang="pt-P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C24881-AB2B-41F7-A53D-549EB0F5A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25" y="140352"/>
            <a:ext cx="1248025" cy="6219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0C9E1D-1A40-4A04-B94D-0E2F432A5A67}"/>
              </a:ext>
            </a:extLst>
          </p:cNvPr>
          <p:cNvSpPr txBox="1"/>
          <p:nvPr/>
        </p:nvSpPr>
        <p:spPr>
          <a:xfrm>
            <a:off x="1411550" y="177388"/>
            <a:ext cx="3071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latin typeface="+mj-lt"/>
              </a:rPr>
              <a:t>Laboratórios de Informática IV </a:t>
            </a:r>
          </a:p>
          <a:p>
            <a:r>
              <a:rPr lang="pt-PT" sz="1400" dirty="0">
                <a:latin typeface="+mj-lt"/>
              </a:rPr>
              <a:t>Ano letivo 2018/2019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E897E2-61DF-447B-BD83-2EBCBF5EA6D4}"/>
              </a:ext>
            </a:extLst>
          </p:cNvPr>
          <p:cNvSpPr txBox="1"/>
          <p:nvPr/>
        </p:nvSpPr>
        <p:spPr>
          <a:xfrm>
            <a:off x="-1553593" y="799375"/>
            <a:ext cx="538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Diagrama de classes: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F03BB3-0315-4859-84C0-45C00879FF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3" y="1205742"/>
            <a:ext cx="11983952" cy="506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57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E2FB3-3E4A-4B26-AB27-202ED0A7B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0573-DFA7-4B0D-9CE4-1D36B310808D}" type="slidenum">
              <a:rPr lang="pt-PT" smtClean="0"/>
              <a:t>24</a:t>
            </a:fld>
            <a:endParaRPr lang="pt-PT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00C664-FA37-4A6F-B68D-550ABA390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25" y="140352"/>
            <a:ext cx="1248025" cy="6219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F472CD-6234-4E34-8869-F10269E4F66B}"/>
              </a:ext>
            </a:extLst>
          </p:cNvPr>
          <p:cNvSpPr txBox="1"/>
          <p:nvPr/>
        </p:nvSpPr>
        <p:spPr>
          <a:xfrm>
            <a:off x="1411550" y="177388"/>
            <a:ext cx="3071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latin typeface="+mj-lt"/>
              </a:rPr>
              <a:t>Laboratórios de Informática IV </a:t>
            </a:r>
          </a:p>
          <a:p>
            <a:r>
              <a:rPr lang="pt-PT" sz="1400" dirty="0">
                <a:latin typeface="+mj-lt"/>
              </a:rPr>
              <a:t>Ano letivo 2018/2019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F3C979-B4DD-4423-823A-BEA16C51B95C}"/>
              </a:ext>
            </a:extLst>
          </p:cNvPr>
          <p:cNvSpPr txBox="1"/>
          <p:nvPr/>
        </p:nvSpPr>
        <p:spPr>
          <a:xfrm>
            <a:off x="-1526959" y="799375"/>
            <a:ext cx="538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Máquina de estados: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0D7C80-2115-4190-A469-8C74A72DA8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25" y="1267474"/>
            <a:ext cx="4997048" cy="31928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E5D969-8063-4DCA-B77C-55B5736153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812" y="140352"/>
            <a:ext cx="5267687" cy="26724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5D6F9C-2148-4B5B-9B5C-84C9DF7B34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007" y="700608"/>
            <a:ext cx="6729986" cy="564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67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11FF2C-D8EA-4F25-A34B-B26840FB1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0573-DFA7-4B0D-9CE4-1D36B310808D}" type="slidenum">
              <a:rPr lang="pt-PT" smtClean="0"/>
              <a:t>25</a:t>
            </a:fld>
            <a:endParaRPr lang="pt-P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164C35-671B-4B35-934A-F1D9DEA26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25" y="140352"/>
            <a:ext cx="1248025" cy="6219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0852FA-EEDF-489F-B665-36A71A5E61A7}"/>
              </a:ext>
            </a:extLst>
          </p:cNvPr>
          <p:cNvSpPr txBox="1"/>
          <p:nvPr/>
        </p:nvSpPr>
        <p:spPr>
          <a:xfrm>
            <a:off x="1411550" y="177388"/>
            <a:ext cx="3071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latin typeface="+mj-lt"/>
              </a:rPr>
              <a:t>Laboratórios de Informática IV </a:t>
            </a:r>
          </a:p>
          <a:p>
            <a:r>
              <a:rPr lang="pt-PT" sz="1400" dirty="0">
                <a:latin typeface="+mj-lt"/>
              </a:rPr>
              <a:t>Ano letivo 2018/2019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3AF244-CE2D-4705-A5E1-97F97ECC00D1}"/>
              </a:ext>
            </a:extLst>
          </p:cNvPr>
          <p:cNvSpPr txBox="1"/>
          <p:nvPr/>
        </p:nvSpPr>
        <p:spPr>
          <a:xfrm>
            <a:off x="-1784411" y="762339"/>
            <a:ext cx="538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Bases de dados: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9FA8C2A-68A0-E643-8462-9493ECA69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6449"/>
            <a:ext cx="12192000" cy="546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36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25FC7-F843-4D9C-BA82-CE4AC78DE7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514906"/>
            <a:ext cx="10058400" cy="3566160"/>
          </a:xfrm>
        </p:spPr>
        <p:txBody>
          <a:bodyPr/>
          <a:lstStyle/>
          <a:p>
            <a:pPr algn="ctr"/>
            <a:r>
              <a:rPr lang="pt-PT" i="1" dirty="0"/>
              <a:t>FitChef </a:t>
            </a:r>
            <a:br>
              <a:rPr lang="pt-PT" i="1" dirty="0"/>
            </a:br>
            <a:r>
              <a:rPr lang="pt-PT" sz="4000" i="1" dirty="0"/>
              <a:t>(Assistente pessoal para cozinhados domésticos)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DFDB9A-DA0F-4BCC-858C-F81428BEE4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t-PT" cap="none" dirty="0"/>
              <a:t>João Nunes, Luís Braga, Luís Martins, Shahzod Yusupov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1E459E-A0E2-47FE-A9B0-E01500507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25" y="140352"/>
            <a:ext cx="1248025" cy="6219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67A59B-0AA2-40EE-86D8-8131C5080A9D}"/>
              </a:ext>
            </a:extLst>
          </p:cNvPr>
          <p:cNvSpPr txBox="1"/>
          <p:nvPr/>
        </p:nvSpPr>
        <p:spPr>
          <a:xfrm>
            <a:off x="1411550" y="177388"/>
            <a:ext cx="3071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latin typeface="+mj-lt"/>
              </a:rPr>
              <a:t>Laboratórios de Informática IV </a:t>
            </a:r>
          </a:p>
          <a:p>
            <a:r>
              <a:rPr lang="pt-PT" sz="1400" dirty="0">
                <a:latin typeface="+mj-lt"/>
              </a:rPr>
              <a:t>Ano letivo 2018/2019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F81A4A-67AF-4505-A4D6-153C96BEF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0573-DFA7-4B0D-9CE4-1D36B310808D}" type="slidenum">
              <a:rPr lang="pt-PT" smtClean="0"/>
              <a:t>26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9874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4ECBB-989E-4985-B31F-79A5D2EC1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0573-DFA7-4B0D-9CE4-1D36B310808D}" type="slidenum">
              <a:rPr lang="pt-PT" smtClean="0"/>
              <a:t>3</a:t>
            </a:fld>
            <a:endParaRPr lang="pt-P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686E84-E7EA-4C67-87EB-8E070AE4D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25" y="140352"/>
            <a:ext cx="1248025" cy="6219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96B322-669C-4598-9151-CB3F7388E29C}"/>
              </a:ext>
            </a:extLst>
          </p:cNvPr>
          <p:cNvSpPr txBox="1"/>
          <p:nvPr/>
        </p:nvSpPr>
        <p:spPr>
          <a:xfrm>
            <a:off x="1411550" y="177388"/>
            <a:ext cx="3071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latin typeface="+mj-lt"/>
              </a:rPr>
              <a:t>Laboratórios de Informática IV </a:t>
            </a:r>
          </a:p>
          <a:p>
            <a:r>
              <a:rPr lang="pt-PT" sz="1400" dirty="0">
                <a:latin typeface="+mj-lt"/>
              </a:rPr>
              <a:t>Ano letivo 2018/2019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C3CFCB-78A0-44FC-991D-EE599D839614}"/>
              </a:ext>
            </a:extLst>
          </p:cNvPr>
          <p:cNvSpPr txBox="1"/>
          <p:nvPr/>
        </p:nvSpPr>
        <p:spPr>
          <a:xfrm>
            <a:off x="1191087" y="1766657"/>
            <a:ext cx="885103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500" i="1" dirty="0">
                <a:solidFill>
                  <a:srgbClr val="002060"/>
                </a:solidFill>
                <a:latin typeface="Bell MT" panose="02020503060305020303" pitchFamily="18" charset="0"/>
              </a:rPr>
              <a:t>FitChef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27C810-38C5-4FBF-88C2-05BFEBE3A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910" y="3002829"/>
            <a:ext cx="1095282" cy="125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224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3C968C-4CAF-AE43-A5B2-6B1031796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			Contextualização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6E8F003-0E20-B040-9B17-189A411DB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0573-DFA7-4B0D-9CE4-1D36B310808D}" type="slidenum">
              <a:rPr lang="pt-PT" smtClean="0"/>
              <a:t>4</a:t>
            </a:fld>
            <a:endParaRPr lang="pt-PT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B5C7471-3E7E-9548-AB8E-6117249D7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pt-PT" sz="2000" dirty="0"/>
              <a:t>Em 2011 um grupo de engenheiros informáticos, da UMINHO, decide criar uma empresa;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sz="2000" dirty="0"/>
              <a:t>O nome da empresa criada é TechEasy, focando-se no desenvolvimento software para aplicações móveis;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sz="2000" dirty="0"/>
              <a:t>Inicialmente, a empresa dedicava-se a desenvolver software para empresas de pequena dimensão;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sz="2000" dirty="0"/>
              <a:t>Num dado instante, um dos membros mais sênior da empresa, decide mudar a sua alimentação para uma mais saudável, porém depara-se com uma falta de ideias e conhecimento;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sz="2000" dirty="0"/>
              <a:t>Surgiu então, </a:t>
            </a:r>
            <a:r>
              <a:rPr lang="pt-PT" sz="2000" b="1" dirty="0"/>
              <a:t>em 2015</a:t>
            </a:r>
            <a:r>
              <a:rPr lang="pt-PT" sz="2000" dirty="0"/>
              <a:t>, a ideia para o FitChef, um assistente pessoal para cozinhados domésticos.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sz="2000" dirty="0"/>
              <a:t>Esta ideia é discutida com os superiores da empresa e , após um estudo de mercado cujo feedback foi positivo, a ideia é seguida avante.</a:t>
            </a:r>
          </a:p>
          <a:p>
            <a:pPr marL="201168" lvl="1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63759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BC002C-D550-B644-96AE-B36AB5B2C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	Apresentação do caso de estudo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8C076F5-FC76-C645-8228-B5DD425C1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pt-PT" sz="2000" dirty="0"/>
              <a:t>O </a:t>
            </a:r>
            <a:r>
              <a:rPr lang="pt-PT" sz="2000" dirty="0" err="1"/>
              <a:t>FitChef</a:t>
            </a:r>
            <a:r>
              <a:rPr lang="pt-PT" sz="2000" dirty="0"/>
              <a:t>, está disponível ao público sendo livremente disponível;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sz="2000" dirty="0"/>
              <a:t>Trata-se de um sistema web </a:t>
            </a:r>
            <a:r>
              <a:rPr lang="pt-PT" sz="2000" dirty="0" err="1"/>
              <a:t>based</a:t>
            </a:r>
            <a:r>
              <a:rPr lang="pt-PT" sz="2000" dirty="0"/>
              <a:t> móvel;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sz="2000" dirty="0"/>
              <a:t>Inicialmente, o utilizador passa por um processo de registo;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sz="2000" dirty="0"/>
              <a:t>Depois de se registar, pode configurar a plataforma consoante as suas preferências;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sz="2000" dirty="0"/>
              <a:t>Possui uma interface simples, intuitiva e a possibilidade se poder interagir por escrita; </a:t>
            </a:r>
          </a:p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63FE47C-2452-1E4A-B216-FE1102CF8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0573-DFA7-4B0D-9CE4-1D36B310808D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62643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09813A-A4C9-1C44-A4EF-AB5774055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		  Motivação e objetivos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FF5691E-9548-5C49-BC5C-7F6C42463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pt-PT" sz="2000" dirty="0"/>
              <a:t>Inovação da ideia com intuito de obter um retorno financeiro considerável 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sz="2000" dirty="0"/>
              <a:t>Remove as indecisões e auxilia no processo de confeção de pratos saudáveis;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sz="2000" dirty="0"/>
              <a:t>Incentivo para melhorar a saúde do público em geral.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PT" sz="2000" dirty="0"/>
          </a:p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B4AB9E2-C2D0-EB4A-B713-E5CAA3AAB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0573-DFA7-4B0D-9CE4-1D36B310808D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770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BD61F7-593F-0D43-A239-2E92BC637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                Identidade do sistema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95E792B-F5BA-104D-BA78-7847EAB31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0573-DFA7-4B0D-9CE4-1D36B310808D}" type="slidenum">
              <a:rPr lang="pt-PT" smtClean="0"/>
              <a:t>7</a:t>
            </a:fld>
            <a:endParaRPr lang="pt-PT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F3E0CDF4-D3C4-B840-B7C1-0658AA3CA9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393" y="1846263"/>
            <a:ext cx="5109540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228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4990C97-5A82-5745-B93B-C9B820AA3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pt-PT" sz="2000" dirty="0"/>
              <a:t>Maior foco num estilo de vida saudável na sociedade;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sz="2000" dirty="0"/>
              <a:t>Horários de trabalho tornam vidas mais atarefadas o que complica o processo de culinária;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sz="2000" dirty="0" err="1"/>
              <a:t>FitChef</a:t>
            </a:r>
            <a:r>
              <a:rPr lang="pt-PT" sz="2000" dirty="0"/>
              <a:t>, procura ajudar os seus utilizadores a colmatar estes problemas;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sz="2000" dirty="0"/>
              <a:t>Possível encontrar estabelecimentos onde se encontram ingredientes necessários para a confeção da receita, caso não possua esses mesmos;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sz="2000" dirty="0"/>
              <a:t>Falta de aplicações com este intuito no mercado.</a:t>
            </a:r>
          </a:p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AC5190E-06EC-AF48-BB23-2CD32818C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0573-DFA7-4B0D-9CE4-1D36B310808D}" type="slidenum">
              <a:rPr lang="pt-PT" smtClean="0"/>
              <a:t>8</a:t>
            </a:fld>
            <a:endParaRPr lang="pt-PT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BCF34CD2-546A-7441-AE57-D326AD72A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011649"/>
            <a:ext cx="7924157" cy="7257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dirty="0"/>
              <a:t>                 Justificação do sistema</a:t>
            </a:r>
          </a:p>
        </p:txBody>
      </p:sp>
    </p:spTree>
    <p:extLst>
      <p:ext uri="{BB962C8B-B14F-4D97-AF65-F5344CB8AC3E}">
        <p14:creationId xmlns:p14="http://schemas.microsoft.com/office/powerpoint/2010/main" val="486974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8A1A-697E-4D2A-A16C-92F68BC90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Utilidade do sistema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A21D1-E2A8-45FE-A1A1-2365E4BA4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pt-PT" sz="2000" dirty="0"/>
              <a:t>Pessoas a procurar um estilo de vida mais saudável podem utilizar esta plataforma;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sz="2000" dirty="0"/>
              <a:t>Facilmente encontrará receitas saudáveis adequadas ao seu gosto;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sz="2000" dirty="0"/>
              <a:t>Panóplia de receitas saudáveis;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sz="2000" dirty="0"/>
              <a:t>Providenciará locais onde poderá comprar ingredientes para a confeção das receitas.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PT" sz="2000" dirty="0"/>
              <a:t>O utilizador poupa tempo, no sentido em que não tem que perder tempo a pensar no prato que irá confecionar;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PT" sz="2000" dirty="0"/>
          </a:p>
          <a:p>
            <a:pPr lvl="1"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128C7-8B97-4EFE-9949-FE91CA148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0573-DFA7-4B0D-9CE4-1D36B310808D}" type="slidenum">
              <a:rPr lang="pt-PT" smtClean="0"/>
              <a:t>9</a:t>
            </a:fld>
            <a:endParaRPr lang="pt-P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6E15BD-842C-448E-96BB-2C8A43BECE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25" y="140352"/>
            <a:ext cx="1248025" cy="6219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4A0D89-3E43-43BD-BE8A-5E43182548BA}"/>
              </a:ext>
            </a:extLst>
          </p:cNvPr>
          <p:cNvSpPr txBox="1"/>
          <p:nvPr/>
        </p:nvSpPr>
        <p:spPr>
          <a:xfrm>
            <a:off x="1411550" y="177388"/>
            <a:ext cx="3071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latin typeface="+mj-lt"/>
              </a:rPr>
              <a:t>Laboratórios de Informática IV </a:t>
            </a:r>
          </a:p>
          <a:p>
            <a:r>
              <a:rPr lang="pt-PT" sz="1400" dirty="0">
                <a:latin typeface="+mj-lt"/>
              </a:rPr>
              <a:t>Ano letivo 2018/2019</a:t>
            </a:r>
          </a:p>
        </p:txBody>
      </p:sp>
    </p:spTree>
    <p:extLst>
      <p:ext uri="{BB962C8B-B14F-4D97-AF65-F5344CB8AC3E}">
        <p14:creationId xmlns:p14="http://schemas.microsoft.com/office/powerpoint/2010/main" val="159522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1517</TotalTime>
  <Words>977</Words>
  <Application>Microsoft Macintosh PowerPoint</Application>
  <PresentationFormat>Ecrã Panorâmico</PresentationFormat>
  <Paragraphs>165</Paragraphs>
  <Slides>26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26</vt:i4>
      </vt:variant>
    </vt:vector>
  </HeadingPairs>
  <TitlesOfParts>
    <vt:vector size="31" baseType="lpstr">
      <vt:lpstr>Arial</vt:lpstr>
      <vt:lpstr>Bell MT</vt:lpstr>
      <vt:lpstr>Calibri</vt:lpstr>
      <vt:lpstr>Calibri Light</vt:lpstr>
      <vt:lpstr>Retrospect</vt:lpstr>
      <vt:lpstr>FitChef  (Assistente pessoal para cozinhados domésticos)</vt:lpstr>
      <vt:lpstr>Estrutura da apresentação</vt:lpstr>
      <vt:lpstr>Apresentação do PowerPoint</vt:lpstr>
      <vt:lpstr>   Contextualização</vt:lpstr>
      <vt:lpstr> Apresentação do caso de estudo</vt:lpstr>
      <vt:lpstr>    Motivação e objetivos</vt:lpstr>
      <vt:lpstr>                Identidade do sistema</vt:lpstr>
      <vt:lpstr>                 Justificação do sistema</vt:lpstr>
      <vt:lpstr>Utilidade do sistema</vt:lpstr>
      <vt:lpstr>    Viabilidade</vt:lpstr>
      <vt:lpstr>Recursos necessários</vt:lpstr>
      <vt:lpstr>Medidas de sucesso</vt:lpstr>
      <vt:lpstr>  Plano de desenvolvimento</vt:lpstr>
      <vt:lpstr>Requisitos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FitChef  (Assistente pessoal para cozinhados domésticos)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FitChef  (Assistente pessoal para cozinhados domésticos)</dc:title>
  <dc:creator>joaon</dc:creator>
  <cp:lastModifiedBy>Shahzod Yusupov</cp:lastModifiedBy>
  <cp:revision>42</cp:revision>
  <dcterms:created xsi:type="dcterms:W3CDTF">2019-02-25T14:47:31Z</dcterms:created>
  <dcterms:modified xsi:type="dcterms:W3CDTF">2019-06-04T14:49:53Z</dcterms:modified>
</cp:coreProperties>
</file>