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415600" y="1409079"/>
            <a:ext cx="11360800" cy="2595448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pt-BR" sz="3200"/>
              <a:t>Capacitação em Análise de Dados para Qualificação da Gestão em Saúde</a:t>
            </a:r>
            <a:br>
              <a:rPr lang="pt-BR" sz="3200"/>
            </a:br>
            <a:br>
              <a:rPr lang="pt-BR" sz="3200"/>
            </a:br>
            <a:endParaRPr sz="32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15600" y="3931844"/>
            <a:ext cx="11360800" cy="177199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Prof. Dr. Adelmo Inácio Bertolde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Depto. de Estatística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Centro de Ciências Exatas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Universidade Federal do Espírito Santo</a:t>
            </a:r>
            <a:endParaRPr sz="180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926893" y="318253"/>
            <a:ext cx="38158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no R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617974" y="1686953"/>
            <a:ext cx="1030817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  Importando os dados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#substituir pelo seu diretório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setwd("D:\\_____C U R S O _____S E S A  - I C E P I\\Aulas em slides\\Semana 14")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617974" y="3718278"/>
            <a:ext cx="101962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casos&lt;-read.csv2("banco.csv", sep=";", dec=",",header=T)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casos&lt;-casos[order(casos$ordem_shape), ]  #Ordenando os bancos pela ordem do shape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4926893" y="318253"/>
            <a:ext cx="38158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no R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463" y="1187837"/>
            <a:ext cx="6924325" cy="554130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7819053" y="2774859"/>
            <a:ext cx="43113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#para visualizar a ordem do shape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&gt;mapa[[2]]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2798" y="587829"/>
            <a:ext cx="4826403" cy="493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14909" y="5794310"/>
            <a:ext cx="12225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hist(1000*(casos$obit/casos$nasc), main="Taxa de mortalidade infantil, ES-2010", xlab="Taxa (por mil)", ylab="Frequência")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8518" y="768831"/>
            <a:ext cx="4994963" cy="4686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651048" y="6007656"/>
            <a:ext cx="10440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boxplot(1000*(casos$obit/casos$nasc),main="Taxa de mortalidade infantil, ES-2010 (valor por mil))")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4926893" y="318253"/>
            <a:ext cx="38158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no R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632715" y="1167987"/>
            <a:ext cx="107226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 diagrama de dispersão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plot(casos$nasc, 1000*(casos$obit/casos$nasc), xlab="Nascidos vivos &lt; 1 ano, por município", ylab="Taxa/mil", main="Mortalidade infantil (por mil), ES/2010")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2588" y="2023281"/>
            <a:ext cx="6893979" cy="4767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610100" y="3531753"/>
            <a:ext cx="38965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Observar o efeito funil das taxas segundo o número de nascidos vivos.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5934599" y="299592"/>
            <a:ext cx="38158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</a:t>
            </a: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1038657" y="1341204"/>
            <a:ext cx="1095118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    mapa de mortalidade infantil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cols&lt;-c("white","yellow", "orange", "red", "red4")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brks&lt;-c(0, 8, 10,12, 14 , 100)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plot(</a:t>
            </a:r>
            <a:r>
              <a:rPr lang="pt-BR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mapa, col=cols[findInterval(1000*(casos$obit/casos$nasc), brks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all.inside=TRUE)], axes=F)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title(main="Taxa de mortalidade infantil, ES-2010",  cex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text(170000, 7860000, "Escala por mil",  cex = 0.9)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compassRose(400000,7700000, rot=0, cex=0.8)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text(399100,7652000, "Fonte: DATASUS",  cex = 0.8)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legend(120000,7850000, legend=leglabs(brks, under="0 -", over="&gt;", between="-"), fill=cols,  bty="n",  cex = 1.0)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7333" y="257661"/>
            <a:ext cx="4961140" cy="634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954682" y="1355548"/>
            <a:ext cx="79244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o Estimador Bayesiano empírico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954682" y="2564358"/>
            <a:ext cx="9822176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rodando o empirical Bayes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vizinhos&lt;- poly2nb(mapa)  # arquivo de vizinhos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nascidos&lt;-casos$nasc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local&lt;-</a:t>
            </a:r>
            <a:r>
              <a:rPr lang="pt-BR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EBlocal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(casos$obit,nascidos,vizinhos)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5548960" y="357530"/>
            <a:ext cx="397759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723047" y="1525164"/>
            <a:ext cx="10745906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    mapas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par(mfrow=c(1,2))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plot(mapa, col=cols[findInterval(1000*(casos$obit/casos$nasc), brks, all.inside=TRUE)], axes=F)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title(main="Taxa de mortalidade infantil, ES-2010",  cex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plot(mapa, col=cols[findInterval(1000*local$est, brks, all.inside=TRUE)], axes=F)  # axes= 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title(main="Estimador Bayesiano Local",  cex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text(132000, 7900000, "Escala por mil",  cex = 1.0)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compassRose(400000,7700000, rot=0, cex=0.6)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text(399100,7652000, "Fonte: DATASUS",  cex = 0.7)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legend(84000,7896000, legend=leglabs(brks, under="0 -", over="&gt;", between="-"), fill=cols,  bty="n",  cex = 1.0)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3088761" y="203994"/>
            <a:ext cx="684834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para gerar a rosa dos ventos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2267340" y="856357"/>
            <a:ext cx="7567125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############################### </a:t>
            </a:r>
            <a:r>
              <a:rPr lang="pt-BR" sz="16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rosa dos ventos no mapa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compassRose&lt;-function (x, y, rot = 0, cex = 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oldcex &lt;- par(cex = cex)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mheight &lt;- strheight("M")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xylim &lt;- par("usr")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plotdim &lt;- par("pin")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xmult &lt;- (xylim[2] - xylim[1])/(xylim[4] - xylim[3]) * plotdim[2]/plotdim[1]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point.angles &lt;- seq(0, 2 * pi, by = pi/4) + pi * rot/180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crspans &lt;- rep(c(mheight * 3, mheight/2), length.out = 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xpoints &lt;- cos(point.angles) * crspans * xmult +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ypoints &lt;- sin(point.angles) * crspans +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for (point in 1:8)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pcol &lt;- ifelse(point%%2, "black", "white")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polygon(c(xpoints[c(point, point + 1)], x), c(ypoints[c(point,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point + 1)], y), col = pcol)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txtxpoints &lt;- cos(point.angles[c(1, 3, 5, 7)]) * 1.2 * crspans[1] *  xmult +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txtypoints &lt;- sin(point.angles[c(1, 3, 5, 7)]) * 1.2 * crspans[1] +  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text(txtxpoints, txtypoints, c("L", "N", "O", "S"))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par(oldcex)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16720" y="1365463"/>
            <a:ext cx="73796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da aula: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16720" y="2227953"/>
            <a:ext cx="110984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Apresentar </a:t>
            </a: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aplicação com uso do Estimador Bayesiano Empírico.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20530" y="4069639"/>
            <a:ext cx="40538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dessa aula?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19380" y="4763100"/>
            <a:ext cx="10753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ser uma opção para a atividade final do módulo 1.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341509" y="2971588"/>
            <a:ext cx="6306344" cy="553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9447" l="-4347" r="0" t="-2527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886614" y="6361618"/>
            <a:ext cx="10724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mapa da direita tem um padrão espacial cuja interpretação é facilitada em relação ao mapa da taxa (esquerda).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3129" y="1048238"/>
            <a:ext cx="9572257" cy="541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5234802" y="203994"/>
            <a:ext cx="52086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EBE local por sexo</a:t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792" y="1105862"/>
            <a:ext cx="8960271" cy="5294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120002" y="1420110"/>
            <a:ext cx="52086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Próxima aula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008035" y="3321278"/>
            <a:ext cx="93308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Apresentação de ajuste de taxa por sexo e faixa etária.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8025" y="992765"/>
            <a:ext cx="8467454" cy="181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21439" y="3244725"/>
            <a:ext cx="8620625" cy="29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731544" y="278484"/>
            <a:ext cx="3311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023" y="1240971"/>
            <a:ext cx="10892492" cy="475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2955472" y="6248532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Procurar por “nascidos vivos Espírito Santo + Datasus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4731544" y="278484"/>
            <a:ext cx="3311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dados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97" y="1110262"/>
            <a:ext cx="10653810" cy="463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9928" y="5582510"/>
            <a:ext cx="7212562" cy="127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 rot="2472535">
            <a:off x="8534413" y="3902770"/>
            <a:ext cx="493782" cy="2202024"/>
          </a:xfrm>
          <a:prstGeom prst="downArrow">
            <a:avLst>
              <a:gd fmla="val 287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3469942" y="740890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Procurar por “óbitos infantis Espírito Santo + Datasus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120002" y="1420110"/>
            <a:ext cx="82852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Construindo no R: elementos essenciais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1038657" y="2104053"/>
            <a:ext cx="933081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O shape. É necessário extrair os arquivos numa pasta.</a:t>
            </a:r>
            <a:endParaRPr/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arquivos: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1904" y="3429000"/>
            <a:ext cx="7975038" cy="2692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120002" y="6173539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https://www.ipea.gov.br/ipeageo/malhas.html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120002" y="1420110"/>
            <a:ext cx="74175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Construindo no R: elementos essenciais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1038657" y="2104053"/>
            <a:ext cx="10559294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O arquivo de dados contendo pelo menos 4 colunas: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-os nomes dos municípios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-o número de ocorrências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-a população suscetível (de referência para aquele estudo)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-a ordem municipal de construção do shape</a:t>
            </a:r>
            <a:endParaRPr/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4507015" y="259130"/>
            <a:ext cx="34146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no R: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1318574" y="2536220"/>
            <a:ext cx="10400673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Programa para fazer mapa municipal do ES  -  taxas brutas e estimativas Bayesianas empíricas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############################### pacotes necessários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library(maps)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library(spdep)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library(maptools)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library(rgdal)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library(graphics)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2077315" cy="99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2004" y="0"/>
            <a:ext cx="1038397" cy="99276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115128" y="203994"/>
            <a:ext cx="52086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no R: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1418253" y="1937908"/>
            <a:ext cx="695130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##############################  Importando o shape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meu diretório onde está o shape. Você deve substituir pelo seu diretório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nesse diretório devem constar os 6  arquivos do shape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setwd("D:\\cópia de segurança_Drive\\Covid19-ES\\mapa")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#importanto a partir da função readShapePoly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mapa&lt;- readShapePoly("Limite_Municipal_2018.shp")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construindo o mapa (ver figura ao lado)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plot(mapa, axes=F)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1744" y="1633765"/>
            <a:ext cx="3001963" cy="4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