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4" r:id="rId16"/>
  </p:sldIdLst>
  <p:sldSz cx="9144000" cy="6858000" type="screen4x3"/>
  <p:notesSz cx="6648450" cy="98107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C8FE7-EFF1-4F83-BE1A-A964D93C8CCC}" type="datetimeFigureOut">
              <a:rPr lang="fr-FR" smtClean="0"/>
              <a:pPr/>
              <a:t>08/01/2012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A.Soukane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555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7466F-F9BE-48A4-88EB-F39937744F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86163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9725-A963-4BD3-A5A4-BA1E8EA0A6ED}" type="datetimeFigureOut">
              <a:rPr lang="fr-FR" smtClean="0"/>
              <a:pPr/>
              <a:t>08/01/2012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3125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5163" y="4660900"/>
            <a:ext cx="5318125" cy="44148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A.Soukane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555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B4BAA-D228-4BA0-9BD9-104DDAF0226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6092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4BAA-D228-4BA0-9BD9-104DDAF02266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A.Soukane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20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653FDD-EA57-4B2E-8FC3-E20E91447797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F55538-4451-402A-8452-873B164A62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903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0D5A-15EE-44BF-97FF-188EE130D297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4F7B-654D-48C9-BBC7-7D5DCC87BC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074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2F78-F5E0-4169-AD6B-8A0CB52E33AF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786-F08A-4C76-92AC-20FCADFAF8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5976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17C56-7A5C-4E25-ABB6-59C438975294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CC2B-0A2E-4D23-9079-9DED62E60A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237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FB36-3C91-4943-9352-A0BC9B8FB2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7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5A6EA-14AF-420F-8095-F737346EDE68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ACF3-6A69-4C34-8F8B-AF1ACDD67C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223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A676-0750-40B6-B214-BC34EC0C8ABB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F1A9C-2088-40D1-8CBB-A34D845AC1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88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DF8AE-2E2E-4DD1-8151-BC8DF2D50BAF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72C6D-F07A-4051-B653-457586BC40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39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A0C0-5357-4F26-8147-5F2034A5C684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983D-E52F-4E5D-A3D0-5D63FBBE0D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640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F9133-4B68-495B-8E7F-A8D89ABABEC9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3DF5B-0606-494A-BB5F-8CC6C074E3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07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C7A9-E5F9-4770-AE7F-FBC592008134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598CD-8600-45CD-8AAF-73A0B5B693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09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F1629-ACBF-43B8-9688-20C804F47460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E0928-8F44-45AB-9B2D-F08389C06E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829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C577E1FE-6825-4952-8AC0-78215347A1A7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B33134F-9952-4D94-BAAA-1CD10FD7B2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Conception orientée objet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>
                <a:solidFill>
                  <a:schemeClr val="tx1"/>
                </a:solidFill>
                <a:latin typeface="+mj-lt"/>
              </a:rPr>
              <a:t>A.Soukane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55538-4451-402A-8452-873B164A62E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pic>
        <p:nvPicPr>
          <p:cNvPr id="1026" name="Picture 2" descr="G:\Direction de la Formation\Cycle L\Zone-pedagogique-en-chantier\documents-info\2011-2012\Logo-ECE_PARIS-pet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310237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D83D25-7B5F-4E1F-A3D0-FE64CAE2E622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43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Classes et objets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classes</a:t>
            </a: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04000"/>
              <a:buFont typeface="Wingdings" pitchFamily="2" charset="2"/>
              <a:buChar char="§"/>
            </a:pPr>
            <a:r>
              <a:rPr lang="fr-FR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</a:t>
            </a:r>
            <a:r>
              <a:rPr lang="fr-FR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d’instances</a:t>
            </a:r>
            <a:endParaRPr lang="fr-FR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3888" y="287442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 Est capitale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2051720" y="2636912"/>
            <a:ext cx="4896544" cy="1080120"/>
            <a:chOff x="1691680" y="2636912"/>
            <a:chExt cx="4896544" cy="1080120"/>
          </a:xfrm>
        </p:grpSpPr>
        <p:sp>
          <p:nvSpPr>
            <p:cNvPr id="7" name="Rectangle 6"/>
            <p:cNvSpPr/>
            <p:nvPr/>
          </p:nvSpPr>
          <p:spPr bwMode="auto">
            <a:xfrm>
              <a:off x="1907704" y="2852936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Pays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963616" y="2857621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smtClean="0">
                  <a:solidFill>
                    <a:schemeClr val="tx2"/>
                  </a:solidFill>
                  <a:latin typeface="Times New Roman" pitchFamily="18" charset="0"/>
                </a:rPr>
                <a:t>Ville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Connecteur droit 11"/>
            <p:cNvCxnSpPr>
              <a:endCxn id="8" idx="1"/>
            </p:cNvCxnSpPr>
            <p:nvPr/>
          </p:nvCxnSpPr>
          <p:spPr bwMode="auto">
            <a:xfrm>
              <a:off x="3061804" y="3217661"/>
              <a:ext cx="1901812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 bwMode="auto">
            <a:xfrm>
              <a:off x="1691680" y="2636912"/>
              <a:ext cx="4896544" cy="108012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012737" y="4581128"/>
            <a:ext cx="4215447" cy="1656184"/>
            <a:chOff x="1468249" y="4581128"/>
            <a:chExt cx="4215447" cy="16561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468249" y="4581128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Pays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>
                  <a:solidFill>
                    <a:schemeClr val="tx2"/>
                  </a:solidFill>
                  <a:latin typeface="Times New Roman" pitchFamily="18" charset="0"/>
                </a:rPr>
                <a:t>(France)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08893" y="4581128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smtClean="0">
                  <a:solidFill>
                    <a:schemeClr val="tx2"/>
                  </a:solidFill>
                  <a:latin typeface="Times New Roman" pitchFamily="18" charset="0"/>
                </a:rPr>
                <a:t>Ville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(Paris)</a:t>
              </a:r>
            </a:p>
          </p:txBody>
        </p:sp>
        <p:cxnSp>
          <p:nvCxnSpPr>
            <p:cNvPr id="22" name="Connecteur droit 21"/>
            <p:cNvCxnSpPr>
              <a:endCxn id="21" idx="1"/>
            </p:cNvCxnSpPr>
            <p:nvPr/>
          </p:nvCxnSpPr>
          <p:spPr bwMode="auto">
            <a:xfrm>
              <a:off x="2607081" y="4941168"/>
              <a:ext cx="1901812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1475656" y="5512547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Pays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>
                  <a:solidFill>
                    <a:schemeClr val="tx2"/>
                  </a:solidFill>
                  <a:latin typeface="Times New Roman" pitchFamily="18" charset="0"/>
                </a:rPr>
                <a:t>(Brésil)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531568" y="5517232"/>
              <a:ext cx="1152128" cy="72008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smtClean="0">
                  <a:solidFill>
                    <a:schemeClr val="tx2"/>
                  </a:solidFill>
                  <a:latin typeface="Times New Roman" pitchFamily="18" charset="0"/>
                </a:rPr>
                <a:t>Ville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(</a:t>
              </a:r>
              <a:r>
                <a:rPr lang="fr-FR" sz="2000" dirty="0" err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razilia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25" name="Connecteur droit 24"/>
            <p:cNvCxnSpPr>
              <a:endCxn id="24" idx="1"/>
            </p:cNvCxnSpPr>
            <p:nvPr/>
          </p:nvCxnSpPr>
          <p:spPr bwMode="auto">
            <a:xfrm>
              <a:off x="2629756" y="5877272"/>
              <a:ext cx="1901812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6" name="ZoneTexte 25"/>
            <p:cNvSpPr txBox="1"/>
            <p:nvPr/>
          </p:nvSpPr>
          <p:spPr>
            <a:xfrm>
              <a:off x="2771800" y="460261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i="1" dirty="0" smtClean="0">
                  <a:solidFill>
                    <a:schemeClr val="tx2"/>
                  </a:solidFill>
                  <a:latin typeface="Times New Roman" pitchFamily="18" charset="0"/>
                </a:rPr>
                <a:t>Est capitale</a:t>
              </a:r>
              <a:endParaRPr lang="fr-FR" sz="1600" i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771800" y="5538718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i="1" dirty="0" smtClean="0">
                  <a:solidFill>
                    <a:schemeClr val="tx2"/>
                  </a:solidFill>
                  <a:latin typeface="Times New Roman" pitchFamily="18" charset="0"/>
                </a:rPr>
                <a:t>Est capitale</a:t>
              </a:r>
              <a:endParaRPr lang="fr-FR" sz="1600" i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236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6228184" y="5292352"/>
            <a:ext cx="648072" cy="550803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Liens et associations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060848"/>
            <a:ext cx="7772400" cy="4114800"/>
          </a:xfrm>
        </p:spPr>
        <p:txBody>
          <a:bodyPr/>
          <a:lstStyle/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Lien</a:t>
            </a:r>
          </a:p>
          <a:p>
            <a:pPr lvl="1"/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Relation conceptuelle entre objets</a:t>
            </a:r>
          </a:p>
          <a:p>
            <a:pPr lvl="1"/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Instance d’une association</a:t>
            </a: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 lvl="1"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Description d’un ensemble de liens ayant la même structure et la même sémantique</a:t>
            </a:r>
          </a:p>
          <a:p>
            <a:pPr marL="0" indent="0">
              <a:buSzPct val="104000"/>
              <a:buNone/>
            </a:pPr>
            <a:endParaRPr lang="fr-F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A.Soukane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2195736" y="4869160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Entreprise</a:t>
            </a:r>
          </a:p>
        </p:txBody>
      </p:sp>
      <p:cxnSp>
        <p:nvCxnSpPr>
          <p:cNvPr id="22" name="Connecteur droit 21"/>
          <p:cNvCxnSpPr>
            <a:endCxn id="21" idx="1"/>
          </p:cNvCxnSpPr>
          <p:nvPr/>
        </p:nvCxnSpPr>
        <p:spPr bwMode="auto">
          <a:xfrm>
            <a:off x="3334568" y="5229200"/>
            <a:ext cx="1901812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3499287" y="481863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Travaille pour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499287" y="53012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Emploie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80" y="4869160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Employé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444208" y="553871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Dirige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7020272" y="5292352"/>
            <a:ext cx="0" cy="29688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4139952" y="5157192"/>
            <a:ext cx="43204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/>
          <p:nvPr/>
        </p:nvCxnSpPr>
        <p:spPr bwMode="auto">
          <a:xfrm>
            <a:off x="4139952" y="5345598"/>
            <a:ext cx="43204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0905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Multiplicité des associations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060848"/>
            <a:ext cx="7772400" cy="4114800"/>
          </a:xfrm>
        </p:spPr>
        <p:txBody>
          <a:bodyPr/>
          <a:lstStyle/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Nombre d’instances d’une classe qui peuvent être mises en relation avec une seule instance de la classe associée</a:t>
            </a: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 marL="0" indent="0">
              <a:buSzPct val="104000"/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SzPct val="104000"/>
              <a:buFont typeface="Wingdings" pitchFamily="2" charset="2"/>
              <a:buChar char="§"/>
            </a:pP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Min..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2" indent="0">
              <a:buSzPct val="104000"/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4000"/>
              <a:buFont typeface="Wingdings" pitchFamily="2" charset="2"/>
              <a:buChar char="§"/>
            </a:pP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104000"/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04000"/>
              <a:buFont typeface="Wingdings" pitchFamily="2" charset="2"/>
              <a:buChar char="§"/>
            </a:pP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0..1</a:t>
            </a:r>
          </a:p>
          <a:p>
            <a:pPr lvl="1"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0..* ou *</a:t>
            </a:r>
          </a:p>
          <a:p>
            <a:pPr lvl="1"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1..*</a:t>
            </a:r>
          </a:p>
          <a:p>
            <a:pPr marL="457200" lvl="1" indent="0">
              <a:buSzPct val="104000"/>
              <a:buNone/>
            </a:pP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4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Liens et associations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4156" y="2024844"/>
            <a:ext cx="7772400" cy="4248472"/>
          </a:xfrm>
        </p:spPr>
        <p:txBody>
          <a:bodyPr/>
          <a:lstStyle/>
          <a:p>
            <a:pPr marL="0" indent="0">
              <a:buSzPct val="104000"/>
              <a:buNone/>
            </a:pP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155198" y="285293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Dirige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2160" y="2606570"/>
            <a:ext cx="648072" cy="550803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2183378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Entreprise</a:t>
            </a:r>
          </a:p>
        </p:txBody>
      </p:sp>
      <p:cxnSp>
        <p:nvCxnSpPr>
          <p:cNvPr id="22" name="Connecteur droit 21"/>
          <p:cNvCxnSpPr/>
          <p:nvPr/>
        </p:nvCxnSpPr>
        <p:spPr bwMode="auto">
          <a:xfrm>
            <a:off x="3139247" y="2626167"/>
            <a:ext cx="1901812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3283263" y="213285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Travaille pour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283263" y="26420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tx2"/>
                </a:solidFill>
                <a:latin typeface="Times New Roman" pitchFamily="18" charset="0"/>
              </a:rPr>
              <a:t>Emploie</a:t>
            </a:r>
            <a:endParaRPr lang="fr-FR" sz="1600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0356" y="2276872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Employé</a:t>
            </a: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6804248" y="3038618"/>
            <a:ext cx="0" cy="29688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874129" y="2480750"/>
            <a:ext cx="43204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/>
          <p:nvPr/>
        </p:nvCxnSpPr>
        <p:spPr bwMode="auto">
          <a:xfrm>
            <a:off x="3874129" y="2708920"/>
            <a:ext cx="43204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3139247" y="2321832"/>
            <a:ext cx="2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fr-FR" sz="18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499992" y="23082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Times New Roman" pitchFamily="18" charset="0"/>
              </a:rPr>
              <a:t>1..*</a:t>
            </a:r>
            <a:endParaRPr lang="fr-FR" sz="18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56176" y="2255386"/>
            <a:ext cx="2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fr-FR" sz="18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508104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Times New Roman" pitchFamily="18" charset="0"/>
              </a:rPr>
              <a:t>1..*</a:t>
            </a:r>
            <a:endParaRPr lang="fr-FR" sz="18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cxnSp>
        <p:nvCxnSpPr>
          <p:cNvPr id="12" name="Connecteur droit 11"/>
          <p:cNvCxnSpPr/>
          <p:nvPr/>
        </p:nvCxnSpPr>
        <p:spPr bwMode="auto">
          <a:xfrm>
            <a:off x="1979712" y="2686450"/>
            <a:ext cx="115212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>
            <a:off x="5021804" y="2780928"/>
            <a:ext cx="115212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40" name="Groupe 39"/>
          <p:cNvGrpSpPr/>
          <p:nvPr/>
        </p:nvGrpSpPr>
        <p:grpSpPr>
          <a:xfrm>
            <a:off x="2006346" y="3717032"/>
            <a:ext cx="5229950" cy="1872208"/>
            <a:chOff x="2006346" y="3933056"/>
            <a:chExt cx="5229950" cy="187220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006346" y="3933056"/>
              <a:ext cx="1152128" cy="720080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>
                  <a:solidFill>
                    <a:schemeClr val="tx2"/>
                  </a:solidFill>
                  <a:latin typeface="Times New Roman" pitchFamily="18" charset="0"/>
                </a:rPr>
                <a:t>Produit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076056" y="3933056"/>
              <a:ext cx="1152128" cy="720080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Entrepôt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518514" y="4581128"/>
              <a:ext cx="1152128" cy="1224136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dirty="0" smtClean="0">
                  <a:solidFill>
                    <a:schemeClr val="tx2"/>
                  </a:solidFill>
                  <a:latin typeface="Times New Roman" pitchFamily="18" charset="0"/>
                </a:rPr>
                <a:t>Stockage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Qte_Stockée</a:t>
              </a:r>
              <a:endParaRPr lang="fr-FR" sz="1600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dirty="0" smtClean="0">
                  <a:solidFill>
                    <a:schemeClr val="tx2"/>
                  </a:solidFill>
                  <a:latin typeface="Times New Roman" pitchFamily="18" charset="0"/>
                </a:rPr>
                <a:t>Date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i="1" dirty="0" err="1" smtClean="0">
                  <a:solidFill>
                    <a:schemeClr val="tx2"/>
                  </a:solidFill>
                  <a:latin typeface="Times New Roman" pitchFamily="18" charset="0"/>
                </a:rPr>
                <a:t>Modif_qt</a:t>
              </a:r>
              <a:endParaRPr lang="fr-FR" sz="1600" i="1" dirty="0" smtClean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 bwMode="auto">
            <a:xfrm>
              <a:off x="3167352" y="4293096"/>
              <a:ext cx="1901812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2" name="ZoneTexte 31"/>
            <p:cNvSpPr txBox="1"/>
            <p:nvPr/>
          </p:nvSpPr>
          <p:spPr>
            <a:xfrm>
              <a:off x="4544382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rgbClr val="C00000"/>
                  </a:solidFill>
                  <a:latin typeface="Times New Roman" pitchFamily="18" charset="0"/>
                </a:rPr>
                <a:t>1..*</a:t>
              </a:r>
              <a:endParaRPr lang="fr-FR" sz="18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032214" y="39957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smtClean="0">
                  <a:solidFill>
                    <a:srgbClr val="C00000"/>
                  </a:solidFill>
                  <a:latin typeface="Times New Roman" pitchFamily="18" charset="0"/>
                </a:rPr>
                <a:t>1..*</a:t>
              </a:r>
              <a:endParaRPr lang="fr-FR" sz="18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cxnSp>
          <p:nvCxnSpPr>
            <p:cNvPr id="35" name="Connecteur droit 34"/>
            <p:cNvCxnSpPr/>
            <p:nvPr/>
          </p:nvCxnSpPr>
          <p:spPr bwMode="auto">
            <a:xfrm>
              <a:off x="2006346" y="4437112"/>
              <a:ext cx="1152128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necteur droit 35"/>
            <p:cNvCxnSpPr/>
            <p:nvPr/>
          </p:nvCxnSpPr>
          <p:spPr bwMode="auto">
            <a:xfrm>
              <a:off x="5076056" y="4437112"/>
              <a:ext cx="1152128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necteur droit 36"/>
            <p:cNvCxnSpPr/>
            <p:nvPr/>
          </p:nvCxnSpPr>
          <p:spPr bwMode="auto">
            <a:xfrm>
              <a:off x="3518514" y="4931306"/>
              <a:ext cx="1152128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necteur droit 37"/>
            <p:cNvCxnSpPr/>
            <p:nvPr/>
          </p:nvCxnSpPr>
          <p:spPr bwMode="auto">
            <a:xfrm>
              <a:off x="3516572" y="5445224"/>
              <a:ext cx="1152128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necteur droit 13"/>
            <p:cNvCxnSpPr>
              <a:endCxn id="27" idx="0"/>
            </p:cNvCxnSpPr>
            <p:nvPr/>
          </p:nvCxnSpPr>
          <p:spPr bwMode="auto">
            <a:xfrm>
              <a:off x="4092636" y="4293096"/>
              <a:ext cx="1942" cy="288032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6" name="ZoneTexte 15"/>
            <p:cNvSpPr txBox="1"/>
            <p:nvPr/>
          </p:nvSpPr>
          <p:spPr>
            <a:xfrm>
              <a:off x="5020356" y="5085184"/>
              <a:ext cx="2215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Association-classe</a:t>
              </a:r>
              <a:endParaRPr lang="fr-FR" sz="1400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4130090" y="4419356"/>
              <a:ext cx="1557542" cy="7560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9879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Agrégations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916832"/>
            <a:ext cx="7772400" cy="4114800"/>
          </a:xfrm>
        </p:spPr>
        <p:txBody>
          <a:bodyPr/>
          <a:lstStyle/>
          <a:p>
            <a:pPr lvl="1">
              <a:buClr>
                <a:schemeClr val="tx2"/>
              </a:buClr>
              <a:buSzPct val="104000"/>
              <a:buFont typeface="Wingdings" pitchFamily="2" charset="2"/>
              <a:buChar char="§"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liens de référence permettant de représenter des liens de composition ou d’agrégation entre différents objets</a:t>
            </a:r>
          </a:p>
          <a:p>
            <a:pPr marL="457200" lvl="1" indent="0">
              <a:buSzPct val="104000"/>
              <a:buNone/>
            </a:pPr>
            <a:endParaRPr lang="fr-F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2174041" y="2889432"/>
            <a:ext cx="4198159" cy="2771816"/>
            <a:chOff x="2174041" y="2889432"/>
            <a:chExt cx="4198159" cy="2771816"/>
          </a:xfrm>
        </p:grpSpPr>
        <p:cxnSp>
          <p:nvCxnSpPr>
            <p:cNvPr id="30" name="Connecteur droit 29"/>
            <p:cNvCxnSpPr/>
            <p:nvPr/>
          </p:nvCxnSpPr>
          <p:spPr bwMode="auto">
            <a:xfrm flipV="1">
              <a:off x="5797117" y="3852170"/>
              <a:ext cx="0" cy="108899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35" name="Groupe 34"/>
            <p:cNvGrpSpPr/>
            <p:nvPr/>
          </p:nvGrpSpPr>
          <p:grpSpPr>
            <a:xfrm>
              <a:off x="2174041" y="2889432"/>
              <a:ext cx="4198159" cy="2771816"/>
              <a:chOff x="2174041" y="2557010"/>
              <a:chExt cx="4198159" cy="2771816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706917" y="2557010"/>
                <a:ext cx="1152128" cy="720080"/>
              </a:xfrm>
              <a:prstGeom prst="rect">
                <a:avLst/>
              </a:prstGeom>
              <a:gradFill>
                <a:gsLst>
                  <a:gs pos="0">
                    <a:schemeClr val="tx2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8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Véhicule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699023" y="4602062"/>
                <a:ext cx="1152128" cy="720080"/>
              </a:xfrm>
              <a:prstGeom prst="rect">
                <a:avLst/>
              </a:prstGeom>
              <a:gradFill>
                <a:gsLst>
                  <a:gs pos="0">
                    <a:schemeClr val="tx2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8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Moteur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174041" y="4608746"/>
                <a:ext cx="1152128" cy="720080"/>
              </a:xfrm>
              <a:prstGeom prst="rect">
                <a:avLst/>
              </a:prstGeom>
              <a:gradFill>
                <a:gsLst>
                  <a:gs pos="0">
                    <a:schemeClr val="tx2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8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Châssis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20072" y="4607280"/>
                <a:ext cx="1152128" cy="720080"/>
              </a:xfrm>
              <a:prstGeom prst="rect">
                <a:avLst/>
              </a:prstGeom>
              <a:gradFill>
                <a:gsLst>
                  <a:gs pos="0">
                    <a:schemeClr val="tx2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8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Roues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7" name="Connecteur droit 26"/>
              <p:cNvCxnSpPr/>
              <p:nvPr/>
            </p:nvCxnSpPr>
            <p:spPr bwMode="auto">
              <a:xfrm flipV="1">
                <a:off x="4274103" y="3501008"/>
                <a:ext cx="0" cy="1088998"/>
              </a:xfrm>
              <a:prstGeom prst="lin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Connecteur droit 28"/>
              <p:cNvCxnSpPr/>
              <p:nvPr/>
            </p:nvCxnSpPr>
            <p:spPr bwMode="auto">
              <a:xfrm flipV="1">
                <a:off x="2744179" y="3504186"/>
                <a:ext cx="0" cy="1088998"/>
              </a:xfrm>
              <a:prstGeom prst="lin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Losange 30"/>
              <p:cNvSpPr/>
              <p:nvPr/>
            </p:nvSpPr>
            <p:spPr bwMode="auto">
              <a:xfrm>
                <a:off x="4103453" y="3267228"/>
                <a:ext cx="333406" cy="242658"/>
              </a:xfrm>
              <a:prstGeom prst="diamon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33" name="Connecteur droit 32"/>
              <p:cNvCxnSpPr/>
              <p:nvPr/>
            </p:nvCxnSpPr>
            <p:spPr bwMode="auto">
              <a:xfrm>
                <a:off x="4275087" y="3509886"/>
                <a:ext cx="1512168" cy="0"/>
              </a:xfrm>
              <a:prstGeom prst="lin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Connecteur droit 33"/>
              <p:cNvCxnSpPr/>
              <p:nvPr/>
            </p:nvCxnSpPr>
            <p:spPr bwMode="auto">
              <a:xfrm>
                <a:off x="2754041" y="3509886"/>
                <a:ext cx="1512168" cy="0"/>
              </a:xfrm>
              <a:prstGeom prst="lin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xmlns="" val="5506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Généralisations/Spécialisations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3491880" y="2132856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Membre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Ecole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3573016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Etudiants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35696" y="3573016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Personnel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rPr>
              <a:t>Administ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64088" y="3573016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Enseignants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Connecteur droit 32"/>
          <p:cNvCxnSpPr/>
          <p:nvPr/>
        </p:nvCxnSpPr>
        <p:spPr bwMode="auto">
          <a:xfrm>
            <a:off x="4283968" y="3284984"/>
            <a:ext cx="151216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>
            <a:off x="2411760" y="3284984"/>
            <a:ext cx="187220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>
            <a:endCxn id="17" idx="0"/>
          </p:cNvCxnSpPr>
          <p:nvPr/>
        </p:nvCxnSpPr>
        <p:spPr bwMode="auto">
          <a:xfrm>
            <a:off x="4067944" y="3284984"/>
            <a:ext cx="0" cy="28803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5796136" y="3284984"/>
            <a:ext cx="0" cy="28803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2411760" y="3284984"/>
            <a:ext cx="0" cy="28803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Connecteur droit 31"/>
          <p:cNvCxnSpPr>
            <a:stCxn id="8" idx="2"/>
          </p:cNvCxnSpPr>
          <p:nvPr/>
        </p:nvCxnSpPr>
        <p:spPr bwMode="auto">
          <a:xfrm>
            <a:off x="4067944" y="2852936"/>
            <a:ext cx="0" cy="216024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5" name="Triangle isocèle 34"/>
          <p:cNvSpPr/>
          <p:nvPr/>
        </p:nvSpPr>
        <p:spPr bwMode="auto">
          <a:xfrm>
            <a:off x="3881724" y="3068960"/>
            <a:ext cx="360040" cy="21602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56176" y="4797152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ssistants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644008" y="4797152"/>
            <a:ext cx="1152128" cy="7200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</a:rPr>
              <a:t>Professeurs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riangle isocèle 37"/>
          <p:cNvSpPr/>
          <p:nvPr/>
        </p:nvSpPr>
        <p:spPr bwMode="auto">
          <a:xfrm>
            <a:off x="5736528" y="4423044"/>
            <a:ext cx="360040" cy="21602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cxnSp>
        <p:nvCxnSpPr>
          <p:cNvPr id="43" name="Connecteur droit 42"/>
          <p:cNvCxnSpPr/>
          <p:nvPr/>
        </p:nvCxnSpPr>
        <p:spPr bwMode="auto">
          <a:xfrm>
            <a:off x="5079656" y="4640736"/>
            <a:ext cx="79208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Connecteur droit 46"/>
          <p:cNvCxnSpPr/>
          <p:nvPr/>
        </p:nvCxnSpPr>
        <p:spPr bwMode="auto">
          <a:xfrm>
            <a:off x="6802580" y="4639068"/>
            <a:ext cx="0" cy="14401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Connecteur droit 47"/>
          <p:cNvCxnSpPr/>
          <p:nvPr/>
        </p:nvCxnSpPr>
        <p:spPr bwMode="auto">
          <a:xfrm>
            <a:off x="5076056" y="4653136"/>
            <a:ext cx="0" cy="14401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0" name="Connecteur droit 49"/>
          <p:cNvCxnSpPr/>
          <p:nvPr/>
        </p:nvCxnSpPr>
        <p:spPr bwMode="auto">
          <a:xfrm>
            <a:off x="5924416" y="4293096"/>
            <a:ext cx="0" cy="14401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6" name="Groupe 75"/>
          <p:cNvGrpSpPr/>
          <p:nvPr/>
        </p:nvGrpSpPr>
        <p:grpSpPr>
          <a:xfrm>
            <a:off x="2572393" y="4725144"/>
            <a:ext cx="2503663" cy="1120190"/>
            <a:chOff x="2627784" y="4725144"/>
            <a:chExt cx="2503663" cy="1120190"/>
          </a:xfrm>
        </p:grpSpPr>
        <p:sp>
          <p:nvSpPr>
            <p:cNvPr id="65" name="ZoneTexte 64"/>
            <p:cNvSpPr txBox="1"/>
            <p:nvPr/>
          </p:nvSpPr>
          <p:spPr>
            <a:xfrm>
              <a:off x="2627784" y="5445224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C00000"/>
                  </a:solidFill>
                  <a:latin typeface="Times New Roman" pitchFamily="18" charset="0"/>
                </a:rPr>
                <a:t>Héritage</a:t>
              </a:r>
              <a:endParaRPr lang="fr-FR" sz="2000" b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3635896" y="4725144"/>
              <a:ext cx="1495551" cy="792088"/>
              <a:chOff x="3635896" y="4725144"/>
              <a:chExt cx="1495551" cy="792088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3635896" y="4725144"/>
                <a:ext cx="1495551" cy="0"/>
              </a:xfrm>
              <a:prstGeom prst="straightConnector1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 cmpd="thinThick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Connecteur droit 67"/>
              <p:cNvCxnSpPr/>
              <p:nvPr/>
            </p:nvCxnSpPr>
            <p:spPr bwMode="auto">
              <a:xfrm>
                <a:off x="3635896" y="4725144"/>
                <a:ext cx="0" cy="792088"/>
              </a:xfrm>
              <a:prstGeom prst="lin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254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80" name="Connecteur droit 79"/>
          <p:cNvCxnSpPr/>
          <p:nvPr/>
        </p:nvCxnSpPr>
        <p:spPr bwMode="auto">
          <a:xfrm>
            <a:off x="6085836" y="4639068"/>
            <a:ext cx="72008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506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Objectifs du TD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688" y="2276872"/>
            <a:ext cx="7772400" cy="4114800"/>
          </a:xfrm>
        </p:spPr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Identifier les classes d’objets (nom, attributs, opérations)</a:t>
            </a:r>
          </a:p>
          <a:p>
            <a:endParaRPr lang="fr-FR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Identifier les relations entre les classes</a:t>
            </a:r>
          </a:p>
          <a:p>
            <a:endParaRPr lang="fr-FR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Elaborer un diagramme 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ui décrit un </a:t>
            </a:r>
            <a:r>
              <a:rPr lang="fr-FR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système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d’informations particulier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A.Soukane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559D7-2188-4B0B-86C4-27F6C72653FF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55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793037" cy="1143000"/>
          </a:xfrm>
        </p:spPr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UML ( </a:t>
            </a:r>
            <a:r>
              <a:rPr lang="fr-FR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 adopté par l’OMG (1997)</a:t>
            </a:r>
          </a:p>
          <a:p>
            <a:pPr marL="0" indent="0">
              <a:buNone/>
            </a:pPr>
            <a:endParaRPr lang="fr-FR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projet UML est initié par les fournisseurs de langages et d’outils graphiques et cautionné par les fournisseurs de méthodes</a:t>
            </a:r>
          </a:p>
          <a:p>
            <a:pPr lvl="1">
              <a:buClr>
                <a:schemeClr val="accent2"/>
              </a:buClr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DEC, Microsoft, ORACLE, Rational</a:t>
            </a:r>
          </a:p>
          <a:p>
            <a:pPr lvl="1">
              <a:buClr>
                <a:schemeClr val="accent2"/>
              </a:buClr>
            </a:pP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Jacobson,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07026-6535-45E3-B037-3A56AAFF3494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41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Diagrammes UML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291607"/>
          </a:xfrm>
        </p:spPr>
        <p:txBody>
          <a:bodyPr/>
          <a:lstStyle/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Diagrammes de Use Cases</a:t>
            </a:r>
          </a:p>
          <a:p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Diagrammes de classes</a:t>
            </a:r>
          </a:p>
          <a:p>
            <a:pPr marL="0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Diagrammes dynamiques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d’état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d’activité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séquence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collaboration</a:t>
            </a:r>
          </a:p>
          <a:p>
            <a:pPr marL="457200" lvl="1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Diagrammes d’implémentation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composant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déploiement</a:t>
            </a:r>
            <a:endParaRPr lang="fr-FR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CDD8D-A2A4-4EFB-AB28-C8293E154E41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8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Diagramme de classe (1/2)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3000"/>
              <a:buFont typeface="Wingdings" pitchFamily="2" charset="2"/>
              <a:buChar char="§"/>
            </a:pP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Principal diagramme de l’approche objet, il décrit les éléments de modélisation statique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98000"/>
              <a:buFont typeface="Wingdings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Définition des classes (nom, attributs, opérations)</a:t>
            </a:r>
          </a:p>
          <a:p>
            <a:pPr marL="0" indent="0">
              <a:buSzPct val="98000"/>
              <a:buNone/>
            </a:pPr>
            <a:endParaRPr lang="fr-FR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98000"/>
              <a:buFont typeface="Wingdings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Définition des relations (associations, agrégation, généralisation)</a:t>
            </a:r>
          </a:p>
          <a:p>
            <a:pPr>
              <a:buSzPct val="98000"/>
              <a:buFont typeface="Wingdings" pitchFamily="2" charset="2"/>
              <a:buChar char="§"/>
            </a:pP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 ne décrit pas les aspects dynamiques </a:t>
            </a:r>
          </a:p>
          <a:p>
            <a:pPr>
              <a:buSzPct val="98000"/>
              <a:buFont typeface="Wingdings" pitchFamily="2" charset="2"/>
              <a:buChar char="§"/>
            </a:pP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 ne contient pas d’informations temporelles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58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Diagramme de 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classe (2/2)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Concepts de base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objet </a:t>
            </a:r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 classe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attributs</a:t>
            </a:r>
            <a:endParaRPr lang="fr-F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opérations</a:t>
            </a:r>
            <a:endParaRPr lang="fr-F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iens </a:t>
            </a:r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 associations 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agrégation </a:t>
            </a:r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 composition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généralisation </a:t>
            </a:r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et héritage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270ABF-4FAF-49EB-9457-BC5A9FFD2FBC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A.Soukane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62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Classe/Objet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5616" y="2017713"/>
            <a:ext cx="3810000" cy="3787551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3787551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Objet</a:t>
            </a:r>
            <a:endParaRPr lang="fr-FR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676-0750-40B6-B214-BC34EC0C8ABB}" type="datetime4">
              <a:rPr lang="fr-FR" smtClean="0"/>
              <a:pPr>
                <a:defRPr/>
              </a:pPr>
              <a:t>8 janvier 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A.Soukane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F1A9C-2088-40D1-8CBB-A34D845AC1B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907704" y="2863782"/>
            <a:ext cx="1728192" cy="1512168"/>
            <a:chOff x="4211960" y="3356992"/>
            <a:chExt cx="1728192" cy="1512168"/>
          </a:xfrm>
          <a:solidFill>
            <a:schemeClr val="accent3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4211960" y="3356992"/>
              <a:ext cx="1728192" cy="1512168"/>
            </a:xfrm>
            <a:prstGeom prst="rect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Voiture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Marque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Modèle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err="1" smtClean="0">
                  <a:solidFill>
                    <a:schemeClr val="tx2"/>
                  </a:solidFill>
                  <a:latin typeface="Times New Roman" pitchFamily="18" charset="0"/>
                </a:rPr>
                <a:t>Num_mat</a:t>
              </a: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ouler</a:t>
              </a:r>
            </a:p>
          </p:txBody>
        </p:sp>
        <p:cxnSp>
          <p:nvCxnSpPr>
            <p:cNvPr id="10" name="Connecteur droit 9"/>
            <p:cNvCxnSpPr/>
            <p:nvPr/>
          </p:nvCxnSpPr>
          <p:spPr bwMode="auto">
            <a:xfrm>
              <a:off x="4211960" y="3645024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Connecteur droit 10"/>
            <p:cNvCxnSpPr/>
            <p:nvPr/>
          </p:nvCxnSpPr>
          <p:spPr bwMode="auto">
            <a:xfrm>
              <a:off x="4211960" y="451996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e 11"/>
          <p:cNvGrpSpPr/>
          <p:nvPr/>
        </p:nvGrpSpPr>
        <p:grpSpPr>
          <a:xfrm>
            <a:off x="6012160" y="2863782"/>
            <a:ext cx="1728192" cy="1512168"/>
            <a:chOff x="4211960" y="3356992"/>
            <a:chExt cx="1728192" cy="1512168"/>
          </a:xfrm>
          <a:solidFill>
            <a:schemeClr val="accent3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211960" y="3356992"/>
              <a:ext cx="1728192" cy="1512168"/>
            </a:xfrm>
            <a:prstGeom prst="rect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err="1" smtClean="0">
                  <a:solidFill>
                    <a:schemeClr val="tx2"/>
                  </a:solidFill>
                  <a:latin typeface="Times New Roman" pitchFamily="18" charset="0"/>
                </a:rPr>
                <a:t>Ma_Voiture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Peugeot</a:t>
              </a: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308</a:t>
              </a: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702 VE 31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</a:rPr>
                <a:t>ouler</a:t>
              </a:r>
            </a:p>
          </p:txBody>
        </p:sp>
        <p:cxnSp>
          <p:nvCxnSpPr>
            <p:cNvPr id="14" name="Connecteur droit 13"/>
            <p:cNvCxnSpPr/>
            <p:nvPr/>
          </p:nvCxnSpPr>
          <p:spPr bwMode="auto">
            <a:xfrm>
              <a:off x="4211960" y="3645024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necteur droit 14"/>
            <p:cNvCxnSpPr/>
            <p:nvPr/>
          </p:nvCxnSpPr>
          <p:spPr bwMode="auto">
            <a:xfrm>
              <a:off x="4211960" y="4519966"/>
              <a:ext cx="1728192" cy="0"/>
            </a:xfrm>
            <a:prstGeom prst="line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e 17"/>
          <p:cNvGrpSpPr/>
          <p:nvPr/>
        </p:nvGrpSpPr>
        <p:grpSpPr>
          <a:xfrm>
            <a:off x="1619672" y="5949280"/>
            <a:ext cx="6912768" cy="432048"/>
            <a:chOff x="1403648" y="5949280"/>
            <a:chExt cx="7992888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19672" y="5949280"/>
              <a:ext cx="7776864" cy="4320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32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</a:rPr>
                <a:t>   </a:t>
              </a:r>
              <a:r>
                <a:rPr kumimoji="0" lang="fr-FR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18" charset="0"/>
                </a:rPr>
                <a:t>Un objet est une instance d’une classe</a:t>
              </a:r>
            </a:p>
          </p:txBody>
        </p:sp>
        <p:sp>
          <p:nvSpPr>
            <p:cNvPr id="17" name="Flèche droite 16"/>
            <p:cNvSpPr/>
            <p:nvPr/>
          </p:nvSpPr>
          <p:spPr bwMode="auto">
            <a:xfrm>
              <a:off x="1403648" y="6071851"/>
              <a:ext cx="504056" cy="288032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40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 attributs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2017712"/>
            <a:ext cx="4309120" cy="4435623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ropriété 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nommée d’une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 marL="0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457200" lvl="1" indent="0">
              <a:buNone/>
            </a:pP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Visibilité Nom : type = 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valeur_initiale</a:t>
            </a: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C00000"/>
              </a:buClr>
              <a:buSzPct val="65000"/>
            </a:pPr>
            <a:r>
              <a:rPr lang="fr-F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Visibilité : +public, #protégé, -privé</a:t>
            </a:r>
          </a:p>
          <a:p>
            <a:pPr marL="457200" lvl="1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portée d’un attribut est limitée à un objet</a:t>
            </a:r>
          </a:p>
          <a:p>
            <a:pPr marL="0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Quand la portée s’applique à la classe elle même, on parle d’attribut de classe</a:t>
            </a:r>
          </a:p>
          <a:p>
            <a:pPr lvl="1"/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L’attribut 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souligné</a:t>
            </a:r>
          </a:p>
          <a:p>
            <a:pPr lvl="1"/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Quand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l’attribut 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dérivé, 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 est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préfixé par un /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2"/>
            <a:ext cx="3810000" cy="4435623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1905000" cy="457200"/>
          </a:xfrm>
        </p:spPr>
        <p:txBody>
          <a:bodyPr/>
          <a:lstStyle/>
          <a:p>
            <a:pPr>
              <a:defRPr/>
            </a:pPr>
            <a:fld id="{3977A676-0750-40B6-B214-BC34EC0C8ABB}" type="datetime4">
              <a:rPr lang="fr-FR" smtClean="0"/>
              <a:pPr>
                <a:defRPr/>
              </a:pPr>
              <a:t>8 janvier 2012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A.Soukane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F1A9C-2088-40D1-8CBB-A34D845AC1B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6012160" y="2996952"/>
            <a:ext cx="1728192" cy="2160240"/>
            <a:chOff x="6012160" y="2996952"/>
            <a:chExt cx="1728192" cy="216024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012160" y="2996952"/>
              <a:ext cx="1728192" cy="216024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endParaRPr lang="fr-FR" sz="1400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Personne</a:t>
              </a:r>
            </a:p>
            <a:p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+ Nom : string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# Salaire : </a:t>
              </a:r>
              <a:r>
                <a:rPr lang="fr-FR" sz="1400" dirty="0" err="1" smtClean="0">
                  <a:solidFill>
                    <a:schemeClr val="tx2"/>
                  </a:solidFill>
                  <a:latin typeface="Times New Roman" pitchFamily="18" charset="0"/>
                </a:rPr>
                <a:t>float</a:t>
              </a: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-Actif : </a:t>
              </a:r>
              <a:r>
                <a:rPr lang="fr-FR" sz="1400" dirty="0" err="1" smtClean="0">
                  <a:solidFill>
                    <a:schemeClr val="tx2"/>
                  </a:solidFill>
                  <a:latin typeface="Times New Roman" pitchFamily="18" charset="0"/>
                </a:rPr>
                <a:t>boolean</a:t>
              </a: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 = false</a:t>
              </a: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fr-FR" sz="1400" u="sng" dirty="0" err="1" smtClean="0">
                  <a:solidFill>
                    <a:schemeClr val="tx2"/>
                  </a:solidFill>
                  <a:latin typeface="Times New Roman" pitchFamily="18" charset="0"/>
                </a:rPr>
                <a:t>NbrPers</a:t>
              </a:r>
              <a:r>
                <a:rPr lang="fr-FR" sz="1400" u="sng" dirty="0" smtClean="0">
                  <a:solidFill>
                    <a:schemeClr val="tx2"/>
                  </a:solidFill>
                  <a:latin typeface="Times New Roman" pitchFamily="18" charset="0"/>
                </a:rPr>
                <a:t> : </a:t>
              </a:r>
              <a:r>
                <a:rPr lang="fr-FR" sz="1400" u="sng" dirty="0" err="1" smtClean="0">
                  <a:solidFill>
                    <a:schemeClr val="tx2"/>
                  </a:solidFill>
                  <a:latin typeface="Times New Roman" pitchFamily="18" charset="0"/>
                </a:rPr>
                <a:t>int</a:t>
              </a:r>
              <a:endParaRPr lang="fr-FR" sz="1400" u="sng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fr-FR" sz="1400" dirty="0" smtClean="0">
                  <a:solidFill>
                    <a:schemeClr val="tx2"/>
                  </a:solidFill>
                  <a:latin typeface="Times New Roman" pitchFamily="18" charset="0"/>
                </a:rPr>
                <a:t>/</a:t>
              </a:r>
              <a:r>
                <a:rPr lang="fr-FR" sz="1400" dirty="0" err="1" smtClean="0">
                  <a:solidFill>
                    <a:schemeClr val="tx2"/>
                  </a:solidFill>
                  <a:latin typeface="Times New Roman" pitchFamily="18" charset="0"/>
                </a:rPr>
                <a:t>age</a:t>
              </a: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sz="1400" dirty="0" smtClean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 bwMode="auto">
            <a:xfrm>
              <a:off x="6012160" y="3429000"/>
              <a:ext cx="1728192" cy="0"/>
            </a:xfrm>
            <a:prstGeom prst="line">
              <a:avLst/>
            </a:prstGeom>
            <a:solidFill>
              <a:schemeClr val="accent3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Connecteur droit 14"/>
          <p:cNvCxnSpPr/>
          <p:nvPr/>
        </p:nvCxnSpPr>
        <p:spPr bwMode="auto">
          <a:xfrm>
            <a:off x="6012160" y="4869160"/>
            <a:ext cx="1728192" cy="0"/>
          </a:xfrm>
          <a:prstGeom prst="line">
            <a:avLst/>
          </a:prstGeom>
          <a:solidFill>
            <a:schemeClr val="accent3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260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opérations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2017713"/>
            <a:ext cx="4309120" cy="4147592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Service que l’on peut demander à un objet pour réaliser un comportement</a:t>
            </a:r>
          </a:p>
          <a:p>
            <a:pPr marL="0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lvl="1"/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Visibilité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Nom (paramètres) : 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type_retour</a:t>
            </a:r>
            <a:endParaRPr lang="fr-FR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fr-FR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Visibilité : +public, #protégé, -privé</a:t>
            </a:r>
          </a:p>
          <a:p>
            <a:pPr lvl="2"/>
            <a:r>
              <a:rPr lang="fr-FR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Paramètres : nom : type = </a:t>
            </a:r>
            <a:r>
              <a:rPr lang="fr-FR" sz="1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valeur_défaut</a:t>
            </a:r>
            <a:endParaRPr lang="fr-FR" sz="1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Quand la portée s’applique à la classe elle même, on parle d’opération de classe</a:t>
            </a:r>
          </a:p>
          <a:p>
            <a:pPr marL="457200" lvl="1" indent="0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47592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1905000" cy="457200"/>
          </a:xfrm>
        </p:spPr>
        <p:txBody>
          <a:bodyPr/>
          <a:lstStyle/>
          <a:p>
            <a:pPr>
              <a:defRPr/>
            </a:pPr>
            <a:fld id="{3977A676-0750-40B6-B214-BC34EC0C8ABB}" type="datetime4">
              <a:rPr lang="fr-FR" smtClean="0"/>
              <a:pPr>
                <a:defRPr/>
              </a:pPr>
              <a:t>8 janvier 2012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A.Soukane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F1A9C-2088-40D1-8CBB-A34D845AC1B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012160" y="2852936"/>
            <a:ext cx="1728192" cy="2016224"/>
            <a:chOff x="6012160" y="2852936"/>
            <a:chExt cx="1728192" cy="2016224"/>
          </a:xfrm>
        </p:grpSpPr>
        <p:grpSp>
          <p:nvGrpSpPr>
            <p:cNvPr id="8" name="Groupe 7"/>
            <p:cNvGrpSpPr/>
            <p:nvPr/>
          </p:nvGrpSpPr>
          <p:grpSpPr>
            <a:xfrm>
              <a:off x="6012160" y="2852936"/>
              <a:ext cx="1728192" cy="2016224"/>
              <a:chOff x="6012160" y="3356992"/>
              <a:chExt cx="1728192" cy="2016224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012160" y="3356992"/>
                <a:ext cx="1728192" cy="2016224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fr-FR" sz="1400" dirty="0">
                  <a:solidFill>
                    <a:schemeClr val="tx2"/>
                  </a:solidFill>
                  <a:latin typeface="Times New Roman" pitchFamily="18" charset="0"/>
                </a:endParaRPr>
              </a:p>
              <a:p>
                <a:r>
                  <a:rPr lang="fr-FR" sz="14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Personne</a:t>
                </a:r>
              </a:p>
              <a:p>
                <a:r>
                  <a:rPr kumimoji="0" lang="fr-F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……….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fr-FR" sz="1400" dirty="0" smtClean="0">
                  <a:solidFill>
                    <a:schemeClr val="tx2"/>
                  </a:solidFill>
                  <a:latin typeface="Times New Roman" pitchFamily="18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+afficher ()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4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+</a:t>
                </a:r>
                <a:r>
                  <a:rPr lang="fr-FR" sz="1400" dirty="0" err="1" smtClean="0">
                    <a:solidFill>
                      <a:schemeClr val="tx2"/>
                    </a:solidFill>
                    <a:latin typeface="Times New Roman" pitchFamily="18" charset="0"/>
                  </a:rPr>
                  <a:t>setSalaire</a:t>
                </a:r>
                <a:r>
                  <a:rPr lang="fr-FR" sz="14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(sal : </a:t>
                </a:r>
                <a:r>
                  <a:rPr lang="fr-FR" sz="1400" dirty="0" err="1" smtClean="0">
                    <a:solidFill>
                      <a:schemeClr val="tx2"/>
                    </a:solidFill>
                    <a:latin typeface="Times New Roman" pitchFamily="18" charset="0"/>
                  </a:rPr>
                  <a:t>int</a:t>
                </a:r>
                <a:r>
                  <a:rPr lang="fr-FR" sz="14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)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+</a:t>
                </a:r>
                <a:r>
                  <a:rPr kumimoji="0" lang="fr-FR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GetNom</a:t>
                </a:r>
                <a:r>
                  <a:rPr kumimoji="0" lang="fr-F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() : string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400" dirty="0" smtClean="0">
                    <a:solidFill>
                      <a:schemeClr val="tx2"/>
                    </a:solidFill>
                    <a:latin typeface="Times New Roman" pitchFamily="18" charset="0"/>
                  </a:rPr>
                  <a:t>-activer()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400" b="0" i="0" u="sng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</a:rPr>
                  <a:t>+créer()</a:t>
                </a:r>
              </a:p>
            </p:txBody>
          </p:sp>
          <p:cxnSp>
            <p:nvCxnSpPr>
              <p:cNvPr id="14" name="Connecteur droit 13"/>
              <p:cNvCxnSpPr/>
              <p:nvPr/>
            </p:nvCxnSpPr>
            <p:spPr bwMode="auto">
              <a:xfrm>
                <a:off x="6012160" y="3861048"/>
                <a:ext cx="1728192" cy="0"/>
              </a:xfrm>
              <a:prstGeom prst="lin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" name="Connecteur droit 14"/>
            <p:cNvCxnSpPr/>
            <p:nvPr/>
          </p:nvCxnSpPr>
          <p:spPr bwMode="auto">
            <a:xfrm>
              <a:off x="6012160" y="3717032"/>
              <a:ext cx="1728192" cy="0"/>
            </a:xfrm>
            <a:prstGeom prst="line">
              <a:avLst/>
            </a:prstGeom>
            <a:solidFill>
              <a:schemeClr val="accent3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2190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285</TotalTime>
  <Words>568</Words>
  <Application>Microsoft Office PowerPoint</Application>
  <PresentationFormat>Affichage à l'écran (4:3)</PresentationFormat>
  <Paragraphs>234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Default Theme</vt:lpstr>
      <vt:lpstr>Conception orientée objet</vt:lpstr>
      <vt:lpstr>Objectifs du TD</vt:lpstr>
      <vt:lpstr>UML ( Unified Modeling Language)</vt:lpstr>
      <vt:lpstr>Diagrammes UML</vt:lpstr>
      <vt:lpstr>Diagramme de classe (1/2)</vt:lpstr>
      <vt:lpstr>Diagramme de classe (2/2)</vt:lpstr>
      <vt:lpstr>Classe/Objet</vt:lpstr>
      <vt:lpstr>Les attributs </vt:lpstr>
      <vt:lpstr>Les opérations</vt:lpstr>
      <vt:lpstr>Classes et objets</vt:lpstr>
      <vt:lpstr>Liens et associations</vt:lpstr>
      <vt:lpstr>Multiplicité des associations</vt:lpstr>
      <vt:lpstr>Liens et associations</vt:lpstr>
      <vt:lpstr>Agrégations</vt:lpstr>
      <vt:lpstr>Généralisations/Spécialisations</vt:lpstr>
    </vt:vector>
  </TitlesOfParts>
  <Company>SRV-STAFF-SCCMS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orientée objet</dc:title>
  <dc:creator>Assia Soukane</dc:creator>
  <cp:lastModifiedBy>KADI</cp:lastModifiedBy>
  <cp:revision>28</cp:revision>
  <dcterms:created xsi:type="dcterms:W3CDTF">2012-01-06T13:02:04Z</dcterms:created>
  <dcterms:modified xsi:type="dcterms:W3CDTF">2012-01-08T20:58:54Z</dcterms:modified>
</cp:coreProperties>
</file>