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9" r:id="rId6"/>
    <p:sldId id="263" r:id="rId7"/>
    <p:sldId id="270" r:id="rId8"/>
    <p:sldId id="264" r:id="rId9"/>
    <p:sldId id="271" r:id="rId10"/>
    <p:sldId id="265" r:id="rId11"/>
    <p:sldId id="272" r:id="rId12"/>
    <p:sldId id="266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9.8932565744647757E-3"/>
          <c:y val="0.42109230771364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96509951308913"/>
          <c:y val="0.10327905915510931"/>
          <c:w val="0.78077869599971972"/>
          <c:h val="0.7484811673823634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Estimation (at Rs.)/ 1000 liters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D2-4072-B06B-9EA4BBB389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AD2-4072-B06B-9EA4BBB389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3"/>
                <c:pt idx="0">
                  <c:v>Ion exchange process</c:v>
                </c:pt>
                <c:pt idx="1">
                  <c:v>Activated carbon filtration</c:v>
                </c:pt>
                <c:pt idx="2">
                  <c:v>Sand based filter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900</c:v>
                </c:pt>
                <c:pt idx="1">
                  <c:v>1700</c:v>
                </c:pt>
                <c:pt idx="2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2-4072-B06B-9EA4BBB3896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A79A-CC69-4A2E-9BE4-7602A6DB71D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28C7-CFC1-48E0-B765-0056A0C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ED27-ADE6-4CE3-815F-12DE5BF8BD54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2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5A5-EFBB-4928-B04B-81CE8390AACC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6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8736-BF37-4B78-B9D6-6F4111593B0C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4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E209-DBED-43FE-BDB6-1C8D8AA30809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66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5AE-7BAE-42FA-8B82-866565D790AE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AB04-F26C-45E5-875E-7C785609421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4D4-E174-4CFA-933E-2AB62172BFA1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AF6C-E5E2-4D85-BB99-EC8B7B263B03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4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B1E-1E07-44AC-A9D9-7B2C1244E5CD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0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5F9C-6858-47CB-A350-88F8E5292093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5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8C73-2921-483C-AEDE-E1EF3508EFAD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4F26-90A4-48F5-9FD7-48D97FDB9898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C1A-463D-4931-9136-77C3CEA7F5B1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F63-AB2D-4818-B870-FB4D17F84B34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3593-0547-4613-A1C4-2F5F2DCACEF6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5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AB45-D50E-4DEF-BAF5-E11843CC70A7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CF-5BB0-4245-9654-3AF8F0E06564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0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A9585-B25D-4B37-B6B5-D476ECE2C114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138EC-AD19-486B-B72E-B643A5F3AF48}"/>
              </a:ext>
            </a:extLst>
          </p:cNvPr>
          <p:cNvSpPr/>
          <p:nvPr/>
        </p:nvSpPr>
        <p:spPr>
          <a:xfrm>
            <a:off x="3724164" y="1444487"/>
            <a:ext cx="4903001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7FAD-7289-490A-83AD-0F4260B7F3B4}"/>
              </a:ext>
            </a:extLst>
          </p:cNvPr>
          <p:cNvSpPr txBox="1"/>
          <p:nvPr/>
        </p:nvSpPr>
        <p:spPr>
          <a:xfrm>
            <a:off x="3724164" y="1444487"/>
            <a:ext cx="499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SUNRISE OPEN CHALLENGE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AC8E-3E80-4984-A713-AA53DAD8A5A7}"/>
              </a:ext>
            </a:extLst>
          </p:cNvPr>
          <p:cNvSpPr txBox="1"/>
          <p:nvPr/>
        </p:nvSpPr>
        <p:spPr>
          <a:xfrm>
            <a:off x="3695822" y="2173357"/>
            <a:ext cx="435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STATEMENT : </a:t>
            </a:r>
            <a:r>
              <a:rPr lang="en-US" b="1" dirty="0"/>
              <a:t>Drinking water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70856-CD70-4C0C-9E2C-F505A1422BF1}"/>
              </a:ext>
            </a:extLst>
          </p:cNvPr>
          <p:cNvSpPr txBox="1"/>
          <p:nvPr/>
        </p:nvSpPr>
        <p:spPr>
          <a:xfrm>
            <a:off x="3709584" y="2902227"/>
            <a:ext cx="4386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NAME :         </a:t>
            </a:r>
            <a:r>
              <a:rPr lang="en-US" b="1" dirty="0"/>
              <a:t>Aashman</a:t>
            </a:r>
          </a:p>
          <a:p>
            <a:endParaRPr lang="en-US" dirty="0"/>
          </a:p>
          <a:p>
            <a:r>
              <a:rPr lang="en-US" dirty="0"/>
              <a:t>TEAM MEMBERS :</a:t>
            </a:r>
            <a:r>
              <a:rPr lang="en-US" b="1" dirty="0"/>
              <a:t> Brahadesh S B</a:t>
            </a:r>
          </a:p>
          <a:p>
            <a:r>
              <a:rPr lang="en-US" b="1" dirty="0"/>
              <a:t>				   Pooja Ragavi S</a:t>
            </a:r>
          </a:p>
          <a:p>
            <a:r>
              <a:rPr lang="en-US" b="1" dirty="0"/>
              <a:t>				   Anand Krishnan K</a:t>
            </a:r>
          </a:p>
          <a:p>
            <a:r>
              <a:rPr lang="en-US" b="1" dirty="0"/>
              <a:t> 	                           Lalith Kumar S</a:t>
            </a:r>
          </a:p>
          <a:p>
            <a:r>
              <a:rPr lang="en-US" b="1" dirty="0"/>
              <a:t>				   Hari Hara Bramma V</a:t>
            </a:r>
          </a:p>
        </p:txBody>
      </p:sp>
    </p:spTree>
    <p:extLst>
      <p:ext uri="{BB962C8B-B14F-4D97-AF65-F5344CB8AC3E}">
        <p14:creationId xmlns:p14="http://schemas.microsoft.com/office/powerpoint/2010/main" val="19367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A875A-D8B1-43C2-A028-29FF6C3C1478}"/>
              </a:ext>
            </a:extLst>
          </p:cNvPr>
          <p:cNvSpPr txBox="1"/>
          <p:nvPr/>
        </p:nvSpPr>
        <p:spPr>
          <a:xfrm>
            <a:off x="5291837" y="371061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A7AC-F1D4-4663-A9F8-79DEF28D9329}"/>
              </a:ext>
            </a:extLst>
          </p:cNvPr>
          <p:cNvSpPr txBox="1"/>
          <p:nvPr/>
        </p:nvSpPr>
        <p:spPr>
          <a:xfrm>
            <a:off x="689113" y="1457738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Arsenic filtration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sand based filters. Simply two bucket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buckets are filled with </a:t>
            </a:r>
            <a:r>
              <a:rPr lang="en-US" b="1" dirty="0"/>
              <a:t>2 kg of coarse sand, 2 kg of fine sand, 3 kg of Iron filings, 1 kg of wood charcoal</a:t>
            </a:r>
            <a:r>
              <a:rPr lang="en-US" dirty="0"/>
              <a:t> and </a:t>
            </a:r>
            <a:r>
              <a:rPr lang="en-US" b="1" dirty="0"/>
              <a:t>some amount of brick chips.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removes about </a:t>
            </a:r>
            <a:r>
              <a:rPr lang="en-US" b="1" dirty="0"/>
              <a:t>90 – 95 % of Arsenic.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Replacement of filtration should be done in the gap of 3 – 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simple, easy to install and low maintenance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5D4A31-88B0-4862-950D-BD17AA83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7A3A5F-1CA3-48E0-B01A-9AA5104C8FDD}"/>
              </a:ext>
            </a:extLst>
          </p:cNvPr>
          <p:cNvSpPr/>
          <p:nvPr/>
        </p:nvSpPr>
        <p:spPr>
          <a:xfrm>
            <a:off x="384316" y="728874"/>
            <a:ext cx="159026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AC95-B32C-4971-A0EB-0EDC778958D3}"/>
              </a:ext>
            </a:extLst>
          </p:cNvPr>
          <p:cNvSpPr/>
          <p:nvPr/>
        </p:nvSpPr>
        <p:spPr>
          <a:xfrm>
            <a:off x="384316" y="728874"/>
            <a:ext cx="49033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79B47-65B8-4166-A86A-1954DAE290E4}"/>
              </a:ext>
            </a:extLst>
          </p:cNvPr>
          <p:cNvSpPr/>
          <p:nvPr/>
        </p:nvSpPr>
        <p:spPr>
          <a:xfrm>
            <a:off x="874647" y="728874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3A867-14D4-4E19-838E-7426EDD3D218}"/>
              </a:ext>
            </a:extLst>
          </p:cNvPr>
          <p:cNvSpPr/>
          <p:nvPr/>
        </p:nvSpPr>
        <p:spPr>
          <a:xfrm>
            <a:off x="1484247" y="728874"/>
            <a:ext cx="490331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2750A4-34B1-4A43-8A38-CEACDFAB279C}"/>
              </a:ext>
            </a:extLst>
          </p:cNvPr>
          <p:cNvSpPr/>
          <p:nvPr/>
        </p:nvSpPr>
        <p:spPr>
          <a:xfrm>
            <a:off x="3299795" y="2236311"/>
            <a:ext cx="384313" cy="1073421"/>
          </a:xfrm>
          <a:prstGeom prst="roundRect">
            <a:avLst/>
          </a:prstGeom>
          <a:solidFill>
            <a:srgbClr val="BEC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DB1900-C358-4856-8641-1E91FF824472}"/>
              </a:ext>
            </a:extLst>
          </p:cNvPr>
          <p:cNvSpPr/>
          <p:nvPr/>
        </p:nvSpPr>
        <p:spPr>
          <a:xfrm>
            <a:off x="5466525" y="3720554"/>
            <a:ext cx="384313" cy="1073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96F6B-049B-4FC1-AC63-25CDD6ECA1D2}"/>
              </a:ext>
            </a:extLst>
          </p:cNvPr>
          <p:cNvSpPr/>
          <p:nvPr/>
        </p:nvSpPr>
        <p:spPr>
          <a:xfrm>
            <a:off x="8892209" y="5019262"/>
            <a:ext cx="967408" cy="107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F55C2-63D3-44EF-9E4C-A183A8017EB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91951" y="1033674"/>
            <a:ext cx="1" cy="120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9FFAA-508E-4F47-823A-F3467E18180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58681" y="1033674"/>
            <a:ext cx="1" cy="268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12F475-6419-41A0-968F-9DE41E023024}"/>
              </a:ext>
            </a:extLst>
          </p:cNvPr>
          <p:cNvCxnSpPr>
            <a:stCxn id="16" idx="0"/>
          </p:cNvCxnSpPr>
          <p:nvPr/>
        </p:nvCxnSpPr>
        <p:spPr>
          <a:xfrm flipV="1">
            <a:off x="9375913" y="1033674"/>
            <a:ext cx="0" cy="39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0FA44-8955-4852-8FCE-2462227C35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1952" y="3309732"/>
            <a:ext cx="69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F41DAD-7CE8-4ACE-A771-416DDF6B1BF3}"/>
              </a:ext>
            </a:extLst>
          </p:cNvPr>
          <p:cNvCxnSpPr/>
          <p:nvPr/>
        </p:nvCxnSpPr>
        <p:spPr>
          <a:xfrm>
            <a:off x="4200939" y="3309732"/>
            <a:ext cx="0" cy="207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E3B0-CA90-4E73-AABD-489235ECCB5A}"/>
              </a:ext>
            </a:extLst>
          </p:cNvPr>
          <p:cNvCxnSpPr/>
          <p:nvPr/>
        </p:nvCxnSpPr>
        <p:spPr>
          <a:xfrm>
            <a:off x="4187687" y="5367132"/>
            <a:ext cx="470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D4BE8E-6CDD-46EB-BDB8-4AF5C0D6009B}"/>
              </a:ext>
            </a:extLst>
          </p:cNvPr>
          <p:cNvCxnSpPr/>
          <p:nvPr/>
        </p:nvCxnSpPr>
        <p:spPr>
          <a:xfrm>
            <a:off x="4200939" y="3935897"/>
            <a:ext cx="126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83370D-2AD7-47A7-A8F8-13025C4C934C}"/>
              </a:ext>
            </a:extLst>
          </p:cNvPr>
          <p:cNvCxnSpPr/>
          <p:nvPr/>
        </p:nvCxnSpPr>
        <p:spPr>
          <a:xfrm>
            <a:off x="5824334" y="4793975"/>
            <a:ext cx="960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23C53-6CE4-4A5E-94ED-8F5F343956C2}"/>
              </a:ext>
            </a:extLst>
          </p:cNvPr>
          <p:cNvCxnSpPr/>
          <p:nvPr/>
        </p:nvCxnSpPr>
        <p:spPr>
          <a:xfrm>
            <a:off x="6785113" y="4793975"/>
            <a:ext cx="0" cy="16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C7E647-23CD-4EC1-91A7-46D91E1E3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74578" y="1033674"/>
            <a:ext cx="87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1D0A13-CDE7-41B9-8FC7-D0E37587DA1F}"/>
              </a:ext>
            </a:extLst>
          </p:cNvPr>
          <p:cNvCxnSpPr/>
          <p:nvPr/>
        </p:nvCxnSpPr>
        <p:spPr>
          <a:xfrm>
            <a:off x="6785113" y="6480315"/>
            <a:ext cx="401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4B17-19F2-42FC-A527-5EF1B8D21C9C}"/>
              </a:ext>
            </a:extLst>
          </p:cNvPr>
          <p:cNvCxnSpPr/>
          <p:nvPr/>
        </p:nvCxnSpPr>
        <p:spPr>
          <a:xfrm>
            <a:off x="9859617" y="59767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3120C-4714-4943-B840-768CAF892E2B}"/>
              </a:ext>
            </a:extLst>
          </p:cNvPr>
          <p:cNvSpPr/>
          <p:nvPr/>
        </p:nvSpPr>
        <p:spPr>
          <a:xfrm>
            <a:off x="8892209" y="5034178"/>
            <a:ext cx="967408" cy="3578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972F7-0D64-4D9A-A2C0-97A4D8990517}"/>
              </a:ext>
            </a:extLst>
          </p:cNvPr>
          <p:cNvSpPr/>
          <p:nvPr/>
        </p:nvSpPr>
        <p:spPr>
          <a:xfrm>
            <a:off x="8892209" y="5343943"/>
            <a:ext cx="967408" cy="4306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BCCE2-3EC0-4E8B-A0F3-F107E4F5F5F3}"/>
              </a:ext>
            </a:extLst>
          </p:cNvPr>
          <p:cNvSpPr/>
          <p:nvPr/>
        </p:nvSpPr>
        <p:spPr>
          <a:xfrm>
            <a:off x="8885583" y="5774639"/>
            <a:ext cx="967408" cy="357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D560D-4A0F-4E23-A0BE-92FF71A5B907}"/>
              </a:ext>
            </a:extLst>
          </p:cNvPr>
          <p:cNvSpPr/>
          <p:nvPr/>
        </p:nvSpPr>
        <p:spPr>
          <a:xfrm>
            <a:off x="3740431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86DAA8-74C7-419E-B75D-3EDCBEAC902C}"/>
              </a:ext>
            </a:extLst>
          </p:cNvPr>
          <p:cNvSpPr/>
          <p:nvPr/>
        </p:nvSpPr>
        <p:spPr>
          <a:xfrm rot="16200000">
            <a:off x="3445571" y="1162890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B103AB-5FCC-445E-9C86-FA0C3A5C7E3B}"/>
              </a:ext>
            </a:extLst>
          </p:cNvPr>
          <p:cNvSpPr/>
          <p:nvPr/>
        </p:nvSpPr>
        <p:spPr>
          <a:xfrm>
            <a:off x="5880657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B56CF0-5172-4278-90D4-6C3261BA94D8}"/>
              </a:ext>
            </a:extLst>
          </p:cNvPr>
          <p:cNvSpPr/>
          <p:nvPr/>
        </p:nvSpPr>
        <p:spPr>
          <a:xfrm>
            <a:off x="9597888" y="90115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D8C42-ED3F-4353-A111-932DBFB629FB}"/>
              </a:ext>
            </a:extLst>
          </p:cNvPr>
          <p:cNvSpPr/>
          <p:nvPr/>
        </p:nvSpPr>
        <p:spPr>
          <a:xfrm>
            <a:off x="4412980" y="3803378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82403-F196-4968-A017-15FB68E3AEF1}"/>
              </a:ext>
            </a:extLst>
          </p:cNvPr>
          <p:cNvSpPr/>
          <p:nvPr/>
        </p:nvSpPr>
        <p:spPr>
          <a:xfrm>
            <a:off x="6380921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1459A1-1968-4FA0-877A-FF9247677E41}"/>
              </a:ext>
            </a:extLst>
          </p:cNvPr>
          <p:cNvSpPr/>
          <p:nvPr/>
        </p:nvSpPr>
        <p:spPr>
          <a:xfrm>
            <a:off x="7030279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0B995-A332-4FFF-801B-364BDA588495}"/>
              </a:ext>
            </a:extLst>
          </p:cNvPr>
          <p:cNvSpPr/>
          <p:nvPr/>
        </p:nvSpPr>
        <p:spPr>
          <a:xfrm rot="16200000">
            <a:off x="4141303" y="4099896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F7D76A-1378-4B56-BFE2-062B596D2742}"/>
              </a:ext>
            </a:extLst>
          </p:cNvPr>
          <p:cNvSpPr/>
          <p:nvPr/>
        </p:nvSpPr>
        <p:spPr>
          <a:xfrm rot="16200000">
            <a:off x="6725478" y="4959632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72967-E94A-444D-935E-1C5FD7887BE6}"/>
              </a:ext>
            </a:extLst>
          </p:cNvPr>
          <p:cNvSpPr/>
          <p:nvPr/>
        </p:nvSpPr>
        <p:spPr>
          <a:xfrm rot="16200000">
            <a:off x="6725478" y="5557637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9D756C-BE8F-4731-AB0D-987938704659}"/>
              </a:ext>
            </a:extLst>
          </p:cNvPr>
          <p:cNvSpPr/>
          <p:nvPr/>
        </p:nvSpPr>
        <p:spPr>
          <a:xfrm rot="16200000">
            <a:off x="9316278" y="1189393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AF050-2A15-4D2F-B531-2899A83E1CA4}"/>
              </a:ext>
            </a:extLst>
          </p:cNvPr>
          <p:cNvSpPr/>
          <p:nvPr/>
        </p:nvSpPr>
        <p:spPr>
          <a:xfrm rot="16200000">
            <a:off x="5572536" y="118773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A8608C-EBDB-4D0D-BD64-AFD122DA8F5E}"/>
              </a:ext>
            </a:extLst>
          </p:cNvPr>
          <p:cNvSpPr txBox="1"/>
          <p:nvPr/>
        </p:nvSpPr>
        <p:spPr>
          <a:xfrm>
            <a:off x="497039" y="866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CB59E7-DB8A-4D17-83B0-59166F65EF2A}"/>
              </a:ext>
            </a:extLst>
          </p:cNvPr>
          <p:cNvSpPr txBox="1"/>
          <p:nvPr/>
        </p:nvSpPr>
        <p:spPr>
          <a:xfrm>
            <a:off x="1485648" y="8598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5E51C-D964-48F2-8F24-C32922C46D61}"/>
              </a:ext>
            </a:extLst>
          </p:cNvPr>
          <p:cNvSpPr txBox="1"/>
          <p:nvPr/>
        </p:nvSpPr>
        <p:spPr>
          <a:xfrm>
            <a:off x="964013" y="8490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597FE6-874F-4D14-AFFF-BB1313D92272}"/>
              </a:ext>
            </a:extLst>
          </p:cNvPr>
          <p:cNvSpPr/>
          <p:nvPr/>
        </p:nvSpPr>
        <p:spPr>
          <a:xfrm>
            <a:off x="3329086" y="2619104"/>
            <a:ext cx="32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C20210-E57B-475B-B184-CFE18AABA094}"/>
              </a:ext>
            </a:extLst>
          </p:cNvPr>
          <p:cNvSpPr/>
          <p:nvPr/>
        </p:nvSpPr>
        <p:spPr>
          <a:xfrm>
            <a:off x="5431696" y="4107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63C4BD-9238-420F-AF6E-88BC5BDCDAA0}"/>
              </a:ext>
            </a:extLst>
          </p:cNvPr>
          <p:cNvSpPr/>
          <p:nvPr/>
        </p:nvSpPr>
        <p:spPr>
          <a:xfrm>
            <a:off x="9124122" y="53506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56C470-D389-42B2-A2B3-FA10357B7240}"/>
              </a:ext>
            </a:extLst>
          </p:cNvPr>
          <p:cNvSpPr/>
          <p:nvPr/>
        </p:nvSpPr>
        <p:spPr>
          <a:xfrm rot="16200000">
            <a:off x="430701" y="53306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BCAFA6-9772-4697-AC7E-7F7C346780C8}"/>
              </a:ext>
            </a:extLst>
          </p:cNvPr>
          <p:cNvSpPr txBox="1"/>
          <p:nvPr/>
        </p:nvSpPr>
        <p:spPr>
          <a:xfrm>
            <a:off x="602978" y="52678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Solenoid tube valves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51DC7-802B-41E7-BC22-9E22C35CC286}"/>
              </a:ext>
            </a:extLst>
          </p:cNvPr>
          <p:cNvSpPr txBox="1"/>
          <p:nvPr/>
        </p:nvSpPr>
        <p:spPr>
          <a:xfrm>
            <a:off x="687607" y="13202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31DF7-4AA8-4A24-A319-0ED5F36DF051}"/>
              </a:ext>
            </a:extLst>
          </p:cNvPr>
          <p:cNvSpPr txBox="1"/>
          <p:nvPr/>
        </p:nvSpPr>
        <p:spPr>
          <a:xfrm>
            <a:off x="10691189" y="733557"/>
            <a:ext cx="18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500776-637F-4729-9A40-63E19AEE502B}"/>
              </a:ext>
            </a:extLst>
          </p:cNvPr>
          <p:cNvSpPr/>
          <p:nvPr/>
        </p:nvSpPr>
        <p:spPr>
          <a:xfrm>
            <a:off x="10754140" y="5850155"/>
            <a:ext cx="184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31F26E-2767-44D0-AAFC-03FA0F98C872}"/>
              </a:ext>
            </a:extLst>
          </p:cNvPr>
          <p:cNvSpPr txBox="1"/>
          <p:nvPr/>
        </p:nvSpPr>
        <p:spPr>
          <a:xfrm>
            <a:off x="4319601" y="172351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model flow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8495B5-F103-437E-A085-707C44E236EE}"/>
              </a:ext>
            </a:extLst>
          </p:cNvPr>
          <p:cNvSpPr txBox="1"/>
          <p:nvPr/>
        </p:nvSpPr>
        <p:spPr>
          <a:xfrm>
            <a:off x="3684107" y="291879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D53BC-57BB-4F18-BB8A-E8CECA55F68D}"/>
              </a:ext>
            </a:extLst>
          </p:cNvPr>
          <p:cNvSpPr/>
          <p:nvPr/>
        </p:nvSpPr>
        <p:spPr>
          <a:xfrm>
            <a:off x="5863209" y="439972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B01CAF-7937-408A-A85D-93E648ACB967}"/>
              </a:ext>
            </a:extLst>
          </p:cNvPr>
          <p:cNvSpPr/>
          <p:nvPr/>
        </p:nvSpPr>
        <p:spPr>
          <a:xfrm>
            <a:off x="8809091" y="608116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C5C68C0-9509-49C6-8FB3-E6898C816A93}"/>
              </a:ext>
            </a:extLst>
          </p:cNvPr>
          <p:cNvCxnSpPr>
            <a:cxnSpLocks/>
          </p:cNvCxnSpPr>
          <p:nvPr/>
        </p:nvCxnSpPr>
        <p:spPr>
          <a:xfrm flipV="1">
            <a:off x="9859617" y="4551083"/>
            <a:ext cx="627483" cy="529479"/>
          </a:xfrm>
          <a:prstGeom prst="bentConnector3">
            <a:avLst>
              <a:gd name="adj1" fmla="val 30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33F1948-0A02-4C45-8668-438C232E7056}"/>
              </a:ext>
            </a:extLst>
          </p:cNvPr>
          <p:cNvCxnSpPr>
            <a:cxnSpLocks/>
          </p:cNvCxnSpPr>
          <p:nvPr/>
        </p:nvCxnSpPr>
        <p:spPr>
          <a:xfrm flipV="1">
            <a:off x="9841133" y="4911442"/>
            <a:ext cx="684402" cy="50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685D38-A715-4E74-B7A2-75AB415F5842}"/>
              </a:ext>
            </a:extLst>
          </p:cNvPr>
          <p:cNvCxnSpPr>
            <a:cxnSpLocks/>
          </p:cNvCxnSpPr>
          <p:nvPr/>
        </p:nvCxnSpPr>
        <p:spPr>
          <a:xfrm flipV="1">
            <a:off x="9854386" y="5507761"/>
            <a:ext cx="642726" cy="367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CBAE41C-0666-4212-A7C3-D5A2A4054960}"/>
              </a:ext>
            </a:extLst>
          </p:cNvPr>
          <p:cNvSpPr txBox="1"/>
          <p:nvPr/>
        </p:nvSpPr>
        <p:spPr>
          <a:xfrm>
            <a:off x="10484772" y="433994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Coarse sand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AB46DA-E1EF-4418-9C0F-607089B17634}"/>
              </a:ext>
            </a:extLst>
          </p:cNvPr>
          <p:cNvSpPr txBox="1"/>
          <p:nvPr/>
        </p:nvSpPr>
        <p:spPr>
          <a:xfrm>
            <a:off x="10497112" y="467625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filings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011072-812D-40D3-8419-80BF85C6CD7F}"/>
              </a:ext>
            </a:extLst>
          </p:cNvPr>
          <p:cNvSpPr txBox="1"/>
          <p:nvPr/>
        </p:nvSpPr>
        <p:spPr>
          <a:xfrm>
            <a:off x="10501384" y="52738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sand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D76AE-555B-47BA-BC8E-D4F031CE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9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42970-3BA1-482C-A5A7-4C2230E823B2}"/>
              </a:ext>
            </a:extLst>
          </p:cNvPr>
          <p:cNvSpPr txBox="1"/>
          <p:nvPr/>
        </p:nvSpPr>
        <p:spPr>
          <a:xfrm>
            <a:off x="5122015" y="45057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EXISTING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75FE6-D68E-41BA-995E-56343B0D6D86}"/>
              </a:ext>
            </a:extLst>
          </p:cNvPr>
          <p:cNvSpPr txBox="1"/>
          <p:nvPr/>
        </p:nvSpPr>
        <p:spPr>
          <a:xfrm>
            <a:off x="556591" y="1656522"/>
            <a:ext cx="10641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Reverse osmosis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commonly used water filtration now a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efficiency varies with cost of instrument. It varies from </a:t>
            </a:r>
            <a:r>
              <a:rPr lang="en-US" b="1" dirty="0"/>
              <a:t>10 to 1000 liters/hour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But it completely reduce the traces of some most important essential salts (Ca, Mg and Zn).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Waste generation is higher in this system. It’s about 20 liters for every 1 liter filtered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F1A0-D583-4A8F-AED3-6F9CF4B9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89DE8-7D3E-4B75-96A4-3C6DA428992D}"/>
              </a:ext>
            </a:extLst>
          </p:cNvPr>
          <p:cNvSpPr txBox="1"/>
          <p:nvPr/>
        </p:nvSpPr>
        <p:spPr>
          <a:xfrm>
            <a:off x="4675322" y="583096"/>
            <a:ext cx="28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ESTIMATION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D64A2-7049-4523-BDA5-7EBEA19832C1}"/>
              </a:ext>
            </a:extLst>
          </p:cNvPr>
          <p:cNvSpPr txBox="1"/>
          <p:nvPr/>
        </p:nvSpPr>
        <p:spPr>
          <a:xfrm>
            <a:off x="556591" y="1616765"/>
            <a:ext cx="1062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 exchanging process costs about </a:t>
            </a:r>
            <a:r>
              <a:rPr lang="en-US" b="1" dirty="0"/>
              <a:t>Rs. 900 for purification of 1000 liters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Activating carbon filter it costs about </a:t>
            </a:r>
            <a:r>
              <a:rPr lang="en-US" b="1" dirty="0"/>
              <a:t>Rs. 1700 for purification of 1000 liters.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 based filters costs about </a:t>
            </a:r>
            <a:r>
              <a:rPr lang="en-US" b="1" dirty="0"/>
              <a:t>Rs. 2800 for lifetime of 3 – 5 years with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B67D7-63C7-4400-853B-0A0555B4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5DDF5A-42A0-4633-90EC-231789B21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25529"/>
              </p:ext>
            </p:extLst>
          </p:nvPr>
        </p:nvGraphicFramePr>
        <p:xfrm>
          <a:off x="913774" y="3249638"/>
          <a:ext cx="10016823" cy="288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2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B013-2904-4FE9-B4A1-28B65193216A}"/>
              </a:ext>
            </a:extLst>
          </p:cNvPr>
          <p:cNvSpPr txBox="1"/>
          <p:nvPr/>
        </p:nvSpPr>
        <p:spPr>
          <a:xfrm>
            <a:off x="4064001" y="516834"/>
            <a:ext cx="406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EXISTING MODEL (RO)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22BFE-AB30-4F61-A87E-6CF6886E792E}"/>
              </a:ext>
            </a:extLst>
          </p:cNvPr>
          <p:cNvSpPr txBox="1"/>
          <p:nvPr/>
        </p:nvSpPr>
        <p:spPr>
          <a:xfrm>
            <a:off x="569843" y="1616765"/>
            <a:ext cx="10681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explained that RO process sweeps out essential minerals needed for drinking water. It cause bone related diseases and Vitamin D deficiency diseases.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we can add </a:t>
            </a:r>
            <a:r>
              <a:rPr lang="en-US" b="1" dirty="0"/>
              <a:t>Ca, Mg and Zn minerals </a:t>
            </a:r>
            <a:r>
              <a:rPr lang="en-US" dirty="0"/>
              <a:t>after the RO process artificially.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applicable for small scale productions especially in household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normal household drinking water consumption is about 10 liters per days. It contains about </a:t>
            </a:r>
            <a:r>
              <a:rPr lang="en-US" b="1" dirty="0"/>
              <a:t>2g of Ca, 1g of Mg and 0.5g of Zn.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pellet we can add those minerals to RO treated water in the centrifugation tank.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reduces the sweet taste of water but healthy one to drink.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5BF1F-613B-4180-B928-044A2A75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5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745E2-05B3-41CA-AE18-77560918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0D3BB-FA04-4F8B-BC87-024A887FAC4E}"/>
              </a:ext>
            </a:extLst>
          </p:cNvPr>
          <p:cNvSpPr txBox="1"/>
          <p:nvPr/>
        </p:nvSpPr>
        <p:spPr>
          <a:xfrm>
            <a:off x="5272697" y="7421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9EF60-8D94-48A9-A544-F678CA96F8F1}"/>
              </a:ext>
            </a:extLst>
          </p:cNvPr>
          <p:cNvSpPr txBox="1"/>
          <p:nvPr/>
        </p:nvSpPr>
        <p:spPr>
          <a:xfrm>
            <a:off x="423004" y="1749287"/>
            <a:ext cx="11384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remove the major contaminants (</a:t>
            </a:r>
            <a:r>
              <a:rPr lang="en-US" b="1" dirty="0"/>
              <a:t>F, Cr and As)</a:t>
            </a:r>
            <a:r>
              <a:rPr lang="en-US" dirty="0"/>
              <a:t> which cause </a:t>
            </a:r>
            <a:r>
              <a:rPr lang="en-US" b="1" dirty="0"/>
              <a:t>kidney</a:t>
            </a:r>
            <a:r>
              <a:rPr lang="en-US" dirty="0"/>
              <a:t> and </a:t>
            </a:r>
            <a:r>
              <a:rPr lang="en-US" b="1" dirty="0"/>
              <a:t>other diseases</a:t>
            </a:r>
            <a:r>
              <a:rPr lang="en-US" dirty="0"/>
              <a:t> before supplying the water to consumers from corporation.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detect those contaminants by using </a:t>
            </a:r>
            <a:r>
              <a:rPr lang="en-US" b="1" dirty="0"/>
              <a:t>separate reagents for F and Cr, then atomic absorption spectroscopy or Arsenic detection meter for 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filter the concern contaminants in water the filters </a:t>
            </a:r>
            <a:r>
              <a:rPr lang="en-US" b="1" dirty="0"/>
              <a:t>like Ion exchange process, Activated carbon filtration and Sand based filters</a:t>
            </a:r>
            <a:r>
              <a:rPr lang="en-US" dirty="0"/>
              <a:t> are used for</a:t>
            </a:r>
            <a:r>
              <a:rPr lang="en-US" b="1" dirty="0"/>
              <a:t> F, Cr and As </a:t>
            </a:r>
            <a:r>
              <a:rPr lang="en-US" dirty="0"/>
              <a:t>respectively. The flow of water is controlled by Solenoid tube valve.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AF96F-9190-493F-83A1-985DB838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7776F-A31B-4C1D-AB32-4DDC8AEC6CA8}"/>
              </a:ext>
            </a:extLst>
          </p:cNvPr>
          <p:cNvSpPr txBox="1"/>
          <p:nvPr/>
        </p:nvSpPr>
        <p:spPr>
          <a:xfrm>
            <a:off x="5080337" y="8481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215E-2732-41A3-87A1-7BDBD41A16D8}"/>
              </a:ext>
            </a:extLst>
          </p:cNvPr>
          <p:cNvSpPr txBox="1"/>
          <p:nvPr/>
        </p:nvSpPr>
        <p:spPr>
          <a:xfrm>
            <a:off x="448273" y="1390989"/>
            <a:ext cx="1172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analyzed that Fluorine (</a:t>
            </a:r>
            <a:r>
              <a:rPr lang="en-US" b="1" dirty="0"/>
              <a:t>0.1 to 8.8 mg/l at AP</a:t>
            </a:r>
            <a:r>
              <a:rPr lang="en-US" dirty="0"/>
              <a:t>) is at alarm rate and also As and Cr.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CC88C9-F214-4519-99FF-F2B2AD6D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0DE46A-C28D-4B4B-9915-18404767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2496"/>
              </p:ext>
            </p:extLst>
          </p:nvPr>
        </p:nvGraphicFramePr>
        <p:xfrm>
          <a:off x="327486" y="3455459"/>
          <a:ext cx="4068550" cy="14776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4275">
                  <a:extLst>
                    <a:ext uri="{9D8B030D-6E8A-4147-A177-3AD203B41FA5}">
                      <a16:colId xmlns:a16="http://schemas.microsoft.com/office/drawing/2014/main" val="2847209847"/>
                    </a:ext>
                  </a:extLst>
                </a:gridCol>
                <a:gridCol w="2034275">
                  <a:extLst>
                    <a:ext uri="{9D8B030D-6E8A-4147-A177-3AD203B41FA5}">
                      <a16:colId xmlns:a16="http://schemas.microsoft.com/office/drawing/2014/main" val="1227542283"/>
                    </a:ext>
                  </a:extLst>
                </a:gridCol>
              </a:tblGrid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Permissible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25707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88490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54812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55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87071F-0E44-4648-824C-FB5F68B5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8961"/>
              </p:ext>
            </p:extLst>
          </p:nvPr>
        </p:nvGraphicFramePr>
        <p:xfrm>
          <a:off x="6729802" y="3455459"/>
          <a:ext cx="4068550" cy="1477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4275">
                  <a:extLst>
                    <a:ext uri="{9D8B030D-6E8A-4147-A177-3AD203B41FA5}">
                      <a16:colId xmlns:a16="http://schemas.microsoft.com/office/drawing/2014/main" val="998827866"/>
                    </a:ext>
                  </a:extLst>
                </a:gridCol>
                <a:gridCol w="2034275">
                  <a:extLst>
                    <a:ext uri="{9D8B030D-6E8A-4147-A177-3AD203B41FA5}">
                      <a16:colId xmlns:a16="http://schemas.microsoft.com/office/drawing/2014/main" val="2738061620"/>
                    </a:ext>
                  </a:extLst>
                </a:gridCol>
              </a:tblGrid>
              <a:tr h="369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Permissible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6172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63148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84592"/>
                  </a:ext>
                </a:extLst>
              </a:tr>
              <a:tr h="369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347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006585-4A31-4144-AFEE-4254FBF1E94E}"/>
              </a:ext>
            </a:extLst>
          </p:cNvPr>
          <p:cNvSpPr txBox="1"/>
          <p:nvPr/>
        </p:nvSpPr>
        <p:spPr>
          <a:xfrm>
            <a:off x="448272" y="2233692"/>
            <a:ext cx="1172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Apparently the World Health Organization says that water with a TDS (total dissolved solids) of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 PPM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“acceptable” and under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PPM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“good.”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6A814-D6B4-4E77-9436-88D61D737634}"/>
              </a:ext>
            </a:extLst>
          </p:cNvPr>
          <p:cNvSpPr txBox="1"/>
          <p:nvPr/>
        </p:nvSpPr>
        <p:spPr>
          <a:xfrm>
            <a:off x="6443570" y="5141160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 Constituents needed in Drinking water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B8377-268B-49E3-B88B-81525B6A7145}"/>
              </a:ext>
            </a:extLst>
          </p:cNvPr>
          <p:cNvSpPr txBox="1"/>
          <p:nvPr/>
        </p:nvSpPr>
        <p:spPr>
          <a:xfrm>
            <a:off x="938935" y="514116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Contaminants at higher level</a:t>
            </a:r>
          </a:p>
        </p:txBody>
      </p:sp>
    </p:spTree>
    <p:extLst>
      <p:ext uri="{BB962C8B-B14F-4D97-AF65-F5344CB8AC3E}">
        <p14:creationId xmlns:p14="http://schemas.microsoft.com/office/powerpoint/2010/main" val="173922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0C1D8-84AB-44A1-BD41-8B021C37CE6B}"/>
              </a:ext>
            </a:extLst>
          </p:cNvPr>
          <p:cNvSpPr txBox="1"/>
          <p:nvPr/>
        </p:nvSpPr>
        <p:spPr>
          <a:xfrm>
            <a:off x="4846299" y="450574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DAD8F-1E45-45E4-B8CC-9B1BEE43AD6A}"/>
              </a:ext>
            </a:extLst>
          </p:cNvPr>
          <p:cNvSpPr txBox="1"/>
          <p:nvPr/>
        </p:nvSpPr>
        <p:spPr>
          <a:xfrm>
            <a:off x="470451" y="1504378"/>
            <a:ext cx="11251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Fluoride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adding the 1 ml of reagent in sample water. The Fluoride contained solution will remain colorless which indicates that Fluoride at higher level.</a:t>
            </a:r>
          </a:p>
          <a:p>
            <a:endParaRPr lang="en-US" dirty="0"/>
          </a:p>
          <a:p>
            <a:r>
              <a:rPr lang="en-US" b="1" dirty="0"/>
              <a:t>Chromium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adding some drops of Cr reagents in sample water. The Chromium contained solution turns into dark which indicates that Chromium at higher level.</a:t>
            </a:r>
          </a:p>
          <a:p>
            <a:endParaRPr lang="en-US" dirty="0"/>
          </a:p>
          <a:p>
            <a:r>
              <a:rPr lang="en-US" b="1" dirty="0"/>
              <a:t>Arsenic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Arsenic level at water can be detected by using Arsenic detection meter or Atomic Absorption Spectrometer.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9693F-C194-4E4C-8BEE-3DF72AB51FFC}"/>
              </a:ext>
            </a:extLst>
          </p:cNvPr>
          <p:cNvSpPr txBox="1"/>
          <p:nvPr/>
        </p:nvSpPr>
        <p:spPr>
          <a:xfrm>
            <a:off x="5389716" y="992865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9340A-9084-4D3F-9540-7DBF1CFF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F0811-ED7D-43E2-9BDC-2E609872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65" y="4516635"/>
            <a:ext cx="2498036" cy="1469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97263-3A24-41C4-87A9-08F774F3ED65}"/>
              </a:ext>
            </a:extLst>
          </p:cNvPr>
          <p:cNvSpPr txBox="1"/>
          <p:nvPr/>
        </p:nvSpPr>
        <p:spPr>
          <a:xfrm>
            <a:off x="5160485" y="603809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Fluoride detection</a:t>
            </a:r>
          </a:p>
        </p:txBody>
      </p:sp>
    </p:spTree>
    <p:extLst>
      <p:ext uri="{BB962C8B-B14F-4D97-AF65-F5344CB8AC3E}">
        <p14:creationId xmlns:p14="http://schemas.microsoft.com/office/powerpoint/2010/main" val="153839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7A3A5F-1CA3-48E0-B01A-9AA5104C8FDD}"/>
              </a:ext>
            </a:extLst>
          </p:cNvPr>
          <p:cNvSpPr/>
          <p:nvPr/>
        </p:nvSpPr>
        <p:spPr>
          <a:xfrm>
            <a:off x="384316" y="728874"/>
            <a:ext cx="159026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AC95-B32C-4971-A0EB-0EDC778958D3}"/>
              </a:ext>
            </a:extLst>
          </p:cNvPr>
          <p:cNvSpPr/>
          <p:nvPr/>
        </p:nvSpPr>
        <p:spPr>
          <a:xfrm>
            <a:off x="384316" y="728874"/>
            <a:ext cx="49033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79B47-65B8-4166-A86A-1954DAE290E4}"/>
              </a:ext>
            </a:extLst>
          </p:cNvPr>
          <p:cNvSpPr/>
          <p:nvPr/>
        </p:nvSpPr>
        <p:spPr>
          <a:xfrm>
            <a:off x="874647" y="728874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3A867-14D4-4E19-838E-7426EDD3D218}"/>
              </a:ext>
            </a:extLst>
          </p:cNvPr>
          <p:cNvSpPr/>
          <p:nvPr/>
        </p:nvSpPr>
        <p:spPr>
          <a:xfrm>
            <a:off x="1484247" y="728874"/>
            <a:ext cx="490331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2750A4-34B1-4A43-8A38-CEACDFAB279C}"/>
              </a:ext>
            </a:extLst>
          </p:cNvPr>
          <p:cNvSpPr/>
          <p:nvPr/>
        </p:nvSpPr>
        <p:spPr>
          <a:xfrm>
            <a:off x="3299795" y="2236311"/>
            <a:ext cx="384313" cy="1073421"/>
          </a:xfrm>
          <a:prstGeom prst="roundRect">
            <a:avLst/>
          </a:prstGeom>
          <a:solidFill>
            <a:srgbClr val="BEC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DB1900-C358-4856-8641-1E91FF824472}"/>
              </a:ext>
            </a:extLst>
          </p:cNvPr>
          <p:cNvSpPr/>
          <p:nvPr/>
        </p:nvSpPr>
        <p:spPr>
          <a:xfrm>
            <a:off x="5466525" y="3720554"/>
            <a:ext cx="384313" cy="1073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96F6B-049B-4FC1-AC63-25CDD6ECA1D2}"/>
              </a:ext>
            </a:extLst>
          </p:cNvPr>
          <p:cNvSpPr/>
          <p:nvPr/>
        </p:nvSpPr>
        <p:spPr>
          <a:xfrm>
            <a:off x="8892209" y="5019262"/>
            <a:ext cx="967408" cy="107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F55C2-63D3-44EF-9E4C-A183A8017EB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91951" y="1033674"/>
            <a:ext cx="1" cy="120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9FFAA-508E-4F47-823A-F3467E18180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58681" y="1033674"/>
            <a:ext cx="1" cy="268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12F475-6419-41A0-968F-9DE41E023024}"/>
              </a:ext>
            </a:extLst>
          </p:cNvPr>
          <p:cNvCxnSpPr>
            <a:stCxn id="16" idx="0"/>
          </p:cNvCxnSpPr>
          <p:nvPr/>
        </p:nvCxnSpPr>
        <p:spPr>
          <a:xfrm flipV="1">
            <a:off x="9375913" y="1033674"/>
            <a:ext cx="0" cy="39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0FA44-8955-4852-8FCE-2462227C35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1952" y="3309732"/>
            <a:ext cx="69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F41DAD-7CE8-4ACE-A771-416DDF6B1BF3}"/>
              </a:ext>
            </a:extLst>
          </p:cNvPr>
          <p:cNvCxnSpPr/>
          <p:nvPr/>
        </p:nvCxnSpPr>
        <p:spPr>
          <a:xfrm>
            <a:off x="4200939" y="3309732"/>
            <a:ext cx="0" cy="207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E3B0-CA90-4E73-AABD-489235ECCB5A}"/>
              </a:ext>
            </a:extLst>
          </p:cNvPr>
          <p:cNvCxnSpPr/>
          <p:nvPr/>
        </p:nvCxnSpPr>
        <p:spPr>
          <a:xfrm>
            <a:off x="4187687" y="5367132"/>
            <a:ext cx="470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D4BE8E-6CDD-46EB-BDB8-4AF5C0D6009B}"/>
              </a:ext>
            </a:extLst>
          </p:cNvPr>
          <p:cNvCxnSpPr/>
          <p:nvPr/>
        </p:nvCxnSpPr>
        <p:spPr>
          <a:xfrm>
            <a:off x="4200939" y="3935897"/>
            <a:ext cx="126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83370D-2AD7-47A7-A8F8-13025C4C934C}"/>
              </a:ext>
            </a:extLst>
          </p:cNvPr>
          <p:cNvCxnSpPr/>
          <p:nvPr/>
        </p:nvCxnSpPr>
        <p:spPr>
          <a:xfrm>
            <a:off x="5824334" y="4793975"/>
            <a:ext cx="960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23C53-6CE4-4A5E-94ED-8F5F343956C2}"/>
              </a:ext>
            </a:extLst>
          </p:cNvPr>
          <p:cNvCxnSpPr/>
          <p:nvPr/>
        </p:nvCxnSpPr>
        <p:spPr>
          <a:xfrm>
            <a:off x="6785113" y="4793975"/>
            <a:ext cx="0" cy="16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C7E647-23CD-4EC1-91A7-46D91E1E3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74578" y="1033674"/>
            <a:ext cx="87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1D0A13-CDE7-41B9-8FC7-D0E37587DA1F}"/>
              </a:ext>
            </a:extLst>
          </p:cNvPr>
          <p:cNvCxnSpPr/>
          <p:nvPr/>
        </p:nvCxnSpPr>
        <p:spPr>
          <a:xfrm>
            <a:off x="6785113" y="6480315"/>
            <a:ext cx="401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4B17-19F2-42FC-A527-5EF1B8D21C9C}"/>
              </a:ext>
            </a:extLst>
          </p:cNvPr>
          <p:cNvCxnSpPr/>
          <p:nvPr/>
        </p:nvCxnSpPr>
        <p:spPr>
          <a:xfrm>
            <a:off x="9859617" y="59767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3120C-4714-4943-B840-768CAF892E2B}"/>
              </a:ext>
            </a:extLst>
          </p:cNvPr>
          <p:cNvSpPr/>
          <p:nvPr/>
        </p:nvSpPr>
        <p:spPr>
          <a:xfrm>
            <a:off x="8892209" y="5034178"/>
            <a:ext cx="967408" cy="3578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972F7-0D64-4D9A-A2C0-97A4D8990517}"/>
              </a:ext>
            </a:extLst>
          </p:cNvPr>
          <p:cNvSpPr/>
          <p:nvPr/>
        </p:nvSpPr>
        <p:spPr>
          <a:xfrm>
            <a:off x="8892209" y="5343943"/>
            <a:ext cx="967408" cy="4306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BCCE2-3EC0-4E8B-A0F3-F107E4F5F5F3}"/>
              </a:ext>
            </a:extLst>
          </p:cNvPr>
          <p:cNvSpPr/>
          <p:nvPr/>
        </p:nvSpPr>
        <p:spPr>
          <a:xfrm>
            <a:off x="8885583" y="5774639"/>
            <a:ext cx="967408" cy="357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D560D-4A0F-4E23-A0BE-92FF71A5B907}"/>
              </a:ext>
            </a:extLst>
          </p:cNvPr>
          <p:cNvSpPr/>
          <p:nvPr/>
        </p:nvSpPr>
        <p:spPr>
          <a:xfrm>
            <a:off x="3740431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86DAA8-74C7-419E-B75D-3EDCBEAC902C}"/>
              </a:ext>
            </a:extLst>
          </p:cNvPr>
          <p:cNvSpPr/>
          <p:nvPr/>
        </p:nvSpPr>
        <p:spPr>
          <a:xfrm rot="16200000">
            <a:off x="3445571" y="1162890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B103AB-5FCC-445E-9C86-FA0C3A5C7E3B}"/>
              </a:ext>
            </a:extLst>
          </p:cNvPr>
          <p:cNvSpPr/>
          <p:nvPr/>
        </p:nvSpPr>
        <p:spPr>
          <a:xfrm>
            <a:off x="5880657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B56CF0-5172-4278-90D4-6C3261BA94D8}"/>
              </a:ext>
            </a:extLst>
          </p:cNvPr>
          <p:cNvSpPr/>
          <p:nvPr/>
        </p:nvSpPr>
        <p:spPr>
          <a:xfrm>
            <a:off x="9597888" y="90115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D8C42-ED3F-4353-A111-932DBFB629FB}"/>
              </a:ext>
            </a:extLst>
          </p:cNvPr>
          <p:cNvSpPr/>
          <p:nvPr/>
        </p:nvSpPr>
        <p:spPr>
          <a:xfrm>
            <a:off x="4412980" y="3803378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82403-F196-4968-A017-15FB68E3AEF1}"/>
              </a:ext>
            </a:extLst>
          </p:cNvPr>
          <p:cNvSpPr/>
          <p:nvPr/>
        </p:nvSpPr>
        <p:spPr>
          <a:xfrm>
            <a:off x="6380921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1459A1-1968-4FA0-877A-FF9247677E41}"/>
              </a:ext>
            </a:extLst>
          </p:cNvPr>
          <p:cNvSpPr/>
          <p:nvPr/>
        </p:nvSpPr>
        <p:spPr>
          <a:xfrm>
            <a:off x="7030279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0B995-A332-4FFF-801B-364BDA588495}"/>
              </a:ext>
            </a:extLst>
          </p:cNvPr>
          <p:cNvSpPr/>
          <p:nvPr/>
        </p:nvSpPr>
        <p:spPr>
          <a:xfrm rot="16200000">
            <a:off x="4141303" y="4099896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F7D76A-1378-4B56-BFE2-062B596D2742}"/>
              </a:ext>
            </a:extLst>
          </p:cNvPr>
          <p:cNvSpPr/>
          <p:nvPr/>
        </p:nvSpPr>
        <p:spPr>
          <a:xfrm rot="16200000">
            <a:off x="6725478" y="4959632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72967-E94A-444D-935E-1C5FD7887BE6}"/>
              </a:ext>
            </a:extLst>
          </p:cNvPr>
          <p:cNvSpPr/>
          <p:nvPr/>
        </p:nvSpPr>
        <p:spPr>
          <a:xfrm rot="16200000">
            <a:off x="6725478" y="5557637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9D756C-BE8F-4731-AB0D-987938704659}"/>
              </a:ext>
            </a:extLst>
          </p:cNvPr>
          <p:cNvSpPr/>
          <p:nvPr/>
        </p:nvSpPr>
        <p:spPr>
          <a:xfrm rot="16200000">
            <a:off x="9316278" y="1189393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AF050-2A15-4D2F-B531-2899A83E1CA4}"/>
              </a:ext>
            </a:extLst>
          </p:cNvPr>
          <p:cNvSpPr/>
          <p:nvPr/>
        </p:nvSpPr>
        <p:spPr>
          <a:xfrm rot="16200000">
            <a:off x="5572536" y="118773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A8608C-EBDB-4D0D-BD64-AFD122DA8F5E}"/>
              </a:ext>
            </a:extLst>
          </p:cNvPr>
          <p:cNvSpPr txBox="1"/>
          <p:nvPr/>
        </p:nvSpPr>
        <p:spPr>
          <a:xfrm>
            <a:off x="497039" y="866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CB59E7-DB8A-4D17-83B0-59166F65EF2A}"/>
              </a:ext>
            </a:extLst>
          </p:cNvPr>
          <p:cNvSpPr txBox="1"/>
          <p:nvPr/>
        </p:nvSpPr>
        <p:spPr>
          <a:xfrm>
            <a:off x="1485648" y="8598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5E51C-D964-48F2-8F24-C32922C46D61}"/>
              </a:ext>
            </a:extLst>
          </p:cNvPr>
          <p:cNvSpPr txBox="1"/>
          <p:nvPr/>
        </p:nvSpPr>
        <p:spPr>
          <a:xfrm>
            <a:off x="964013" y="8490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597FE6-874F-4D14-AFFF-BB1313D92272}"/>
              </a:ext>
            </a:extLst>
          </p:cNvPr>
          <p:cNvSpPr/>
          <p:nvPr/>
        </p:nvSpPr>
        <p:spPr>
          <a:xfrm>
            <a:off x="3329086" y="2619104"/>
            <a:ext cx="32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C20210-E57B-475B-B184-CFE18AABA094}"/>
              </a:ext>
            </a:extLst>
          </p:cNvPr>
          <p:cNvSpPr/>
          <p:nvPr/>
        </p:nvSpPr>
        <p:spPr>
          <a:xfrm>
            <a:off x="5431696" y="4107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63C4BD-9238-420F-AF6E-88BC5BDCDAA0}"/>
              </a:ext>
            </a:extLst>
          </p:cNvPr>
          <p:cNvSpPr/>
          <p:nvPr/>
        </p:nvSpPr>
        <p:spPr>
          <a:xfrm>
            <a:off x="9124122" y="53506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56C470-D389-42B2-A2B3-FA10357B7240}"/>
              </a:ext>
            </a:extLst>
          </p:cNvPr>
          <p:cNvSpPr/>
          <p:nvPr/>
        </p:nvSpPr>
        <p:spPr>
          <a:xfrm rot="16200000">
            <a:off x="430701" y="53306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BCAFA6-9772-4697-AC7E-7F7C346780C8}"/>
              </a:ext>
            </a:extLst>
          </p:cNvPr>
          <p:cNvSpPr txBox="1"/>
          <p:nvPr/>
        </p:nvSpPr>
        <p:spPr>
          <a:xfrm>
            <a:off x="602978" y="52678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Solenoid tube valves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51DC7-802B-41E7-BC22-9E22C35CC286}"/>
              </a:ext>
            </a:extLst>
          </p:cNvPr>
          <p:cNvSpPr txBox="1"/>
          <p:nvPr/>
        </p:nvSpPr>
        <p:spPr>
          <a:xfrm>
            <a:off x="622855" y="18798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31DF7-4AA8-4A24-A319-0ED5F36DF051}"/>
              </a:ext>
            </a:extLst>
          </p:cNvPr>
          <p:cNvSpPr txBox="1"/>
          <p:nvPr/>
        </p:nvSpPr>
        <p:spPr>
          <a:xfrm>
            <a:off x="10691189" y="733557"/>
            <a:ext cx="18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500776-637F-4729-9A40-63E19AEE502B}"/>
              </a:ext>
            </a:extLst>
          </p:cNvPr>
          <p:cNvSpPr/>
          <p:nvPr/>
        </p:nvSpPr>
        <p:spPr>
          <a:xfrm>
            <a:off x="10754140" y="5850155"/>
            <a:ext cx="184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31F26E-2767-44D0-AAFC-03FA0F98C872}"/>
              </a:ext>
            </a:extLst>
          </p:cNvPr>
          <p:cNvSpPr txBox="1"/>
          <p:nvPr/>
        </p:nvSpPr>
        <p:spPr>
          <a:xfrm>
            <a:off x="4510883" y="-26424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model flow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8495B5-F103-437E-A085-707C44E236EE}"/>
              </a:ext>
            </a:extLst>
          </p:cNvPr>
          <p:cNvSpPr txBox="1"/>
          <p:nvPr/>
        </p:nvSpPr>
        <p:spPr>
          <a:xfrm>
            <a:off x="1086736" y="299256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Ion exchange 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D53BC-57BB-4F18-BB8A-E8CECA55F68D}"/>
              </a:ext>
            </a:extLst>
          </p:cNvPr>
          <p:cNvSpPr/>
          <p:nvPr/>
        </p:nvSpPr>
        <p:spPr>
          <a:xfrm>
            <a:off x="5815844" y="442464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Activated carbon filter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B01CAF-7937-408A-A85D-93E648ACB967}"/>
              </a:ext>
            </a:extLst>
          </p:cNvPr>
          <p:cNvSpPr/>
          <p:nvPr/>
        </p:nvSpPr>
        <p:spPr>
          <a:xfrm>
            <a:off x="8533708" y="607991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Sand based filter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C5C68C0-9509-49C6-8FB3-E6898C816A93}"/>
              </a:ext>
            </a:extLst>
          </p:cNvPr>
          <p:cNvCxnSpPr>
            <a:cxnSpLocks/>
          </p:cNvCxnSpPr>
          <p:nvPr/>
        </p:nvCxnSpPr>
        <p:spPr>
          <a:xfrm flipV="1">
            <a:off x="9859617" y="4551083"/>
            <a:ext cx="627483" cy="529479"/>
          </a:xfrm>
          <a:prstGeom prst="bentConnector3">
            <a:avLst>
              <a:gd name="adj1" fmla="val 30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33F1948-0A02-4C45-8668-438C232E7056}"/>
              </a:ext>
            </a:extLst>
          </p:cNvPr>
          <p:cNvCxnSpPr>
            <a:cxnSpLocks/>
          </p:cNvCxnSpPr>
          <p:nvPr/>
        </p:nvCxnSpPr>
        <p:spPr>
          <a:xfrm flipV="1">
            <a:off x="9841133" y="4911442"/>
            <a:ext cx="684402" cy="50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685D38-A715-4E74-B7A2-75AB415F5842}"/>
              </a:ext>
            </a:extLst>
          </p:cNvPr>
          <p:cNvCxnSpPr>
            <a:cxnSpLocks/>
          </p:cNvCxnSpPr>
          <p:nvPr/>
        </p:nvCxnSpPr>
        <p:spPr>
          <a:xfrm flipV="1">
            <a:off x="9854386" y="5507761"/>
            <a:ext cx="642726" cy="367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CBAE41C-0666-4212-A7C3-D5A2A4054960}"/>
              </a:ext>
            </a:extLst>
          </p:cNvPr>
          <p:cNvSpPr txBox="1"/>
          <p:nvPr/>
        </p:nvSpPr>
        <p:spPr>
          <a:xfrm>
            <a:off x="10484772" y="433994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Coarse sand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AB46DA-E1EF-4418-9C0F-607089B17634}"/>
              </a:ext>
            </a:extLst>
          </p:cNvPr>
          <p:cNvSpPr txBox="1"/>
          <p:nvPr/>
        </p:nvSpPr>
        <p:spPr>
          <a:xfrm>
            <a:off x="10497112" y="467625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filings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011072-812D-40D3-8419-80BF85C6CD7F}"/>
              </a:ext>
            </a:extLst>
          </p:cNvPr>
          <p:cNvSpPr txBox="1"/>
          <p:nvPr/>
        </p:nvSpPr>
        <p:spPr>
          <a:xfrm>
            <a:off x="10501384" y="52738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sand</a:t>
            </a:r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AD9B87D-8BC5-42DD-88E9-244CAF0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36042A-E282-4357-8346-C571B19275C5}"/>
              </a:ext>
            </a:extLst>
          </p:cNvPr>
          <p:cNvSpPr txBox="1"/>
          <p:nvPr/>
        </p:nvSpPr>
        <p:spPr>
          <a:xfrm>
            <a:off x="59453" y="2349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reagents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252F50-2A52-4B3A-AA1F-17A9DAD6A546}"/>
              </a:ext>
            </a:extLst>
          </p:cNvPr>
          <p:cNvSpPr txBox="1"/>
          <p:nvPr/>
        </p:nvSpPr>
        <p:spPr>
          <a:xfrm>
            <a:off x="558123" y="151305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 reagents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8B87CD-5920-4536-B5C2-CCEC1D397136}"/>
              </a:ext>
            </a:extLst>
          </p:cNvPr>
          <p:cNvSpPr txBox="1"/>
          <p:nvPr/>
        </p:nvSpPr>
        <p:spPr>
          <a:xfrm>
            <a:off x="1484247" y="23494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AAS or Detection meter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21F27-ED69-40F1-87DA-64DB8DDB429B}"/>
              </a:ext>
            </a:extLst>
          </p:cNvPr>
          <p:cNvCxnSpPr>
            <a:stCxn id="95" idx="2"/>
            <a:endCxn id="6" idx="0"/>
          </p:cNvCxnSpPr>
          <p:nvPr/>
        </p:nvCxnSpPr>
        <p:spPr>
          <a:xfrm>
            <a:off x="629481" y="604274"/>
            <a:ext cx="1" cy="1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83DE4F-6F19-487E-AC63-982F1A7F1AA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29412" y="536575"/>
            <a:ext cx="1" cy="19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B51508D-753D-4C4F-A656-F668211340BE}"/>
              </a:ext>
            </a:extLst>
          </p:cNvPr>
          <p:cNvCxnSpPr>
            <a:stCxn id="96" idx="0"/>
            <a:endCxn id="7" idx="2"/>
          </p:cNvCxnSpPr>
          <p:nvPr/>
        </p:nvCxnSpPr>
        <p:spPr>
          <a:xfrm flipV="1">
            <a:off x="1179447" y="1338474"/>
            <a:ext cx="0" cy="17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5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5A5F8-C6CD-4FBE-A623-B4E726F87952}"/>
              </a:ext>
            </a:extLst>
          </p:cNvPr>
          <p:cNvSpPr txBox="1"/>
          <p:nvPr/>
        </p:nvSpPr>
        <p:spPr>
          <a:xfrm>
            <a:off x="4846299" y="357809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754A6-EABB-4AF5-A4B2-ED25C3682DE9}"/>
              </a:ext>
            </a:extLst>
          </p:cNvPr>
          <p:cNvSpPr txBox="1"/>
          <p:nvPr/>
        </p:nvSpPr>
        <p:spPr>
          <a:xfrm>
            <a:off x="5372308" y="954156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FILTRATION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957EA-F6AA-4A1D-B9B0-852DD132410B}"/>
              </a:ext>
            </a:extLst>
          </p:cNvPr>
          <p:cNvSpPr txBox="1"/>
          <p:nvPr/>
        </p:nvSpPr>
        <p:spPr>
          <a:xfrm>
            <a:off x="536713" y="1519725"/>
            <a:ext cx="111185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detecting the contaminants the concern path for filtration is manually chosen according to contaminants probability.</a:t>
            </a:r>
          </a:p>
          <a:p>
            <a:endParaRPr lang="en-US" dirty="0"/>
          </a:p>
          <a:p>
            <a:r>
              <a:rPr lang="en-US" b="1" dirty="0"/>
              <a:t>Fluoride filtration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 exchange process using </a:t>
            </a:r>
            <a:r>
              <a:rPr lang="en-US" b="1" dirty="0"/>
              <a:t>Ion exchange resins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Resins inside the filter exchange the ions to filter the Fluorine.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exerts only </a:t>
            </a:r>
            <a:r>
              <a:rPr lang="en-US" b="1" dirty="0"/>
              <a:t>4% to 8% of waste water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it can filters </a:t>
            </a:r>
            <a:r>
              <a:rPr lang="en-US" b="1" dirty="0"/>
              <a:t>178 liters/kg of resin</a:t>
            </a:r>
            <a:r>
              <a:rPr lang="en-US" dirty="0"/>
              <a:t>. Further we need to regenerate the resins by adding some acid and basic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Lifetime is about </a:t>
            </a:r>
            <a:r>
              <a:rPr lang="en-US" b="1" dirty="0"/>
              <a:t>4 – 10 years </a:t>
            </a:r>
            <a:r>
              <a:rPr lang="en-US" dirty="0"/>
              <a:t>according to level of contaminants.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It doesn’t remove Pathogens.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6642F-1A9E-4392-9644-80235FB0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7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7A3A5F-1CA3-48E0-B01A-9AA5104C8FDD}"/>
              </a:ext>
            </a:extLst>
          </p:cNvPr>
          <p:cNvSpPr/>
          <p:nvPr/>
        </p:nvSpPr>
        <p:spPr>
          <a:xfrm>
            <a:off x="384316" y="728874"/>
            <a:ext cx="159026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AC95-B32C-4971-A0EB-0EDC778958D3}"/>
              </a:ext>
            </a:extLst>
          </p:cNvPr>
          <p:cNvSpPr/>
          <p:nvPr/>
        </p:nvSpPr>
        <p:spPr>
          <a:xfrm>
            <a:off x="384316" y="728874"/>
            <a:ext cx="49033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79B47-65B8-4166-A86A-1954DAE290E4}"/>
              </a:ext>
            </a:extLst>
          </p:cNvPr>
          <p:cNvSpPr/>
          <p:nvPr/>
        </p:nvSpPr>
        <p:spPr>
          <a:xfrm>
            <a:off x="874647" y="728874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3A867-14D4-4E19-838E-7426EDD3D218}"/>
              </a:ext>
            </a:extLst>
          </p:cNvPr>
          <p:cNvSpPr/>
          <p:nvPr/>
        </p:nvSpPr>
        <p:spPr>
          <a:xfrm>
            <a:off x="1484247" y="728874"/>
            <a:ext cx="490331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2750A4-34B1-4A43-8A38-CEACDFAB279C}"/>
              </a:ext>
            </a:extLst>
          </p:cNvPr>
          <p:cNvSpPr/>
          <p:nvPr/>
        </p:nvSpPr>
        <p:spPr>
          <a:xfrm>
            <a:off x="3299795" y="2236311"/>
            <a:ext cx="384313" cy="1073421"/>
          </a:xfrm>
          <a:prstGeom prst="roundRect">
            <a:avLst/>
          </a:prstGeom>
          <a:solidFill>
            <a:srgbClr val="BEC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DB1900-C358-4856-8641-1E91FF824472}"/>
              </a:ext>
            </a:extLst>
          </p:cNvPr>
          <p:cNvSpPr/>
          <p:nvPr/>
        </p:nvSpPr>
        <p:spPr>
          <a:xfrm>
            <a:off x="5466525" y="3720554"/>
            <a:ext cx="384313" cy="1073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96F6B-049B-4FC1-AC63-25CDD6ECA1D2}"/>
              </a:ext>
            </a:extLst>
          </p:cNvPr>
          <p:cNvSpPr/>
          <p:nvPr/>
        </p:nvSpPr>
        <p:spPr>
          <a:xfrm>
            <a:off x="8892209" y="5019262"/>
            <a:ext cx="967408" cy="107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F55C2-63D3-44EF-9E4C-A183A8017EB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91951" y="1033674"/>
            <a:ext cx="1" cy="120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9FFAA-508E-4F47-823A-F3467E18180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58681" y="1033674"/>
            <a:ext cx="1" cy="268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12F475-6419-41A0-968F-9DE41E023024}"/>
              </a:ext>
            </a:extLst>
          </p:cNvPr>
          <p:cNvCxnSpPr>
            <a:stCxn id="16" idx="0"/>
          </p:cNvCxnSpPr>
          <p:nvPr/>
        </p:nvCxnSpPr>
        <p:spPr>
          <a:xfrm flipV="1">
            <a:off x="9375913" y="1033674"/>
            <a:ext cx="0" cy="39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0FA44-8955-4852-8FCE-2462227C35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1952" y="3309732"/>
            <a:ext cx="69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F41DAD-7CE8-4ACE-A771-416DDF6B1BF3}"/>
              </a:ext>
            </a:extLst>
          </p:cNvPr>
          <p:cNvCxnSpPr/>
          <p:nvPr/>
        </p:nvCxnSpPr>
        <p:spPr>
          <a:xfrm>
            <a:off x="4200939" y="3309732"/>
            <a:ext cx="0" cy="207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E3B0-CA90-4E73-AABD-489235ECCB5A}"/>
              </a:ext>
            </a:extLst>
          </p:cNvPr>
          <p:cNvCxnSpPr/>
          <p:nvPr/>
        </p:nvCxnSpPr>
        <p:spPr>
          <a:xfrm>
            <a:off x="4187687" y="5367132"/>
            <a:ext cx="470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D4BE8E-6CDD-46EB-BDB8-4AF5C0D6009B}"/>
              </a:ext>
            </a:extLst>
          </p:cNvPr>
          <p:cNvCxnSpPr/>
          <p:nvPr/>
        </p:nvCxnSpPr>
        <p:spPr>
          <a:xfrm>
            <a:off x="4200939" y="3935897"/>
            <a:ext cx="126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83370D-2AD7-47A7-A8F8-13025C4C934C}"/>
              </a:ext>
            </a:extLst>
          </p:cNvPr>
          <p:cNvCxnSpPr/>
          <p:nvPr/>
        </p:nvCxnSpPr>
        <p:spPr>
          <a:xfrm>
            <a:off x="5824334" y="4793975"/>
            <a:ext cx="960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23C53-6CE4-4A5E-94ED-8F5F343956C2}"/>
              </a:ext>
            </a:extLst>
          </p:cNvPr>
          <p:cNvCxnSpPr/>
          <p:nvPr/>
        </p:nvCxnSpPr>
        <p:spPr>
          <a:xfrm>
            <a:off x="6785113" y="4793975"/>
            <a:ext cx="0" cy="16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C7E647-23CD-4EC1-91A7-46D91E1E3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74578" y="1033674"/>
            <a:ext cx="87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1D0A13-CDE7-41B9-8FC7-D0E37587DA1F}"/>
              </a:ext>
            </a:extLst>
          </p:cNvPr>
          <p:cNvCxnSpPr/>
          <p:nvPr/>
        </p:nvCxnSpPr>
        <p:spPr>
          <a:xfrm>
            <a:off x="6785113" y="6480315"/>
            <a:ext cx="401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4B17-19F2-42FC-A527-5EF1B8D21C9C}"/>
              </a:ext>
            </a:extLst>
          </p:cNvPr>
          <p:cNvCxnSpPr/>
          <p:nvPr/>
        </p:nvCxnSpPr>
        <p:spPr>
          <a:xfrm>
            <a:off x="9859617" y="59767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3120C-4714-4943-B840-768CAF892E2B}"/>
              </a:ext>
            </a:extLst>
          </p:cNvPr>
          <p:cNvSpPr/>
          <p:nvPr/>
        </p:nvSpPr>
        <p:spPr>
          <a:xfrm>
            <a:off x="8892209" y="5034178"/>
            <a:ext cx="967408" cy="3578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972F7-0D64-4D9A-A2C0-97A4D8990517}"/>
              </a:ext>
            </a:extLst>
          </p:cNvPr>
          <p:cNvSpPr/>
          <p:nvPr/>
        </p:nvSpPr>
        <p:spPr>
          <a:xfrm>
            <a:off x="8892209" y="5343943"/>
            <a:ext cx="967408" cy="4306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BCCE2-3EC0-4E8B-A0F3-F107E4F5F5F3}"/>
              </a:ext>
            </a:extLst>
          </p:cNvPr>
          <p:cNvSpPr/>
          <p:nvPr/>
        </p:nvSpPr>
        <p:spPr>
          <a:xfrm>
            <a:off x="8885583" y="5774639"/>
            <a:ext cx="967408" cy="357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D560D-4A0F-4E23-A0BE-92FF71A5B907}"/>
              </a:ext>
            </a:extLst>
          </p:cNvPr>
          <p:cNvSpPr/>
          <p:nvPr/>
        </p:nvSpPr>
        <p:spPr>
          <a:xfrm>
            <a:off x="3740431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86DAA8-74C7-419E-B75D-3EDCBEAC902C}"/>
              </a:ext>
            </a:extLst>
          </p:cNvPr>
          <p:cNvSpPr/>
          <p:nvPr/>
        </p:nvSpPr>
        <p:spPr>
          <a:xfrm rot="16200000">
            <a:off x="3445571" y="1162890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B103AB-5FCC-445E-9C86-FA0C3A5C7E3B}"/>
              </a:ext>
            </a:extLst>
          </p:cNvPr>
          <p:cNvSpPr/>
          <p:nvPr/>
        </p:nvSpPr>
        <p:spPr>
          <a:xfrm>
            <a:off x="5880657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B56CF0-5172-4278-90D4-6C3261BA94D8}"/>
              </a:ext>
            </a:extLst>
          </p:cNvPr>
          <p:cNvSpPr/>
          <p:nvPr/>
        </p:nvSpPr>
        <p:spPr>
          <a:xfrm>
            <a:off x="9597888" y="90115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D8C42-ED3F-4353-A111-932DBFB629FB}"/>
              </a:ext>
            </a:extLst>
          </p:cNvPr>
          <p:cNvSpPr/>
          <p:nvPr/>
        </p:nvSpPr>
        <p:spPr>
          <a:xfrm>
            <a:off x="4412980" y="3803378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82403-F196-4968-A017-15FB68E3AEF1}"/>
              </a:ext>
            </a:extLst>
          </p:cNvPr>
          <p:cNvSpPr/>
          <p:nvPr/>
        </p:nvSpPr>
        <p:spPr>
          <a:xfrm>
            <a:off x="6380921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1459A1-1968-4FA0-877A-FF9247677E41}"/>
              </a:ext>
            </a:extLst>
          </p:cNvPr>
          <p:cNvSpPr/>
          <p:nvPr/>
        </p:nvSpPr>
        <p:spPr>
          <a:xfrm>
            <a:off x="7030279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0B995-A332-4FFF-801B-364BDA588495}"/>
              </a:ext>
            </a:extLst>
          </p:cNvPr>
          <p:cNvSpPr/>
          <p:nvPr/>
        </p:nvSpPr>
        <p:spPr>
          <a:xfrm rot="16200000">
            <a:off x="4141303" y="4099896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F7D76A-1378-4B56-BFE2-062B596D2742}"/>
              </a:ext>
            </a:extLst>
          </p:cNvPr>
          <p:cNvSpPr/>
          <p:nvPr/>
        </p:nvSpPr>
        <p:spPr>
          <a:xfrm rot="16200000">
            <a:off x="6725478" y="4959632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72967-E94A-444D-935E-1C5FD7887BE6}"/>
              </a:ext>
            </a:extLst>
          </p:cNvPr>
          <p:cNvSpPr/>
          <p:nvPr/>
        </p:nvSpPr>
        <p:spPr>
          <a:xfrm rot="16200000">
            <a:off x="6725478" y="5557637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9D756C-BE8F-4731-AB0D-987938704659}"/>
              </a:ext>
            </a:extLst>
          </p:cNvPr>
          <p:cNvSpPr/>
          <p:nvPr/>
        </p:nvSpPr>
        <p:spPr>
          <a:xfrm rot="16200000">
            <a:off x="9316278" y="1189393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AF050-2A15-4D2F-B531-2899A83E1CA4}"/>
              </a:ext>
            </a:extLst>
          </p:cNvPr>
          <p:cNvSpPr/>
          <p:nvPr/>
        </p:nvSpPr>
        <p:spPr>
          <a:xfrm rot="16200000">
            <a:off x="5572536" y="118773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A8608C-EBDB-4D0D-BD64-AFD122DA8F5E}"/>
              </a:ext>
            </a:extLst>
          </p:cNvPr>
          <p:cNvSpPr txBox="1"/>
          <p:nvPr/>
        </p:nvSpPr>
        <p:spPr>
          <a:xfrm>
            <a:off x="497039" y="866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CB59E7-DB8A-4D17-83B0-59166F65EF2A}"/>
              </a:ext>
            </a:extLst>
          </p:cNvPr>
          <p:cNvSpPr txBox="1"/>
          <p:nvPr/>
        </p:nvSpPr>
        <p:spPr>
          <a:xfrm>
            <a:off x="1485648" y="8598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5E51C-D964-48F2-8F24-C32922C46D61}"/>
              </a:ext>
            </a:extLst>
          </p:cNvPr>
          <p:cNvSpPr txBox="1"/>
          <p:nvPr/>
        </p:nvSpPr>
        <p:spPr>
          <a:xfrm>
            <a:off x="964013" y="8490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597FE6-874F-4D14-AFFF-BB1313D92272}"/>
              </a:ext>
            </a:extLst>
          </p:cNvPr>
          <p:cNvSpPr/>
          <p:nvPr/>
        </p:nvSpPr>
        <p:spPr>
          <a:xfrm>
            <a:off x="3329086" y="2619104"/>
            <a:ext cx="32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C20210-E57B-475B-B184-CFE18AABA094}"/>
              </a:ext>
            </a:extLst>
          </p:cNvPr>
          <p:cNvSpPr/>
          <p:nvPr/>
        </p:nvSpPr>
        <p:spPr>
          <a:xfrm>
            <a:off x="5431696" y="4107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63C4BD-9238-420F-AF6E-88BC5BDCDAA0}"/>
              </a:ext>
            </a:extLst>
          </p:cNvPr>
          <p:cNvSpPr/>
          <p:nvPr/>
        </p:nvSpPr>
        <p:spPr>
          <a:xfrm>
            <a:off x="9124122" y="53506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56C470-D389-42B2-A2B3-FA10357B7240}"/>
              </a:ext>
            </a:extLst>
          </p:cNvPr>
          <p:cNvSpPr/>
          <p:nvPr/>
        </p:nvSpPr>
        <p:spPr>
          <a:xfrm rot="16200000">
            <a:off x="430701" y="53306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BCAFA6-9772-4697-AC7E-7F7C346780C8}"/>
              </a:ext>
            </a:extLst>
          </p:cNvPr>
          <p:cNvSpPr txBox="1"/>
          <p:nvPr/>
        </p:nvSpPr>
        <p:spPr>
          <a:xfrm>
            <a:off x="602978" y="52678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Solenoid tube valves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51DC7-802B-41E7-BC22-9E22C35CC286}"/>
              </a:ext>
            </a:extLst>
          </p:cNvPr>
          <p:cNvSpPr txBox="1"/>
          <p:nvPr/>
        </p:nvSpPr>
        <p:spPr>
          <a:xfrm>
            <a:off x="687607" y="13202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31DF7-4AA8-4A24-A319-0ED5F36DF051}"/>
              </a:ext>
            </a:extLst>
          </p:cNvPr>
          <p:cNvSpPr txBox="1"/>
          <p:nvPr/>
        </p:nvSpPr>
        <p:spPr>
          <a:xfrm>
            <a:off x="10691189" y="733557"/>
            <a:ext cx="18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500776-637F-4729-9A40-63E19AEE502B}"/>
              </a:ext>
            </a:extLst>
          </p:cNvPr>
          <p:cNvSpPr/>
          <p:nvPr/>
        </p:nvSpPr>
        <p:spPr>
          <a:xfrm>
            <a:off x="10754140" y="5850155"/>
            <a:ext cx="184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31F26E-2767-44D0-AAFC-03FA0F98C872}"/>
              </a:ext>
            </a:extLst>
          </p:cNvPr>
          <p:cNvSpPr txBox="1"/>
          <p:nvPr/>
        </p:nvSpPr>
        <p:spPr>
          <a:xfrm>
            <a:off x="4319601" y="172351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model flow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8495B5-F103-437E-A085-707C44E236EE}"/>
              </a:ext>
            </a:extLst>
          </p:cNvPr>
          <p:cNvSpPr txBox="1"/>
          <p:nvPr/>
        </p:nvSpPr>
        <p:spPr>
          <a:xfrm>
            <a:off x="3684107" y="291879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D53BC-57BB-4F18-BB8A-E8CECA55F68D}"/>
              </a:ext>
            </a:extLst>
          </p:cNvPr>
          <p:cNvSpPr/>
          <p:nvPr/>
        </p:nvSpPr>
        <p:spPr>
          <a:xfrm>
            <a:off x="5863209" y="439972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B01CAF-7937-408A-A85D-93E648ACB967}"/>
              </a:ext>
            </a:extLst>
          </p:cNvPr>
          <p:cNvSpPr/>
          <p:nvPr/>
        </p:nvSpPr>
        <p:spPr>
          <a:xfrm>
            <a:off x="8809091" y="608116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C5C68C0-9509-49C6-8FB3-E6898C816A93}"/>
              </a:ext>
            </a:extLst>
          </p:cNvPr>
          <p:cNvCxnSpPr>
            <a:cxnSpLocks/>
          </p:cNvCxnSpPr>
          <p:nvPr/>
        </p:nvCxnSpPr>
        <p:spPr>
          <a:xfrm flipV="1">
            <a:off x="9859617" y="4551083"/>
            <a:ext cx="627483" cy="529479"/>
          </a:xfrm>
          <a:prstGeom prst="bentConnector3">
            <a:avLst>
              <a:gd name="adj1" fmla="val 30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33F1948-0A02-4C45-8668-438C232E7056}"/>
              </a:ext>
            </a:extLst>
          </p:cNvPr>
          <p:cNvCxnSpPr>
            <a:cxnSpLocks/>
          </p:cNvCxnSpPr>
          <p:nvPr/>
        </p:nvCxnSpPr>
        <p:spPr>
          <a:xfrm flipV="1">
            <a:off x="9841133" y="4911442"/>
            <a:ext cx="684402" cy="50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685D38-A715-4E74-B7A2-75AB415F5842}"/>
              </a:ext>
            </a:extLst>
          </p:cNvPr>
          <p:cNvCxnSpPr>
            <a:cxnSpLocks/>
          </p:cNvCxnSpPr>
          <p:nvPr/>
        </p:nvCxnSpPr>
        <p:spPr>
          <a:xfrm flipV="1">
            <a:off x="9854386" y="5507761"/>
            <a:ext cx="642726" cy="367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CBAE41C-0666-4212-A7C3-D5A2A4054960}"/>
              </a:ext>
            </a:extLst>
          </p:cNvPr>
          <p:cNvSpPr txBox="1"/>
          <p:nvPr/>
        </p:nvSpPr>
        <p:spPr>
          <a:xfrm>
            <a:off x="10484772" y="433994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Coarse sand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AB46DA-E1EF-4418-9C0F-607089B17634}"/>
              </a:ext>
            </a:extLst>
          </p:cNvPr>
          <p:cNvSpPr txBox="1"/>
          <p:nvPr/>
        </p:nvSpPr>
        <p:spPr>
          <a:xfrm>
            <a:off x="10497112" y="467625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filings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011072-812D-40D3-8419-80BF85C6CD7F}"/>
              </a:ext>
            </a:extLst>
          </p:cNvPr>
          <p:cNvSpPr txBox="1"/>
          <p:nvPr/>
        </p:nvSpPr>
        <p:spPr>
          <a:xfrm>
            <a:off x="10501384" y="52738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sand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894D8-208A-4CF6-8A51-03AA5E50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4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B55DB-EB2B-4BCD-81D1-169ED3F17B2D}"/>
              </a:ext>
            </a:extLst>
          </p:cNvPr>
          <p:cNvSpPr txBox="1"/>
          <p:nvPr/>
        </p:nvSpPr>
        <p:spPr>
          <a:xfrm>
            <a:off x="5291837" y="424070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E4B81-DD5A-4028-AA7E-4B66F96AB34D}"/>
              </a:ext>
            </a:extLst>
          </p:cNvPr>
          <p:cNvSpPr txBox="1"/>
          <p:nvPr/>
        </p:nvSpPr>
        <p:spPr>
          <a:xfrm>
            <a:off x="530087" y="1722783"/>
            <a:ext cx="11012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Chromium filtration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filtration is done by using </a:t>
            </a:r>
            <a:r>
              <a:rPr lang="en-US" b="1" dirty="0"/>
              <a:t>Activated carbon filters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Activated carbon present inside of filters which effectively reduces the Chromium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this type of filters improves taste, removes organic waste, Cl, Fe, Pb, Cd, Al, etc. and low maintenance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Lifetime of filter is </a:t>
            </a:r>
            <a:r>
              <a:rPr lang="en-US" b="1" dirty="0"/>
              <a:t>2 – 5 years </a:t>
            </a:r>
            <a:r>
              <a:rPr lang="en-US" dirty="0"/>
              <a:t>and replacement needed for every </a:t>
            </a:r>
            <a:r>
              <a:rPr lang="en-US" b="1" dirty="0"/>
              <a:t>200 liters of filtration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It doesn’t remove viruses in water.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62ACE3-CBEE-4D78-866B-CA4F329B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7A3A5F-1CA3-48E0-B01A-9AA5104C8FDD}"/>
              </a:ext>
            </a:extLst>
          </p:cNvPr>
          <p:cNvSpPr/>
          <p:nvPr/>
        </p:nvSpPr>
        <p:spPr>
          <a:xfrm>
            <a:off x="384316" y="728874"/>
            <a:ext cx="159026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AC95-B32C-4971-A0EB-0EDC778958D3}"/>
              </a:ext>
            </a:extLst>
          </p:cNvPr>
          <p:cNvSpPr/>
          <p:nvPr/>
        </p:nvSpPr>
        <p:spPr>
          <a:xfrm>
            <a:off x="384316" y="728874"/>
            <a:ext cx="49033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79B47-65B8-4166-A86A-1954DAE290E4}"/>
              </a:ext>
            </a:extLst>
          </p:cNvPr>
          <p:cNvSpPr/>
          <p:nvPr/>
        </p:nvSpPr>
        <p:spPr>
          <a:xfrm>
            <a:off x="874647" y="728874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3A867-14D4-4E19-838E-7426EDD3D218}"/>
              </a:ext>
            </a:extLst>
          </p:cNvPr>
          <p:cNvSpPr/>
          <p:nvPr/>
        </p:nvSpPr>
        <p:spPr>
          <a:xfrm>
            <a:off x="1484247" y="728874"/>
            <a:ext cx="490331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2750A4-34B1-4A43-8A38-CEACDFAB279C}"/>
              </a:ext>
            </a:extLst>
          </p:cNvPr>
          <p:cNvSpPr/>
          <p:nvPr/>
        </p:nvSpPr>
        <p:spPr>
          <a:xfrm>
            <a:off x="3299795" y="2236311"/>
            <a:ext cx="384313" cy="1073421"/>
          </a:xfrm>
          <a:prstGeom prst="roundRect">
            <a:avLst/>
          </a:prstGeom>
          <a:solidFill>
            <a:srgbClr val="BEC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DB1900-C358-4856-8641-1E91FF824472}"/>
              </a:ext>
            </a:extLst>
          </p:cNvPr>
          <p:cNvSpPr/>
          <p:nvPr/>
        </p:nvSpPr>
        <p:spPr>
          <a:xfrm>
            <a:off x="5466525" y="3720554"/>
            <a:ext cx="384313" cy="1073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96F6B-049B-4FC1-AC63-25CDD6ECA1D2}"/>
              </a:ext>
            </a:extLst>
          </p:cNvPr>
          <p:cNvSpPr/>
          <p:nvPr/>
        </p:nvSpPr>
        <p:spPr>
          <a:xfrm>
            <a:off x="8892209" y="5019262"/>
            <a:ext cx="967408" cy="107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F55C2-63D3-44EF-9E4C-A183A8017EB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91951" y="1033674"/>
            <a:ext cx="1" cy="120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9FFAA-508E-4F47-823A-F3467E18180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58681" y="1033674"/>
            <a:ext cx="1" cy="268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12F475-6419-41A0-968F-9DE41E023024}"/>
              </a:ext>
            </a:extLst>
          </p:cNvPr>
          <p:cNvCxnSpPr>
            <a:stCxn id="16" idx="0"/>
          </p:cNvCxnSpPr>
          <p:nvPr/>
        </p:nvCxnSpPr>
        <p:spPr>
          <a:xfrm flipV="1">
            <a:off x="9375913" y="1033674"/>
            <a:ext cx="0" cy="39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0FA44-8955-4852-8FCE-2462227C35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1952" y="3309732"/>
            <a:ext cx="69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F41DAD-7CE8-4ACE-A771-416DDF6B1BF3}"/>
              </a:ext>
            </a:extLst>
          </p:cNvPr>
          <p:cNvCxnSpPr/>
          <p:nvPr/>
        </p:nvCxnSpPr>
        <p:spPr>
          <a:xfrm>
            <a:off x="4200939" y="3309732"/>
            <a:ext cx="0" cy="207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E3B0-CA90-4E73-AABD-489235ECCB5A}"/>
              </a:ext>
            </a:extLst>
          </p:cNvPr>
          <p:cNvCxnSpPr/>
          <p:nvPr/>
        </p:nvCxnSpPr>
        <p:spPr>
          <a:xfrm>
            <a:off x="4187687" y="5367132"/>
            <a:ext cx="470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D4BE8E-6CDD-46EB-BDB8-4AF5C0D6009B}"/>
              </a:ext>
            </a:extLst>
          </p:cNvPr>
          <p:cNvCxnSpPr/>
          <p:nvPr/>
        </p:nvCxnSpPr>
        <p:spPr>
          <a:xfrm>
            <a:off x="4200939" y="3935897"/>
            <a:ext cx="126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83370D-2AD7-47A7-A8F8-13025C4C934C}"/>
              </a:ext>
            </a:extLst>
          </p:cNvPr>
          <p:cNvCxnSpPr/>
          <p:nvPr/>
        </p:nvCxnSpPr>
        <p:spPr>
          <a:xfrm>
            <a:off x="5824334" y="4793975"/>
            <a:ext cx="960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23C53-6CE4-4A5E-94ED-8F5F343956C2}"/>
              </a:ext>
            </a:extLst>
          </p:cNvPr>
          <p:cNvCxnSpPr/>
          <p:nvPr/>
        </p:nvCxnSpPr>
        <p:spPr>
          <a:xfrm>
            <a:off x="6785113" y="4793975"/>
            <a:ext cx="0" cy="16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C7E647-23CD-4EC1-91A7-46D91E1E3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74578" y="1033674"/>
            <a:ext cx="87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1D0A13-CDE7-41B9-8FC7-D0E37587DA1F}"/>
              </a:ext>
            </a:extLst>
          </p:cNvPr>
          <p:cNvCxnSpPr/>
          <p:nvPr/>
        </p:nvCxnSpPr>
        <p:spPr>
          <a:xfrm>
            <a:off x="6785113" y="6480315"/>
            <a:ext cx="401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4B17-19F2-42FC-A527-5EF1B8D21C9C}"/>
              </a:ext>
            </a:extLst>
          </p:cNvPr>
          <p:cNvCxnSpPr/>
          <p:nvPr/>
        </p:nvCxnSpPr>
        <p:spPr>
          <a:xfrm>
            <a:off x="9859617" y="59767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3120C-4714-4943-B840-768CAF892E2B}"/>
              </a:ext>
            </a:extLst>
          </p:cNvPr>
          <p:cNvSpPr/>
          <p:nvPr/>
        </p:nvSpPr>
        <p:spPr>
          <a:xfrm>
            <a:off x="8892209" y="5034178"/>
            <a:ext cx="967408" cy="3578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972F7-0D64-4D9A-A2C0-97A4D8990517}"/>
              </a:ext>
            </a:extLst>
          </p:cNvPr>
          <p:cNvSpPr/>
          <p:nvPr/>
        </p:nvSpPr>
        <p:spPr>
          <a:xfrm>
            <a:off x="8892209" y="5343943"/>
            <a:ext cx="967408" cy="4306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BCCE2-3EC0-4E8B-A0F3-F107E4F5F5F3}"/>
              </a:ext>
            </a:extLst>
          </p:cNvPr>
          <p:cNvSpPr/>
          <p:nvPr/>
        </p:nvSpPr>
        <p:spPr>
          <a:xfrm>
            <a:off x="8885583" y="5774639"/>
            <a:ext cx="967408" cy="357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D560D-4A0F-4E23-A0BE-92FF71A5B907}"/>
              </a:ext>
            </a:extLst>
          </p:cNvPr>
          <p:cNvSpPr/>
          <p:nvPr/>
        </p:nvSpPr>
        <p:spPr>
          <a:xfrm>
            <a:off x="3740431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86DAA8-74C7-419E-B75D-3EDCBEAC902C}"/>
              </a:ext>
            </a:extLst>
          </p:cNvPr>
          <p:cNvSpPr/>
          <p:nvPr/>
        </p:nvSpPr>
        <p:spPr>
          <a:xfrm rot="16200000">
            <a:off x="3445571" y="1162890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B103AB-5FCC-445E-9C86-FA0C3A5C7E3B}"/>
              </a:ext>
            </a:extLst>
          </p:cNvPr>
          <p:cNvSpPr/>
          <p:nvPr/>
        </p:nvSpPr>
        <p:spPr>
          <a:xfrm>
            <a:off x="5880657" y="901155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B56CF0-5172-4278-90D4-6C3261BA94D8}"/>
              </a:ext>
            </a:extLst>
          </p:cNvPr>
          <p:cNvSpPr/>
          <p:nvPr/>
        </p:nvSpPr>
        <p:spPr>
          <a:xfrm>
            <a:off x="9597888" y="90115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D8C42-ED3F-4353-A111-932DBFB629FB}"/>
              </a:ext>
            </a:extLst>
          </p:cNvPr>
          <p:cNvSpPr/>
          <p:nvPr/>
        </p:nvSpPr>
        <p:spPr>
          <a:xfrm>
            <a:off x="4412980" y="3803378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82403-F196-4968-A017-15FB68E3AEF1}"/>
              </a:ext>
            </a:extLst>
          </p:cNvPr>
          <p:cNvSpPr/>
          <p:nvPr/>
        </p:nvSpPr>
        <p:spPr>
          <a:xfrm>
            <a:off x="6380921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1459A1-1968-4FA0-877A-FF9247677E41}"/>
              </a:ext>
            </a:extLst>
          </p:cNvPr>
          <p:cNvSpPr/>
          <p:nvPr/>
        </p:nvSpPr>
        <p:spPr>
          <a:xfrm>
            <a:off x="7030279" y="52594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0B995-A332-4FFF-801B-364BDA588495}"/>
              </a:ext>
            </a:extLst>
          </p:cNvPr>
          <p:cNvSpPr/>
          <p:nvPr/>
        </p:nvSpPr>
        <p:spPr>
          <a:xfrm rot="16200000">
            <a:off x="4141303" y="4099896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F7D76A-1378-4B56-BFE2-062B596D2742}"/>
              </a:ext>
            </a:extLst>
          </p:cNvPr>
          <p:cNvSpPr/>
          <p:nvPr/>
        </p:nvSpPr>
        <p:spPr>
          <a:xfrm rot="16200000">
            <a:off x="6725478" y="4959632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72967-E94A-444D-935E-1C5FD7887BE6}"/>
              </a:ext>
            </a:extLst>
          </p:cNvPr>
          <p:cNvSpPr/>
          <p:nvPr/>
        </p:nvSpPr>
        <p:spPr>
          <a:xfrm rot="16200000">
            <a:off x="6725478" y="5557637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9D756C-BE8F-4731-AB0D-987938704659}"/>
              </a:ext>
            </a:extLst>
          </p:cNvPr>
          <p:cNvSpPr/>
          <p:nvPr/>
        </p:nvSpPr>
        <p:spPr>
          <a:xfrm rot="16200000">
            <a:off x="9316278" y="1189393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AF050-2A15-4D2F-B531-2899A83E1CA4}"/>
              </a:ext>
            </a:extLst>
          </p:cNvPr>
          <p:cNvSpPr/>
          <p:nvPr/>
        </p:nvSpPr>
        <p:spPr>
          <a:xfrm rot="16200000">
            <a:off x="5572536" y="118773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A8608C-EBDB-4D0D-BD64-AFD122DA8F5E}"/>
              </a:ext>
            </a:extLst>
          </p:cNvPr>
          <p:cNvSpPr txBox="1"/>
          <p:nvPr/>
        </p:nvSpPr>
        <p:spPr>
          <a:xfrm>
            <a:off x="497039" y="866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CB59E7-DB8A-4D17-83B0-59166F65EF2A}"/>
              </a:ext>
            </a:extLst>
          </p:cNvPr>
          <p:cNvSpPr txBox="1"/>
          <p:nvPr/>
        </p:nvSpPr>
        <p:spPr>
          <a:xfrm>
            <a:off x="1485648" y="8598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5E51C-D964-48F2-8F24-C32922C46D61}"/>
              </a:ext>
            </a:extLst>
          </p:cNvPr>
          <p:cNvSpPr txBox="1"/>
          <p:nvPr/>
        </p:nvSpPr>
        <p:spPr>
          <a:xfrm>
            <a:off x="964013" y="8490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597FE6-874F-4D14-AFFF-BB1313D92272}"/>
              </a:ext>
            </a:extLst>
          </p:cNvPr>
          <p:cNvSpPr/>
          <p:nvPr/>
        </p:nvSpPr>
        <p:spPr>
          <a:xfrm>
            <a:off x="3329086" y="2619104"/>
            <a:ext cx="32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C20210-E57B-475B-B184-CFE18AABA094}"/>
              </a:ext>
            </a:extLst>
          </p:cNvPr>
          <p:cNvSpPr/>
          <p:nvPr/>
        </p:nvSpPr>
        <p:spPr>
          <a:xfrm>
            <a:off x="5431696" y="4107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63C4BD-9238-420F-AF6E-88BC5BDCDAA0}"/>
              </a:ext>
            </a:extLst>
          </p:cNvPr>
          <p:cNvSpPr/>
          <p:nvPr/>
        </p:nvSpPr>
        <p:spPr>
          <a:xfrm>
            <a:off x="9124122" y="53506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56C470-D389-42B2-A2B3-FA10357B7240}"/>
              </a:ext>
            </a:extLst>
          </p:cNvPr>
          <p:cNvSpPr/>
          <p:nvPr/>
        </p:nvSpPr>
        <p:spPr>
          <a:xfrm rot="16200000">
            <a:off x="430701" y="5330664"/>
            <a:ext cx="119270" cy="2650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BCAFA6-9772-4697-AC7E-7F7C346780C8}"/>
              </a:ext>
            </a:extLst>
          </p:cNvPr>
          <p:cNvSpPr txBox="1"/>
          <p:nvPr/>
        </p:nvSpPr>
        <p:spPr>
          <a:xfrm>
            <a:off x="602978" y="52678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Solenoid tube valves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51DC7-802B-41E7-BC22-9E22C35CC286}"/>
              </a:ext>
            </a:extLst>
          </p:cNvPr>
          <p:cNvSpPr txBox="1"/>
          <p:nvPr/>
        </p:nvSpPr>
        <p:spPr>
          <a:xfrm>
            <a:off x="687607" y="13202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31DF7-4AA8-4A24-A319-0ED5F36DF051}"/>
              </a:ext>
            </a:extLst>
          </p:cNvPr>
          <p:cNvSpPr txBox="1"/>
          <p:nvPr/>
        </p:nvSpPr>
        <p:spPr>
          <a:xfrm>
            <a:off x="10691189" y="733557"/>
            <a:ext cx="18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500776-637F-4729-9A40-63E19AEE502B}"/>
              </a:ext>
            </a:extLst>
          </p:cNvPr>
          <p:cNvSpPr/>
          <p:nvPr/>
        </p:nvSpPr>
        <p:spPr>
          <a:xfrm>
            <a:off x="10754140" y="5850155"/>
            <a:ext cx="184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Completely treated water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31F26E-2767-44D0-AAFC-03FA0F98C872}"/>
              </a:ext>
            </a:extLst>
          </p:cNvPr>
          <p:cNvSpPr txBox="1"/>
          <p:nvPr/>
        </p:nvSpPr>
        <p:spPr>
          <a:xfrm>
            <a:off x="4319601" y="172351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model flow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8495B5-F103-437E-A085-707C44E236EE}"/>
              </a:ext>
            </a:extLst>
          </p:cNvPr>
          <p:cNvSpPr txBox="1"/>
          <p:nvPr/>
        </p:nvSpPr>
        <p:spPr>
          <a:xfrm>
            <a:off x="3684107" y="291879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D53BC-57BB-4F18-BB8A-E8CECA55F68D}"/>
              </a:ext>
            </a:extLst>
          </p:cNvPr>
          <p:cNvSpPr/>
          <p:nvPr/>
        </p:nvSpPr>
        <p:spPr>
          <a:xfrm>
            <a:off x="5863209" y="439972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B01CAF-7937-408A-A85D-93E648ACB967}"/>
              </a:ext>
            </a:extLst>
          </p:cNvPr>
          <p:cNvSpPr/>
          <p:nvPr/>
        </p:nvSpPr>
        <p:spPr>
          <a:xfrm>
            <a:off x="8809091" y="608116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Filtration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C5C68C0-9509-49C6-8FB3-E6898C816A93}"/>
              </a:ext>
            </a:extLst>
          </p:cNvPr>
          <p:cNvCxnSpPr>
            <a:cxnSpLocks/>
          </p:cNvCxnSpPr>
          <p:nvPr/>
        </p:nvCxnSpPr>
        <p:spPr>
          <a:xfrm flipV="1">
            <a:off x="9859617" y="4551083"/>
            <a:ext cx="627483" cy="529479"/>
          </a:xfrm>
          <a:prstGeom prst="bentConnector3">
            <a:avLst>
              <a:gd name="adj1" fmla="val 30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33F1948-0A02-4C45-8668-438C232E7056}"/>
              </a:ext>
            </a:extLst>
          </p:cNvPr>
          <p:cNvCxnSpPr>
            <a:cxnSpLocks/>
          </p:cNvCxnSpPr>
          <p:nvPr/>
        </p:nvCxnSpPr>
        <p:spPr>
          <a:xfrm flipV="1">
            <a:off x="9841133" y="4911442"/>
            <a:ext cx="684402" cy="50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685D38-A715-4E74-B7A2-75AB415F5842}"/>
              </a:ext>
            </a:extLst>
          </p:cNvPr>
          <p:cNvCxnSpPr>
            <a:cxnSpLocks/>
          </p:cNvCxnSpPr>
          <p:nvPr/>
        </p:nvCxnSpPr>
        <p:spPr>
          <a:xfrm flipV="1">
            <a:off x="9854386" y="5507761"/>
            <a:ext cx="642726" cy="367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CBAE41C-0666-4212-A7C3-D5A2A4054960}"/>
              </a:ext>
            </a:extLst>
          </p:cNvPr>
          <p:cNvSpPr txBox="1"/>
          <p:nvPr/>
        </p:nvSpPr>
        <p:spPr>
          <a:xfrm>
            <a:off x="10484772" y="433994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Coarse sand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AB46DA-E1EF-4418-9C0F-607089B17634}"/>
              </a:ext>
            </a:extLst>
          </p:cNvPr>
          <p:cNvSpPr txBox="1"/>
          <p:nvPr/>
        </p:nvSpPr>
        <p:spPr>
          <a:xfrm>
            <a:off x="10497112" y="467625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filings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011072-812D-40D3-8419-80BF85C6CD7F}"/>
              </a:ext>
            </a:extLst>
          </p:cNvPr>
          <p:cNvSpPr txBox="1"/>
          <p:nvPr/>
        </p:nvSpPr>
        <p:spPr>
          <a:xfrm>
            <a:off x="10501384" y="52738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sand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FD66E-64D4-4CA3-A048-1D61CEFB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722</TotalTime>
  <Words>935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Brahadesh S B</dc:creator>
  <cp:lastModifiedBy>Brahadesh S B</cp:lastModifiedBy>
  <cp:revision>35</cp:revision>
  <dcterms:created xsi:type="dcterms:W3CDTF">2019-02-02T15:04:31Z</dcterms:created>
  <dcterms:modified xsi:type="dcterms:W3CDTF">2019-02-03T03:06:41Z</dcterms:modified>
</cp:coreProperties>
</file>