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61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4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8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73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42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50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37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2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9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9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46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7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47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65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9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90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C70A5-A099-4028-B3D9-730AB3E0076D}" type="datetimeFigureOut">
              <a:rPr lang="es-MX" smtClean="0"/>
              <a:t>08/02/2018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4DA9AF-22C7-4F46-9B08-6159D32931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69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INGENIERIA DE SOFTWARE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El objetivo es que el </a:t>
            </a:r>
            <a:r>
              <a:rPr lang="es-MX" sz="2000" dirty="0">
                <a:solidFill>
                  <a:srgbClr val="00B0F0"/>
                </a:solidFill>
              </a:rPr>
              <a:t>desarrollador </a:t>
            </a:r>
            <a:r>
              <a:rPr lang="es-MX" sz="2000" dirty="0"/>
              <a:t>actúe como un negociador, un interrogador, un consultor, o sea, como persona que consulta y propone para resolver las necesidades del cliente.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181" y="1498604"/>
            <a:ext cx="2752725" cy="32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b="1" dirty="0"/>
              <a:t>El </a:t>
            </a:r>
            <a:r>
              <a:rPr lang="es-MX" sz="2800" b="1" dirty="0">
                <a:solidFill>
                  <a:srgbClr val="92D050"/>
                </a:solidFill>
              </a:rPr>
              <a:t>análisis de requerimientos </a:t>
            </a:r>
            <a:r>
              <a:rPr lang="es-MX" sz="2800" b="1" dirty="0"/>
              <a:t>proporciona una vía para que los clientes y lo desarrolladores lleguen a un acuerdo sobre lo que debe hacer el sistema. La </a:t>
            </a:r>
            <a:r>
              <a:rPr lang="es-MX" sz="2800" b="1" dirty="0">
                <a:solidFill>
                  <a:srgbClr val="92D050"/>
                </a:solidFill>
              </a:rPr>
              <a:t>especificación</a:t>
            </a:r>
            <a:r>
              <a:rPr lang="es-MX" sz="2800" b="1" dirty="0"/>
              <a:t>, producto de este análisis proporciona las </a:t>
            </a:r>
            <a:r>
              <a:rPr lang="es-MX" sz="2800" b="1" dirty="0">
                <a:solidFill>
                  <a:srgbClr val="92D050"/>
                </a:solidFill>
              </a:rPr>
              <a:t>pautas </a:t>
            </a:r>
            <a:r>
              <a:rPr lang="es-MX" sz="2800" b="1" dirty="0"/>
              <a:t>a seguir a los </a:t>
            </a:r>
            <a:r>
              <a:rPr lang="es-MX" sz="2800" b="1" dirty="0">
                <a:solidFill>
                  <a:srgbClr val="92D050"/>
                </a:solidFill>
              </a:rPr>
              <a:t>diseñadores </a:t>
            </a:r>
            <a:r>
              <a:rPr lang="es-MX" sz="2800" b="1" dirty="0"/>
              <a:t>del sistema.</a:t>
            </a:r>
          </a:p>
        </p:txBody>
      </p:sp>
    </p:spTree>
    <p:extLst>
      <p:ext uri="{BB962C8B-B14F-4D97-AF65-F5344CB8AC3E}">
        <p14:creationId xmlns:p14="http://schemas.microsoft.com/office/powerpoint/2010/main" val="28984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6153"/>
            <a:ext cx="8596668" cy="1320800"/>
          </a:xfrm>
        </p:spPr>
        <p:txBody>
          <a:bodyPr>
            <a:normAutofit/>
          </a:bodyPr>
          <a:lstStyle/>
          <a:p>
            <a:r>
              <a:rPr lang="es-MX" sz="2000" b="1" dirty="0">
                <a:solidFill>
                  <a:schemeClr val="tx1"/>
                </a:solidFill>
              </a:rPr>
              <a:t>Según el estándar internacional de Especificación de Requerimientos IEEE830, los documentos de definición y especificación de requerimientos deben contemplar los siguientes aspectos resumidos por [</a:t>
            </a:r>
            <a:r>
              <a:rPr lang="es-MX" sz="2000" b="1" dirty="0" err="1">
                <a:solidFill>
                  <a:schemeClr val="tx1"/>
                </a:solidFill>
              </a:rPr>
              <a:t>Pfleeger</a:t>
            </a:r>
            <a:r>
              <a:rPr lang="es-MX" sz="2000" b="1" dirty="0">
                <a:solidFill>
                  <a:schemeClr val="tx1"/>
                </a:solidFill>
              </a:rPr>
              <a:t>, 2002] como se indica a continuación: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smtClean="0">
                <a:solidFill>
                  <a:srgbClr val="0070C0"/>
                </a:solidFill>
              </a:rPr>
              <a:t>AMBIENTE FÍSICO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¿Dónde esta el equipo que el sistema necesita para funcionar?</a:t>
            </a:r>
          </a:p>
          <a:p>
            <a:pPr marL="0" indent="0">
              <a:buNone/>
            </a:pPr>
            <a:r>
              <a:rPr lang="es-MX" dirty="0"/>
              <a:t>-	¿Existe una localización o varias?</a:t>
            </a:r>
          </a:p>
          <a:p>
            <a:endParaRPr lang="es-MX" dirty="0"/>
          </a:p>
          <a:p>
            <a:pPr>
              <a:buFontTx/>
              <a:buChar char="-"/>
            </a:pPr>
            <a:r>
              <a:rPr lang="es-MX" dirty="0" smtClean="0"/>
              <a:t>¿</a:t>
            </a:r>
            <a:r>
              <a:rPr lang="es-MX" dirty="0"/>
              <a:t>Hay restricciones ambientales como temperatura, humedad o interferencia </a:t>
            </a:r>
            <a:r>
              <a:rPr lang="es-MX" dirty="0" smtClean="0"/>
              <a:t>	magnética?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b="1" u="sng" dirty="0" smtClean="0">
                <a:solidFill>
                  <a:srgbClr val="0070C0"/>
                </a:solidFill>
              </a:rPr>
              <a:t>INTERFACES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¿La entrada proviene de uno o más sistemas?</a:t>
            </a:r>
          </a:p>
          <a:p>
            <a:pPr marL="0" indent="0">
              <a:buNone/>
            </a:pPr>
            <a:r>
              <a:rPr lang="es-MX" dirty="0"/>
              <a:t>-	¿La salida va a uno o más sistemas?</a:t>
            </a:r>
          </a:p>
          <a:p>
            <a:pPr marL="0" indent="0">
              <a:buNone/>
            </a:pPr>
            <a:r>
              <a:rPr lang="es-MX" dirty="0"/>
              <a:t>-	¿Existe una manera preestablecida en que deben formatearse los datos?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>
              <a:buFontTx/>
              <a:buChar char="-"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76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solidFill>
                  <a:schemeClr val="tx1"/>
                </a:solidFill>
              </a:rPr>
              <a:t>Según el estándar internacional de Especificación de Requerimientos IEEE830, los documentos de definición y especificación de requerimientos deben contemplar los siguientes aspectos resumidos por [</a:t>
            </a:r>
            <a:r>
              <a:rPr lang="es-MX" sz="2000" dirty="0" err="1">
                <a:solidFill>
                  <a:schemeClr val="tx1"/>
                </a:solidFill>
              </a:rPr>
              <a:t>Pfleeger</a:t>
            </a:r>
            <a:r>
              <a:rPr lang="es-MX" sz="2000" dirty="0">
                <a:solidFill>
                  <a:schemeClr val="tx1"/>
                </a:solidFill>
              </a:rPr>
              <a:t>, 2002] como se indica a continuación: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smtClean="0">
                <a:solidFill>
                  <a:srgbClr val="0070C0"/>
                </a:solidFill>
              </a:rPr>
              <a:t>USUARIOS Y FACTORES HUMANOS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-	¿Quien usará el sistema?</a:t>
            </a:r>
          </a:p>
          <a:p>
            <a:pPr marL="0" indent="0">
              <a:buNone/>
            </a:pPr>
            <a:r>
              <a:rPr lang="es-MX" dirty="0"/>
              <a:t>-	¿Habrá varios tipos de usuario?</a:t>
            </a:r>
          </a:p>
          <a:p>
            <a:pPr marL="0" indent="0">
              <a:buNone/>
            </a:pPr>
            <a:r>
              <a:rPr lang="es-MX" dirty="0"/>
              <a:t>-	¿Cuál es el nivel de habilidad de cada tipo de usuario?</a:t>
            </a:r>
          </a:p>
          <a:p>
            <a:pPr marL="0" indent="0">
              <a:buNone/>
            </a:pPr>
            <a:r>
              <a:rPr lang="es-MX" dirty="0"/>
              <a:t>-	¿Qué clase de entrenamiento requerirá cada tipo de usuario?</a:t>
            </a:r>
          </a:p>
          <a:p>
            <a:pPr marL="0" indent="0">
              <a:buNone/>
            </a:pPr>
            <a:r>
              <a:rPr lang="es-MX" dirty="0"/>
              <a:t>-	¿Cuán fácil le será al usuario comprender y utilizar el sistema?</a:t>
            </a:r>
          </a:p>
          <a:p>
            <a:pPr marL="0" indent="0">
              <a:buNone/>
            </a:pPr>
            <a:r>
              <a:rPr lang="es-MX" dirty="0" smtClean="0"/>
              <a:t>-	¿Cuán difícil le resultará al usuario hacer uso indebido del sistema?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53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b="1" dirty="0">
                <a:solidFill>
                  <a:schemeClr val="tx1"/>
                </a:solidFill>
              </a:rPr>
              <a:t>Según el estándar internacional de Especificación de Requerimientos IEEE830, los documentos de definición y especificación de requerimientos deben contemplar los siguientes aspectos resumidos por [</a:t>
            </a:r>
            <a:r>
              <a:rPr lang="es-MX" sz="2000" b="1" dirty="0" err="1">
                <a:solidFill>
                  <a:schemeClr val="tx1"/>
                </a:solidFill>
              </a:rPr>
              <a:t>Pfleeger</a:t>
            </a:r>
            <a:r>
              <a:rPr lang="es-MX" sz="2000" b="1" dirty="0">
                <a:solidFill>
                  <a:schemeClr val="tx1"/>
                </a:solidFill>
              </a:rPr>
              <a:t>, 2002] como se indica a continuación: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smtClean="0">
                <a:solidFill>
                  <a:srgbClr val="0070C0"/>
                </a:solidFill>
              </a:rPr>
              <a:t>FUNCIONALIDAD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¿Qué hará el sistema?</a:t>
            </a:r>
          </a:p>
          <a:p>
            <a:pPr marL="0" indent="0">
              <a:buNone/>
            </a:pPr>
            <a:r>
              <a:rPr lang="es-MX" dirty="0"/>
              <a:t>-	¿Cuándo lo hará?</a:t>
            </a:r>
          </a:p>
          <a:p>
            <a:pPr marL="0" indent="0">
              <a:buNone/>
            </a:pPr>
            <a:r>
              <a:rPr lang="es-MX" dirty="0"/>
              <a:t>-	¿Existen varios modos de operación?</a:t>
            </a:r>
          </a:p>
          <a:p>
            <a:pPr marL="0" indent="0">
              <a:buNone/>
            </a:pPr>
            <a:r>
              <a:rPr lang="es-MX" dirty="0"/>
              <a:t>-	¿Cómo y cuando puede cambiarse o mejorarse un sistema?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-	¿Existen restricciones de la velocidad de ejecución, tiempo de respuesta o </a:t>
            </a:r>
            <a:r>
              <a:rPr lang="es-MX" dirty="0" smtClean="0"/>
              <a:t>	rendimiento</a:t>
            </a:r>
            <a:r>
              <a:rPr lang="es-MX" dirty="0"/>
              <a:t>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23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solidFill>
                  <a:schemeClr val="tx1"/>
                </a:solidFill>
              </a:rPr>
              <a:t>Según el estándar internacional de Especificación de Requerimientos IEEE830, los documentos de definición y especificación de requerimientos deben contemplar los siguientes aspectos resumidos por [</a:t>
            </a:r>
            <a:r>
              <a:rPr lang="es-MX" sz="2000" dirty="0" err="1">
                <a:solidFill>
                  <a:schemeClr val="tx1"/>
                </a:solidFill>
              </a:rPr>
              <a:t>Pfleeger</a:t>
            </a:r>
            <a:r>
              <a:rPr lang="es-MX" sz="2000" dirty="0">
                <a:solidFill>
                  <a:schemeClr val="tx1"/>
                </a:solidFill>
              </a:rPr>
              <a:t>, 2002] como se indica a continuación: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u="sng" dirty="0" smtClean="0">
                <a:solidFill>
                  <a:srgbClr val="0070C0"/>
                </a:solidFill>
              </a:rPr>
              <a:t>DOCUMENTACIÓN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¿Cuánta documentación se requiere?</a:t>
            </a:r>
          </a:p>
          <a:p>
            <a:pPr marL="0" indent="0">
              <a:buNone/>
            </a:pPr>
            <a:r>
              <a:rPr lang="es-MX" dirty="0"/>
              <a:t>-	¿Debe estar en línea, en papel o en ambos?</a:t>
            </a:r>
          </a:p>
          <a:p>
            <a:pPr marL="0" indent="0">
              <a:buNone/>
            </a:pPr>
            <a:r>
              <a:rPr lang="es-MX" dirty="0"/>
              <a:t>-	¿A que audiencia está orientado cada tipo de información?</a:t>
            </a:r>
          </a:p>
          <a:p>
            <a:r>
              <a:rPr lang="es-MX" u="sng" dirty="0" smtClean="0">
                <a:solidFill>
                  <a:srgbClr val="0070C0"/>
                </a:solidFill>
              </a:rPr>
              <a:t>DATOS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¿Cuál será el formato de los datos, tanto para la entrada como para la salida?</a:t>
            </a:r>
          </a:p>
          <a:p>
            <a:pPr marL="0" indent="0">
              <a:buNone/>
            </a:pPr>
            <a:r>
              <a:rPr lang="es-MX" dirty="0"/>
              <a:t>-	¿Cuán a menudo serán recibidos o enviados?</a:t>
            </a:r>
          </a:p>
          <a:p>
            <a:pPr marL="0" indent="0">
              <a:buNone/>
            </a:pPr>
            <a:r>
              <a:rPr lang="es-MX" dirty="0"/>
              <a:t>-	¿Cuán exactos deben ser?</a:t>
            </a:r>
          </a:p>
          <a:p>
            <a:pPr marL="0" indent="0">
              <a:buNone/>
            </a:pPr>
            <a:r>
              <a:rPr lang="es-MX" dirty="0"/>
              <a:t>-	¿Con qué grado de precisión deben hacerse los cálculos?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-	¿Cuántos datos fluyen a través del sistema?</a:t>
            </a:r>
          </a:p>
          <a:p>
            <a:pPr marL="0" indent="0">
              <a:buNone/>
            </a:pPr>
            <a:r>
              <a:rPr lang="es-MX" dirty="0"/>
              <a:t>-	¿Debe retenerse algún dato por algún período de tiempo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22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solidFill>
                  <a:schemeClr val="tx1"/>
                </a:solidFill>
              </a:rPr>
              <a:t>Según el estándar internacional de Especificación de Requerimientos IEEE830, los documentos de definición y especificación de requerimientos deben contemplar los siguientes aspectos resumidos por [</a:t>
            </a:r>
            <a:r>
              <a:rPr lang="es-MX" sz="2000" dirty="0" err="1">
                <a:solidFill>
                  <a:schemeClr val="tx1"/>
                </a:solidFill>
              </a:rPr>
              <a:t>Pfleeger</a:t>
            </a:r>
            <a:r>
              <a:rPr lang="es-MX" sz="2000" dirty="0">
                <a:solidFill>
                  <a:schemeClr val="tx1"/>
                </a:solidFill>
              </a:rPr>
              <a:t>, 2002] como se indica a continuación: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u="sng" dirty="0" smtClean="0">
                <a:solidFill>
                  <a:srgbClr val="0070C0"/>
                </a:solidFill>
              </a:rPr>
              <a:t>RECURSOS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¿Qué recursos materiales, personales o de otro tipo se requieren para </a:t>
            </a:r>
            <a:r>
              <a:rPr lang="es-MX" dirty="0" smtClean="0"/>
              <a:t>	construir</a:t>
            </a:r>
            <a:r>
              <a:rPr lang="es-MX" dirty="0"/>
              <a:t>, utilizar y mantener el sistema?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¿Qué habilidades deben tener los desarrolladores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r>
              <a:rPr lang="es-MX" dirty="0" smtClean="0"/>
              <a:t>-	¿Cuánto espacio físico será ocupado por el sistema?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¿Cuáles son los requerimientos de energía, calefacción o acondicionamiento </a:t>
            </a:r>
            <a:r>
              <a:rPr lang="es-MX" dirty="0" smtClean="0"/>
              <a:t>  	de </a:t>
            </a:r>
            <a:r>
              <a:rPr lang="es-MX" dirty="0"/>
              <a:t>aire?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¿Existe un cronograma prescrito para el desarrollo?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¿Existe un límite sobre la cantidad de dinero a gastar en el desarrollo o en </a:t>
            </a:r>
            <a:r>
              <a:rPr lang="es-MX" dirty="0" smtClean="0"/>
              <a:t>	hardware </a:t>
            </a:r>
            <a:r>
              <a:rPr lang="es-MX" dirty="0"/>
              <a:t>y software?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90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u="sng" dirty="0" smtClean="0">
                <a:solidFill>
                  <a:srgbClr val="0070C0"/>
                </a:solidFill>
              </a:rPr>
              <a:t>SEGURIDAD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¿Debe controlarse el acceso al sistema o a la información?</a:t>
            </a:r>
          </a:p>
          <a:p>
            <a:pPr marL="0" indent="0">
              <a:buNone/>
            </a:pPr>
            <a:r>
              <a:rPr lang="es-MX" dirty="0"/>
              <a:t>-	¿Cómo se podrán aislar los datos de un usuario de los de otros?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¿Cómo podrán aislarse los programas de usuario de los otros programas y del </a:t>
            </a:r>
            <a:r>
              <a:rPr lang="es-MX" dirty="0" smtClean="0"/>
              <a:t>	sistema </a:t>
            </a:r>
            <a:r>
              <a:rPr lang="es-MX" dirty="0"/>
              <a:t>operativo?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¿Con qué frecuencia deben hacerse copias de respaldo?</a:t>
            </a:r>
          </a:p>
          <a:p>
            <a:pPr marL="0" indent="0">
              <a:buNone/>
            </a:pPr>
            <a:r>
              <a:rPr lang="es-MX" dirty="0"/>
              <a:t>-	¿Las copias de respaldo deben almacenarse en un lugar diferente?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¿Deben tomarse precauciones contra el fuego, el daño provocado por agua o </a:t>
            </a:r>
            <a:r>
              <a:rPr lang="es-MX" dirty="0" smtClean="0"/>
              <a:t>	el </a:t>
            </a:r>
            <a:r>
              <a:rPr lang="es-MX" dirty="0"/>
              <a:t>robo?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5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u="sng" dirty="0" smtClean="0">
                <a:solidFill>
                  <a:srgbClr val="0070C0"/>
                </a:solidFill>
              </a:rPr>
              <a:t>ASEGURAMIENTO DE LA CALIDAD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¿Cuáles son los requerimientos para la confiabilidad, disponibilidad, facilidad </a:t>
            </a:r>
            <a:r>
              <a:rPr lang="es-MX" dirty="0" smtClean="0"/>
              <a:t>	de </a:t>
            </a:r>
            <a:r>
              <a:rPr lang="es-MX" dirty="0"/>
              <a:t>mantenimiento, seguridad y demás atributos de calidad?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	¿Cómo deben demostrarse las características del sistema a terceros?</a:t>
            </a:r>
          </a:p>
          <a:p>
            <a:pPr marL="0" indent="0">
              <a:buNone/>
            </a:pPr>
            <a:r>
              <a:rPr lang="es-MX" dirty="0"/>
              <a:t>-	¿El sistema debe detectar y aislar defectos?</a:t>
            </a:r>
          </a:p>
          <a:p>
            <a:pPr marL="0" indent="0">
              <a:buNone/>
            </a:pPr>
            <a:r>
              <a:rPr lang="es-MX" dirty="0"/>
              <a:t>-	¿Cuál es el promedio de tiempo prescrito entre fallas?</a:t>
            </a:r>
          </a:p>
          <a:p>
            <a:pPr marL="0" indent="0">
              <a:buNone/>
            </a:pPr>
            <a:r>
              <a:rPr lang="es-MX" dirty="0" smtClean="0"/>
              <a:t>	-¿</a:t>
            </a:r>
            <a:r>
              <a:rPr lang="es-MX" dirty="0"/>
              <a:t>Existe un tiempo máximo permitido para la recuperación del sistema </a:t>
            </a:r>
            <a:r>
              <a:rPr lang="es-MX" dirty="0" smtClean="0"/>
              <a:t>	después 	de </a:t>
            </a:r>
            <a:r>
              <a:rPr lang="es-MX" dirty="0"/>
              <a:t>una falla?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75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-	¿El mantenimiento corregirá los errores, o incluirá también el mejoramiento del sistema?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-	¿Qué medidas de eficiencia se aplicarán al uso de recursos y al tiempo de respuesta?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-	¿Cuán fácil debe ser mover el sistema de una ubicación a otra o de un tipo de computadora a otro?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71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b="1" dirty="0" smtClean="0">
                <a:solidFill>
                  <a:schemeClr val="tx1"/>
                </a:solidFill>
              </a:rPr>
              <a:t>UNIDAD I  </a:t>
            </a:r>
            <a:br>
              <a:rPr lang="es-MX" sz="4800" b="1" dirty="0" smtClean="0">
                <a:solidFill>
                  <a:schemeClr val="tx1"/>
                </a:solidFill>
              </a:rPr>
            </a:br>
            <a:endParaRPr lang="es-MX" sz="48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sz="3600" b="1" dirty="0" smtClean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s-MX" sz="4800" b="1" i="1" dirty="0" smtClean="0">
                <a:solidFill>
                  <a:srgbClr val="0070C0"/>
                </a:solidFill>
                <a:latin typeface="Algerian" panose="04020705040A02060702" pitchFamily="82" charset="0"/>
                <a:ea typeface="+mj-ea"/>
                <a:cs typeface="+mj-cs"/>
              </a:rPr>
              <a:t>ANALISIS</a:t>
            </a:r>
            <a:endParaRPr lang="es-MX" sz="4800" i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700" b="1" dirty="0" smtClean="0">
                <a:solidFill>
                  <a:schemeClr val="tx1"/>
                </a:solidFill>
              </a:rPr>
              <a:t>Las </a:t>
            </a:r>
            <a:r>
              <a:rPr lang="es-MX" sz="2700" b="1" dirty="0">
                <a:solidFill>
                  <a:schemeClr val="tx1"/>
                </a:solidFill>
              </a:rPr>
              <a:t>características de los requerimientos mencionados en el estándar IEEE830 los explica [</a:t>
            </a:r>
            <a:r>
              <a:rPr lang="es-MX" sz="2700" b="1" dirty="0" err="1">
                <a:solidFill>
                  <a:schemeClr val="tx1"/>
                </a:solidFill>
              </a:rPr>
              <a:t>Pfleeger</a:t>
            </a:r>
            <a:r>
              <a:rPr lang="es-MX" sz="2700" b="1" dirty="0">
                <a:solidFill>
                  <a:schemeClr val="tx1"/>
                </a:solidFill>
              </a:rPr>
              <a:t>, 2002] como sigue:</a:t>
            </a:r>
            <a:br>
              <a:rPr lang="es-MX" sz="2700" b="1" dirty="0">
                <a:solidFill>
                  <a:schemeClr val="tx1"/>
                </a:solidFill>
              </a:rPr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Deben ser correctos.</a:t>
            </a:r>
          </a:p>
          <a:p>
            <a:pPr marL="0" indent="0">
              <a:buNone/>
            </a:pPr>
            <a:r>
              <a:rPr lang="es-MX" b="1" dirty="0" smtClean="0"/>
              <a:t>	Tanto </a:t>
            </a:r>
            <a:r>
              <a:rPr lang="es-MX" b="1" dirty="0"/>
              <a:t>el cliente como el desarrollador deben revisarlos para asegurar que no tienen errores</a:t>
            </a:r>
            <a:r>
              <a:rPr lang="es-MX" b="1" dirty="0" smtClean="0"/>
              <a:t>.</a:t>
            </a:r>
            <a:endParaRPr lang="es-MX" b="1" dirty="0"/>
          </a:p>
          <a:p>
            <a:endParaRPr lang="es-MX" b="1" dirty="0" smtClean="0"/>
          </a:p>
          <a:p>
            <a:r>
              <a:rPr lang="es-MX" b="1" dirty="0"/>
              <a:t>Deben ser consistentes.</a:t>
            </a:r>
          </a:p>
          <a:p>
            <a:pPr marL="0" indent="0">
              <a:buNone/>
            </a:pPr>
            <a:r>
              <a:rPr lang="es-MX" b="1" dirty="0" smtClean="0"/>
              <a:t>	Dos </a:t>
            </a:r>
            <a:r>
              <a:rPr lang="es-MX" b="1" dirty="0"/>
              <a:t>requerimientos son inconsistentes cuando es imposible satisfacerlos </a:t>
            </a:r>
            <a:r>
              <a:rPr lang="es-MX" b="1" dirty="0" smtClean="0"/>
              <a:t>	simultáneamente</a:t>
            </a:r>
            <a:r>
              <a:rPr lang="es-MX" b="1" dirty="0"/>
              <a:t>.</a:t>
            </a:r>
          </a:p>
          <a:p>
            <a:endParaRPr lang="es-MX" b="1" dirty="0"/>
          </a:p>
          <a:p>
            <a:r>
              <a:rPr lang="es-MX" b="1" dirty="0"/>
              <a:t>Deben estar completos.</a:t>
            </a:r>
          </a:p>
          <a:p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El </a:t>
            </a:r>
            <a:r>
              <a:rPr lang="es-MX" b="1" dirty="0"/>
              <a:t>conjunto de requerimientos está completo si todos los estados posibles, </a:t>
            </a:r>
            <a:r>
              <a:rPr lang="es-MX" b="1" dirty="0" smtClean="0"/>
              <a:t>	cambios </a:t>
            </a:r>
            <a:r>
              <a:rPr lang="es-MX" b="1" dirty="0"/>
              <a:t>de estado, entradas, productos y restricciones están descritos en alguno </a:t>
            </a:r>
            <a:r>
              <a:rPr lang="es-MX" b="1" dirty="0" smtClean="0"/>
              <a:t>	de </a:t>
            </a:r>
            <a:r>
              <a:rPr lang="es-MX" b="1" dirty="0"/>
              <a:t>los requerimientos.</a:t>
            </a:r>
          </a:p>
          <a:p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43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00931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/>
              <a:t>Deben ser realistas.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b="1" dirty="0" smtClean="0"/>
              <a:t>Todos </a:t>
            </a:r>
            <a:r>
              <a:rPr lang="es-MX" b="1" dirty="0"/>
              <a:t>los requerimientos deben ser revisados para asegurar que son posibles.</a:t>
            </a:r>
          </a:p>
          <a:p>
            <a:endParaRPr lang="es-MX" b="1" dirty="0"/>
          </a:p>
          <a:p>
            <a:r>
              <a:rPr lang="es-MX" b="1" dirty="0"/>
              <a:t>¿Cada requerimiento describe algo que es necesario para el cliente?</a:t>
            </a:r>
          </a:p>
          <a:p>
            <a:pPr marL="0" indent="0">
              <a:buNone/>
            </a:pPr>
            <a:r>
              <a:rPr lang="es-MX" b="1" dirty="0" smtClean="0"/>
              <a:t>	Los </a:t>
            </a:r>
            <a:r>
              <a:rPr lang="es-MX" b="1" dirty="0"/>
              <a:t>requerimientos deben ser revisados para conservar sólo aquellos que </a:t>
            </a:r>
            <a:r>
              <a:rPr lang="es-MX" b="1" dirty="0" smtClean="0"/>
              <a:t>	inciden </a:t>
            </a:r>
            <a:r>
              <a:rPr lang="es-MX" b="1" dirty="0"/>
              <a:t>directamente en la resolución del problema del cliente</a:t>
            </a:r>
            <a:r>
              <a:rPr lang="es-MX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b="1" dirty="0"/>
              <a:t>Deben ser verificables.</a:t>
            </a:r>
          </a:p>
          <a:p>
            <a:pPr marL="0" indent="0">
              <a:buNone/>
            </a:pPr>
            <a:r>
              <a:rPr lang="es-MX" b="1" dirty="0" smtClean="0"/>
              <a:t>	Se </a:t>
            </a:r>
            <a:r>
              <a:rPr lang="es-MX" b="1" dirty="0"/>
              <a:t>deben poder preparar pruebas que demuestren que se han cumplido los </a:t>
            </a:r>
            <a:r>
              <a:rPr lang="es-MX" b="1" dirty="0" smtClean="0"/>
              <a:t>	requerimientos</a:t>
            </a:r>
            <a:r>
              <a:rPr lang="es-MX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b="1" dirty="0" smtClean="0"/>
              <a:t>Deben </a:t>
            </a:r>
            <a:r>
              <a:rPr lang="es-MX" b="1" dirty="0"/>
              <a:t>ser rastreables.</a:t>
            </a:r>
          </a:p>
          <a:p>
            <a:pPr marL="0" indent="0">
              <a:buNone/>
            </a:pPr>
            <a:r>
              <a:rPr lang="es-MX" b="1" dirty="0" smtClean="0"/>
              <a:t>	¿</a:t>
            </a:r>
            <a:r>
              <a:rPr lang="es-MX" b="1" dirty="0"/>
              <a:t>Se puede rastrear cada función del sistema hasta el conjunto de </a:t>
            </a:r>
            <a:r>
              <a:rPr lang="es-MX" b="1" dirty="0" smtClean="0"/>
              <a:t>	requerimientos 	que </a:t>
            </a:r>
            <a:r>
              <a:rPr lang="es-MX" b="1" dirty="0"/>
              <a:t>la establece?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35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u="sng" dirty="0" smtClean="0"/>
              <a:t>COMPETENCIA ESPECIFICA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 algn="just">
              <a:buNone/>
            </a:pPr>
            <a:r>
              <a:rPr lang="es-MX" dirty="0"/>
              <a:t>	</a:t>
            </a:r>
            <a:r>
              <a:rPr lang="es-MX" dirty="0" smtClean="0"/>
              <a:t>Abstrae </a:t>
            </a:r>
            <a:r>
              <a:rPr lang="es-MX" dirty="0"/>
              <a:t>información del usuario final para elaborar el análisis de </a:t>
            </a:r>
            <a:r>
              <a:rPr lang="es-MX" dirty="0" smtClean="0"/>
              <a:t>	requerimientos </a:t>
            </a:r>
            <a:r>
              <a:rPr lang="es-MX" dirty="0"/>
              <a:t>del software a desarrollar. </a:t>
            </a:r>
          </a:p>
        </p:txBody>
      </p:sp>
    </p:spTree>
    <p:extLst>
      <p:ext uri="{BB962C8B-B14F-4D97-AF65-F5344CB8AC3E}">
        <p14:creationId xmlns:p14="http://schemas.microsoft.com/office/powerpoint/2010/main" val="1680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Participantes en el desarrollo de software (</a:t>
            </a:r>
            <a:r>
              <a:rPr lang="es-MX" b="1" dirty="0" err="1">
                <a:latin typeface="Arial Black" panose="020B0A04020102020204" pitchFamily="34" charset="0"/>
              </a:rPr>
              <a:t>Pleeger</a:t>
            </a:r>
            <a:r>
              <a:rPr lang="es-MX" b="1" dirty="0">
                <a:latin typeface="Arial Black" panose="020B0A04020102020204" pitchFamily="34" charset="0"/>
              </a:rPr>
              <a:t> 2002</a:t>
            </a:r>
            <a:r>
              <a:rPr lang="es-MX" b="1" dirty="0"/>
              <a:t>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1264024"/>
            <a:ext cx="4903881" cy="409749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8" y="604985"/>
            <a:ext cx="8411135" cy="62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400" u="sng" dirty="0" smtClean="0"/>
              <a:t>REQUERIMIENTOS: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2000" dirty="0" smtClean="0"/>
              <a:t>Los </a:t>
            </a:r>
            <a:r>
              <a:rPr lang="es-MX" sz="2000" dirty="0"/>
              <a:t>requerimientos especifican qué es lo que el sistema debe </a:t>
            </a:r>
            <a:r>
              <a:rPr lang="es-MX" sz="2000" dirty="0" smtClean="0"/>
              <a:t>		hacer </a:t>
            </a:r>
            <a:r>
              <a:rPr lang="es-MX" sz="2000" dirty="0"/>
              <a:t>(sus </a:t>
            </a:r>
            <a:r>
              <a:rPr lang="es-MX" sz="2000" dirty="0" smtClean="0"/>
              <a:t>		funciones</a:t>
            </a:r>
            <a:r>
              <a:rPr lang="es-MX" sz="2000" dirty="0"/>
              <a:t>) y sus propiedades esenciales y deseables. 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/>
              <a:t>	</a:t>
            </a:r>
            <a:r>
              <a:rPr lang="es-MX" sz="2000" dirty="0" smtClean="0"/>
              <a:t>Expresa </a:t>
            </a:r>
            <a:r>
              <a:rPr lang="es-MX" sz="2000" dirty="0"/>
              <a:t>el propósito del sistema sin considerar como se va a </a:t>
            </a:r>
            <a:r>
              <a:rPr lang="es-MX" sz="2000" dirty="0" smtClean="0"/>
              <a:t>	implantar.</a:t>
            </a:r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los </a:t>
            </a:r>
            <a:r>
              <a:rPr lang="es-MX" sz="2000" dirty="0">
                <a:solidFill>
                  <a:srgbClr val="0070C0"/>
                </a:solidFill>
              </a:rPr>
              <a:t>requerimientos</a:t>
            </a:r>
            <a:r>
              <a:rPr lang="es-MX" sz="2000" dirty="0"/>
              <a:t> identifican el </a:t>
            </a:r>
            <a:r>
              <a:rPr lang="es-MX" sz="2000" u="sng" dirty="0">
                <a:solidFill>
                  <a:srgbClr val="0070C0"/>
                </a:solidFill>
              </a:rPr>
              <a:t>qué</a:t>
            </a:r>
            <a:r>
              <a:rPr lang="es-MX" sz="2000" dirty="0"/>
              <a:t> del sistema, mientras que el </a:t>
            </a:r>
            <a:r>
              <a:rPr lang="es-MX" sz="2000" dirty="0">
                <a:solidFill>
                  <a:srgbClr val="7030A0"/>
                </a:solidFill>
              </a:rPr>
              <a:t>diseño</a:t>
            </a:r>
            <a:r>
              <a:rPr lang="es-MX" sz="2000" dirty="0"/>
              <a:t> establece el </a:t>
            </a:r>
            <a:r>
              <a:rPr lang="es-MX" sz="2000" dirty="0">
                <a:solidFill>
                  <a:srgbClr val="7030A0"/>
                </a:solidFill>
              </a:rPr>
              <a:t>cómo</a:t>
            </a:r>
            <a:r>
              <a:rPr lang="es-MX" sz="2000" dirty="0"/>
              <a:t> del </a:t>
            </a:r>
            <a:r>
              <a:rPr lang="es-MX" sz="2000" dirty="0" smtClean="0"/>
              <a:t>s</a:t>
            </a:r>
            <a:r>
              <a:rPr lang="es-MX" sz="2000" u="sng" dirty="0" smtClean="0"/>
              <a:t>i</a:t>
            </a:r>
            <a:r>
              <a:rPr lang="es-MX" sz="2000" dirty="0" smtClean="0"/>
              <a:t>stema.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999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000" dirty="0">
                <a:latin typeface="+mj-lt"/>
                <a:cs typeface="Arial" panose="020B0604020202020204" pitchFamily="34" charset="0"/>
              </a:rPr>
              <a:t>La captura y el análisis de los requerimientos del sistema es una de las fases más importantes para que el proyecto tenga éxito. </a:t>
            </a:r>
            <a:endParaRPr lang="es-MX" sz="2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000" dirty="0" smtClean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latin typeface="+mj-lt"/>
                <a:cs typeface="Arial" panose="020B0604020202020204" pitchFamily="34" charset="0"/>
              </a:rPr>
              <a:t>Como </a:t>
            </a:r>
            <a:r>
              <a:rPr lang="es-MX" sz="2000" dirty="0">
                <a:latin typeface="+mj-lt"/>
                <a:cs typeface="Arial" panose="020B0604020202020204" pitchFamily="34" charset="0"/>
              </a:rPr>
              <a:t>regla de modo empírico, el costo de reparar un error </a:t>
            </a:r>
            <a:r>
              <a:rPr lang="es-MX" sz="2000" dirty="0" smtClean="0">
                <a:latin typeface="+mj-lt"/>
                <a:cs typeface="Arial" panose="020B0604020202020204" pitchFamily="34" charset="0"/>
              </a:rPr>
              <a:t>se incrementa </a:t>
            </a:r>
            <a:r>
              <a:rPr lang="es-MX" sz="2000" dirty="0">
                <a:latin typeface="+mj-lt"/>
                <a:cs typeface="Arial" panose="020B0604020202020204" pitchFamily="34" charset="0"/>
              </a:rPr>
              <a:t>en un factor de diez de una fase de desarrollo a la siguiente, por lo tanto la preparación de una especificación adecuada de requerimientos reduce los costos y el riesgo general asociado con el desarrollo [Norris &amp; </a:t>
            </a:r>
            <a:r>
              <a:rPr lang="es-MX" sz="2000" dirty="0" err="1">
                <a:latin typeface="+mj-lt"/>
                <a:cs typeface="Arial" panose="020B0604020202020204" pitchFamily="34" charset="0"/>
              </a:rPr>
              <a:t>Rigby</a:t>
            </a:r>
            <a:r>
              <a:rPr lang="es-MX" sz="2000" dirty="0">
                <a:latin typeface="+mj-lt"/>
                <a:cs typeface="Arial" panose="020B0604020202020204" pitchFamily="34" charset="0"/>
              </a:rPr>
              <a:t>, 1994].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9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requerimientos: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el conjunto de </a:t>
            </a:r>
            <a:r>
              <a:rPr lang="es-MX" b="1" dirty="0">
                <a:solidFill>
                  <a:srgbClr val="00B0F0"/>
                </a:solidFill>
              </a:rPr>
              <a:t>técnicas y procedimientos</a:t>
            </a:r>
            <a:r>
              <a:rPr lang="es-MX" dirty="0"/>
              <a:t> que nos permiten conocer los elementos necesarios para definir un proyecto de software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Es una tarea de </a:t>
            </a:r>
            <a:r>
              <a:rPr lang="es-MX" dirty="0">
                <a:solidFill>
                  <a:srgbClr val="00B0F0"/>
                </a:solidFill>
              </a:rPr>
              <a:t>ingeniería del software</a:t>
            </a:r>
            <a:r>
              <a:rPr lang="es-MX" dirty="0"/>
              <a:t> que permite especificar las características operacionales del software, indicar la interfaz del software con otros elementos del sistema y establecer las restricciones que debe cumplir el software.</a:t>
            </a:r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proceso de </a:t>
            </a:r>
            <a:r>
              <a:rPr lang="es-MX" dirty="0">
                <a:solidFill>
                  <a:srgbClr val="00B0F0"/>
                </a:solidFill>
              </a:rPr>
              <a:t>descubrimiento y refinamiento</a:t>
            </a:r>
            <a:r>
              <a:rPr lang="es-MX" dirty="0"/>
              <a:t>, el cliente y el desarrollador tienen un papel activo en la ingeniería de requerimientos de software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52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102659"/>
            <a:ext cx="4934416" cy="474681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El cliente intenta plantear un sistema que en muchas ocasiones es confuso para él, sin embargo, es necesario que describa los datos, que especifique las funciones y el comportamiento del sistema que desea</a:t>
            </a:r>
          </a:p>
        </p:txBody>
      </p:sp>
    </p:spTree>
    <p:extLst>
      <p:ext uri="{BB962C8B-B14F-4D97-AF65-F5344CB8AC3E}">
        <p14:creationId xmlns:p14="http://schemas.microsoft.com/office/powerpoint/2010/main" val="11874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530</Words>
  <Application>Microsoft Office PowerPoint</Application>
  <PresentationFormat>Panorámica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Algerian</vt:lpstr>
      <vt:lpstr>Arial</vt:lpstr>
      <vt:lpstr>Arial Black</vt:lpstr>
      <vt:lpstr>Trebuchet MS</vt:lpstr>
      <vt:lpstr>Wingdings</vt:lpstr>
      <vt:lpstr>Wingdings 3</vt:lpstr>
      <vt:lpstr>Faceta</vt:lpstr>
      <vt:lpstr>INGENIERIA DE SOFTWARE </vt:lpstr>
      <vt:lpstr>UNIDAD I   </vt:lpstr>
      <vt:lpstr>Presentación de PowerPoint</vt:lpstr>
      <vt:lpstr>Participantes en el desarrollo de software (Pleeger 2002)</vt:lpstr>
      <vt:lpstr>Presentación de PowerPoint</vt:lpstr>
      <vt:lpstr>Presentación de PowerPoint</vt:lpstr>
      <vt:lpstr>Presentación de PowerPoint</vt:lpstr>
      <vt:lpstr>Análisis de requerimientos: </vt:lpstr>
      <vt:lpstr>Presentación de PowerPoint</vt:lpstr>
      <vt:lpstr>Presentación de PowerPoint</vt:lpstr>
      <vt:lpstr>Presentación de PowerPoint</vt:lpstr>
      <vt:lpstr>Según el estándar internacional de Especificación de Requerimientos IEEE830, los documentos de definición y especificación de requerimientos deben contemplar los siguientes aspectos resumidos por [Pfleeger, 2002] como se indica a continuación:</vt:lpstr>
      <vt:lpstr>Según el estándar internacional de Especificación de Requerimientos IEEE830, los documentos de definición y especificación de requerimientos deben contemplar los siguientes aspectos resumidos por [Pfleeger, 2002] como se indica a continuación:</vt:lpstr>
      <vt:lpstr>Según el estándar internacional de Especificación de Requerimientos IEEE830, los documentos de definición y especificación de requerimientos deben contemplar los siguientes aspectos resumidos por [Pfleeger, 2002] como se indica a continuación:</vt:lpstr>
      <vt:lpstr>Según el estándar internacional de Especificación de Requerimientos IEEE830, los documentos de definición y especificación de requerimientos deben contemplar los siguientes aspectos resumidos por [Pfleeger, 2002] como se indica a continuación:</vt:lpstr>
      <vt:lpstr>Según el estándar internacional de Especificación de Requerimientos IEEE830, los documentos de definición y especificación de requerimientos deben contemplar los siguientes aspectos resumidos por [Pfleeger, 2002] como se indica a continuación:</vt:lpstr>
      <vt:lpstr>Presentación de PowerPoint</vt:lpstr>
      <vt:lpstr>Presentación de PowerPoint</vt:lpstr>
      <vt:lpstr>Presentación de PowerPoint</vt:lpstr>
      <vt:lpstr>Las características de los requerimientos mencionados en el estándar IEEE830 los explica [Pfleeger, 2002] como sigue: 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SOFTWARE</dc:title>
  <dc:creator>iram2012 xD</dc:creator>
  <cp:lastModifiedBy>cub10</cp:lastModifiedBy>
  <cp:revision>16</cp:revision>
  <dcterms:created xsi:type="dcterms:W3CDTF">2018-02-08T04:28:36Z</dcterms:created>
  <dcterms:modified xsi:type="dcterms:W3CDTF">2018-02-08T13:53:26Z</dcterms:modified>
</cp:coreProperties>
</file>