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4B71CDE-DAB4-4C2E-826C-01978F8046AF}">
          <p14:sldIdLst>
            <p14:sldId id="256"/>
          </p14:sldIdLst>
        </p14:section>
        <p14:section name="Sección sin título" id="{BB7B04DA-9B23-4F89-9BF9-D7CB86155668}">
          <p14:sldIdLst>
            <p14:sldId id="257"/>
            <p14:sldId id="258"/>
            <p14:sldId id="259"/>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snapToGrid="0">
      <p:cViewPr>
        <p:scale>
          <a:sx n="33" d="100"/>
          <a:sy n="33" d="100"/>
        </p:scale>
        <p:origin x="533" y="11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72C88D-51EA-DFB7-56C0-7BAA9E5B155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FC4B9431-5A52-FA43-AA97-652B18514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40F4F629-F6AB-3BDD-7D08-DE2FF2C13138}"/>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5" name="Marcador de pie de página 4">
            <a:extLst>
              <a:ext uri="{FF2B5EF4-FFF2-40B4-BE49-F238E27FC236}">
                <a16:creationId xmlns:a16="http://schemas.microsoft.com/office/drawing/2014/main" id="{87E7D1AD-22B8-F609-4F58-64EEFC33D0B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A404D11-4BBB-C33A-5528-00233EF17C64}"/>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229141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9E337B-7134-EFB6-9D5A-A0C08EB9441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C3E0E108-0664-F8B0-AD43-BEBFF4B49BF3}"/>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2E0D6182-8A58-B350-4715-C8467495E30F}"/>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5" name="Marcador de pie de página 4">
            <a:extLst>
              <a:ext uri="{FF2B5EF4-FFF2-40B4-BE49-F238E27FC236}">
                <a16:creationId xmlns:a16="http://schemas.microsoft.com/office/drawing/2014/main" id="{73BE71E7-E271-052F-B14F-2CF30F1436FB}"/>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755FD4A4-10CF-E54B-6C4D-44F9AC83A047}"/>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1103705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42577D4-BAF9-175C-F316-2649033634D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00EFA50-952E-729B-3AA6-39C7D0C3F7F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309AC07-09F7-23BA-CD34-807360898919}"/>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5" name="Marcador de pie de página 4">
            <a:extLst>
              <a:ext uri="{FF2B5EF4-FFF2-40B4-BE49-F238E27FC236}">
                <a16:creationId xmlns:a16="http://schemas.microsoft.com/office/drawing/2014/main" id="{C9260580-30B2-3973-BE02-36BD834CC95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9D86BC-09F2-4CAD-CF11-C9888DD96006}"/>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2233489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AF5673-3563-7D3B-0772-1CBC9809E7C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62851E96-D5A0-3163-B86D-20E5B572357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8F31699-93D5-41AB-2BF9-D9CBC608A845}"/>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5" name="Marcador de pie de página 4">
            <a:extLst>
              <a:ext uri="{FF2B5EF4-FFF2-40B4-BE49-F238E27FC236}">
                <a16:creationId xmlns:a16="http://schemas.microsoft.com/office/drawing/2014/main" id="{A9D6D654-BC17-B612-EC88-CA6FE7A1D7C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B23E41A-541A-3090-5082-6678D73D2F91}"/>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162428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BA3AE0-7A54-3E82-A80E-B4561EE12A8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7B24417-10C2-CBB9-1C67-93EB5CCA0C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976F046-4136-9C0D-558E-A5FF85E623D1}"/>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5" name="Marcador de pie de página 4">
            <a:extLst>
              <a:ext uri="{FF2B5EF4-FFF2-40B4-BE49-F238E27FC236}">
                <a16:creationId xmlns:a16="http://schemas.microsoft.com/office/drawing/2014/main" id="{38265DB3-E412-701D-6F83-FE4FF1D0BF8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F390E16-F025-A320-D2BC-DF596A456616}"/>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603106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57CA9A-C0E9-FBFE-7D47-E55CBCE298B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C8D04FB2-DBB9-6115-D005-0B031B3F748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A44D9A1-7C77-F6D2-6DDB-0492C9C2FD8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19CD4C42-7E49-783D-2DAD-07AF17BFC1E7}"/>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6" name="Marcador de pie de página 5">
            <a:extLst>
              <a:ext uri="{FF2B5EF4-FFF2-40B4-BE49-F238E27FC236}">
                <a16:creationId xmlns:a16="http://schemas.microsoft.com/office/drawing/2014/main" id="{1806ECAF-8723-E9AA-C480-9F84B2E427C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D1F7A3CB-FBA1-89F5-CCB3-BF0BE70342ED}"/>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3570127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9ECF9-25B8-A0D6-7BFC-7BEA5912BD7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1407150-5C29-1548-2AE8-EC2FE3296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F002154-E78A-0580-E33E-A20A54E6B400}"/>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62F997-91A2-8B76-AC66-BEA9929DA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714230-453C-28E2-C111-19C46F1AD26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8C0F8E90-CE18-2CCB-CCF4-E082D67DA5CB}"/>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8" name="Marcador de pie de página 7">
            <a:extLst>
              <a:ext uri="{FF2B5EF4-FFF2-40B4-BE49-F238E27FC236}">
                <a16:creationId xmlns:a16="http://schemas.microsoft.com/office/drawing/2014/main" id="{FEED8169-4127-C70D-BB21-06D075219EFA}"/>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F1214E6-BB0D-FC53-54DD-D33469701231}"/>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7068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372699-8431-2C1C-6303-78F13B65AB8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4C7D4339-BF0E-1440-9402-C21220F31162}"/>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4" name="Marcador de pie de página 3">
            <a:extLst>
              <a:ext uri="{FF2B5EF4-FFF2-40B4-BE49-F238E27FC236}">
                <a16:creationId xmlns:a16="http://schemas.microsoft.com/office/drawing/2014/main" id="{157676C6-E1EF-C066-2EEB-181D560634A9}"/>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20DAD19A-B483-8C99-271C-55CBD26AAAF3}"/>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1687412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17C3C2F-24FE-4F17-B736-9BC65EA43534}"/>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3" name="Marcador de pie de página 2">
            <a:extLst>
              <a:ext uri="{FF2B5EF4-FFF2-40B4-BE49-F238E27FC236}">
                <a16:creationId xmlns:a16="http://schemas.microsoft.com/office/drawing/2014/main" id="{C7717ABB-F6EA-E8DD-3956-26ED39BCF9A4}"/>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4A44F9B-C2A0-6A35-1ED1-E6351117E6A4}"/>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272094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D5218-9189-9D69-F2BF-FE8F588E9A2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89824D4-B4E9-C41B-4900-DC20B6517B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5ECDC0D8-97A5-D68F-F1C5-89C6A8DDDB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56E32FA-A772-A62E-1BB1-882E3F289BF8}"/>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6" name="Marcador de pie de página 5">
            <a:extLst>
              <a:ext uri="{FF2B5EF4-FFF2-40B4-BE49-F238E27FC236}">
                <a16:creationId xmlns:a16="http://schemas.microsoft.com/office/drawing/2014/main" id="{7D40A096-2F42-2D45-CCCC-B471832A47C0}"/>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59C16C56-334A-7C54-DBF7-C41FC104ABAC}"/>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348033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08D4F-F19C-6F5D-6CDC-3DDAFCD842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DB8502B6-169F-076B-F644-160EF1749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DAC722C7-AC16-215D-C8CC-FC23F0286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0B95346-1E8E-5773-4A78-509514938A0F}"/>
              </a:ext>
            </a:extLst>
          </p:cNvPr>
          <p:cNvSpPr>
            <a:spLocks noGrp="1"/>
          </p:cNvSpPr>
          <p:nvPr>
            <p:ph type="dt" sz="half" idx="10"/>
          </p:nvPr>
        </p:nvSpPr>
        <p:spPr/>
        <p:txBody>
          <a:bodyPr/>
          <a:lstStyle/>
          <a:p>
            <a:fld id="{2FE03774-7BF1-4F8B-AC36-2B24AD62EB16}" type="datetimeFigureOut">
              <a:rPr lang="es-CO" smtClean="0"/>
              <a:t>17/05/2025</a:t>
            </a:fld>
            <a:endParaRPr lang="es-CO"/>
          </a:p>
        </p:txBody>
      </p:sp>
      <p:sp>
        <p:nvSpPr>
          <p:cNvPr id="6" name="Marcador de pie de página 5">
            <a:extLst>
              <a:ext uri="{FF2B5EF4-FFF2-40B4-BE49-F238E27FC236}">
                <a16:creationId xmlns:a16="http://schemas.microsoft.com/office/drawing/2014/main" id="{4D0BB516-812F-7DAB-B5FD-E3DAA09AB1FE}"/>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6DB5D02-9219-E39F-1D60-A24BE1820CBA}"/>
              </a:ext>
            </a:extLst>
          </p:cNvPr>
          <p:cNvSpPr>
            <a:spLocks noGrp="1"/>
          </p:cNvSpPr>
          <p:nvPr>
            <p:ph type="sldNum" sz="quarter" idx="12"/>
          </p:nvPr>
        </p:nvSpPr>
        <p:spPr/>
        <p:txBody>
          <a:bodyPr/>
          <a:lstStyle/>
          <a:p>
            <a:fld id="{D927B6B1-BD33-4DBD-BCA3-A2F0A9C00841}" type="slidenum">
              <a:rPr lang="es-CO" smtClean="0"/>
              <a:t>‹Nº›</a:t>
            </a:fld>
            <a:endParaRPr lang="es-CO"/>
          </a:p>
        </p:txBody>
      </p:sp>
    </p:spTree>
    <p:extLst>
      <p:ext uri="{BB962C8B-B14F-4D97-AF65-F5344CB8AC3E}">
        <p14:creationId xmlns:p14="http://schemas.microsoft.com/office/powerpoint/2010/main" val="1083540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7E002DC-1378-F288-F99E-58C3D711F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9DC05D4-6D6A-F432-D85C-23EA371811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53915CB4-7F1D-74F3-8C9D-4D658E677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03774-7BF1-4F8B-AC36-2B24AD62EB16}" type="datetimeFigureOut">
              <a:rPr lang="es-CO" smtClean="0"/>
              <a:t>17/05/2025</a:t>
            </a:fld>
            <a:endParaRPr lang="es-CO"/>
          </a:p>
        </p:txBody>
      </p:sp>
      <p:sp>
        <p:nvSpPr>
          <p:cNvPr id="5" name="Marcador de pie de página 4">
            <a:extLst>
              <a:ext uri="{FF2B5EF4-FFF2-40B4-BE49-F238E27FC236}">
                <a16:creationId xmlns:a16="http://schemas.microsoft.com/office/drawing/2014/main" id="{19D4A8FC-7C71-D47E-2F3A-05060EC2D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9F0BCD5C-4A5A-9941-B8F5-DC153AC49B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7B6B1-BD33-4DBD-BCA3-A2F0A9C00841}" type="slidenum">
              <a:rPr lang="es-CO" smtClean="0"/>
              <a:t>‹Nº›</a:t>
            </a:fld>
            <a:endParaRPr lang="es-CO"/>
          </a:p>
        </p:txBody>
      </p:sp>
    </p:spTree>
    <p:extLst>
      <p:ext uri="{BB962C8B-B14F-4D97-AF65-F5344CB8AC3E}">
        <p14:creationId xmlns:p14="http://schemas.microsoft.com/office/powerpoint/2010/main" val="1562672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yectopragmalia.blogspot.com/2014/07/380-construccion-de-gimnasios.html"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FCB2B8-4CF3-BDEB-E9E6-6B5BA2BFC363}"/>
              </a:ext>
            </a:extLst>
          </p:cNvPr>
          <p:cNvSpPr>
            <a:spLocks noGrp="1"/>
          </p:cNvSpPr>
          <p:nvPr>
            <p:ph type="ctrTitle"/>
          </p:nvPr>
        </p:nvSpPr>
        <p:spPr>
          <a:xfrm>
            <a:off x="1523999" y="1122363"/>
            <a:ext cx="9364133" cy="841904"/>
          </a:xfrm>
        </p:spPr>
        <p:txBody>
          <a:bodyPr>
            <a:normAutofit fontScale="90000"/>
          </a:bodyPr>
          <a:lstStyle/>
          <a:p>
            <a:r>
              <a:rPr lang="es-CO" b="1" i="1" dirty="0"/>
              <a:t>Sistema de Registro de Entradas y Membresía para Gimnasios </a:t>
            </a:r>
          </a:p>
        </p:txBody>
      </p:sp>
      <p:sp>
        <p:nvSpPr>
          <p:cNvPr id="3" name="Subtítulo 2">
            <a:extLst>
              <a:ext uri="{FF2B5EF4-FFF2-40B4-BE49-F238E27FC236}">
                <a16:creationId xmlns:a16="http://schemas.microsoft.com/office/drawing/2014/main" id="{598A27D5-971D-0371-8D7D-41895D312DCF}"/>
              </a:ext>
            </a:extLst>
          </p:cNvPr>
          <p:cNvSpPr>
            <a:spLocks noGrp="1"/>
          </p:cNvSpPr>
          <p:nvPr>
            <p:ph type="subTitle" idx="1"/>
          </p:nvPr>
        </p:nvSpPr>
        <p:spPr>
          <a:xfrm>
            <a:off x="474133" y="2269067"/>
            <a:ext cx="11294534" cy="2489200"/>
          </a:xfrm>
        </p:spPr>
        <p:txBody>
          <a:bodyPr>
            <a:normAutofit/>
          </a:bodyPr>
          <a:lstStyle/>
          <a:p>
            <a:r>
              <a:rPr lang="es-MX" sz="1800" b="0" i="0" u="none" strike="noStrike" baseline="0" dirty="0">
                <a:latin typeface="Roboto-Regular"/>
              </a:rPr>
              <a:t>Este sistema está diseñado para optimizar la gestión de entradas y</a:t>
            </a:r>
          </a:p>
          <a:p>
            <a:r>
              <a:rPr lang="es-MX" sz="1800" b="0" i="0" u="none" strike="noStrike" baseline="0" dirty="0">
                <a:latin typeface="Roboto-Regular"/>
              </a:rPr>
              <a:t>membresías en gimnasios. Ofrece un control preciso sobre los servicios,</a:t>
            </a:r>
          </a:p>
          <a:p>
            <a:r>
              <a:rPr lang="es-MX" sz="1800" b="0" i="0" u="none" strike="noStrike" baseline="0" dirty="0">
                <a:latin typeface="Roboto-Regular"/>
              </a:rPr>
              <a:t>facilitando el registro de clientes, la administración de membresías y la</a:t>
            </a:r>
          </a:p>
          <a:p>
            <a:r>
              <a:rPr lang="es-MX" sz="1800" b="0" i="0" u="none" strike="noStrike" baseline="0" dirty="0">
                <a:latin typeface="Roboto-Regular"/>
              </a:rPr>
              <a:t>gestión de pagos. El sistema permite una mejor experiencia tanto para los</a:t>
            </a:r>
          </a:p>
          <a:p>
            <a:r>
              <a:rPr lang="es-MX" sz="1800" b="0" i="0" u="none" strike="noStrike" baseline="0" dirty="0">
                <a:latin typeface="Roboto-Regular"/>
              </a:rPr>
              <a:t>clientes como para los administradores, reduciendo tiempos y errores.</a:t>
            </a:r>
          </a:p>
          <a:p>
            <a:endParaRPr lang="es-MX" sz="1800" dirty="0">
              <a:latin typeface="Roboto-Regular"/>
            </a:endParaRPr>
          </a:p>
          <a:p>
            <a:endParaRPr lang="es-CO" dirty="0"/>
          </a:p>
        </p:txBody>
      </p:sp>
      <p:pic>
        <p:nvPicPr>
          <p:cNvPr id="5" name="Imagen 4">
            <a:extLst>
              <a:ext uri="{FF2B5EF4-FFF2-40B4-BE49-F238E27FC236}">
                <a16:creationId xmlns:a16="http://schemas.microsoft.com/office/drawing/2014/main" id="{D03E7CEC-AAD3-3A40-2A89-9502D20028F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795586" y="4301068"/>
            <a:ext cx="6820958" cy="2235200"/>
          </a:xfrm>
          <a:prstGeom prst="rect">
            <a:avLst/>
          </a:prstGeom>
        </p:spPr>
      </p:pic>
      <p:sp>
        <p:nvSpPr>
          <p:cNvPr id="6" name="CuadroTexto 5">
            <a:extLst>
              <a:ext uri="{FF2B5EF4-FFF2-40B4-BE49-F238E27FC236}">
                <a16:creationId xmlns:a16="http://schemas.microsoft.com/office/drawing/2014/main" id="{67607932-B05D-9161-1B9D-13C486B774C9}"/>
              </a:ext>
            </a:extLst>
          </p:cNvPr>
          <p:cNvSpPr txBox="1"/>
          <p:nvPr/>
        </p:nvSpPr>
        <p:spPr>
          <a:xfrm>
            <a:off x="3660775" y="10230908"/>
            <a:ext cx="6191250" cy="230832"/>
          </a:xfrm>
          <a:prstGeom prst="rect">
            <a:avLst/>
          </a:prstGeom>
          <a:noFill/>
        </p:spPr>
        <p:txBody>
          <a:bodyPr wrap="square" rtlCol="0">
            <a:spAutoFit/>
          </a:bodyPr>
          <a:lstStyle/>
          <a:p>
            <a:r>
              <a:rPr lang="es-CO" sz="900">
                <a:hlinkClick r:id="rId3" tooltip="https://proyectopragmalia.blogspot.com/2014/07/380-construccion-de-gimnasios.html"/>
              </a:rPr>
              <a:t>Esta foto</a:t>
            </a:r>
            <a:r>
              <a:rPr lang="es-CO" sz="900"/>
              <a:t> de Autor desconocido está bajo licencia </a:t>
            </a:r>
            <a:r>
              <a:rPr lang="es-CO" sz="900">
                <a:hlinkClick r:id="rId4" tooltip="https://creativecommons.org/licenses/by-nc/3.0/"/>
              </a:rPr>
              <a:t>CC BY-NC</a:t>
            </a:r>
            <a:endParaRPr lang="es-CO" sz="900"/>
          </a:p>
        </p:txBody>
      </p:sp>
    </p:spTree>
    <p:extLst>
      <p:ext uri="{BB962C8B-B14F-4D97-AF65-F5344CB8AC3E}">
        <p14:creationId xmlns:p14="http://schemas.microsoft.com/office/powerpoint/2010/main" val="12629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A1C5EF-53FA-4452-0FBD-3A334169DEBE}"/>
              </a:ext>
            </a:extLst>
          </p:cNvPr>
          <p:cNvSpPr>
            <a:spLocks noGrp="1"/>
          </p:cNvSpPr>
          <p:nvPr>
            <p:ph type="title"/>
          </p:nvPr>
        </p:nvSpPr>
        <p:spPr/>
        <p:txBody>
          <a:bodyPr/>
          <a:lstStyle/>
          <a:p>
            <a:r>
              <a:rPr lang="es-CO" b="1" i="1" dirty="0"/>
              <a:t>Objetivos del Proyecto</a:t>
            </a:r>
          </a:p>
        </p:txBody>
      </p:sp>
      <p:sp>
        <p:nvSpPr>
          <p:cNvPr id="3" name="Marcador de contenido 2">
            <a:extLst>
              <a:ext uri="{FF2B5EF4-FFF2-40B4-BE49-F238E27FC236}">
                <a16:creationId xmlns:a16="http://schemas.microsoft.com/office/drawing/2014/main" id="{76455AC9-2624-321A-0498-4B0C282D40B1}"/>
              </a:ext>
            </a:extLst>
          </p:cNvPr>
          <p:cNvSpPr>
            <a:spLocks noGrp="1"/>
          </p:cNvSpPr>
          <p:nvPr>
            <p:ph idx="1"/>
          </p:nvPr>
        </p:nvSpPr>
        <p:spPr/>
        <p:txBody>
          <a:bodyPr/>
          <a:lstStyle/>
          <a:p>
            <a:pPr algn="l"/>
            <a:r>
              <a:rPr lang="es-CO" dirty="0"/>
              <a:t>Optimización de la Gestión: </a:t>
            </a:r>
            <a:r>
              <a:rPr lang="es-MX" sz="1800" b="0" i="0" u="none" strike="noStrike" baseline="0" dirty="0">
                <a:latin typeface="Roboto-Regular"/>
              </a:rPr>
              <a:t>El sistema busca optimizar la gestión de entradas y membresías a través de un software eficiente.</a:t>
            </a:r>
            <a:endParaRPr lang="es-CO" dirty="0"/>
          </a:p>
          <a:p>
            <a:pPr algn="l"/>
            <a:r>
              <a:rPr lang="es-CO" dirty="0"/>
              <a:t> Control Preciso: </a:t>
            </a:r>
            <a:r>
              <a:rPr lang="es-MX" sz="1800" b="0" i="0" u="none" strike="noStrike" baseline="0" dirty="0">
                <a:latin typeface="Roboto-Regular"/>
              </a:rPr>
              <a:t>Permite el registro detallado de </a:t>
            </a:r>
            <a:r>
              <a:rPr lang="es-CO" sz="1800" b="0" i="0" u="none" strike="noStrike" baseline="0" dirty="0">
                <a:latin typeface="Roboto-Regular"/>
              </a:rPr>
              <a:t>clientes, la administración de </a:t>
            </a:r>
            <a:r>
              <a:rPr lang="es-MX" sz="1800" b="0" i="0" u="none" strike="noStrike" baseline="0" dirty="0">
                <a:latin typeface="Roboto-Regular"/>
              </a:rPr>
              <a:t>membresías y la gestión de pagos, </a:t>
            </a:r>
            <a:r>
              <a:rPr lang="es-CO" sz="1800" b="0" i="0" u="none" strike="noStrike" baseline="0" dirty="0">
                <a:latin typeface="Roboto-Regular"/>
              </a:rPr>
              <a:t>asegurando un control preciso sobre los servicios ofrecidos.</a:t>
            </a:r>
          </a:p>
          <a:p>
            <a:pPr algn="l"/>
            <a:r>
              <a:rPr lang="es-CO" dirty="0"/>
              <a:t>Eficiencia Operativa:</a:t>
            </a:r>
            <a:r>
              <a:rPr lang="es-CO" sz="1800" dirty="0">
                <a:solidFill>
                  <a:srgbClr val="D0D1D9"/>
                </a:solidFill>
                <a:latin typeface="Roboto-Regular"/>
              </a:rPr>
              <a:t> </a:t>
            </a:r>
            <a:r>
              <a:rPr lang="es-CO" sz="1800" dirty="0">
                <a:latin typeface="Roboto-Regular"/>
              </a:rPr>
              <a:t>M</a:t>
            </a:r>
            <a:r>
              <a:rPr lang="es-CO" sz="1800" b="0" i="0" u="none" strike="noStrike" baseline="0" dirty="0">
                <a:latin typeface="Roboto-Regular"/>
              </a:rPr>
              <a:t>ayor eficiencia operativa, </a:t>
            </a:r>
            <a:r>
              <a:rPr lang="es-MX" sz="1800" b="0" i="0" u="none" strike="noStrike" baseline="0" dirty="0">
                <a:latin typeface="Roboto-Regular"/>
              </a:rPr>
              <a:t>reduciendo errores y tiempos de </a:t>
            </a:r>
            <a:r>
              <a:rPr lang="es-CO" sz="1800" b="0" i="0" u="none" strike="noStrike" baseline="0" dirty="0">
                <a:latin typeface="Roboto-Regular"/>
              </a:rPr>
              <a:t>gestión.</a:t>
            </a:r>
          </a:p>
          <a:p>
            <a:pPr algn="l"/>
            <a:endParaRPr lang="es-CO" sz="1800" dirty="0">
              <a:latin typeface="Roboto-Regular"/>
            </a:endParaRPr>
          </a:p>
          <a:p>
            <a:pPr algn="l"/>
            <a:endParaRPr lang="es-CO" sz="1800" dirty="0">
              <a:latin typeface="Roboto-Regular"/>
            </a:endParaRPr>
          </a:p>
          <a:p>
            <a:pPr marL="0" indent="0" algn="l">
              <a:buNone/>
            </a:pPr>
            <a:r>
              <a:rPr lang="es-MX" sz="1800" b="0" i="0" u="none" strike="noStrike" baseline="0" dirty="0">
                <a:latin typeface="Roboto-Regular"/>
              </a:rPr>
              <a:t>El objetivo principal es simplificar y automatizar los procesos administrativos, mejorando la eficiencia y reduciendo la carga de trabajo </a:t>
            </a:r>
            <a:r>
              <a:rPr lang="es-CO" sz="1800" b="0" i="0" u="none" strike="noStrike" baseline="0" dirty="0">
                <a:latin typeface="Roboto-Regular"/>
              </a:rPr>
              <a:t>del personal del gimnasio.</a:t>
            </a:r>
            <a:endParaRPr lang="es-CO" dirty="0"/>
          </a:p>
        </p:txBody>
      </p:sp>
    </p:spTree>
    <p:extLst>
      <p:ext uri="{BB962C8B-B14F-4D97-AF65-F5344CB8AC3E}">
        <p14:creationId xmlns:p14="http://schemas.microsoft.com/office/powerpoint/2010/main" val="63274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A802B-9375-D985-93CA-EC1433FEA443}"/>
              </a:ext>
            </a:extLst>
          </p:cNvPr>
          <p:cNvSpPr>
            <a:spLocks noGrp="1"/>
          </p:cNvSpPr>
          <p:nvPr>
            <p:ph type="title"/>
          </p:nvPr>
        </p:nvSpPr>
        <p:spPr/>
        <p:txBody>
          <a:bodyPr/>
          <a:lstStyle/>
          <a:p>
            <a:r>
              <a:rPr lang="es-CO" b="1" dirty="0"/>
              <a:t>Descripción del Sistema</a:t>
            </a:r>
          </a:p>
        </p:txBody>
      </p:sp>
      <p:sp>
        <p:nvSpPr>
          <p:cNvPr id="3" name="Marcador de contenido 2">
            <a:extLst>
              <a:ext uri="{FF2B5EF4-FFF2-40B4-BE49-F238E27FC236}">
                <a16:creationId xmlns:a16="http://schemas.microsoft.com/office/drawing/2014/main" id="{CC2F9DAE-F44E-EA28-6863-9D11779CE281}"/>
              </a:ext>
            </a:extLst>
          </p:cNvPr>
          <p:cNvSpPr>
            <a:spLocks noGrp="1"/>
          </p:cNvSpPr>
          <p:nvPr>
            <p:ph idx="1"/>
          </p:nvPr>
        </p:nvSpPr>
        <p:spPr>
          <a:xfrm>
            <a:off x="533400" y="1690688"/>
            <a:ext cx="10515600" cy="4351338"/>
          </a:xfrm>
        </p:spPr>
        <p:txBody>
          <a:bodyPr/>
          <a:lstStyle/>
          <a:p>
            <a:pPr algn="l"/>
            <a:r>
              <a:rPr lang="es-CO" dirty="0"/>
              <a:t>Cliente: </a:t>
            </a:r>
            <a:r>
              <a:rPr lang="es-MX" sz="1800" b="0" i="0" u="none" strike="noStrike" baseline="0" dirty="0">
                <a:latin typeface="Roboto-Regular"/>
              </a:rPr>
              <a:t>Representa a los usuarios del </a:t>
            </a:r>
            <a:r>
              <a:rPr lang="es-CO" sz="1800" b="0" i="0" u="none" strike="noStrike" baseline="0" dirty="0">
                <a:latin typeface="Roboto-Regular"/>
              </a:rPr>
              <a:t>gimnasio, almacenando </a:t>
            </a:r>
            <a:r>
              <a:rPr lang="es-MX" sz="1800" b="0" i="0" u="none" strike="noStrike" baseline="0" dirty="0">
                <a:latin typeface="Roboto-Regular"/>
              </a:rPr>
              <a:t>información personal y datos de </a:t>
            </a:r>
            <a:r>
              <a:rPr lang="es-CO" sz="1800" b="0" i="0" u="none" strike="noStrike" baseline="0" dirty="0">
                <a:latin typeface="Roboto-Regular"/>
              </a:rPr>
              <a:t>contacto.</a:t>
            </a:r>
          </a:p>
          <a:p>
            <a:pPr algn="l"/>
            <a:r>
              <a:rPr lang="es-CO" dirty="0"/>
              <a:t>Membresía</a:t>
            </a:r>
            <a:r>
              <a:rPr lang="es-CO" dirty="0">
                <a:latin typeface="Roboto-Regular"/>
              </a:rPr>
              <a:t>: </a:t>
            </a:r>
            <a:r>
              <a:rPr lang="es-CO" sz="1800" dirty="0">
                <a:latin typeface="Roboto-Regular"/>
              </a:rPr>
              <a:t>Gestiona los tipos de membresías, sus estados (activa, inactiva, vencida) y fechas de validez </a:t>
            </a:r>
          </a:p>
          <a:p>
            <a:pPr algn="l"/>
            <a:r>
              <a:rPr lang="es-CO" b="0" i="0" u="none" strike="noStrike" baseline="0" dirty="0"/>
              <a:t>Tipo de Pa</a:t>
            </a:r>
            <a:r>
              <a:rPr lang="es-CO" dirty="0"/>
              <a:t>go: </a:t>
            </a:r>
            <a:r>
              <a:rPr lang="es-MX" sz="1800" b="0" i="0" u="none" strike="noStrike" baseline="0" dirty="0">
                <a:latin typeface="Roboto-Regular"/>
              </a:rPr>
              <a:t>Define los métodos de pago disponibles (tarjeta, efectivo, transferencia)</a:t>
            </a:r>
          </a:p>
          <a:p>
            <a:pPr algn="l"/>
            <a:r>
              <a:rPr lang="es-CO" sz="1800" b="0" i="0" u="none" strike="noStrike" baseline="0" dirty="0">
                <a:latin typeface="Roboto-Regular"/>
              </a:rPr>
              <a:t>y sus detalles.</a:t>
            </a:r>
          </a:p>
          <a:p>
            <a:pPr algn="l"/>
            <a:endParaRPr lang="es-CO" sz="1800" dirty="0">
              <a:latin typeface="Roboto-Regular"/>
            </a:endParaRPr>
          </a:p>
          <a:p>
            <a:pPr marL="0" indent="0" algn="l">
              <a:buNone/>
            </a:pPr>
            <a:r>
              <a:rPr lang="es-MX" sz="1800" b="0" i="0" u="none" strike="noStrike" baseline="0" dirty="0">
                <a:latin typeface="Roboto-Regular"/>
              </a:rPr>
              <a:t>El sistema se basa en la interacción de estas clases principales para gestionar eficazmente el registro de entradas y membresías, facilitando la administración y mejorando la experiencia del usuario.</a:t>
            </a:r>
            <a:endParaRPr lang="es-CO" b="0" i="0" u="none" strike="noStrike" baseline="0" dirty="0"/>
          </a:p>
        </p:txBody>
      </p:sp>
    </p:spTree>
    <p:extLst>
      <p:ext uri="{BB962C8B-B14F-4D97-AF65-F5344CB8AC3E}">
        <p14:creationId xmlns:p14="http://schemas.microsoft.com/office/powerpoint/2010/main" val="316088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894D2-87B3-FF78-FE77-CBCC93444883}"/>
              </a:ext>
            </a:extLst>
          </p:cNvPr>
          <p:cNvSpPr>
            <a:spLocks noGrp="1"/>
          </p:cNvSpPr>
          <p:nvPr>
            <p:ph type="title"/>
          </p:nvPr>
        </p:nvSpPr>
        <p:spPr/>
        <p:txBody>
          <a:bodyPr/>
          <a:lstStyle/>
          <a:p>
            <a:r>
              <a:rPr lang="es-CO" b="1" dirty="0"/>
              <a:t>Diagrama de Clases UML</a:t>
            </a:r>
          </a:p>
        </p:txBody>
      </p:sp>
      <p:pic>
        <p:nvPicPr>
          <p:cNvPr id="5" name="Marcador de contenido 4">
            <a:extLst>
              <a:ext uri="{FF2B5EF4-FFF2-40B4-BE49-F238E27FC236}">
                <a16:creationId xmlns:a16="http://schemas.microsoft.com/office/drawing/2014/main" id="{E50A654A-2741-4068-3B57-E043D15CDB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549782"/>
            <a:ext cx="9601200" cy="4943093"/>
          </a:xfrm>
        </p:spPr>
      </p:pic>
    </p:spTree>
    <p:extLst>
      <p:ext uri="{BB962C8B-B14F-4D97-AF65-F5344CB8AC3E}">
        <p14:creationId xmlns:p14="http://schemas.microsoft.com/office/powerpoint/2010/main" val="1181859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F1D4C9-871C-F5AA-67A8-6098B875C2D4}"/>
              </a:ext>
            </a:extLst>
          </p:cNvPr>
          <p:cNvSpPr>
            <a:spLocks noGrp="1"/>
          </p:cNvSpPr>
          <p:nvPr>
            <p:ph type="title"/>
          </p:nvPr>
        </p:nvSpPr>
        <p:spPr/>
        <p:txBody>
          <a:bodyPr/>
          <a:lstStyle/>
          <a:p>
            <a:pPr algn="ctr"/>
            <a:r>
              <a:rPr lang="es-CO" b="1" dirty="0"/>
              <a:t>Beneficios del Sistema</a:t>
            </a:r>
          </a:p>
        </p:txBody>
      </p:sp>
      <p:sp>
        <p:nvSpPr>
          <p:cNvPr id="3" name="Marcador de contenido 2">
            <a:extLst>
              <a:ext uri="{FF2B5EF4-FFF2-40B4-BE49-F238E27FC236}">
                <a16:creationId xmlns:a16="http://schemas.microsoft.com/office/drawing/2014/main" id="{C7B8052D-7A2F-9668-B5CE-AC69ACBA5B83}"/>
              </a:ext>
            </a:extLst>
          </p:cNvPr>
          <p:cNvSpPr>
            <a:spLocks noGrp="1"/>
          </p:cNvSpPr>
          <p:nvPr>
            <p:ph idx="1"/>
          </p:nvPr>
        </p:nvSpPr>
        <p:spPr/>
        <p:txBody>
          <a:bodyPr/>
          <a:lstStyle/>
          <a:p>
            <a:pPr algn="l"/>
            <a:r>
              <a:rPr lang="es-CO" dirty="0"/>
              <a:t>Automatización: </a:t>
            </a:r>
            <a:r>
              <a:rPr lang="es-CO" sz="1800" b="0" i="0" u="none" strike="noStrike" baseline="0" dirty="0">
                <a:latin typeface="Roboto-Regular"/>
              </a:rPr>
              <a:t>Automatización del control de acceso y membresías.</a:t>
            </a:r>
          </a:p>
          <a:p>
            <a:pPr algn="l"/>
            <a:r>
              <a:rPr lang="es-CO" dirty="0"/>
              <a:t>Seguridad: </a:t>
            </a:r>
            <a:r>
              <a:rPr lang="es-CO" sz="1800" b="0" i="0" u="none" strike="noStrike" baseline="0" dirty="0">
                <a:latin typeface="Roboto-Regular"/>
              </a:rPr>
              <a:t>Reducción de fraudes y accesos no autorizados.</a:t>
            </a:r>
          </a:p>
          <a:p>
            <a:pPr algn="l"/>
            <a:r>
              <a:rPr lang="es-CO" dirty="0"/>
              <a:t>Conveniencia: </a:t>
            </a:r>
            <a:r>
              <a:rPr lang="es-CO" sz="1800" b="0" i="0" u="none" strike="noStrike" baseline="0" dirty="0">
                <a:latin typeface="Roboto-Regular"/>
              </a:rPr>
              <a:t>Mayor comodidad para clientes y administradores.</a:t>
            </a:r>
          </a:p>
          <a:p>
            <a:pPr algn="l"/>
            <a:endParaRPr lang="es-CO" sz="1800" dirty="0">
              <a:latin typeface="Roboto-Regular"/>
            </a:endParaRPr>
          </a:p>
          <a:p>
            <a:pPr marL="0" indent="0" algn="l">
              <a:buNone/>
            </a:pPr>
            <a:r>
              <a:rPr lang="es-MX" sz="2400" b="0" i="0" u="none" strike="noStrike" baseline="0" dirty="0">
                <a:latin typeface="Roboto-Regular"/>
              </a:rPr>
              <a:t>Este ejemplo ilustra cómo el sistema simplifica los procesos para los usuarios, desde el registro inicial hasta la renovación de la membresía. La validación automática del acceso agiliza la entrada al gimnasio y mejora la experiencia general del cliente.</a:t>
            </a:r>
            <a:endParaRPr lang="es-CO" sz="2400" b="0" i="0" u="none" strike="noStrike" baseline="0" dirty="0"/>
          </a:p>
        </p:txBody>
      </p:sp>
    </p:spTree>
    <p:extLst>
      <p:ext uri="{BB962C8B-B14F-4D97-AF65-F5344CB8AC3E}">
        <p14:creationId xmlns:p14="http://schemas.microsoft.com/office/powerpoint/2010/main" val="125684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A010B6-3B25-1064-5411-96F677599D1C}"/>
              </a:ext>
            </a:extLst>
          </p:cNvPr>
          <p:cNvSpPr>
            <a:spLocks noGrp="1"/>
          </p:cNvSpPr>
          <p:nvPr>
            <p:ph type="title"/>
          </p:nvPr>
        </p:nvSpPr>
        <p:spPr/>
        <p:txBody>
          <a:bodyPr/>
          <a:lstStyle/>
          <a:p>
            <a:pPr algn="ctr"/>
            <a:r>
              <a:rPr lang="es-CO" b="1" dirty="0"/>
              <a:t>Conclusiones </a:t>
            </a:r>
          </a:p>
        </p:txBody>
      </p:sp>
      <p:sp>
        <p:nvSpPr>
          <p:cNvPr id="3" name="Marcador de contenido 2">
            <a:extLst>
              <a:ext uri="{FF2B5EF4-FFF2-40B4-BE49-F238E27FC236}">
                <a16:creationId xmlns:a16="http://schemas.microsoft.com/office/drawing/2014/main" id="{DA7A99F1-99DE-6009-CF32-CACFC0572FE0}"/>
              </a:ext>
            </a:extLst>
          </p:cNvPr>
          <p:cNvSpPr>
            <a:spLocks noGrp="1"/>
          </p:cNvSpPr>
          <p:nvPr>
            <p:ph idx="1"/>
          </p:nvPr>
        </p:nvSpPr>
        <p:spPr/>
        <p:txBody>
          <a:bodyPr/>
          <a:lstStyle/>
          <a:p>
            <a:pPr algn="l"/>
            <a:r>
              <a:rPr lang="es-CO" dirty="0"/>
              <a:t>Mejora en la gestión: </a:t>
            </a:r>
            <a:r>
              <a:rPr lang="es-CO" sz="1800" b="0" i="0" u="none" strike="noStrike" baseline="0" dirty="0">
                <a:latin typeface="Roboto-Regular"/>
              </a:rPr>
              <a:t>El sistema mejora significativamente la gestión de gimnasios al automatizar procesos clave.</a:t>
            </a:r>
          </a:p>
          <a:p>
            <a:pPr algn="l"/>
            <a:r>
              <a:rPr lang="es-CO" dirty="0"/>
              <a:t>Optimización de Recursos: </a:t>
            </a:r>
            <a:r>
              <a:rPr lang="es-CO" sz="1800" b="0" i="0" u="none" strike="noStrike" baseline="0" dirty="0">
                <a:latin typeface="Roboto-Regular"/>
              </a:rPr>
              <a:t>Su implementación permite </a:t>
            </a:r>
            <a:r>
              <a:rPr lang="es-MX" sz="1800" b="0" i="0" u="none" strike="noStrike" baseline="0" dirty="0">
                <a:latin typeface="Roboto-Regular"/>
              </a:rPr>
              <a:t>optimizar recursos y reducir la carga de trabajo del personal.</a:t>
            </a:r>
          </a:p>
          <a:p>
            <a:pPr algn="l"/>
            <a:r>
              <a:rPr lang="es-MX" dirty="0"/>
              <a:t>Mejor Experiencia al Cliente: </a:t>
            </a:r>
            <a:r>
              <a:rPr lang="es-MX" sz="1800" b="0" i="0" u="none" strike="noStrike" baseline="0" dirty="0">
                <a:latin typeface="Roboto-Regular"/>
              </a:rPr>
              <a:t>Ofrece una mejor experiencia a los clientes, simplificando procesos y </a:t>
            </a:r>
            <a:r>
              <a:rPr lang="es-CO" sz="1800" b="0" i="0" u="none" strike="noStrike" baseline="0" dirty="0">
                <a:latin typeface="Roboto-Regular"/>
              </a:rPr>
              <a:t>agilizando el acceso.</a:t>
            </a:r>
          </a:p>
          <a:p>
            <a:pPr algn="l"/>
            <a:endParaRPr lang="es-CO" sz="1800" dirty="0">
              <a:latin typeface="Roboto-Regular"/>
            </a:endParaRPr>
          </a:p>
          <a:p>
            <a:pPr marL="0" indent="0" algn="l">
              <a:buNone/>
            </a:pPr>
            <a:r>
              <a:rPr lang="es-MX" sz="2400" b="0" i="0" u="none" strike="noStrike" baseline="0" dirty="0">
                <a:latin typeface="Roboto-Regular"/>
              </a:rPr>
              <a:t>En resumen, este sistema representa una solución integral para la gestión moderna de gimnasios, mejorando la eficiencia, reduciendo costos y ofreciendo una experiencia superior tanto para los clientes como para los </a:t>
            </a:r>
            <a:r>
              <a:rPr lang="es-CO" sz="2400" b="0" i="0" u="none" strike="noStrike" baseline="0" dirty="0">
                <a:latin typeface="Roboto-Regular"/>
              </a:rPr>
              <a:t>administradores</a:t>
            </a:r>
            <a:r>
              <a:rPr lang="es-CO" sz="1800" b="0" i="0" u="none" strike="noStrike" baseline="0" dirty="0">
                <a:solidFill>
                  <a:srgbClr val="D0D1D9"/>
                </a:solidFill>
                <a:latin typeface="Roboto-Regular"/>
              </a:rPr>
              <a:t>.</a:t>
            </a:r>
            <a:endParaRPr lang="es-CO" dirty="0"/>
          </a:p>
        </p:txBody>
      </p:sp>
    </p:spTree>
    <p:extLst>
      <p:ext uri="{BB962C8B-B14F-4D97-AF65-F5344CB8AC3E}">
        <p14:creationId xmlns:p14="http://schemas.microsoft.com/office/powerpoint/2010/main" val="64484655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Words>
  <Application>Microsoft Office PowerPoint</Application>
  <PresentationFormat>Panorámica</PresentationFormat>
  <Paragraphs>34</Paragraphs>
  <Slides>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vt:i4>
      </vt:variant>
    </vt:vector>
  </HeadingPairs>
  <TitlesOfParts>
    <vt:vector size="11" baseType="lpstr">
      <vt:lpstr>Arial</vt:lpstr>
      <vt:lpstr>Calibri</vt:lpstr>
      <vt:lpstr>Calibri Light</vt:lpstr>
      <vt:lpstr>Roboto-Regular</vt:lpstr>
      <vt:lpstr>Tema de Office</vt:lpstr>
      <vt:lpstr>Sistema de Registro de Entradas y Membresía para Gimnasios </vt:lpstr>
      <vt:lpstr>Objetivos del Proyecto</vt:lpstr>
      <vt:lpstr>Descripción del Sistema</vt:lpstr>
      <vt:lpstr>Diagrama de Clases UML</vt:lpstr>
      <vt:lpstr>Beneficios del Sistema</vt:lpstr>
      <vt:lpstr>Conclusiones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Registro de Entradas y Membresía para Gimnasios </dc:title>
  <dc:creator>jeronimo ayala</dc:creator>
  <cp:lastModifiedBy>jeronimo ayala</cp:lastModifiedBy>
  <cp:revision>1</cp:revision>
  <dcterms:created xsi:type="dcterms:W3CDTF">2025-05-18T03:18:39Z</dcterms:created>
  <dcterms:modified xsi:type="dcterms:W3CDTF">2025-05-18T03:18:39Z</dcterms:modified>
</cp:coreProperties>
</file>