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58" r:id="rId3"/>
    <p:sldId id="257"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00" autoAdjust="0"/>
    <p:restoredTop sz="94660"/>
  </p:normalViewPr>
  <p:slideViewPr>
    <p:cSldViewPr snapToGrid="0">
      <p:cViewPr varScale="1">
        <p:scale>
          <a:sx n="78" d="100"/>
          <a:sy n="78" d="100"/>
        </p:scale>
        <p:origin x="648"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6A83A1-6004-40CA-901F-4F1ADC96680A}" type="datetimeFigureOut">
              <a:rPr lang="en-IN" smtClean="0"/>
              <a:t>21-12-2024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99832-42AF-486B-93AB-BE780093ABAE}" type="slidenum">
              <a:rPr lang="en-IN" smtClean="0"/>
              <a:t>‹#›</a:t>
            </a:fld>
            <a:endParaRPr lang="en-IN"/>
          </a:p>
        </p:txBody>
      </p:sp>
    </p:spTree>
    <p:extLst>
      <p:ext uri="{BB962C8B-B14F-4D97-AF65-F5344CB8AC3E}">
        <p14:creationId xmlns:p14="http://schemas.microsoft.com/office/powerpoint/2010/main" val="15062372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8B99832-42AF-486B-93AB-BE780093ABAE}" type="slidenum">
              <a:rPr lang="en-IN" smtClean="0"/>
              <a:t>5</a:t>
            </a:fld>
            <a:endParaRPr lang="en-IN"/>
          </a:p>
        </p:txBody>
      </p:sp>
    </p:spTree>
    <p:extLst>
      <p:ext uri="{BB962C8B-B14F-4D97-AF65-F5344CB8AC3E}">
        <p14:creationId xmlns:p14="http://schemas.microsoft.com/office/powerpoint/2010/main" val="15295586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37D6A-B5A0-4E7E-0CC2-E42BF35677D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604B508-8ABC-78AB-B7A6-2C500F257E1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F789BAE-BCF2-5A49-F32A-A03D7DB429CD}"/>
              </a:ext>
            </a:extLst>
          </p:cNvPr>
          <p:cNvSpPr>
            <a:spLocks noGrp="1"/>
          </p:cNvSpPr>
          <p:nvPr>
            <p:ph type="dt" sz="half" idx="10"/>
          </p:nvPr>
        </p:nvSpPr>
        <p:spPr/>
        <p:txBody>
          <a:bodyPr/>
          <a:lstStyle/>
          <a:p>
            <a:fld id="{4EC9ADF7-CDAF-4DEC-86E8-03AB2E9F93DB}" type="datetimeFigureOut">
              <a:rPr lang="en-IN" smtClean="0"/>
              <a:t>21-12-2024</a:t>
            </a:fld>
            <a:endParaRPr lang="en-IN"/>
          </a:p>
        </p:txBody>
      </p:sp>
      <p:sp>
        <p:nvSpPr>
          <p:cNvPr id="5" name="Footer Placeholder 4">
            <a:extLst>
              <a:ext uri="{FF2B5EF4-FFF2-40B4-BE49-F238E27FC236}">
                <a16:creationId xmlns:a16="http://schemas.microsoft.com/office/drawing/2014/main" id="{86BDED2F-5106-E9A7-A02F-34D02C40E2E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174A302-40DF-71E5-931E-67842A664EC6}"/>
              </a:ext>
            </a:extLst>
          </p:cNvPr>
          <p:cNvSpPr>
            <a:spLocks noGrp="1"/>
          </p:cNvSpPr>
          <p:nvPr>
            <p:ph type="sldNum" sz="quarter" idx="12"/>
          </p:nvPr>
        </p:nvSpPr>
        <p:spPr/>
        <p:txBody>
          <a:bodyPr/>
          <a:lstStyle/>
          <a:p>
            <a:fld id="{E308DF8E-9B22-4299-9B89-FF6E5EE33865}" type="slidenum">
              <a:rPr lang="en-IN" smtClean="0"/>
              <a:t>‹#›</a:t>
            </a:fld>
            <a:endParaRPr lang="en-IN"/>
          </a:p>
        </p:txBody>
      </p:sp>
    </p:spTree>
    <p:extLst>
      <p:ext uri="{BB962C8B-B14F-4D97-AF65-F5344CB8AC3E}">
        <p14:creationId xmlns:p14="http://schemas.microsoft.com/office/powerpoint/2010/main" val="28264011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D89458-8D5D-9F24-D34A-20D14A5272C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2588694-4698-CAB5-D8EE-4A2F9A221A1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956951F-6B76-B58C-9C4D-AFD18CCF4999}"/>
              </a:ext>
            </a:extLst>
          </p:cNvPr>
          <p:cNvSpPr>
            <a:spLocks noGrp="1"/>
          </p:cNvSpPr>
          <p:nvPr>
            <p:ph type="dt" sz="half" idx="10"/>
          </p:nvPr>
        </p:nvSpPr>
        <p:spPr/>
        <p:txBody>
          <a:bodyPr/>
          <a:lstStyle/>
          <a:p>
            <a:fld id="{4EC9ADF7-CDAF-4DEC-86E8-03AB2E9F93DB}" type="datetimeFigureOut">
              <a:rPr lang="en-IN" smtClean="0"/>
              <a:t>21-12-2024</a:t>
            </a:fld>
            <a:endParaRPr lang="en-IN"/>
          </a:p>
        </p:txBody>
      </p:sp>
      <p:sp>
        <p:nvSpPr>
          <p:cNvPr id="5" name="Footer Placeholder 4">
            <a:extLst>
              <a:ext uri="{FF2B5EF4-FFF2-40B4-BE49-F238E27FC236}">
                <a16:creationId xmlns:a16="http://schemas.microsoft.com/office/drawing/2014/main" id="{60580D0B-43E2-C6FD-B243-EC9EF0DFCC1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5534B6D-C08C-CB74-70F3-510989B210F4}"/>
              </a:ext>
            </a:extLst>
          </p:cNvPr>
          <p:cNvSpPr>
            <a:spLocks noGrp="1"/>
          </p:cNvSpPr>
          <p:nvPr>
            <p:ph type="sldNum" sz="quarter" idx="12"/>
          </p:nvPr>
        </p:nvSpPr>
        <p:spPr/>
        <p:txBody>
          <a:bodyPr/>
          <a:lstStyle/>
          <a:p>
            <a:fld id="{E308DF8E-9B22-4299-9B89-FF6E5EE33865}" type="slidenum">
              <a:rPr lang="en-IN" smtClean="0"/>
              <a:t>‹#›</a:t>
            </a:fld>
            <a:endParaRPr lang="en-IN"/>
          </a:p>
        </p:txBody>
      </p:sp>
    </p:spTree>
    <p:extLst>
      <p:ext uri="{BB962C8B-B14F-4D97-AF65-F5344CB8AC3E}">
        <p14:creationId xmlns:p14="http://schemas.microsoft.com/office/powerpoint/2010/main" val="25259544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87B7290-BED0-B942-D5B4-B5E5281CB55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7EBC539-1CF5-24A0-A04A-E16C60906A7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D81DBAF-1A97-7DB4-EC78-825D0C7E2814}"/>
              </a:ext>
            </a:extLst>
          </p:cNvPr>
          <p:cNvSpPr>
            <a:spLocks noGrp="1"/>
          </p:cNvSpPr>
          <p:nvPr>
            <p:ph type="dt" sz="half" idx="10"/>
          </p:nvPr>
        </p:nvSpPr>
        <p:spPr/>
        <p:txBody>
          <a:bodyPr/>
          <a:lstStyle/>
          <a:p>
            <a:fld id="{4EC9ADF7-CDAF-4DEC-86E8-03AB2E9F93DB}" type="datetimeFigureOut">
              <a:rPr lang="en-IN" smtClean="0"/>
              <a:t>21-12-2024</a:t>
            </a:fld>
            <a:endParaRPr lang="en-IN"/>
          </a:p>
        </p:txBody>
      </p:sp>
      <p:sp>
        <p:nvSpPr>
          <p:cNvPr id="5" name="Footer Placeholder 4">
            <a:extLst>
              <a:ext uri="{FF2B5EF4-FFF2-40B4-BE49-F238E27FC236}">
                <a16:creationId xmlns:a16="http://schemas.microsoft.com/office/drawing/2014/main" id="{B99E83C2-0004-583B-357F-AA17C3C458F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B0F76FE-33BE-148C-2122-5FF765D58B1C}"/>
              </a:ext>
            </a:extLst>
          </p:cNvPr>
          <p:cNvSpPr>
            <a:spLocks noGrp="1"/>
          </p:cNvSpPr>
          <p:nvPr>
            <p:ph type="sldNum" sz="quarter" idx="12"/>
          </p:nvPr>
        </p:nvSpPr>
        <p:spPr/>
        <p:txBody>
          <a:bodyPr/>
          <a:lstStyle/>
          <a:p>
            <a:fld id="{E308DF8E-9B22-4299-9B89-FF6E5EE33865}" type="slidenum">
              <a:rPr lang="en-IN" smtClean="0"/>
              <a:t>‹#›</a:t>
            </a:fld>
            <a:endParaRPr lang="en-IN"/>
          </a:p>
        </p:txBody>
      </p:sp>
    </p:spTree>
    <p:extLst>
      <p:ext uri="{BB962C8B-B14F-4D97-AF65-F5344CB8AC3E}">
        <p14:creationId xmlns:p14="http://schemas.microsoft.com/office/powerpoint/2010/main" val="30161631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38A3AF-CA4E-E803-F196-D298EC2DFB0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2E2BB01-0284-D773-1997-2820289F7B9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1C74DB1-7843-C00D-36AB-9741F3768BB6}"/>
              </a:ext>
            </a:extLst>
          </p:cNvPr>
          <p:cNvSpPr>
            <a:spLocks noGrp="1"/>
          </p:cNvSpPr>
          <p:nvPr>
            <p:ph type="dt" sz="half" idx="10"/>
          </p:nvPr>
        </p:nvSpPr>
        <p:spPr/>
        <p:txBody>
          <a:bodyPr/>
          <a:lstStyle/>
          <a:p>
            <a:fld id="{4EC9ADF7-CDAF-4DEC-86E8-03AB2E9F93DB}" type="datetimeFigureOut">
              <a:rPr lang="en-IN" smtClean="0"/>
              <a:t>21-12-2024</a:t>
            </a:fld>
            <a:endParaRPr lang="en-IN"/>
          </a:p>
        </p:txBody>
      </p:sp>
      <p:sp>
        <p:nvSpPr>
          <p:cNvPr id="5" name="Footer Placeholder 4">
            <a:extLst>
              <a:ext uri="{FF2B5EF4-FFF2-40B4-BE49-F238E27FC236}">
                <a16:creationId xmlns:a16="http://schemas.microsoft.com/office/drawing/2014/main" id="{51338C24-E54C-58E5-3A3F-5DB78FD6121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7DB3F5A-AF49-E8EB-0CD4-168050E93640}"/>
              </a:ext>
            </a:extLst>
          </p:cNvPr>
          <p:cNvSpPr>
            <a:spLocks noGrp="1"/>
          </p:cNvSpPr>
          <p:nvPr>
            <p:ph type="sldNum" sz="quarter" idx="12"/>
          </p:nvPr>
        </p:nvSpPr>
        <p:spPr/>
        <p:txBody>
          <a:bodyPr/>
          <a:lstStyle/>
          <a:p>
            <a:fld id="{E308DF8E-9B22-4299-9B89-FF6E5EE33865}" type="slidenum">
              <a:rPr lang="en-IN" smtClean="0"/>
              <a:t>‹#›</a:t>
            </a:fld>
            <a:endParaRPr lang="en-IN"/>
          </a:p>
        </p:txBody>
      </p:sp>
    </p:spTree>
    <p:extLst>
      <p:ext uri="{BB962C8B-B14F-4D97-AF65-F5344CB8AC3E}">
        <p14:creationId xmlns:p14="http://schemas.microsoft.com/office/powerpoint/2010/main" val="15632506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119CD-69BF-6E6C-F67E-5BF5FCFE4FC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4986BC6-179F-90A1-84D3-7737450A9DF3}"/>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AC99229-BFEC-C360-E3D1-78FE105CBFBA}"/>
              </a:ext>
            </a:extLst>
          </p:cNvPr>
          <p:cNvSpPr>
            <a:spLocks noGrp="1"/>
          </p:cNvSpPr>
          <p:nvPr>
            <p:ph type="dt" sz="half" idx="10"/>
          </p:nvPr>
        </p:nvSpPr>
        <p:spPr/>
        <p:txBody>
          <a:bodyPr/>
          <a:lstStyle/>
          <a:p>
            <a:fld id="{4EC9ADF7-CDAF-4DEC-86E8-03AB2E9F93DB}" type="datetimeFigureOut">
              <a:rPr lang="en-IN" smtClean="0"/>
              <a:t>21-12-2024</a:t>
            </a:fld>
            <a:endParaRPr lang="en-IN"/>
          </a:p>
        </p:txBody>
      </p:sp>
      <p:sp>
        <p:nvSpPr>
          <p:cNvPr id="5" name="Footer Placeholder 4">
            <a:extLst>
              <a:ext uri="{FF2B5EF4-FFF2-40B4-BE49-F238E27FC236}">
                <a16:creationId xmlns:a16="http://schemas.microsoft.com/office/drawing/2014/main" id="{30BFB5CA-BFCC-6027-4D0C-CEA1ADDBB10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9E006FA-18BF-AD65-FBA7-0BA58F1AAEF6}"/>
              </a:ext>
            </a:extLst>
          </p:cNvPr>
          <p:cNvSpPr>
            <a:spLocks noGrp="1"/>
          </p:cNvSpPr>
          <p:nvPr>
            <p:ph type="sldNum" sz="quarter" idx="12"/>
          </p:nvPr>
        </p:nvSpPr>
        <p:spPr/>
        <p:txBody>
          <a:bodyPr/>
          <a:lstStyle/>
          <a:p>
            <a:fld id="{E308DF8E-9B22-4299-9B89-FF6E5EE33865}" type="slidenum">
              <a:rPr lang="en-IN" smtClean="0"/>
              <a:t>‹#›</a:t>
            </a:fld>
            <a:endParaRPr lang="en-IN"/>
          </a:p>
        </p:txBody>
      </p:sp>
    </p:spTree>
    <p:extLst>
      <p:ext uri="{BB962C8B-B14F-4D97-AF65-F5344CB8AC3E}">
        <p14:creationId xmlns:p14="http://schemas.microsoft.com/office/powerpoint/2010/main" val="7299328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72402-F66F-5622-1044-D71C8905B5A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E4B1AF4-CB99-D4F4-236C-82890DE3E02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75D1E3C-0B45-A10E-771D-E2DC9BE2B14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0C96D17-D38C-1F9F-EE46-786F51151FD7}"/>
              </a:ext>
            </a:extLst>
          </p:cNvPr>
          <p:cNvSpPr>
            <a:spLocks noGrp="1"/>
          </p:cNvSpPr>
          <p:nvPr>
            <p:ph type="dt" sz="half" idx="10"/>
          </p:nvPr>
        </p:nvSpPr>
        <p:spPr/>
        <p:txBody>
          <a:bodyPr/>
          <a:lstStyle/>
          <a:p>
            <a:fld id="{4EC9ADF7-CDAF-4DEC-86E8-03AB2E9F93DB}" type="datetimeFigureOut">
              <a:rPr lang="en-IN" smtClean="0"/>
              <a:t>21-12-2024</a:t>
            </a:fld>
            <a:endParaRPr lang="en-IN"/>
          </a:p>
        </p:txBody>
      </p:sp>
      <p:sp>
        <p:nvSpPr>
          <p:cNvPr id="6" name="Footer Placeholder 5">
            <a:extLst>
              <a:ext uri="{FF2B5EF4-FFF2-40B4-BE49-F238E27FC236}">
                <a16:creationId xmlns:a16="http://schemas.microsoft.com/office/drawing/2014/main" id="{49BE943B-C3EE-177E-E563-B44AEDD3906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2F343D9-EAE8-C844-FC47-0FC45FCAD1C5}"/>
              </a:ext>
            </a:extLst>
          </p:cNvPr>
          <p:cNvSpPr>
            <a:spLocks noGrp="1"/>
          </p:cNvSpPr>
          <p:nvPr>
            <p:ph type="sldNum" sz="quarter" idx="12"/>
          </p:nvPr>
        </p:nvSpPr>
        <p:spPr/>
        <p:txBody>
          <a:bodyPr/>
          <a:lstStyle/>
          <a:p>
            <a:fld id="{E308DF8E-9B22-4299-9B89-FF6E5EE33865}" type="slidenum">
              <a:rPr lang="en-IN" smtClean="0"/>
              <a:t>‹#›</a:t>
            </a:fld>
            <a:endParaRPr lang="en-IN"/>
          </a:p>
        </p:txBody>
      </p:sp>
    </p:spTree>
    <p:extLst>
      <p:ext uri="{BB962C8B-B14F-4D97-AF65-F5344CB8AC3E}">
        <p14:creationId xmlns:p14="http://schemas.microsoft.com/office/powerpoint/2010/main" val="15043445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36060-3882-0F94-4F5B-8770C8CEB6F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48B1E43-CB28-FA6E-BBED-6DA26AA3909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B7AA812-FD15-B1C3-9C4F-63E9273A128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F10D58B-38B4-EFD3-FC36-499E1145DFF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914D629-FF9E-0172-5226-F0B25B7D05A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95B96C5-D578-BE3D-99DE-31EC24DFEDA1}"/>
              </a:ext>
            </a:extLst>
          </p:cNvPr>
          <p:cNvSpPr>
            <a:spLocks noGrp="1"/>
          </p:cNvSpPr>
          <p:nvPr>
            <p:ph type="dt" sz="half" idx="10"/>
          </p:nvPr>
        </p:nvSpPr>
        <p:spPr/>
        <p:txBody>
          <a:bodyPr/>
          <a:lstStyle/>
          <a:p>
            <a:fld id="{4EC9ADF7-CDAF-4DEC-86E8-03AB2E9F93DB}" type="datetimeFigureOut">
              <a:rPr lang="en-IN" smtClean="0"/>
              <a:t>21-12-2024</a:t>
            </a:fld>
            <a:endParaRPr lang="en-IN"/>
          </a:p>
        </p:txBody>
      </p:sp>
      <p:sp>
        <p:nvSpPr>
          <p:cNvPr id="8" name="Footer Placeholder 7">
            <a:extLst>
              <a:ext uri="{FF2B5EF4-FFF2-40B4-BE49-F238E27FC236}">
                <a16:creationId xmlns:a16="http://schemas.microsoft.com/office/drawing/2014/main" id="{A4A3A169-03D1-475F-1CCE-09E1F1CC7F9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87C528C-405D-E607-5CBD-98F492BFE9D1}"/>
              </a:ext>
            </a:extLst>
          </p:cNvPr>
          <p:cNvSpPr>
            <a:spLocks noGrp="1"/>
          </p:cNvSpPr>
          <p:nvPr>
            <p:ph type="sldNum" sz="quarter" idx="12"/>
          </p:nvPr>
        </p:nvSpPr>
        <p:spPr/>
        <p:txBody>
          <a:bodyPr/>
          <a:lstStyle/>
          <a:p>
            <a:fld id="{E308DF8E-9B22-4299-9B89-FF6E5EE33865}" type="slidenum">
              <a:rPr lang="en-IN" smtClean="0"/>
              <a:t>‹#›</a:t>
            </a:fld>
            <a:endParaRPr lang="en-IN"/>
          </a:p>
        </p:txBody>
      </p:sp>
    </p:spTree>
    <p:extLst>
      <p:ext uri="{BB962C8B-B14F-4D97-AF65-F5344CB8AC3E}">
        <p14:creationId xmlns:p14="http://schemas.microsoft.com/office/powerpoint/2010/main" val="29687236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BB7C75-7252-F630-CBC0-6BF067F3049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52B363D-9F18-6DBC-AE2D-CADB70A4330D}"/>
              </a:ext>
            </a:extLst>
          </p:cNvPr>
          <p:cNvSpPr>
            <a:spLocks noGrp="1"/>
          </p:cNvSpPr>
          <p:nvPr>
            <p:ph type="dt" sz="half" idx="10"/>
          </p:nvPr>
        </p:nvSpPr>
        <p:spPr/>
        <p:txBody>
          <a:bodyPr/>
          <a:lstStyle/>
          <a:p>
            <a:fld id="{4EC9ADF7-CDAF-4DEC-86E8-03AB2E9F93DB}" type="datetimeFigureOut">
              <a:rPr lang="en-IN" smtClean="0"/>
              <a:t>21-12-2024</a:t>
            </a:fld>
            <a:endParaRPr lang="en-IN"/>
          </a:p>
        </p:txBody>
      </p:sp>
      <p:sp>
        <p:nvSpPr>
          <p:cNvPr id="4" name="Footer Placeholder 3">
            <a:extLst>
              <a:ext uri="{FF2B5EF4-FFF2-40B4-BE49-F238E27FC236}">
                <a16:creationId xmlns:a16="http://schemas.microsoft.com/office/drawing/2014/main" id="{B67FCE38-C4CD-1EE5-6B9E-F8E86AD66CD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96DA9A6-8131-5FF9-F5D5-69826C47871D}"/>
              </a:ext>
            </a:extLst>
          </p:cNvPr>
          <p:cNvSpPr>
            <a:spLocks noGrp="1"/>
          </p:cNvSpPr>
          <p:nvPr>
            <p:ph type="sldNum" sz="quarter" idx="12"/>
          </p:nvPr>
        </p:nvSpPr>
        <p:spPr/>
        <p:txBody>
          <a:bodyPr/>
          <a:lstStyle/>
          <a:p>
            <a:fld id="{E308DF8E-9B22-4299-9B89-FF6E5EE33865}" type="slidenum">
              <a:rPr lang="en-IN" smtClean="0"/>
              <a:t>‹#›</a:t>
            </a:fld>
            <a:endParaRPr lang="en-IN"/>
          </a:p>
        </p:txBody>
      </p:sp>
    </p:spTree>
    <p:extLst>
      <p:ext uri="{BB962C8B-B14F-4D97-AF65-F5344CB8AC3E}">
        <p14:creationId xmlns:p14="http://schemas.microsoft.com/office/powerpoint/2010/main" val="26999250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4073DAF-6877-72CA-4AAF-D4EB3AA56FB1}"/>
              </a:ext>
            </a:extLst>
          </p:cNvPr>
          <p:cNvSpPr>
            <a:spLocks noGrp="1"/>
          </p:cNvSpPr>
          <p:nvPr>
            <p:ph type="dt" sz="half" idx="10"/>
          </p:nvPr>
        </p:nvSpPr>
        <p:spPr/>
        <p:txBody>
          <a:bodyPr/>
          <a:lstStyle/>
          <a:p>
            <a:fld id="{4EC9ADF7-CDAF-4DEC-86E8-03AB2E9F93DB}" type="datetimeFigureOut">
              <a:rPr lang="en-IN" smtClean="0"/>
              <a:t>21-12-2024</a:t>
            </a:fld>
            <a:endParaRPr lang="en-IN"/>
          </a:p>
        </p:txBody>
      </p:sp>
      <p:sp>
        <p:nvSpPr>
          <p:cNvPr id="3" name="Footer Placeholder 2">
            <a:extLst>
              <a:ext uri="{FF2B5EF4-FFF2-40B4-BE49-F238E27FC236}">
                <a16:creationId xmlns:a16="http://schemas.microsoft.com/office/drawing/2014/main" id="{E1372D52-72D1-71C1-DB79-456032E5E53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F1DC26A-97B4-7825-D3E2-A0D8B356D8A4}"/>
              </a:ext>
            </a:extLst>
          </p:cNvPr>
          <p:cNvSpPr>
            <a:spLocks noGrp="1"/>
          </p:cNvSpPr>
          <p:nvPr>
            <p:ph type="sldNum" sz="quarter" idx="12"/>
          </p:nvPr>
        </p:nvSpPr>
        <p:spPr/>
        <p:txBody>
          <a:bodyPr/>
          <a:lstStyle/>
          <a:p>
            <a:fld id="{E308DF8E-9B22-4299-9B89-FF6E5EE33865}" type="slidenum">
              <a:rPr lang="en-IN" smtClean="0"/>
              <a:t>‹#›</a:t>
            </a:fld>
            <a:endParaRPr lang="en-IN"/>
          </a:p>
        </p:txBody>
      </p:sp>
    </p:spTree>
    <p:extLst>
      <p:ext uri="{BB962C8B-B14F-4D97-AF65-F5344CB8AC3E}">
        <p14:creationId xmlns:p14="http://schemas.microsoft.com/office/powerpoint/2010/main" val="2848689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47A13-CF42-8CF8-5B1E-DDBF714F413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3273923-3E37-6967-E20C-C4BAB55E05A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97CC20D-C227-FB9F-2316-044E54F9663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8560F65-6585-FF0F-F3B1-DC598669979A}"/>
              </a:ext>
            </a:extLst>
          </p:cNvPr>
          <p:cNvSpPr>
            <a:spLocks noGrp="1"/>
          </p:cNvSpPr>
          <p:nvPr>
            <p:ph type="dt" sz="half" idx="10"/>
          </p:nvPr>
        </p:nvSpPr>
        <p:spPr/>
        <p:txBody>
          <a:bodyPr/>
          <a:lstStyle/>
          <a:p>
            <a:fld id="{4EC9ADF7-CDAF-4DEC-86E8-03AB2E9F93DB}" type="datetimeFigureOut">
              <a:rPr lang="en-IN" smtClean="0"/>
              <a:t>21-12-2024</a:t>
            </a:fld>
            <a:endParaRPr lang="en-IN"/>
          </a:p>
        </p:txBody>
      </p:sp>
      <p:sp>
        <p:nvSpPr>
          <p:cNvPr id="6" name="Footer Placeholder 5">
            <a:extLst>
              <a:ext uri="{FF2B5EF4-FFF2-40B4-BE49-F238E27FC236}">
                <a16:creationId xmlns:a16="http://schemas.microsoft.com/office/drawing/2014/main" id="{4E2A8F73-2EB8-3D73-8E8D-B6E62AC5E2E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3216D58-7FF7-068E-9832-1AC9E5DDAE80}"/>
              </a:ext>
            </a:extLst>
          </p:cNvPr>
          <p:cNvSpPr>
            <a:spLocks noGrp="1"/>
          </p:cNvSpPr>
          <p:nvPr>
            <p:ph type="sldNum" sz="quarter" idx="12"/>
          </p:nvPr>
        </p:nvSpPr>
        <p:spPr/>
        <p:txBody>
          <a:bodyPr/>
          <a:lstStyle/>
          <a:p>
            <a:fld id="{E308DF8E-9B22-4299-9B89-FF6E5EE33865}" type="slidenum">
              <a:rPr lang="en-IN" smtClean="0"/>
              <a:t>‹#›</a:t>
            </a:fld>
            <a:endParaRPr lang="en-IN"/>
          </a:p>
        </p:txBody>
      </p:sp>
    </p:spTree>
    <p:extLst>
      <p:ext uri="{BB962C8B-B14F-4D97-AF65-F5344CB8AC3E}">
        <p14:creationId xmlns:p14="http://schemas.microsoft.com/office/powerpoint/2010/main" val="4951238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092F8-1C5E-56A9-B640-DA29EA76006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DF306A5-1575-87B9-5C6B-3AD5DD55D5B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28D0823-9926-FA8E-F754-BD254BFD1BB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ED24DD7-36EA-E512-7C39-82CE18556B83}"/>
              </a:ext>
            </a:extLst>
          </p:cNvPr>
          <p:cNvSpPr>
            <a:spLocks noGrp="1"/>
          </p:cNvSpPr>
          <p:nvPr>
            <p:ph type="dt" sz="half" idx="10"/>
          </p:nvPr>
        </p:nvSpPr>
        <p:spPr/>
        <p:txBody>
          <a:bodyPr/>
          <a:lstStyle/>
          <a:p>
            <a:fld id="{4EC9ADF7-CDAF-4DEC-86E8-03AB2E9F93DB}" type="datetimeFigureOut">
              <a:rPr lang="en-IN" smtClean="0"/>
              <a:t>21-12-2024</a:t>
            </a:fld>
            <a:endParaRPr lang="en-IN"/>
          </a:p>
        </p:txBody>
      </p:sp>
      <p:sp>
        <p:nvSpPr>
          <p:cNvPr id="6" name="Footer Placeholder 5">
            <a:extLst>
              <a:ext uri="{FF2B5EF4-FFF2-40B4-BE49-F238E27FC236}">
                <a16:creationId xmlns:a16="http://schemas.microsoft.com/office/drawing/2014/main" id="{27416911-13BF-7B5D-7A4C-098E96002AA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257FDEF-F397-0A3D-B356-6725A6ACA416}"/>
              </a:ext>
            </a:extLst>
          </p:cNvPr>
          <p:cNvSpPr>
            <a:spLocks noGrp="1"/>
          </p:cNvSpPr>
          <p:nvPr>
            <p:ph type="sldNum" sz="quarter" idx="12"/>
          </p:nvPr>
        </p:nvSpPr>
        <p:spPr/>
        <p:txBody>
          <a:bodyPr/>
          <a:lstStyle/>
          <a:p>
            <a:fld id="{E308DF8E-9B22-4299-9B89-FF6E5EE33865}" type="slidenum">
              <a:rPr lang="en-IN" smtClean="0"/>
              <a:t>‹#›</a:t>
            </a:fld>
            <a:endParaRPr lang="en-IN"/>
          </a:p>
        </p:txBody>
      </p:sp>
    </p:spTree>
    <p:extLst>
      <p:ext uri="{BB962C8B-B14F-4D97-AF65-F5344CB8AC3E}">
        <p14:creationId xmlns:p14="http://schemas.microsoft.com/office/powerpoint/2010/main" val="3106244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BE42EC0-23ED-A6C8-5D27-A2C9FF45140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4155CBA-8279-76F7-6A54-2B9CFC8006D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FAD10EA-8EE5-E82D-3945-4DE29C0BC01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4EC9ADF7-CDAF-4DEC-86E8-03AB2E9F93DB}" type="datetimeFigureOut">
              <a:rPr lang="en-IN" smtClean="0"/>
              <a:t>21-12-2024</a:t>
            </a:fld>
            <a:endParaRPr lang="en-IN"/>
          </a:p>
        </p:txBody>
      </p:sp>
      <p:sp>
        <p:nvSpPr>
          <p:cNvPr id="5" name="Footer Placeholder 4">
            <a:extLst>
              <a:ext uri="{FF2B5EF4-FFF2-40B4-BE49-F238E27FC236}">
                <a16:creationId xmlns:a16="http://schemas.microsoft.com/office/drawing/2014/main" id="{3A200036-5481-79A9-26CC-DEFDE985676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EE6A2B2F-99AC-A252-9F42-3472487BC8A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E308DF8E-9B22-4299-9B89-FF6E5EE33865}" type="slidenum">
              <a:rPr lang="en-IN" smtClean="0"/>
              <a:t>‹#›</a:t>
            </a:fld>
            <a:endParaRPr lang="en-IN"/>
          </a:p>
        </p:txBody>
      </p:sp>
    </p:spTree>
    <p:extLst>
      <p:ext uri="{BB962C8B-B14F-4D97-AF65-F5344CB8AC3E}">
        <p14:creationId xmlns:p14="http://schemas.microsoft.com/office/powerpoint/2010/main" val="1733184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9FC03-EC08-175C-B314-3C0855842D2C}"/>
              </a:ext>
            </a:extLst>
          </p:cNvPr>
          <p:cNvSpPr>
            <a:spLocks noGrp="1"/>
          </p:cNvSpPr>
          <p:nvPr>
            <p:ph type="ctrTitle"/>
          </p:nvPr>
        </p:nvSpPr>
        <p:spPr/>
        <p:txBody>
          <a:bodyPr/>
          <a:lstStyle/>
          <a:p>
            <a:r>
              <a:rPr lang="en-US" dirty="0"/>
              <a:t>AUTOMATED FILTRATION</a:t>
            </a:r>
            <a:br>
              <a:rPr lang="en-US" dirty="0"/>
            </a:br>
            <a:endParaRPr lang="en-IN" dirty="0"/>
          </a:p>
        </p:txBody>
      </p:sp>
      <p:sp>
        <p:nvSpPr>
          <p:cNvPr id="3" name="Subtitle 2">
            <a:extLst>
              <a:ext uri="{FF2B5EF4-FFF2-40B4-BE49-F238E27FC236}">
                <a16:creationId xmlns:a16="http://schemas.microsoft.com/office/drawing/2014/main" id="{63AC5195-601C-2601-2AB0-0FE1C13A6022}"/>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29392659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723E7-DB2E-03BC-994E-8159A3034FD4}"/>
              </a:ext>
            </a:extLst>
          </p:cNvPr>
          <p:cNvSpPr>
            <a:spLocks noGrp="1"/>
          </p:cNvSpPr>
          <p:nvPr>
            <p:ph type="title"/>
          </p:nvPr>
        </p:nvSpPr>
        <p:spPr/>
        <p:txBody>
          <a:bodyPr/>
          <a:lstStyle/>
          <a:p>
            <a:r>
              <a:rPr lang="en-US" dirty="0"/>
              <a:t>Problem Statement</a:t>
            </a:r>
            <a:br>
              <a:rPr lang="en-US" dirty="0"/>
            </a:br>
            <a:endParaRPr lang="en-IN" dirty="0"/>
          </a:p>
        </p:txBody>
      </p:sp>
      <p:sp>
        <p:nvSpPr>
          <p:cNvPr id="3" name="Content Placeholder 2">
            <a:extLst>
              <a:ext uri="{FF2B5EF4-FFF2-40B4-BE49-F238E27FC236}">
                <a16:creationId xmlns:a16="http://schemas.microsoft.com/office/drawing/2014/main" id="{8F976A79-3971-7C67-36C0-A28D8B905B12}"/>
              </a:ext>
            </a:extLst>
          </p:cNvPr>
          <p:cNvSpPr>
            <a:spLocks noGrp="1"/>
          </p:cNvSpPr>
          <p:nvPr>
            <p:ph idx="1"/>
          </p:nvPr>
        </p:nvSpPr>
        <p:spPr/>
        <p:txBody>
          <a:bodyPr>
            <a:normAutofit/>
          </a:bodyPr>
          <a:lstStyle/>
          <a:p>
            <a:pPr algn="just"/>
            <a:r>
              <a:rPr lang="en-US" sz="3200" dirty="0"/>
              <a:t>Automated Filtration - Laundry unit at KARE generates surplus wastewater containing various contaminants such as detergents, microplastics, oils, and heavy metals that can harm public health if released </a:t>
            </a:r>
            <a:r>
              <a:rPr lang="en-US" sz="3200" dirty="0" err="1"/>
              <a:t>untreated.An</a:t>
            </a:r>
            <a:r>
              <a:rPr lang="en-US" sz="3200" dirty="0"/>
              <a:t> automated filtration system could provide an efficient, cost-effective solution to reduce these contaminants, promoting water reuse and sustainability.</a:t>
            </a:r>
            <a:endParaRPr lang="en-IN" sz="3200" dirty="0"/>
          </a:p>
        </p:txBody>
      </p:sp>
    </p:spTree>
    <p:extLst>
      <p:ext uri="{BB962C8B-B14F-4D97-AF65-F5344CB8AC3E}">
        <p14:creationId xmlns:p14="http://schemas.microsoft.com/office/powerpoint/2010/main" val="565769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84ED9A-973F-88ED-B855-D99B9FBD51FE}"/>
              </a:ext>
            </a:extLst>
          </p:cNvPr>
          <p:cNvSpPr>
            <a:spLocks noGrp="1"/>
          </p:cNvSpPr>
          <p:nvPr>
            <p:ph type="title"/>
          </p:nvPr>
        </p:nvSpPr>
        <p:spPr/>
        <p:txBody>
          <a:bodyPr/>
          <a:lstStyle/>
          <a:p>
            <a:r>
              <a:rPr lang="en-US" dirty="0"/>
              <a:t>Introduction</a:t>
            </a:r>
            <a:br>
              <a:rPr lang="en-US" dirty="0"/>
            </a:br>
            <a:endParaRPr lang="en-IN" dirty="0"/>
          </a:p>
        </p:txBody>
      </p:sp>
      <p:sp>
        <p:nvSpPr>
          <p:cNvPr id="3" name="Content Placeholder 2">
            <a:extLst>
              <a:ext uri="{FF2B5EF4-FFF2-40B4-BE49-F238E27FC236}">
                <a16:creationId xmlns:a16="http://schemas.microsoft.com/office/drawing/2014/main" id="{98E888B6-6AA5-8CB2-5C73-74D27E1671F5}"/>
              </a:ext>
            </a:extLst>
          </p:cNvPr>
          <p:cNvSpPr>
            <a:spLocks noGrp="1"/>
          </p:cNvSpPr>
          <p:nvPr>
            <p:ph idx="1"/>
          </p:nvPr>
        </p:nvSpPr>
        <p:spPr/>
        <p:txBody>
          <a:bodyPr>
            <a:normAutofit fontScale="92500" lnSpcReduction="20000"/>
          </a:bodyPr>
          <a:lstStyle/>
          <a:p>
            <a:pPr algn="just"/>
            <a:r>
              <a:rPr lang="en-US" dirty="0"/>
              <a:t>The increasing demand for water and the subsequent generation of wastewater have become pressing environmental concerns worldwide. In particular, laundry facilities, such as the one at KARE, contribute significantly to water pollution by discharging untreated wastewater containing detergents, microplastics, oils, and heavy metals. These contaminants pose a severe threat to aquatic ecosystems and public health if released untreated. Addressing this challenge requires an innovative and sustainable solution that ensures effective contaminant removal and promotes water reuse. Automated filtration systems have emerged as a promising technology for wastewater treatment, offering a cost-effective, efficient, and environmentally friendly approach. This study explores the development and implementation of an automated filtration system tailored to the unique requirements of laundry wastewater treatment at KARE.</a:t>
            </a:r>
            <a:endParaRPr lang="en-IN" dirty="0"/>
          </a:p>
        </p:txBody>
      </p:sp>
    </p:spTree>
    <p:extLst>
      <p:ext uri="{BB962C8B-B14F-4D97-AF65-F5344CB8AC3E}">
        <p14:creationId xmlns:p14="http://schemas.microsoft.com/office/powerpoint/2010/main" val="20303611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97ABEF-1693-D6E3-1B78-F5D387CB92A7}"/>
              </a:ext>
            </a:extLst>
          </p:cNvPr>
          <p:cNvSpPr>
            <a:spLocks noGrp="1"/>
          </p:cNvSpPr>
          <p:nvPr>
            <p:ph type="title"/>
          </p:nvPr>
        </p:nvSpPr>
        <p:spPr/>
        <p:txBody>
          <a:bodyPr/>
          <a:lstStyle/>
          <a:p>
            <a:r>
              <a:rPr lang="en-US" dirty="0"/>
              <a:t>Abstract</a:t>
            </a:r>
            <a:br>
              <a:rPr lang="en-US" dirty="0"/>
            </a:br>
            <a:endParaRPr lang="en-IN" dirty="0"/>
          </a:p>
        </p:txBody>
      </p:sp>
      <p:sp>
        <p:nvSpPr>
          <p:cNvPr id="3" name="Content Placeholder 2">
            <a:extLst>
              <a:ext uri="{FF2B5EF4-FFF2-40B4-BE49-F238E27FC236}">
                <a16:creationId xmlns:a16="http://schemas.microsoft.com/office/drawing/2014/main" id="{E667550E-4DDD-1BFC-BB97-10D53BA0F8D7}"/>
              </a:ext>
            </a:extLst>
          </p:cNvPr>
          <p:cNvSpPr>
            <a:spLocks noGrp="1"/>
          </p:cNvSpPr>
          <p:nvPr>
            <p:ph idx="1"/>
          </p:nvPr>
        </p:nvSpPr>
        <p:spPr/>
        <p:txBody>
          <a:bodyPr>
            <a:normAutofit fontScale="92500" lnSpcReduction="10000"/>
          </a:bodyPr>
          <a:lstStyle/>
          <a:p>
            <a:pPr algn="just"/>
            <a:r>
              <a:rPr lang="en-US" dirty="0"/>
              <a:t>The discharge of untreated laundry wastewater containing harmful contaminants, such as detergents, microplastics, oils, and heavy metals, poses significant environmental and health risks. This research proposes the design and deployment of an automated filtration system to address this challenge. The system integrates advanced filtration techniques with automated controls to efficiently remove contaminants and enable the reuse of treated water. By optimizing the treatment process, the system ensures compliance with environmental regulations, reduces the environmental footprint of laundry operations, and promotes sustainability. This study evaluates the system's performance, cost-effectiveness, and potential for large-scale implementation, highlighting its role in advancing water conservation and environmental protection.</a:t>
            </a:r>
            <a:endParaRPr lang="en-IN" dirty="0"/>
          </a:p>
        </p:txBody>
      </p:sp>
    </p:spTree>
    <p:extLst>
      <p:ext uri="{BB962C8B-B14F-4D97-AF65-F5344CB8AC3E}">
        <p14:creationId xmlns:p14="http://schemas.microsoft.com/office/powerpoint/2010/main" val="14688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1EE315-DEC0-2346-4A2C-26F918682436}"/>
              </a:ext>
            </a:extLst>
          </p:cNvPr>
          <p:cNvSpPr>
            <a:spLocks noGrp="1"/>
          </p:cNvSpPr>
          <p:nvPr>
            <p:ph type="title"/>
          </p:nvPr>
        </p:nvSpPr>
        <p:spPr>
          <a:xfrm>
            <a:off x="838200" y="365126"/>
            <a:ext cx="10515600" cy="662782"/>
          </a:xfrm>
        </p:spPr>
        <p:txBody>
          <a:bodyPr>
            <a:normAutofit fontScale="90000"/>
          </a:bodyPr>
          <a:lstStyle/>
          <a:p>
            <a:r>
              <a:rPr lang="en-US" dirty="0"/>
              <a:t>Literature survey</a:t>
            </a:r>
            <a:br>
              <a:rPr lang="en-US" dirty="0"/>
            </a:br>
            <a:endParaRPr lang="en-IN" dirty="0"/>
          </a:p>
        </p:txBody>
      </p:sp>
      <p:graphicFrame>
        <p:nvGraphicFramePr>
          <p:cNvPr id="4" name="Content Placeholder 3">
            <a:extLst>
              <a:ext uri="{FF2B5EF4-FFF2-40B4-BE49-F238E27FC236}">
                <a16:creationId xmlns:a16="http://schemas.microsoft.com/office/drawing/2014/main" id="{8B02DB16-F4EA-2AD6-A331-D9B3DA25113D}"/>
              </a:ext>
            </a:extLst>
          </p:cNvPr>
          <p:cNvGraphicFramePr>
            <a:graphicFrameLocks noGrp="1"/>
          </p:cNvGraphicFramePr>
          <p:nvPr>
            <p:ph idx="1"/>
            <p:extLst>
              <p:ext uri="{D42A27DB-BD31-4B8C-83A1-F6EECF244321}">
                <p14:modId xmlns:p14="http://schemas.microsoft.com/office/powerpoint/2010/main" val="765062605"/>
              </p:ext>
            </p:extLst>
          </p:nvPr>
        </p:nvGraphicFramePr>
        <p:xfrm>
          <a:off x="838200" y="858645"/>
          <a:ext cx="10993244" cy="5887846"/>
        </p:xfrm>
        <a:graphic>
          <a:graphicData uri="http://schemas.openxmlformats.org/drawingml/2006/table">
            <a:tbl>
              <a:tblPr firstRow="1" bandRow="1">
                <a:tableStyleId>{5C22544A-7EE6-4342-B048-85BDC9FD1C3A}</a:tableStyleId>
              </a:tblPr>
              <a:tblGrid>
                <a:gridCol w="1258229">
                  <a:extLst>
                    <a:ext uri="{9D8B030D-6E8A-4147-A177-3AD203B41FA5}">
                      <a16:colId xmlns:a16="http://schemas.microsoft.com/office/drawing/2014/main" val="4090665157"/>
                    </a:ext>
                  </a:extLst>
                </a:gridCol>
                <a:gridCol w="2367416">
                  <a:extLst>
                    <a:ext uri="{9D8B030D-6E8A-4147-A177-3AD203B41FA5}">
                      <a16:colId xmlns:a16="http://schemas.microsoft.com/office/drawing/2014/main" val="4263102829"/>
                    </a:ext>
                  </a:extLst>
                </a:gridCol>
                <a:gridCol w="4022233">
                  <a:extLst>
                    <a:ext uri="{9D8B030D-6E8A-4147-A177-3AD203B41FA5}">
                      <a16:colId xmlns:a16="http://schemas.microsoft.com/office/drawing/2014/main" val="2743489582"/>
                    </a:ext>
                  </a:extLst>
                </a:gridCol>
                <a:gridCol w="3345366">
                  <a:extLst>
                    <a:ext uri="{9D8B030D-6E8A-4147-A177-3AD203B41FA5}">
                      <a16:colId xmlns:a16="http://schemas.microsoft.com/office/drawing/2014/main" val="3926123919"/>
                    </a:ext>
                  </a:extLst>
                </a:gridCol>
              </a:tblGrid>
              <a:tr h="396712">
                <a:tc>
                  <a:txBody>
                    <a:bodyPr/>
                    <a:lstStyle/>
                    <a:p>
                      <a:r>
                        <a:rPr lang="en-US" dirty="0"/>
                        <a:t>S.NO </a:t>
                      </a:r>
                      <a:endParaRPr lang="en-IN" dirty="0"/>
                    </a:p>
                  </a:txBody>
                  <a:tcPr/>
                </a:tc>
                <a:tc>
                  <a:txBody>
                    <a:bodyPr/>
                    <a:lstStyle/>
                    <a:p>
                      <a:r>
                        <a:rPr lang="en-US" dirty="0"/>
                        <a:t>AUTHOR</a:t>
                      </a:r>
                      <a:endParaRPr lang="en-IN" dirty="0"/>
                    </a:p>
                  </a:txBody>
                  <a:tcPr/>
                </a:tc>
                <a:tc>
                  <a:txBody>
                    <a:bodyPr/>
                    <a:lstStyle/>
                    <a:p>
                      <a:r>
                        <a:rPr lang="en-US" dirty="0"/>
                        <a:t>TITLE</a:t>
                      </a:r>
                      <a:endParaRPr lang="en-IN" dirty="0"/>
                    </a:p>
                  </a:txBody>
                  <a:tcPr/>
                </a:tc>
                <a:tc>
                  <a:txBody>
                    <a:bodyPr/>
                    <a:lstStyle/>
                    <a:p>
                      <a:r>
                        <a:rPr lang="en-US" dirty="0"/>
                        <a:t>METHODS</a:t>
                      </a:r>
                      <a:endParaRPr lang="en-IN" dirty="0"/>
                    </a:p>
                  </a:txBody>
                  <a:tcPr/>
                </a:tc>
                <a:extLst>
                  <a:ext uri="{0D108BD9-81ED-4DB2-BD59-A6C34878D82A}">
                    <a16:rowId xmlns:a16="http://schemas.microsoft.com/office/drawing/2014/main" val="3334401385"/>
                  </a:ext>
                </a:extLst>
              </a:tr>
              <a:tr h="915189">
                <a:tc>
                  <a:txBody>
                    <a:bodyPr/>
                    <a:lstStyle/>
                    <a:p>
                      <a:r>
                        <a:rPr lang="en-US" dirty="0"/>
                        <a:t>1.</a:t>
                      </a:r>
                      <a:endParaRPr lang="en-IN" dirty="0"/>
                    </a:p>
                  </a:txBody>
                  <a:tcPr/>
                </a:tc>
                <a:tc>
                  <a:txBody>
                    <a:bodyPr/>
                    <a:lstStyle/>
                    <a:p>
                      <a:r>
                        <a:rPr lang="en-IN" dirty="0"/>
                        <a:t>Enviro </a:t>
                      </a:r>
                      <a:r>
                        <a:rPr lang="en-IN" dirty="0" err="1"/>
                        <a:t>Chemie</a:t>
                      </a:r>
                      <a:r>
                        <a:rPr lang="en-IN" dirty="0"/>
                        <a:t> Team</a:t>
                      </a:r>
                    </a:p>
                  </a:txBody>
                  <a:tcPr/>
                </a:tc>
                <a:tc>
                  <a:txBody>
                    <a:bodyPr/>
                    <a:lstStyle/>
                    <a:p>
                      <a:r>
                        <a:rPr lang="en-US" dirty="0"/>
                        <a:t>Ideal Treatment of Laundry Wastewater with Ultrafiltration Installations</a:t>
                      </a:r>
                      <a:endParaRPr lang="en-IN" dirty="0"/>
                    </a:p>
                  </a:txBody>
                  <a:tcPr/>
                </a:tc>
                <a:tc>
                  <a:txBody>
                    <a:bodyPr/>
                    <a:lstStyle/>
                    <a:p>
                      <a:r>
                        <a:rPr lang="en-IN" dirty="0"/>
                        <a:t>1.Ultrafiltration</a:t>
                      </a:r>
                    </a:p>
                    <a:p>
                      <a:r>
                        <a:rPr lang="en-IN" dirty="0"/>
                        <a:t>2.Pre-treatment</a:t>
                      </a:r>
                    </a:p>
                    <a:p>
                      <a:r>
                        <a:rPr lang="en-IN" dirty="0"/>
                        <a:t>3.Water Reuse</a:t>
                      </a:r>
                    </a:p>
                  </a:txBody>
                  <a:tcPr/>
                </a:tc>
                <a:extLst>
                  <a:ext uri="{0D108BD9-81ED-4DB2-BD59-A6C34878D82A}">
                    <a16:rowId xmlns:a16="http://schemas.microsoft.com/office/drawing/2014/main" val="121191596"/>
                  </a:ext>
                </a:extLst>
              </a:tr>
              <a:tr h="915189">
                <a:tc>
                  <a:txBody>
                    <a:bodyPr/>
                    <a:lstStyle/>
                    <a:p>
                      <a:r>
                        <a:rPr lang="en-US" dirty="0"/>
                        <a:t>2.</a:t>
                      </a:r>
                      <a:endParaRPr lang="en-IN" dirty="0"/>
                    </a:p>
                  </a:txBody>
                  <a:tcPr/>
                </a:tc>
                <a:tc>
                  <a:txBody>
                    <a:bodyPr/>
                    <a:lstStyle/>
                    <a:p>
                      <a:r>
                        <a:rPr lang="en-IN" dirty="0"/>
                        <a:t>Researchers at MDPI</a:t>
                      </a:r>
                    </a:p>
                  </a:txBody>
                  <a:tcPr/>
                </a:tc>
                <a:tc>
                  <a:txBody>
                    <a:bodyPr/>
                    <a:lstStyle/>
                    <a:p>
                      <a:r>
                        <a:rPr lang="en-US" dirty="0"/>
                        <a:t>Advanced Treatment of Laundry Wastewater by Electro-Hybrid Ozonation–Coagulation Process</a:t>
                      </a:r>
                      <a:endParaRPr lang="en-IN" dirty="0"/>
                    </a:p>
                  </a:txBody>
                  <a:tcPr/>
                </a:tc>
                <a:tc>
                  <a:txBody>
                    <a:bodyPr/>
                    <a:lstStyle/>
                    <a:p>
                      <a:r>
                        <a:rPr lang="en-IN" dirty="0"/>
                        <a:t>1.Electro-hybrid Process</a:t>
                      </a:r>
                    </a:p>
                    <a:p>
                      <a:r>
                        <a:rPr lang="en-IN" dirty="0"/>
                        <a:t>2.Advanced Oxidation</a:t>
                      </a:r>
                    </a:p>
                    <a:p>
                      <a:r>
                        <a:rPr lang="en-IN" dirty="0"/>
                        <a:t>3.Microplastic Removal</a:t>
                      </a:r>
                    </a:p>
                  </a:txBody>
                  <a:tcPr/>
                </a:tc>
                <a:extLst>
                  <a:ext uri="{0D108BD9-81ED-4DB2-BD59-A6C34878D82A}">
                    <a16:rowId xmlns:a16="http://schemas.microsoft.com/office/drawing/2014/main" val="1768744271"/>
                  </a:ext>
                </a:extLst>
              </a:tr>
              <a:tr h="915189">
                <a:tc>
                  <a:txBody>
                    <a:bodyPr/>
                    <a:lstStyle/>
                    <a:p>
                      <a:r>
                        <a:rPr lang="en-US" dirty="0"/>
                        <a:t>3.</a:t>
                      </a:r>
                      <a:endParaRPr lang="en-IN" dirty="0"/>
                    </a:p>
                  </a:txBody>
                  <a:tcPr/>
                </a:tc>
                <a:tc>
                  <a:txBody>
                    <a:bodyPr/>
                    <a:lstStyle/>
                    <a:p>
                      <a:r>
                        <a:rPr lang="en-IN" dirty="0"/>
                        <a:t>BOLLFILTER Engineers</a:t>
                      </a:r>
                    </a:p>
                  </a:txBody>
                  <a:tcPr/>
                </a:tc>
                <a:tc>
                  <a:txBody>
                    <a:bodyPr/>
                    <a:lstStyle/>
                    <a:p>
                      <a:r>
                        <a:rPr lang="en-US" dirty="0"/>
                        <a:t>Filtration Solutions for Water &amp; Wastewater Treatment Plants</a:t>
                      </a:r>
                      <a:endParaRPr lang="en-IN" dirty="0"/>
                    </a:p>
                  </a:txBody>
                  <a:tcPr/>
                </a:tc>
                <a:tc>
                  <a:txBody>
                    <a:bodyPr/>
                    <a:lstStyle/>
                    <a:p>
                      <a:r>
                        <a:rPr lang="en-IN" b="0" dirty="0"/>
                        <a:t>1.Self-Cleaning Filtration</a:t>
                      </a:r>
                    </a:p>
                    <a:p>
                      <a:r>
                        <a:rPr lang="en-IN" b="0" dirty="0"/>
                        <a:t>2.Particle Removal</a:t>
                      </a:r>
                    </a:p>
                    <a:p>
                      <a:r>
                        <a:rPr lang="en-IN" dirty="0"/>
                        <a:t>3.Automation</a:t>
                      </a:r>
                    </a:p>
                  </a:txBody>
                  <a:tcPr/>
                </a:tc>
                <a:extLst>
                  <a:ext uri="{0D108BD9-81ED-4DB2-BD59-A6C34878D82A}">
                    <a16:rowId xmlns:a16="http://schemas.microsoft.com/office/drawing/2014/main" val="1104217340"/>
                  </a:ext>
                </a:extLst>
              </a:tr>
              <a:tr h="915189">
                <a:tc>
                  <a:txBody>
                    <a:bodyPr/>
                    <a:lstStyle/>
                    <a:p>
                      <a:r>
                        <a:rPr lang="en-US" dirty="0"/>
                        <a:t>4.</a:t>
                      </a:r>
                      <a:endParaRPr lang="en-IN" dirty="0"/>
                    </a:p>
                  </a:txBody>
                  <a:tcPr/>
                </a:tc>
                <a:tc>
                  <a:txBody>
                    <a:bodyPr/>
                    <a:lstStyle/>
                    <a:p>
                      <a:r>
                        <a:rPr lang="en-IN" dirty="0"/>
                        <a:t>E3S Conferences Team</a:t>
                      </a:r>
                    </a:p>
                  </a:txBody>
                  <a:tcPr/>
                </a:tc>
                <a:tc>
                  <a:txBody>
                    <a:bodyPr/>
                    <a:lstStyle/>
                    <a:p>
                      <a:r>
                        <a:rPr lang="en-US" dirty="0"/>
                        <a:t>The Use of Moving Bed Bio-Reactor to Laundry Wastewater Treatment</a:t>
                      </a:r>
                      <a:endParaRPr lang="en-IN" dirty="0"/>
                    </a:p>
                  </a:txBody>
                  <a:tcPr/>
                </a:tc>
                <a:tc>
                  <a:txBody>
                    <a:bodyPr/>
                    <a:lstStyle/>
                    <a:p>
                      <a:r>
                        <a:rPr lang="en-IN" dirty="0"/>
                        <a:t>1.Moving Bed Bio-Reactor</a:t>
                      </a:r>
                    </a:p>
                    <a:p>
                      <a:r>
                        <a:rPr lang="en-IN" b="0" dirty="0"/>
                        <a:t>2.Biological Treatment</a:t>
                      </a:r>
                    </a:p>
                    <a:p>
                      <a:r>
                        <a:rPr lang="en-IN" dirty="0"/>
                        <a:t>3.Sludge Reduction</a:t>
                      </a:r>
                    </a:p>
                  </a:txBody>
                  <a:tcPr/>
                </a:tc>
                <a:extLst>
                  <a:ext uri="{0D108BD9-81ED-4DB2-BD59-A6C34878D82A}">
                    <a16:rowId xmlns:a16="http://schemas.microsoft.com/office/drawing/2014/main" val="2264951832"/>
                  </a:ext>
                </a:extLst>
              </a:tr>
              <a:tr h="915189">
                <a:tc>
                  <a:txBody>
                    <a:bodyPr/>
                    <a:lstStyle/>
                    <a:p>
                      <a:r>
                        <a:rPr lang="en-US" dirty="0"/>
                        <a:t>5.</a:t>
                      </a:r>
                      <a:endParaRPr lang="en-IN" dirty="0"/>
                    </a:p>
                  </a:txBody>
                  <a:tcPr/>
                </a:tc>
                <a:tc>
                  <a:txBody>
                    <a:bodyPr/>
                    <a:lstStyle/>
                    <a:p>
                      <a:r>
                        <a:rPr lang="en-IN" dirty="0"/>
                        <a:t>Oxidation Technologies Researchers</a:t>
                      </a:r>
                    </a:p>
                  </a:txBody>
                  <a:tcPr/>
                </a:tc>
                <a:tc>
                  <a:txBody>
                    <a:bodyPr/>
                    <a:lstStyle/>
                    <a:p>
                      <a:r>
                        <a:rPr lang="en-US" dirty="0"/>
                        <a:t>Laundry Wastewater Treatment for Its Reuse in Washing Processes</a:t>
                      </a:r>
                      <a:endParaRPr lang="en-IN" dirty="0"/>
                    </a:p>
                  </a:txBody>
                  <a:tcPr/>
                </a:tc>
                <a:tc>
                  <a:txBody>
                    <a:bodyPr/>
                    <a:lstStyle/>
                    <a:p>
                      <a:r>
                        <a:rPr lang="en-IN" dirty="0"/>
                        <a:t>1.Coagulation-Flocculation</a:t>
                      </a:r>
                    </a:p>
                    <a:p>
                      <a:r>
                        <a:rPr lang="en-IN" dirty="0"/>
                        <a:t>2.Filtration</a:t>
                      </a:r>
                    </a:p>
                    <a:p>
                      <a:r>
                        <a:rPr lang="en-IN" dirty="0"/>
                        <a:t>3.Ozonation</a:t>
                      </a:r>
                    </a:p>
                  </a:txBody>
                  <a:tcPr/>
                </a:tc>
                <a:extLst>
                  <a:ext uri="{0D108BD9-81ED-4DB2-BD59-A6C34878D82A}">
                    <a16:rowId xmlns:a16="http://schemas.microsoft.com/office/drawing/2014/main" val="294696312"/>
                  </a:ext>
                </a:extLst>
              </a:tr>
              <a:tr h="915189">
                <a:tc>
                  <a:txBody>
                    <a:bodyPr/>
                    <a:lstStyle/>
                    <a:p>
                      <a:r>
                        <a:rPr lang="en-US" dirty="0"/>
                        <a:t>6.</a:t>
                      </a:r>
                      <a:endParaRPr lang="en-IN" dirty="0"/>
                    </a:p>
                  </a:txBody>
                  <a:tcPr/>
                </a:tc>
                <a:tc>
                  <a:txBody>
                    <a:bodyPr/>
                    <a:lstStyle/>
                    <a:p>
                      <a:r>
                        <a:rPr lang="en-IN" dirty="0"/>
                        <a:t>ResearchGate Contributors</a:t>
                      </a:r>
                    </a:p>
                  </a:txBody>
                  <a:tcPr/>
                </a:tc>
                <a:tc>
                  <a:txBody>
                    <a:bodyPr/>
                    <a:lstStyle/>
                    <a:p>
                      <a:r>
                        <a:rPr lang="en-US" dirty="0"/>
                        <a:t>Treatment of Laundry Wastewater by Physicochemical and Flotation Processes</a:t>
                      </a:r>
                      <a:endParaRPr lang="en-IN" dirty="0"/>
                    </a:p>
                  </a:txBody>
                  <a:tcPr/>
                </a:tc>
                <a:tc>
                  <a:txBody>
                    <a:bodyPr/>
                    <a:lstStyle/>
                    <a:p>
                      <a:r>
                        <a:rPr lang="en-IN" dirty="0"/>
                        <a:t>1.Physicochemical 2.Treatment</a:t>
                      </a:r>
                    </a:p>
                    <a:p>
                      <a:r>
                        <a:rPr lang="en-IN" dirty="0"/>
                        <a:t>3.Flotation</a:t>
                      </a:r>
                    </a:p>
                    <a:p>
                      <a:r>
                        <a:rPr lang="en-IN" b="0" dirty="0"/>
                        <a:t>4.Combined Processes</a:t>
                      </a:r>
                    </a:p>
                  </a:txBody>
                  <a:tcPr/>
                </a:tc>
                <a:extLst>
                  <a:ext uri="{0D108BD9-81ED-4DB2-BD59-A6C34878D82A}">
                    <a16:rowId xmlns:a16="http://schemas.microsoft.com/office/drawing/2014/main" val="2191668258"/>
                  </a:ext>
                </a:extLst>
              </a:tr>
            </a:tbl>
          </a:graphicData>
        </a:graphic>
      </p:graphicFrame>
    </p:spTree>
    <p:extLst>
      <p:ext uri="{BB962C8B-B14F-4D97-AF65-F5344CB8AC3E}">
        <p14:creationId xmlns:p14="http://schemas.microsoft.com/office/powerpoint/2010/main" val="36397388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7BFE8-D886-B1CB-97D3-63F8633C8A16}"/>
              </a:ext>
            </a:extLst>
          </p:cNvPr>
          <p:cNvSpPr>
            <a:spLocks noGrp="1"/>
          </p:cNvSpPr>
          <p:nvPr>
            <p:ph type="title"/>
          </p:nvPr>
        </p:nvSpPr>
        <p:spPr/>
        <p:txBody>
          <a:bodyPr/>
          <a:lstStyle/>
          <a:p>
            <a:r>
              <a:rPr lang="en-US" dirty="0"/>
              <a:t>Existing Methods</a:t>
            </a:r>
            <a:endParaRPr lang="en-IN" dirty="0"/>
          </a:p>
        </p:txBody>
      </p:sp>
      <p:sp>
        <p:nvSpPr>
          <p:cNvPr id="3" name="Content Placeholder 2">
            <a:extLst>
              <a:ext uri="{FF2B5EF4-FFF2-40B4-BE49-F238E27FC236}">
                <a16:creationId xmlns:a16="http://schemas.microsoft.com/office/drawing/2014/main" id="{D3998272-753B-394E-C61F-1F4CDB3BC43A}"/>
              </a:ext>
            </a:extLst>
          </p:cNvPr>
          <p:cNvSpPr>
            <a:spLocks noGrp="1"/>
          </p:cNvSpPr>
          <p:nvPr>
            <p:ph idx="1"/>
          </p:nvPr>
        </p:nvSpPr>
        <p:spPr/>
        <p:txBody>
          <a:bodyPr>
            <a:normAutofit lnSpcReduction="10000"/>
          </a:bodyPr>
          <a:lstStyle/>
          <a:p>
            <a:r>
              <a:rPr lang="en-IN" b="1" dirty="0"/>
              <a:t>Ultrafiltration</a:t>
            </a:r>
          </a:p>
          <a:p>
            <a:pPr marL="0" indent="0">
              <a:buNone/>
            </a:pPr>
            <a:r>
              <a:rPr lang="en-IN" dirty="0"/>
              <a:t> -</a:t>
            </a:r>
            <a:r>
              <a:rPr lang="en-US" dirty="0"/>
              <a:t>Uses semi-permeable membranes to filter out particles, colloids, and some dissolved substances</a:t>
            </a:r>
          </a:p>
          <a:p>
            <a:pPr marL="0" indent="0">
              <a:buNone/>
            </a:pPr>
            <a:r>
              <a:rPr lang="en-US" dirty="0"/>
              <a:t>- Operates under low pressure.</a:t>
            </a:r>
            <a:endParaRPr lang="en-IN" dirty="0"/>
          </a:p>
          <a:p>
            <a:r>
              <a:rPr lang="en-IN" dirty="0"/>
              <a:t> </a:t>
            </a:r>
            <a:r>
              <a:rPr lang="en-IN" b="1" dirty="0"/>
              <a:t>Reverse Osmosis</a:t>
            </a:r>
          </a:p>
          <a:p>
            <a:pPr marL="0" indent="0">
              <a:buNone/>
            </a:pPr>
            <a:r>
              <a:rPr lang="en-US" dirty="0"/>
              <a:t>-Uses high-pressure membranes to remove dissolved salts, heavy metals, and organic compounds.</a:t>
            </a:r>
          </a:p>
          <a:p>
            <a:r>
              <a:rPr lang="en-IN" b="1" dirty="0"/>
              <a:t>Activated Carbon Filtration</a:t>
            </a:r>
          </a:p>
          <a:p>
            <a:pPr marL="0" indent="0">
              <a:buNone/>
            </a:pPr>
            <a:r>
              <a:rPr lang="en-US" dirty="0"/>
              <a:t>-Adsorbs organic pollutants, detergents, and odors onto activated carbon surfaces.</a:t>
            </a:r>
            <a:endParaRPr lang="en-IN" dirty="0"/>
          </a:p>
        </p:txBody>
      </p:sp>
    </p:spTree>
    <p:extLst>
      <p:ext uri="{BB962C8B-B14F-4D97-AF65-F5344CB8AC3E}">
        <p14:creationId xmlns:p14="http://schemas.microsoft.com/office/powerpoint/2010/main" val="1788893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9F70E-50AE-9374-66BC-B43F1CC2463B}"/>
              </a:ext>
            </a:extLst>
          </p:cNvPr>
          <p:cNvSpPr>
            <a:spLocks noGrp="1"/>
          </p:cNvSpPr>
          <p:nvPr>
            <p:ph type="title"/>
          </p:nvPr>
        </p:nvSpPr>
        <p:spPr/>
        <p:txBody>
          <a:bodyPr/>
          <a:lstStyle/>
          <a:p>
            <a:r>
              <a:rPr lang="en-IN" dirty="0"/>
              <a:t>Methods</a:t>
            </a:r>
            <a:br>
              <a:rPr lang="en-IN" dirty="0"/>
            </a:br>
            <a:endParaRPr lang="en-IN" dirty="0"/>
          </a:p>
        </p:txBody>
      </p:sp>
      <p:sp>
        <p:nvSpPr>
          <p:cNvPr id="3" name="Content Placeholder 2">
            <a:extLst>
              <a:ext uri="{FF2B5EF4-FFF2-40B4-BE49-F238E27FC236}">
                <a16:creationId xmlns:a16="http://schemas.microsoft.com/office/drawing/2014/main" id="{F583B821-8830-2FFC-A272-7801B2F3210B}"/>
              </a:ext>
            </a:extLst>
          </p:cNvPr>
          <p:cNvSpPr>
            <a:spLocks noGrp="1"/>
          </p:cNvSpPr>
          <p:nvPr>
            <p:ph idx="1"/>
          </p:nvPr>
        </p:nvSpPr>
        <p:spPr/>
        <p:txBody>
          <a:bodyPr/>
          <a:lstStyle/>
          <a:p>
            <a:r>
              <a:rPr lang="en-IN" b="1" dirty="0"/>
              <a:t>Sand and Multimedia Filtration</a:t>
            </a:r>
          </a:p>
          <a:p>
            <a:pPr>
              <a:buFontTx/>
              <a:buChar char="-"/>
            </a:pPr>
            <a:r>
              <a:rPr lang="en-US" dirty="0"/>
              <a:t>Water is passed through layers of sand or other media to remove larger particles and turbidity.</a:t>
            </a:r>
          </a:p>
          <a:p>
            <a:r>
              <a:rPr lang="en-IN" b="1" dirty="0"/>
              <a:t>Ozonation</a:t>
            </a:r>
          </a:p>
          <a:p>
            <a:r>
              <a:rPr lang="en-US" b="1" dirty="0"/>
              <a:t> </a:t>
            </a:r>
            <a:r>
              <a:rPr lang="en-US" dirty="0"/>
              <a:t>- Introduces ozone gas to oxidize organic contaminants, break down surfactants, and disinfect water.</a:t>
            </a:r>
          </a:p>
          <a:p>
            <a:r>
              <a:rPr lang="en-IN" b="1" dirty="0"/>
              <a:t>Coagulation and Flocculation</a:t>
            </a:r>
          </a:p>
          <a:p>
            <a:pPr marL="0" indent="0">
              <a:buNone/>
            </a:pPr>
            <a:r>
              <a:rPr lang="en-US" dirty="0"/>
              <a:t> - Adds chemicals (coagulants) to aggregate suspended particles into larger clumps for easier removal.</a:t>
            </a:r>
            <a:endParaRPr lang="en-IN" dirty="0"/>
          </a:p>
        </p:txBody>
      </p:sp>
    </p:spTree>
    <p:extLst>
      <p:ext uri="{BB962C8B-B14F-4D97-AF65-F5344CB8AC3E}">
        <p14:creationId xmlns:p14="http://schemas.microsoft.com/office/powerpoint/2010/main" val="13272540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D8831F-F09C-8CC7-983D-D97D49FED0C5}"/>
              </a:ext>
            </a:extLst>
          </p:cNvPr>
          <p:cNvSpPr>
            <a:spLocks noGrp="1"/>
          </p:cNvSpPr>
          <p:nvPr>
            <p:ph type="title"/>
          </p:nvPr>
        </p:nvSpPr>
        <p:spPr/>
        <p:txBody>
          <a:bodyPr/>
          <a:lstStyle/>
          <a:p>
            <a:r>
              <a:rPr lang="en-IN" dirty="0"/>
              <a:t>Methods</a:t>
            </a:r>
            <a:br>
              <a:rPr lang="en-IN" dirty="0"/>
            </a:br>
            <a:endParaRPr lang="en-IN" dirty="0"/>
          </a:p>
        </p:txBody>
      </p:sp>
      <p:sp>
        <p:nvSpPr>
          <p:cNvPr id="3" name="Content Placeholder 2">
            <a:extLst>
              <a:ext uri="{FF2B5EF4-FFF2-40B4-BE49-F238E27FC236}">
                <a16:creationId xmlns:a16="http://schemas.microsoft.com/office/drawing/2014/main" id="{33A7A6FA-F897-5E67-8978-6D76DF671F05}"/>
              </a:ext>
            </a:extLst>
          </p:cNvPr>
          <p:cNvSpPr>
            <a:spLocks noGrp="1"/>
          </p:cNvSpPr>
          <p:nvPr>
            <p:ph idx="1"/>
          </p:nvPr>
        </p:nvSpPr>
        <p:spPr/>
        <p:txBody>
          <a:bodyPr>
            <a:normAutofit lnSpcReduction="10000"/>
          </a:bodyPr>
          <a:lstStyle/>
          <a:p>
            <a:r>
              <a:rPr lang="en-IN" b="1" dirty="0"/>
              <a:t> Biological Treatment</a:t>
            </a:r>
          </a:p>
          <a:p>
            <a:pPr>
              <a:buFontTx/>
              <a:buChar char="-"/>
            </a:pPr>
            <a:r>
              <a:rPr lang="en-US" dirty="0"/>
              <a:t>Utilizes microorganisms to break down organic pollutants in wastewater.</a:t>
            </a:r>
          </a:p>
          <a:p>
            <a:pPr>
              <a:buFontTx/>
              <a:buChar char="-"/>
            </a:pPr>
            <a:r>
              <a:rPr lang="en-US" dirty="0"/>
              <a:t>e.g., Moving Bed Biofilm Reactor – MBBR</a:t>
            </a:r>
          </a:p>
          <a:p>
            <a:r>
              <a:rPr lang="en-IN" b="1" dirty="0"/>
              <a:t>Dissolved Air Flotation </a:t>
            </a:r>
          </a:p>
          <a:p>
            <a:pPr>
              <a:buFontTx/>
              <a:buChar char="-"/>
            </a:pPr>
            <a:r>
              <a:rPr lang="en-US" dirty="0"/>
              <a:t>Injects air into water, creating microbubbles that attach to contaminants and float them to the surface for removal.</a:t>
            </a:r>
          </a:p>
          <a:p>
            <a:r>
              <a:rPr lang="en-IN" b="1" dirty="0"/>
              <a:t>Self-Cleaning Filters</a:t>
            </a:r>
          </a:p>
          <a:p>
            <a:pPr marL="0" indent="0">
              <a:buNone/>
            </a:pPr>
            <a:r>
              <a:rPr lang="en-US" dirty="0"/>
              <a:t>- Automatically removes accumulated particles from filter surfaces using backflushing or other mechanisms.</a:t>
            </a:r>
            <a:endParaRPr lang="en-IN" dirty="0"/>
          </a:p>
        </p:txBody>
      </p:sp>
    </p:spTree>
    <p:extLst>
      <p:ext uri="{BB962C8B-B14F-4D97-AF65-F5344CB8AC3E}">
        <p14:creationId xmlns:p14="http://schemas.microsoft.com/office/powerpoint/2010/main" val="36711594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143</TotalTime>
  <Words>667</Words>
  <Application>Microsoft Office PowerPoint</Application>
  <PresentationFormat>Widescreen</PresentationFormat>
  <Paragraphs>72</Paragraphs>
  <Slides>8</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Aptos</vt:lpstr>
      <vt:lpstr>Aptos Display</vt:lpstr>
      <vt:lpstr>Arial</vt:lpstr>
      <vt:lpstr>Office Theme</vt:lpstr>
      <vt:lpstr>AUTOMATED FILTRATION </vt:lpstr>
      <vt:lpstr>Problem Statement </vt:lpstr>
      <vt:lpstr>Introduction </vt:lpstr>
      <vt:lpstr>Abstract </vt:lpstr>
      <vt:lpstr>Literature survey </vt:lpstr>
      <vt:lpstr>Existing Methods</vt:lpstr>
      <vt:lpstr>Methods </vt:lpstr>
      <vt:lpstr>Methods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sowjanya malipeddi</dc:creator>
  <cp:lastModifiedBy>Brahma Teja</cp:lastModifiedBy>
  <cp:revision>3</cp:revision>
  <dcterms:created xsi:type="dcterms:W3CDTF">2024-12-20T15:35:57Z</dcterms:created>
  <dcterms:modified xsi:type="dcterms:W3CDTF">2024-12-21T05:16:35Z</dcterms:modified>
</cp:coreProperties>
</file>