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220700-7CF1-466E-A386-09E09B3FB88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6009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35806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232425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6151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55257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220700-7CF1-466E-A386-09E09B3FB882}"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8736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220700-7CF1-466E-A386-09E09B3FB882}"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242066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20700-7CF1-466E-A386-09E09B3FB88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308730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20700-7CF1-466E-A386-09E09B3FB88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2658162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20700-7CF1-466E-A386-09E09B3FB88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3388127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20700-7CF1-466E-A386-09E09B3FB882}"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22142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24232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220700-7CF1-466E-A386-09E09B3FB882}"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52592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220700-7CF1-466E-A386-09E09B3FB882}"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347910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20700-7CF1-466E-A386-09E09B3FB882}"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550924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188887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20700-7CF1-466E-A386-09E09B3FB882}"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BB1D8-5FB5-4D4B-8850-4DAF4CA9990B}" type="slidenum">
              <a:rPr lang="en-IN" smtClean="0"/>
              <a:t>‹#›</a:t>
            </a:fld>
            <a:endParaRPr lang="en-IN"/>
          </a:p>
        </p:txBody>
      </p:sp>
    </p:spTree>
    <p:extLst>
      <p:ext uri="{BB962C8B-B14F-4D97-AF65-F5344CB8AC3E}">
        <p14:creationId xmlns:p14="http://schemas.microsoft.com/office/powerpoint/2010/main" val="405218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4220700-7CF1-466E-A386-09E09B3FB882}" type="datetimeFigureOut">
              <a:rPr lang="en-IN" smtClean="0"/>
              <a:t>15-11-2024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EBB1D8-5FB5-4D4B-8850-4DAF4CA9990B}" type="slidenum">
              <a:rPr lang="en-IN" smtClean="0"/>
              <a:t>‹#›</a:t>
            </a:fld>
            <a:endParaRPr lang="en-IN"/>
          </a:p>
        </p:txBody>
      </p:sp>
    </p:spTree>
    <p:extLst>
      <p:ext uri="{BB962C8B-B14F-4D97-AF65-F5344CB8AC3E}">
        <p14:creationId xmlns:p14="http://schemas.microsoft.com/office/powerpoint/2010/main" val="2006873688"/>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0996-08E3-1AC5-557C-152435683AC7}"/>
              </a:ext>
            </a:extLst>
          </p:cNvPr>
          <p:cNvSpPr>
            <a:spLocks noGrp="1"/>
          </p:cNvSpPr>
          <p:nvPr>
            <p:ph type="ctrTitle"/>
          </p:nvPr>
        </p:nvSpPr>
        <p:spPr>
          <a:xfrm>
            <a:off x="1290756" y="457747"/>
            <a:ext cx="8905295" cy="1646302"/>
          </a:xfrm>
        </p:spPr>
        <p:txBody>
          <a:bodyPr>
            <a:normAutofit/>
          </a:bodyPr>
          <a:lstStyle/>
          <a:p>
            <a:r>
              <a:rPr lang="en-IN" dirty="0">
                <a:solidFill>
                  <a:schemeClr val="tx1"/>
                </a:solidFill>
                <a:latin typeface="+mn-lt"/>
              </a:rPr>
              <a:t>GENERATIVE AI TEXT FEATURES</a:t>
            </a:r>
          </a:p>
        </p:txBody>
      </p:sp>
      <p:sp>
        <p:nvSpPr>
          <p:cNvPr id="3" name="Subtitle 2">
            <a:extLst>
              <a:ext uri="{FF2B5EF4-FFF2-40B4-BE49-F238E27FC236}">
                <a16:creationId xmlns:a16="http://schemas.microsoft.com/office/drawing/2014/main" id="{A6E2DBBE-511F-6C7D-53CF-2192124ED35E}"/>
              </a:ext>
            </a:extLst>
          </p:cNvPr>
          <p:cNvSpPr>
            <a:spLocks noGrp="1"/>
          </p:cNvSpPr>
          <p:nvPr>
            <p:ph type="subTitle" idx="1"/>
          </p:nvPr>
        </p:nvSpPr>
        <p:spPr>
          <a:xfrm>
            <a:off x="1595269" y="2871019"/>
            <a:ext cx="9001462" cy="2871020"/>
          </a:xfrm>
        </p:spPr>
        <p:txBody>
          <a:bodyPr>
            <a:normAutofit/>
          </a:bodyPr>
          <a:lstStyle/>
          <a:p>
            <a:r>
              <a:rPr lang="en-IN" dirty="0"/>
              <a:t>TEAM MEMBERS:</a:t>
            </a:r>
          </a:p>
          <a:p>
            <a:r>
              <a:rPr lang="en-IN" dirty="0"/>
              <a:t>P.SRINADH     -      99220041325</a:t>
            </a:r>
          </a:p>
          <a:p>
            <a:r>
              <a:rPr lang="en-IN" dirty="0"/>
              <a:t>P.BRAHMA TEJA - 99220041299</a:t>
            </a:r>
          </a:p>
          <a:p>
            <a:r>
              <a:rPr lang="en-IN" dirty="0"/>
              <a:t>P.TIRUMALESH  -  99220041288</a:t>
            </a:r>
          </a:p>
        </p:txBody>
      </p:sp>
    </p:spTree>
    <p:extLst>
      <p:ext uri="{BB962C8B-B14F-4D97-AF65-F5344CB8AC3E}">
        <p14:creationId xmlns:p14="http://schemas.microsoft.com/office/powerpoint/2010/main" val="419085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ACEE-8D15-6B35-39BB-21F66BC9C270}"/>
              </a:ext>
            </a:extLst>
          </p:cNvPr>
          <p:cNvSpPr>
            <a:spLocks noGrp="1"/>
          </p:cNvSpPr>
          <p:nvPr>
            <p:ph type="title"/>
          </p:nvPr>
        </p:nvSpPr>
        <p:spPr>
          <a:xfrm>
            <a:off x="919119" y="2408903"/>
            <a:ext cx="10353761" cy="1326321"/>
          </a:xfrm>
        </p:spPr>
        <p:txBody>
          <a:bodyPr>
            <a:normAutofit/>
          </a:bodyPr>
          <a:lstStyle/>
          <a:p>
            <a:r>
              <a:rPr lang="en-IN" sz="8800" dirty="0"/>
              <a:t>THANK YOU</a:t>
            </a:r>
          </a:p>
        </p:txBody>
      </p:sp>
    </p:spTree>
    <p:extLst>
      <p:ext uri="{BB962C8B-B14F-4D97-AF65-F5344CB8AC3E}">
        <p14:creationId xmlns:p14="http://schemas.microsoft.com/office/powerpoint/2010/main" val="228858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0692-4024-F077-A760-33358E017FB5}"/>
              </a:ext>
            </a:extLst>
          </p:cNvPr>
          <p:cNvSpPr>
            <a:spLocks noGrp="1"/>
          </p:cNvSpPr>
          <p:nvPr>
            <p:ph type="title"/>
          </p:nvPr>
        </p:nvSpPr>
        <p:spPr>
          <a:xfrm>
            <a:off x="913795" y="609600"/>
            <a:ext cx="5536165" cy="1326321"/>
          </a:xfrm>
        </p:spPr>
        <p:txBody>
          <a:bodyPr/>
          <a:lstStyle/>
          <a:p>
            <a:r>
              <a:rPr lang="en-IN" dirty="0"/>
              <a:t>PROBLEM STATEMENT</a:t>
            </a:r>
          </a:p>
        </p:txBody>
      </p:sp>
      <p:sp>
        <p:nvSpPr>
          <p:cNvPr id="3" name="Content Placeholder 2">
            <a:extLst>
              <a:ext uri="{FF2B5EF4-FFF2-40B4-BE49-F238E27FC236}">
                <a16:creationId xmlns:a16="http://schemas.microsoft.com/office/drawing/2014/main" id="{A80AC893-0DEC-954A-6A71-ABD1702C0F98}"/>
              </a:ext>
            </a:extLst>
          </p:cNvPr>
          <p:cNvSpPr>
            <a:spLocks noGrp="1"/>
          </p:cNvSpPr>
          <p:nvPr>
            <p:ph idx="1"/>
          </p:nvPr>
        </p:nvSpPr>
        <p:spPr>
          <a:xfrm>
            <a:off x="913795" y="1681315"/>
            <a:ext cx="10353762" cy="4660491"/>
          </a:xfrm>
        </p:spPr>
        <p:txBody>
          <a:bodyPr>
            <a:normAutofit fontScale="92500" lnSpcReduction="10000"/>
          </a:bodyPr>
          <a:lstStyle/>
          <a:p>
            <a:pPr marL="0" indent="0">
              <a:buNone/>
            </a:pPr>
            <a:r>
              <a:rPr lang="en-IN" dirty="0"/>
              <a:t>TITLE : GENERATIVE AI TEXT FEATURES :</a:t>
            </a:r>
            <a:r>
              <a:rPr lang="en-US" sz="2000" i="1" dirty="0">
                <a:effectLst/>
                <a:latin typeface="+mj-lt"/>
                <a:ea typeface="SimSun" panose="02010600030101010101" pitchFamily="2" charset="-122"/>
                <a:cs typeface="Times New Roman" panose="02020603050405020304" pitchFamily="18" charset="0"/>
              </a:rPr>
              <a:t>A comprehensive approach using Natural Language Processing Techniques and Machine Learning.</a:t>
            </a:r>
          </a:p>
          <a:p>
            <a:pPr marL="0" indent="0" algn="just">
              <a:buNone/>
            </a:pPr>
            <a:r>
              <a:rPr lang="en-US" dirty="0">
                <a:latin typeface="+mj-lt"/>
              </a:rPr>
              <a:t>Definition:</a:t>
            </a:r>
          </a:p>
          <a:p>
            <a:pPr marL="0" indent="0" algn="just">
              <a:buNone/>
            </a:pPr>
            <a:r>
              <a:rPr lang="en-US" dirty="0">
                <a:latin typeface="+mj-lt"/>
              </a:rPr>
              <a:t>The aim of this project is to come up with an intensive generative AI system, incorporating the following four major features of text processing: Text Summarization, Sentiment Analysis, Text Generation, and Language Translation. This will enhance, in turn, the processing and comprehension of huge volumes of text in a most effective manner, finding applications in content creation, customer service, data analytics, and multilingual communication. With the incorporation of sophisticated NLP algorithms and deep learning models, this would sum up text, analyze sentiments, generate contextually relevant content, and translate text across languages-while maintaining accuracy and naturalness that provide valuable insights and enhance communication across diverse domains.</a:t>
            </a:r>
            <a:endParaRPr lang="en-IN" dirty="0">
              <a:latin typeface="+mj-lt"/>
            </a:endParaRPr>
          </a:p>
          <a:p>
            <a:pPr marL="0" indent="0">
              <a:buNone/>
            </a:pPr>
            <a:endParaRPr lang="en-IN" dirty="0"/>
          </a:p>
        </p:txBody>
      </p:sp>
    </p:spTree>
    <p:extLst>
      <p:ext uri="{BB962C8B-B14F-4D97-AF65-F5344CB8AC3E}">
        <p14:creationId xmlns:p14="http://schemas.microsoft.com/office/powerpoint/2010/main" val="25261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7A94-AD53-7466-72C3-26AF318DDB31}"/>
              </a:ext>
            </a:extLst>
          </p:cNvPr>
          <p:cNvSpPr>
            <a:spLocks noGrp="1"/>
          </p:cNvSpPr>
          <p:nvPr>
            <p:ph type="title"/>
          </p:nvPr>
        </p:nvSpPr>
        <p:spPr>
          <a:xfrm>
            <a:off x="913795" y="609600"/>
            <a:ext cx="2832295" cy="1326321"/>
          </a:xfrm>
        </p:spPr>
        <p:txBody>
          <a:bodyPr/>
          <a:lstStyle/>
          <a:p>
            <a:r>
              <a:rPr lang="en-IN" dirty="0"/>
              <a:t>ABSTRACT:</a:t>
            </a:r>
          </a:p>
        </p:txBody>
      </p:sp>
      <p:sp>
        <p:nvSpPr>
          <p:cNvPr id="3" name="Content Placeholder 2">
            <a:extLst>
              <a:ext uri="{FF2B5EF4-FFF2-40B4-BE49-F238E27FC236}">
                <a16:creationId xmlns:a16="http://schemas.microsoft.com/office/drawing/2014/main" id="{7797FA4A-9824-486D-1F9B-B5DDE5E67E1C}"/>
              </a:ext>
            </a:extLst>
          </p:cNvPr>
          <p:cNvSpPr>
            <a:spLocks noGrp="1"/>
          </p:cNvSpPr>
          <p:nvPr>
            <p:ph idx="1"/>
          </p:nvPr>
        </p:nvSpPr>
        <p:spPr>
          <a:xfrm>
            <a:off x="913795" y="1935921"/>
            <a:ext cx="10353762" cy="4312479"/>
          </a:xfrm>
        </p:spPr>
        <p:txBody>
          <a:bodyPr>
            <a:normAutofit/>
          </a:bodyPr>
          <a:lstStyle/>
          <a:p>
            <a:pPr marL="0" indent="0" algn="just">
              <a:buNone/>
            </a:pPr>
            <a:r>
              <a:rPr lang="en-US" sz="1800" dirty="0">
                <a:effectLst/>
                <a:latin typeface="Times New Roman" panose="02020603050405020304" pitchFamily="18" charset="0"/>
                <a:ea typeface="SimSun" panose="02010600030101010101" pitchFamily="2" charset="-122"/>
              </a:rPr>
              <a:t>This paper presents a construction of state-of-the-art generative AI models for fully featured integrated text-processing tools: Text Summarization, Sentiment Analysis, Text Generation, and Language Translation. The aim is at a comprehensive system that fosters natural language understanding and generation capabilities, coming in handy across broad application domains: content creation, customer service, data analytics, and multilingual communication.</a:t>
            </a:r>
            <a:r>
              <a:rPr lang="en-US" sz="1800" dirty="0">
                <a:solidFill>
                  <a:srgbClr val="60657B"/>
                </a:solidFill>
                <a:effectLst/>
                <a:latin typeface="Segoe UI" panose="020B0502040204020203" pitchFamily="34"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Advanced NLP algorithms will be deployed on this project for summarizing huge amounts of text into concise summaries. The summarization module will extract the most relevant information, maintaining the meaning and key points of the original material. Such a feature can find practical application in news aggregation, research paper synthesis, and simplification of e-mail content. The sentiment analysis component will classify text data by emotional tone into positive, negative, or neutral. This module will provide contextually relevant and human-like text based on either given prompts or partial input</a:t>
            </a:r>
            <a:endParaRPr lang="en-IN" dirty="0"/>
          </a:p>
        </p:txBody>
      </p:sp>
    </p:spTree>
    <p:extLst>
      <p:ext uri="{BB962C8B-B14F-4D97-AF65-F5344CB8AC3E}">
        <p14:creationId xmlns:p14="http://schemas.microsoft.com/office/powerpoint/2010/main" val="83237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C129-82A3-B261-A9F2-A0969FF3E854}"/>
              </a:ext>
            </a:extLst>
          </p:cNvPr>
          <p:cNvSpPr>
            <a:spLocks noGrp="1"/>
          </p:cNvSpPr>
          <p:nvPr>
            <p:ph type="title"/>
          </p:nvPr>
        </p:nvSpPr>
        <p:spPr>
          <a:xfrm>
            <a:off x="913797" y="609600"/>
            <a:ext cx="3441894" cy="1326321"/>
          </a:xfrm>
        </p:spPr>
        <p:txBody>
          <a:bodyPr/>
          <a:lstStyle/>
          <a:p>
            <a:r>
              <a:rPr lang="en-IN" dirty="0"/>
              <a:t>OBJECTIVES :</a:t>
            </a:r>
          </a:p>
        </p:txBody>
      </p:sp>
      <p:sp>
        <p:nvSpPr>
          <p:cNvPr id="3" name="Content Placeholder 2">
            <a:extLst>
              <a:ext uri="{FF2B5EF4-FFF2-40B4-BE49-F238E27FC236}">
                <a16:creationId xmlns:a16="http://schemas.microsoft.com/office/drawing/2014/main" id="{5B0CD186-A100-7B5F-4F90-7A297AD96F47}"/>
              </a:ext>
            </a:extLst>
          </p:cNvPr>
          <p:cNvSpPr>
            <a:spLocks noGrp="1"/>
          </p:cNvSpPr>
          <p:nvPr>
            <p:ph idx="1"/>
          </p:nvPr>
        </p:nvSpPr>
        <p:spPr/>
        <p:txBody>
          <a:bodyPr/>
          <a:lstStyle/>
          <a:p>
            <a:pPr>
              <a:buFont typeface="Wingdings" panose="05000000000000000000" pitchFamily="2" charset="2"/>
              <a:buChar char="Ø"/>
            </a:pPr>
            <a:r>
              <a:rPr lang="en-US" dirty="0"/>
              <a:t>Develop a Unified NLP Platform</a:t>
            </a:r>
          </a:p>
          <a:p>
            <a:pPr>
              <a:buFont typeface="Wingdings" panose="05000000000000000000" pitchFamily="2" charset="2"/>
              <a:buChar char="Ø"/>
            </a:pPr>
            <a:r>
              <a:rPr lang="en-IN" dirty="0"/>
              <a:t>Enhance Text Summarization</a:t>
            </a:r>
            <a:endParaRPr lang="en-US" dirty="0"/>
          </a:p>
          <a:p>
            <a:pPr>
              <a:buFont typeface="Wingdings" panose="05000000000000000000" pitchFamily="2" charset="2"/>
              <a:buChar char="Ø"/>
            </a:pPr>
            <a:r>
              <a:rPr lang="en-IN" dirty="0"/>
              <a:t>Refine Sentiment Analysis</a:t>
            </a:r>
            <a:endParaRPr lang="en-US" dirty="0"/>
          </a:p>
          <a:p>
            <a:pPr>
              <a:buFont typeface="Wingdings" panose="05000000000000000000" pitchFamily="2" charset="2"/>
              <a:buChar char="Ø"/>
            </a:pPr>
            <a:r>
              <a:rPr lang="en-IN" dirty="0"/>
              <a:t>Enable Context-Aware Text Generation</a:t>
            </a:r>
            <a:endParaRPr lang="en-US" dirty="0"/>
          </a:p>
          <a:p>
            <a:pPr>
              <a:buFont typeface="Wingdings" panose="05000000000000000000" pitchFamily="2" charset="2"/>
              <a:buChar char="Ø"/>
            </a:pPr>
            <a:r>
              <a:rPr lang="en-IN" dirty="0"/>
              <a:t>Achieve High-Quality Language Translation</a:t>
            </a:r>
            <a:endParaRPr lang="en-US" dirty="0"/>
          </a:p>
          <a:p>
            <a:pPr>
              <a:buFont typeface="Wingdings" panose="05000000000000000000" pitchFamily="2" charset="2"/>
              <a:buChar char="Ø"/>
            </a:pPr>
            <a:r>
              <a:rPr lang="en-US" dirty="0"/>
              <a:t>Drive Real-World Application and Adaptation</a:t>
            </a:r>
            <a:endParaRPr lang="en-IN" dirty="0"/>
          </a:p>
        </p:txBody>
      </p:sp>
    </p:spTree>
    <p:extLst>
      <p:ext uri="{BB962C8B-B14F-4D97-AF65-F5344CB8AC3E}">
        <p14:creationId xmlns:p14="http://schemas.microsoft.com/office/powerpoint/2010/main" val="400897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A00B-FB61-094E-82C1-7F4AD6EA5EED}"/>
              </a:ext>
            </a:extLst>
          </p:cNvPr>
          <p:cNvSpPr>
            <a:spLocks noGrp="1"/>
          </p:cNvSpPr>
          <p:nvPr>
            <p:ph type="title"/>
          </p:nvPr>
        </p:nvSpPr>
        <p:spPr>
          <a:xfrm>
            <a:off x="913796" y="609600"/>
            <a:ext cx="4670928" cy="1326321"/>
          </a:xfrm>
        </p:spPr>
        <p:txBody>
          <a:bodyPr/>
          <a:lstStyle/>
          <a:p>
            <a:r>
              <a:rPr lang="en-IN" dirty="0"/>
              <a:t>METHODOLOGIES :</a:t>
            </a:r>
          </a:p>
        </p:txBody>
      </p:sp>
      <p:sp>
        <p:nvSpPr>
          <p:cNvPr id="3" name="Content Placeholder 2">
            <a:extLst>
              <a:ext uri="{FF2B5EF4-FFF2-40B4-BE49-F238E27FC236}">
                <a16:creationId xmlns:a16="http://schemas.microsoft.com/office/drawing/2014/main" id="{6E25F876-D15F-8D89-F138-251535F60AFA}"/>
              </a:ext>
            </a:extLst>
          </p:cNvPr>
          <p:cNvSpPr>
            <a:spLocks noGrp="1"/>
          </p:cNvSpPr>
          <p:nvPr>
            <p:ph idx="1"/>
          </p:nvPr>
        </p:nvSpPr>
        <p:spPr>
          <a:xfrm>
            <a:off x="913795" y="2096063"/>
            <a:ext cx="10353762" cy="4285071"/>
          </a:xfrm>
        </p:spPr>
        <p:txBody>
          <a:bodyPr>
            <a:normAutofit/>
          </a:bodyPr>
          <a:lstStyle/>
          <a:p>
            <a:pPr algn="just"/>
            <a:r>
              <a:rPr lang="en-US" sz="1800" dirty="0">
                <a:effectLst/>
                <a:latin typeface="Times New Roman" panose="02020603050405020304" pitchFamily="18" charset="0"/>
                <a:ea typeface="SimSun" panose="02010600030101010101" pitchFamily="2" charset="-122"/>
              </a:rPr>
              <a:t>Problem definition involves the identification of a specific task that needs to be achieved, which could be text generation, summarization, or translation, among others. Success metrics are identified and used to gauge the performance of the model. Next is data collection, which is about acquiring volumes of relevant text data; the more diverse the styles, tones, and contexts there are, the more robust the model will be. This dataset is then preprocessed; range cleaning and text tokenization are the preprocessing done on this dataset in order to avoid noise and irrelevant information.</a:t>
            </a:r>
            <a:endParaRPr lang="en-IN" sz="1800" dirty="0">
              <a:effectLst/>
              <a:latin typeface="Times New Roman" panose="02020603050405020304" pitchFamily="18" charset="0"/>
              <a:ea typeface="SimSun" panose="02010600030101010101" pitchFamily="2" charset="-122"/>
            </a:endParaRPr>
          </a:p>
          <a:p>
            <a:pPr algn="just"/>
            <a:r>
              <a:rPr lang="en-US" sz="1800" spc="-5" dirty="0">
                <a:effectLst/>
                <a:latin typeface="Times New Roman" panose="02020603050405020304" pitchFamily="18" charset="0"/>
                <a:ea typeface="SimSun" panose="02010600030101010101" pitchFamily="2" charset="-122"/>
              </a:rPr>
              <a:t>Generative AI models employ a rich blend of techniques across text-based tasks, seamlessly integrating methods from summarization, sentiment analysis, text generation, and translation. For summarization, both extractive and abstractive strategies are used: extractive methods rank and select critical content, while abstractive techniques generate condensed text using transformer-based models that interpret and rewrite content</a:t>
            </a:r>
            <a:endParaRPr lang="en-IN" dirty="0"/>
          </a:p>
        </p:txBody>
      </p:sp>
    </p:spTree>
    <p:extLst>
      <p:ext uri="{BB962C8B-B14F-4D97-AF65-F5344CB8AC3E}">
        <p14:creationId xmlns:p14="http://schemas.microsoft.com/office/powerpoint/2010/main" val="244269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66B-6606-0A02-2596-84058F27743D}"/>
              </a:ext>
            </a:extLst>
          </p:cNvPr>
          <p:cNvSpPr>
            <a:spLocks noGrp="1"/>
          </p:cNvSpPr>
          <p:nvPr>
            <p:ph type="title"/>
          </p:nvPr>
        </p:nvSpPr>
        <p:spPr>
          <a:xfrm>
            <a:off x="913796" y="609600"/>
            <a:ext cx="3520552" cy="1326321"/>
          </a:xfrm>
        </p:spPr>
        <p:txBody>
          <a:bodyPr/>
          <a:lstStyle/>
          <a:p>
            <a:r>
              <a:rPr lang="en-IN" dirty="0"/>
              <a:t>ADVANTAGES:</a:t>
            </a:r>
          </a:p>
        </p:txBody>
      </p:sp>
      <p:sp>
        <p:nvSpPr>
          <p:cNvPr id="3" name="Content Placeholder 2">
            <a:extLst>
              <a:ext uri="{FF2B5EF4-FFF2-40B4-BE49-F238E27FC236}">
                <a16:creationId xmlns:a16="http://schemas.microsoft.com/office/drawing/2014/main" id="{41816A1C-5E5F-79A4-200F-34624ACFC3A1}"/>
              </a:ext>
            </a:extLst>
          </p:cNvPr>
          <p:cNvSpPr>
            <a:spLocks noGrp="1"/>
          </p:cNvSpPr>
          <p:nvPr>
            <p:ph idx="1"/>
          </p:nvPr>
        </p:nvSpPr>
        <p:spPr/>
        <p:txBody>
          <a:bodyPr/>
          <a:lstStyle/>
          <a:p>
            <a:pPr>
              <a:buFont typeface="Wingdings" panose="05000000000000000000" pitchFamily="2" charset="2"/>
              <a:buChar char="Ø"/>
            </a:pPr>
            <a:r>
              <a:rPr lang="en-IN" dirty="0"/>
              <a:t>Efficiency and Time-Saving</a:t>
            </a:r>
          </a:p>
          <a:p>
            <a:pPr>
              <a:buFont typeface="Wingdings" panose="05000000000000000000" pitchFamily="2" charset="2"/>
              <a:buChar char="Ø"/>
            </a:pPr>
            <a:r>
              <a:rPr lang="en-IN" b="1" dirty="0"/>
              <a:t>Improved Accuracy and Consistency</a:t>
            </a:r>
          </a:p>
          <a:p>
            <a:pPr>
              <a:buFont typeface="Wingdings" panose="05000000000000000000" pitchFamily="2" charset="2"/>
              <a:buChar char="Ø"/>
            </a:pPr>
            <a:r>
              <a:rPr lang="en-IN" b="1" dirty="0"/>
              <a:t>Scalability and Flexibility</a:t>
            </a:r>
          </a:p>
          <a:p>
            <a:pPr>
              <a:buFont typeface="Wingdings" panose="05000000000000000000" pitchFamily="2" charset="2"/>
              <a:buChar char="Ø"/>
            </a:pPr>
            <a:r>
              <a:rPr lang="en-IN" dirty="0"/>
              <a:t>Cost-Effectiveness</a:t>
            </a:r>
          </a:p>
          <a:p>
            <a:pPr>
              <a:buFont typeface="Wingdings" panose="05000000000000000000" pitchFamily="2" charset="2"/>
              <a:buChar char="Ø"/>
            </a:pPr>
            <a:r>
              <a:rPr lang="en-IN" dirty="0"/>
              <a:t>Enhanced Customer Engagement</a:t>
            </a:r>
          </a:p>
          <a:p>
            <a:pPr>
              <a:buFont typeface="Wingdings" panose="05000000000000000000" pitchFamily="2" charset="2"/>
              <a:buChar char="Ø"/>
            </a:pPr>
            <a:r>
              <a:rPr lang="en-IN" dirty="0"/>
              <a:t>Continuous Improvement and Adaptation</a:t>
            </a:r>
          </a:p>
        </p:txBody>
      </p:sp>
    </p:spTree>
    <p:extLst>
      <p:ext uri="{BB962C8B-B14F-4D97-AF65-F5344CB8AC3E}">
        <p14:creationId xmlns:p14="http://schemas.microsoft.com/office/powerpoint/2010/main" val="426422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8BE5-7B02-5021-56B3-5E112D2A72A4}"/>
              </a:ext>
            </a:extLst>
          </p:cNvPr>
          <p:cNvSpPr>
            <a:spLocks noGrp="1"/>
          </p:cNvSpPr>
          <p:nvPr>
            <p:ph type="title"/>
          </p:nvPr>
        </p:nvSpPr>
        <p:spPr>
          <a:xfrm>
            <a:off x="913795" y="609600"/>
            <a:ext cx="4267805" cy="1326321"/>
          </a:xfrm>
        </p:spPr>
        <p:txBody>
          <a:bodyPr/>
          <a:lstStyle/>
          <a:p>
            <a:r>
              <a:rPr lang="en-IN" dirty="0"/>
              <a:t>DISADVANTAGES:</a:t>
            </a:r>
          </a:p>
        </p:txBody>
      </p:sp>
      <p:sp>
        <p:nvSpPr>
          <p:cNvPr id="3" name="Content Placeholder 2">
            <a:extLst>
              <a:ext uri="{FF2B5EF4-FFF2-40B4-BE49-F238E27FC236}">
                <a16:creationId xmlns:a16="http://schemas.microsoft.com/office/drawing/2014/main" id="{BC8C8D18-2670-E833-5296-660BA49171F0}"/>
              </a:ext>
            </a:extLst>
          </p:cNvPr>
          <p:cNvSpPr>
            <a:spLocks noGrp="1"/>
          </p:cNvSpPr>
          <p:nvPr>
            <p:ph idx="1"/>
          </p:nvPr>
        </p:nvSpPr>
        <p:spPr/>
        <p:txBody>
          <a:bodyPr/>
          <a:lstStyle/>
          <a:p>
            <a:pPr>
              <a:buFont typeface="Wingdings" panose="05000000000000000000" pitchFamily="2" charset="2"/>
              <a:buChar char="Ø"/>
            </a:pPr>
            <a:r>
              <a:rPr lang="en-IN" dirty="0"/>
              <a:t>Dependency on Large Datasets</a:t>
            </a:r>
          </a:p>
          <a:p>
            <a:pPr>
              <a:buFont typeface="Wingdings" panose="05000000000000000000" pitchFamily="2" charset="2"/>
              <a:buChar char="Ø"/>
            </a:pPr>
            <a:r>
              <a:rPr lang="en-US" dirty="0"/>
              <a:t>Data Privacy and Security Concerns</a:t>
            </a:r>
          </a:p>
          <a:p>
            <a:pPr>
              <a:buFont typeface="Wingdings" panose="05000000000000000000" pitchFamily="2" charset="2"/>
              <a:buChar char="Ø"/>
            </a:pPr>
            <a:r>
              <a:rPr lang="en-IN" dirty="0"/>
              <a:t>Interpretability and Transparency</a:t>
            </a:r>
            <a:endParaRPr lang="en-US" dirty="0"/>
          </a:p>
          <a:p>
            <a:pPr>
              <a:buFont typeface="Wingdings" panose="05000000000000000000" pitchFamily="2" charset="2"/>
              <a:buChar char="Ø"/>
            </a:pPr>
            <a:r>
              <a:rPr lang="en-IN" dirty="0"/>
              <a:t>Cultural and Linguistic Sensitivity</a:t>
            </a:r>
          </a:p>
          <a:p>
            <a:pPr>
              <a:buFont typeface="Wingdings" panose="05000000000000000000" pitchFamily="2" charset="2"/>
              <a:buChar char="Ø"/>
            </a:pPr>
            <a:r>
              <a:rPr lang="en-IN" dirty="0"/>
              <a:t>Maintenance and Constant Updates</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54714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1A18-35D8-A028-6BBA-9597A8429078}"/>
              </a:ext>
            </a:extLst>
          </p:cNvPr>
          <p:cNvSpPr>
            <a:spLocks noGrp="1"/>
          </p:cNvSpPr>
          <p:nvPr>
            <p:ph type="title"/>
          </p:nvPr>
        </p:nvSpPr>
        <p:spPr>
          <a:xfrm>
            <a:off x="913795" y="609600"/>
            <a:ext cx="7374799" cy="1326321"/>
          </a:xfrm>
        </p:spPr>
        <p:txBody>
          <a:bodyPr/>
          <a:lstStyle/>
          <a:p>
            <a:r>
              <a:rPr lang="en-IN" dirty="0"/>
              <a:t>Implementation &amp; output:</a:t>
            </a:r>
          </a:p>
        </p:txBody>
      </p:sp>
      <p:pic>
        <p:nvPicPr>
          <p:cNvPr id="7" name="Content Placeholder 6">
            <a:extLst>
              <a:ext uri="{FF2B5EF4-FFF2-40B4-BE49-F238E27FC236}">
                <a16:creationId xmlns:a16="http://schemas.microsoft.com/office/drawing/2014/main" id="{378BE4A4-7869-C368-CF5C-C7BFD6DA80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0542" y="1792276"/>
            <a:ext cx="4955458" cy="1894821"/>
          </a:xfrm>
          <a:prstGeom prst="rect">
            <a:avLst/>
          </a:prstGeom>
          <a:noFill/>
          <a:ln>
            <a:noFill/>
          </a:ln>
        </p:spPr>
      </p:pic>
      <p:pic>
        <p:nvPicPr>
          <p:cNvPr id="8" name="Picture 7">
            <a:extLst>
              <a:ext uri="{FF2B5EF4-FFF2-40B4-BE49-F238E27FC236}">
                <a16:creationId xmlns:a16="http://schemas.microsoft.com/office/drawing/2014/main" id="{16EB6205-D626-A587-B98C-9AAD79E6F4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2465" y="1792276"/>
            <a:ext cx="4465740" cy="1894821"/>
          </a:xfrm>
          <a:prstGeom prst="rect">
            <a:avLst/>
          </a:prstGeom>
          <a:noFill/>
          <a:ln>
            <a:noFill/>
          </a:ln>
        </p:spPr>
      </p:pic>
      <p:pic>
        <p:nvPicPr>
          <p:cNvPr id="9" name="Picture 8">
            <a:extLst>
              <a:ext uri="{FF2B5EF4-FFF2-40B4-BE49-F238E27FC236}">
                <a16:creationId xmlns:a16="http://schemas.microsoft.com/office/drawing/2014/main" id="{C244419C-6BB3-1E86-14A1-A5F15B8275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0543" y="4431121"/>
            <a:ext cx="4955458" cy="1894821"/>
          </a:xfrm>
          <a:prstGeom prst="rect">
            <a:avLst/>
          </a:prstGeom>
          <a:noFill/>
          <a:ln>
            <a:noFill/>
          </a:ln>
        </p:spPr>
      </p:pic>
      <p:pic>
        <p:nvPicPr>
          <p:cNvPr id="10" name="Picture 9">
            <a:extLst>
              <a:ext uri="{FF2B5EF4-FFF2-40B4-BE49-F238E27FC236}">
                <a16:creationId xmlns:a16="http://schemas.microsoft.com/office/drawing/2014/main" id="{B7B89980-6E77-9478-CC48-35F6F6C1BF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12465" y="4444835"/>
            <a:ext cx="4465740" cy="1894821"/>
          </a:xfrm>
          <a:prstGeom prst="rect">
            <a:avLst/>
          </a:prstGeom>
          <a:noFill/>
          <a:ln>
            <a:noFill/>
          </a:ln>
        </p:spPr>
      </p:pic>
    </p:spTree>
    <p:extLst>
      <p:ext uri="{BB962C8B-B14F-4D97-AF65-F5344CB8AC3E}">
        <p14:creationId xmlns:p14="http://schemas.microsoft.com/office/powerpoint/2010/main" val="289575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58BA-56EE-49FC-AF98-EFAA0B1ABF5B}"/>
              </a:ext>
            </a:extLst>
          </p:cNvPr>
          <p:cNvSpPr>
            <a:spLocks noGrp="1"/>
          </p:cNvSpPr>
          <p:nvPr>
            <p:ph type="title"/>
          </p:nvPr>
        </p:nvSpPr>
        <p:spPr>
          <a:xfrm>
            <a:off x="913796" y="609600"/>
            <a:ext cx="6303082" cy="1326321"/>
          </a:xfrm>
        </p:spPr>
        <p:txBody>
          <a:bodyPr/>
          <a:lstStyle/>
          <a:p>
            <a:r>
              <a:rPr lang="en-IN" dirty="0"/>
              <a:t>Result and discussion:</a:t>
            </a:r>
          </a:p>
        </p:txBody>
      </p:sp>
      <p:sp>
        <p:nvSpPr>
          <p:cNvPr id="3" name="Content Placeholder 2">
            <a:extLst>
              <a:ext uri="{FF2B5EF4-FFF2-40B4-BE49-F238E27FC236}">
                <a16:creationId xmlns:a16="http://schemas.microsoft.com/office/drawing/2014/main" id="{1F7227E7-E5A7-A971-8EFF-8E3345D3320E}"/>
              </a:ext>
            </a:extLst>
          </p:cNvPr>
          <p:cNvSpPr>
            <a:spLocks noGrp="1"/>
          </p:cNvSpPr>
          <p:nvPr>
            <p:ph idx="1"/>
          </p:nvPr>
        </p:nvSpPr>
        <p:spPr/>
        <p:txBody>
          <a:bodyPr>
            <a:normAutofit/>
          </a:bodyPr>
          <a:lstStyle/>
          <a:p>
            <a:pPr algn="just"/>
            <a:r>
              <a:rPr lang="en-US" spc="-5" dirty="0">
                <a:effectLst/>
                <a:latin typeface="Times New Roman" panose="02020603050405020304" pitchFamily="18" charset="0"/>
                <a:ea typeface="SimSun" panose="02010600030101010101" pitchFamily="2" charset="-122"/>
              </a:rPr>
              <a:t>The integration of Text Summarization, Sentiment Analysis, Text Generation, and Language Translation into generative AI showcases the transformative potential of these technologies across industries. However, for generative AI to reach its full potential, research must address existing limitations, such as contextual understanding, cultural nuances, factual accuracy, and bias mitigation.</a:t>
            </a:r>
            <a:endParaRPr lang="en-IN" dirty="0">
              <a:effectLst/>
              <a:latin typeface="Times New Roman" panose="02020603050405020304" pitchFamily="18" charset="0"/>
              <a:ea typeface="SimSun" panose="02010600030101010101" pitchFamily="2" charset="-122"/>
            </a:endParaRPr>
          </a:p>
          <a:p>
            <a:pPr algn="just"/>
            <a:r>
              <a:rPr lang="en-US" spc="-5" dirty="0">
                <a:effectLst/>
                <a:latin typeface="Times New Roman" panose="02020603050405020304" pitchFamily="18" charset="0"/>
                <a:ea typeface="SimSun" panose="02010600030101010101" pitchFamily="2" charset="-122"/>
              </a:rPr>
              <a:t>The evaluation of generative AI text features—including Text Summarization, Sentiment Analysis, Text Generation, and Language Translation—highlights impressive progress while also bringing to light areas that require continued research and refinement</a:t>
            </a:r>
            <a:endParaRPr lang="en-IN" sz="2400" dirty="0"/>
          </a:p>
        </p:txBody>
      </p:sp>
    </p:spTree>
    <p:extLst>
      <p:ext uri="{BB962C8B-B14F-4D97-AF65-F5344CB8AC3E}">
        <p14:creationId xmlns:p14="http://schemas.microsoft.com/office/powerpoint/2010/main" val="3581599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TotalTime>
  <Words>679</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Rockwell</vt:lpstr>
      <vt:lpstr>Segoe UI</vt:lpstr>
      <vt:lpstr>Times New Roman</vt:lpstr>
      <vt:lpstr>Wingdings</vt:lpstr>
      <vt:lpstr>Damask</vt:lpstr>
      <vt:lpstr>GENERATIVE AI TEXT FEATURES</vt:lpstr>
      <vt:lpstr>PROBLEM STATEMENT</vt:lpstr>
      <vt:lpstr>ABSTRACT:</vt:lpstr>
      <vt:lpstr>OBJECTIVES :</vt:lpstr>
      <vt:lpstr>METHODOLOGIES :</vt:lpstr>
      <vt:lpstr>ADVANTAGES:</vt:lpstr>
      <vt:lpstr>DISADVANTAGES:</vt:lpstr>
      <vt:lpstr>Implementation &amp; output:</vt:lpstr>
      <vt:lpstr>Result and discussion: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Brahma Teja</dc:creator>
  <cp:lastModifiedBy>Brahma Teja</cp:lastModifiedBy>
  <cp:revision>1</cp:revision>
  <dcterms:created xsi:type="dcterms:W3CDTF">2024-11-15T12:29:34Z</dcterms:created>
  <dcterms:modified xsi:type="dcterms:W3CDTF">2024-11-15T13:19:06Z</dcterms:modified>
</cp:coreProperties>
</file>