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8" r:id="rId9"/>
    <p:sldId id="269" r:id="rId10"/>
    <p:sldId id="276" r:id="rId11"/>
    <p:sldId id="277" r:id="rId12"/>
    <p:sldId id="278" r:id="rId13"/>
    <p:sldId id="273" r:id="rId14"/>
    <p:sldId id="272" r:id="rId15"/>
    <p:sldId id="274" r:id="rId16"/>
    <p:sldId id="27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F27D-8D9D-4EEB-A70F-FB9048E533A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A1A76-AB06-4152-9993-670A7AB7C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6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A1A76-AB06-4152-9993-670A7AB7C0C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8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445D-FAE0-2767-7897-E6CF94797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61D62-D758-F54A-283D-AADD18711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48BE-21DC-A06F-4801-63D35904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045D5-8003-D61F-2D6E-4CED12F1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B5E2-9519-0BB4-CBF2-D66C9B66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5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03DA-E101-F252-A31B-0064A919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F83A1-9860-26C4-22A4-4711BEA1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7597-CFA4-8292-ACC4-BD62EDA6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96AC-E289-D72C-5D54-C41EB0CE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5374-0B01-4857-E180-9958E48D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7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87477-CC30-54A7-CDFB-716A0A83C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C3586-8F03-F3FC-6A19-DDF3BEA6D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74A3-4015-AC41-A3FD-E139B49B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B7AB-EF00-F899-7799-09CC64F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A22B-EA39-1651-424B-CB9CE7BC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8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3CAF-1D76-3F0D-D4E6-F464472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6121-834C-B95D-1E14-5943E54C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038BC-E1C4-F4F1-50F2-406CC8AD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78C97-D5A8-4D07-9380-D1B121F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929A6-F84A-B10B-EAF4-D3CB2B5B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2218-8E27-79E3-CBFA-A5AEB09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93078-1FA1-6A82-3AEF-274724985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DCF8-98E4-8510-BEA7-123FE1C9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909-5A9D-10F4-FA3A-1961DB37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408E-74CD-24D7-7FA0-73D7460B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35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19B7-0B0E-179E-DE5E-0E03500F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85B4-1ECB-4DE7-6D82-3B9509F53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2C3A-88A2-357D-67FD-E320F1F9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696B-DD05-5E7E-1575-44515E33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663A-A92A-7D76-0D65-400BBD3E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57C9-E7CD-CCB0-D351-4BB85E0F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3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EF53-5162-ABF6-5028-1F25F8F0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60F8D-2E2E-45C8-740A-ADC371E1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B9395-4420-C5A9-1030-DB04D2707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2B850-9EE4-10B7-363B-18B86A8A5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ECE58-5390-C7A3-C96C-8E398C401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09A7A-F0AE-CC11-25C7-FF71663D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CE50E-C0BF-9F0D-6715-E55DD5C6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DD009-4674-4000-3EC7-7C01B884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5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3549-C082-719B-E9BD-4B87CB1E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DFA09-BA57-515F-B53F-CDA3C9B0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21F0F-2B2B-E62F-A2A2-43CCB9BD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A4B67-C9CE-5241-C1DF-60CB70D7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0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1CA1F-C39C-F164-9B17-AB6517C0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65B04-422F-774A-BD93-759B0A97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DD60-0BAF-F8B0-1007-9B867910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7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2F14-599B-5A6E-D567-8D653FDD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3367-4244-E6CF-4FCA-670514CC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A4226-3476-EC19-AE57-B7EA54BC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D7F2B-65BF-439E-B72C-2C175F80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20C5-F3E1-8FEA-4D29-1787A73C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1F98A-909A-B0C7-FAAE-CD11EE8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6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B773-AF73-D89E-ED8B-F8AEEF74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D20E0-C133-F971-B989-A5108BAE6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DF95-3F0E-4245-4909-24EDB4EC6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3B9D6-D2A9-4289-ED82-827F1F7B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9A3C-304C-8764-12FA-4BC8E343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0A78A-94D9-CB47-38AB-5744D1DC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7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5138E-8DD1-4CBD-ACF5-CDD45810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9565-021C-CFED-6CB7-A23B1F9F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8E24-8AD3-F181-58D9-8B30BD446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2782-793B-4D1C-8DBC-B30FD90D2F33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6CB4-09F8-4ECF-94B5-B3A636C5F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E02D-2AC8-7192-1667-A7E9A082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0857-6C5A-468D-AFEC-E49D13069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psat.deviantart.com/art/Neural-Network-58017544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psat.deviantart.com/art/Neural-Network-58017544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apsat.deviantart.com/art/Neural-Network-58017544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researchleap.com/guide-for-author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91380" TargetMode="External"/><Relationship Id="rId3" Type="http://schemas.microsoft.com/office/2007/relationships/hdphoto" Target="../media/hdphoto2.wdp"/><Relationship Id="rId7" Type="http://schemas.openxmlformats.org/officeDocument/2006/relationships/hyperlink" Target="https://ieeexplore.ieee.org/document/9506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730563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researchleap.com/guide-for-authors/" TargetMode="External"/><Relationship Id="rId9" Type="http://schemas.openxmlformats.org/officeDocument/2006/relationships/hyperlink" Target="https://arxiv.org/pdf/2207.10564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mage-enhancement-techniques-using-opencv-python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ablog.org/2013/03/11/github-generat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ramablog.org/2013/03/11/github-generation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hyperlink" Target="https://researchleap.com/guide-for-authors/" TargetMode="External"/><Relationship Id="rId2" Type="http://schemas.openxmlformats.org/officeDocument/2006/relationships/hyperlink" Target="https://sociologiac.net/2018/09/14/google-dataset-search-un-buscador-de-base-de-dat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psat.deviantart.com/art/Neural-Network-58017544" TargetMode="Externa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rajasegar.deviantart.com/art/The-Neural-Network-177904377" TargetMode="External"/><Relationship Id="rId9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ologiac.net/2018/09/14/google-dataset-search-un-buscador-de-base-de-dato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soumikrakshit/lol-dataset/" TargetMode="External"/><Relationship Id="rId4" Type="http://schemas.openxmlformats.org/officeDocument/2006/relationships/hyperlink" Target="https://sociologiac.net/2018/09/14/google-dataset-search-un-buscador-de-base-de-dato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jasegar.deviantart.com/art/The-Neural-Network-17790437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jasegar.deviantart.com/art/The-Neural-Network-17790437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apsat.deviantart.com/art/Neural-Network-58017544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psat.deviantart.com/art/Neural-Network-58017544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965CACC-D535-7F09-00FA-13B28F90B1C6}"/>
              </a:ext>
            </a:extLst>
          </p:cNvPr>
          <p:cNvGrpSpPr/>
          <p:nvPr/>
        </p:nvGrpSpPr>
        <p:grpSpPr>
          <a:xfrm>
            <a:off x="206410" y="-2622120"/>
            <a:ext cx="7281213" cy="10672271"/>
            <a:chOff x="395891" y="-2622120"/>
            <a:chExt cx="7281213" cy="106722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A87229-5219-46CF-51C4-56F7D60D49D2}"/>
                </a:ext>
              </a:extLst>
            </p:cNvPr>
            <p:cNvSpPr/>
            <p:nvPr/>
          </p:nvSpPr>
          <p:spPr>
            <a:xfrm rot="1889309">
              <a:off x="792481" y="-2622120"/>
              <a:ext cx="6884623" cy="1067227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2AAFFF-1A1D-7FC2-56A7-0C6C0E655F1B}"/>
                </a:ext>
              </a:extLst>
            </p:cNvPr>
            <p:cNvSpPr txBox="1"/>
            <p:nvPr/>
          </p:nvSpPr>
          <p:spPr>
            <a:xfrm>
              <a:off x="395891" y="3429000"/>
              <a:ext cx="70359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dirty="0">
                  <a:solidFill>
                    <a:schemeClr val="bg2"/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Low Light Image Enhancement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C52491-CBF4-D0DC-EDB2-C977F638F5A9}"/>
                </a:ext>
              </a:extLst>
            </p:cNvPr>
            <p:cNvSpPr txBox="1"/>
            <p:nvPr/>
          </p:nvSpPr>
          <p:spPr>
            <a:xfrm>
              <a:off x="474824" y="2993832"/>
              <a:ext cx="6756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19CSE456 Neural Networks and Deep Learning</a:t>
              </a:r>
              <a:endParaRPr lang="en-IN" sz="2400" dirty="0">
                <a:solidFill>
                  <a:schemeClr val="bg1"/>
                </a:solidFill>
                <a:latin typeface="Bahnschrift Light" panose="020B05020402040202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137374-2E73-E5E3-4419-537C845FEA84}"/>
              </a:ext>
            </a:extLst>
          </p:cNvPr>
          <p:cNvGrpSpPr/>
          <p:nvPr/>
        </p:nvGrpSpPr>
        <p:grpSpPr>
          <a:xfrm>
            <a:off x="7646058" y="-878039"/>
            <a:ext cx="5410470" cy="8443744"/>
            <a:chOff x="7646058" y="-878039"/>
            <a:chExt cx="5410470" cy="84437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4C7830-6C3F-9E4C-8597-3A0A4DEE9410}"/>
                </a:ext>
              </a:extLst>
            </p:cNvPr>
            <p:cNvGrpSpPr/>
            <p:nvPr/>
          </p:nvGrpSpPr>
          <p:grpSpPr>
            <a:xfrm>
              <a:off x="7646058" y="-878039"/>
              <a:ext cx="5240577" cy="7590100"/>
              <a:chOff x="7861317" y="-1895080"/>
              <a:chExt cx="5240577" cy="7590100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B07D660-4375-0AD0-A576-9E93A03D5DCE}"/>
                  </a:ext>
                </a:extLst>
              </p:cNvPr>
              <p:cNvSpPr/>
              <p:nvPr/>
            </p:nvSpPr>
            <p:spPr>
              <a:xfrm rot="1713833">
                <a:off x="7861317" y="-837041"/>
                <a:ext cx="1875029" cy="40071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 dirty="0"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06FA0BD-84EF-945F-1A6E-B3C648ED4314}"/>
                  </a:ext>
                </a:extLst>
              </p:cNvPr>
              <p:cNvSpPr/>
              <p:nvPr/>
            </p:nvSpPr>
            <p:spPr>
              <a:xfrm rot="1713833">
                <a:off x="8769230" y="1687856"/>
                <a:ext cx="1875029" cy="40071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2B817D-E8B7-CE90-ADDF-D8FFCC5424CD}"/>
                  </a:ext>
                </a:extLst>
              </p:cNvPr>
              <p:cNvSpPr/>
              <p:nvPr/>
            </p:nvSpPr>
            <p:spPr>
              <a:xfrm rot="1713833">
                <a:off x="10728453" y="-1895080"/>
                <a:ext cx="1875029" cy="40071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8F08A2-CF6F-3976-74CD-C2B16D72EF26}"/>
                  </a:ext>
                </a:extLst>
              </p:cNvPr>
              <p:cNvSpPr/>
              <p:nvPr/>
            </p:nvSpPr>
            <p:spPr>
              <a:xfrm rot="1713833">
                <a:off x="11226865" y="1370936"/>
                <a:ext cx="1875029" cy="40071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>
                  <a:latin typeface="Bahnschrift Light" panose="020B0502040204020203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7453F4-E01B-BA89-9065-258E8D7EADF2}"/>
                </a:ext>
              </a:extLst>
            </p:cNvPr>
            <p:cNvGrpSpPr/>
            <p:nvPr/>
          </p:nvGrpSpPr>
          <p:grpSpPr>
            <a:xfrm>
              <a:off x="7815951" y="-24395"/>
              <a:ext cx="5240577" cy="7590100"/>
              <a:chOff x="7861317" y="-1895080"/>
              <a:chExt cx="5240577" cy="7590100"/>
            </a:xfrm>
            <a:blipFill>
              <a:blip r:embed="rId3"/>
              <a:stretch>
                <a:fillRect/>
              </a:stretch>
            </a:blip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6971EA-2C75-D133-CC6B-4751790E23A3}"/>
                  </a:ext>
                </a:extLst>
              </p:cNvPr>
              <p:cNvSpPr/>
              <p:nvPr/>
            </p:nvSpPr>
            <p:spPr>
              <a:xfrm rot="1713833">
                <a:off x="7861317" y="-837041"/>
                <a:ext cx="1875029" cy="40071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7F427B-C877-1018-A514-769754BF0E3E}"/>
                  </a:ext>
                </a:extLst>
              </p:cNvPr>
              <p:cNvSpPr/>
              <p:nvPr/>
            </p:nvSpPr>
            <p:spPr>
              <a:xfrm rot="1713833">
                <a:off x="8769230" y="1687856"/>
                <a:ext cx="1875029" cy="40071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B5E346-297F-718C-F91E-92EFD5E5A55B}"/>
                  </a:ext>
                </a:extLst>
              </p:cNvPr>
              <p:cNvSpPr/>
              <p:nvPr/>
            </p:nvSpPr>
            <p:spPr>
              <a:xfrm rot="1713833">
                <a:off x="10728453" y="-1895080"/>
                <a:ext cx="1875029" cy="40071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 dirty="0"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B99B2B-AD86-A34D-05EB-1E385C7D67E1}"/>
                  </a:ext>
                </a:extLst>
              </p:cNvPr>
              <p:cNvSpPr/>
              <p:nvPr/>
            </p:nvSpPr>
            <p:spPr>
              <a:xfrm rot="1713833">
                <a:off x="11226865" y="1370936"/>
                <a:ext cx="1875029" cy="40071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>
                  <a:latin typeface="Bahnschrift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1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750D9-0A1D-41AB-54E6-9B8D307C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844" b="14844"/>
          <a:stretch/>
        </p:blipFill>
        <p:spPr>
          <a:xfrm>
            <a:off x="-67195" y="-137162"/>
            <a:ext cx="12435840" cy="72691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DBD7-F374-D3B2-0586-F67D00C54856}"/>
              </a:ext>
            </a:extLst>
          </p:cNvPr>
          <p:cNvSpPr txBox="1"/>
          <p:nvPr/>
        </p:nvSpPr>
        <p:spPr>
          <a:xfrm>
            <a:off x="206084" y="393802"/>
            <a:ext cx="1075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Implementation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814F51-F10C-44DF-D2C0-93643F3BDD87}"/>
              </a:ext>
            </a:extLst>
          </p:cNvPr>
          <p:cNvSpPr/>
          <p:nvPr/>
        </p:nvSpPr>
        <p:spPr>
          <a:xfrm>
            <a:off x="-415636" y="2067791"/>
            <a:ext cx="13061372" cy="5064172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97EFA-5FA7-8CF0-30B1-D79914565CDB}"/>
              </a:ext>
            </a:extLst>
          </p:cNvPr>
          <p:cNvSpPr txBox="1"/>
          <p:nvPr/>
        </p:nvSpPr>
        <p:spPr>
          <a:xfrm>
            <a:off x="604053" y="2302907"/>
            <a:ext cx="1056617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itka Small Semibold" pitchFamily="2" charset="0"/>
              </a:rPr>
              <a:t>4) Model Architecture</a:t>
            </a:r>
          </a:p>
          <a:p>
            <a:pPr algn="l"/>
            <a:r>
              <a:rPr lang="en-US" b="1" i="0" dirty="0">
                <a:effectLst/>
                <a:latin typeface="Sitka Small Semibold" pitchFamily="2" charset="0"/>
              </a:rPr>
              <a:t>l Overview: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Input Layer:</a:t>
            </a:r>
            <a:endParaRPr lang="en-US" b="0" i="0" dirty="0">
              <a:solidFill>
                <a:srgbClr val="D1D5DB"/>
              </a:solidFill>
              <a:effectLst/>
              <a:latin typeface="Sitka Small Semibold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Image input size: (256, 256, 3) for RGB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Convolutional Branches:</a:t>
            </a:r>
            <a:endParaRPr lang="en-US" b="0" i="0" dirty="0">
              <a:solidFill>
                <a:srgbClr val="D1D5DB"/>
              </a:solidFill>
              <a:effectLst/>
              <a:latin typeface="Sitka Small Semibold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Multiple branches process input differently.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Branch 1 and Branch 3: 3 convolutional layers each with increasing filters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itka Small Semibold" pitchFamily="2" charset="0"/>
              </a:rPr>
              <a:t>ReLU</a:t>
            </a:r>
            <a:r>
              <a:rPr lang="en-US" b="0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 activation.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Branch 2: 3 convolutional layers with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itka Small Semibold" pitchFamily="2" charset="0"/>
              </a:rPr>
              <a:t>ReLU</a:t>
            </a:r>
            <a:r>
              <a:rPr lang="en-US" b="0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 activation.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Merge Operation:</a:t>
            </a:r>
            <a:endParaRPr lang="en-US" b="0" i="0" dirty="0">
              <a:solidFill>
                <a:srgbClr val="D1D5DB"/>
              </a:solidFill>
              <a:effectLst/>
              <a:latin typeface="Sitka Small Semibold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Branch outputs are merged using element-wise addition.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Output Branch:</a:t>
            </a:r>
            <a:endParaRPr lang="en-US" b="0" i="0" dirty="0">
              <a:solidFill>
                <a:srgbClr val="D1D5DB"/>
              </a:solidFill>
              <a:effectLst/>
              <a:latin typeface="Sitka Small Semibold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itka Small Semibold" pitchFamily="2" charset="0"/>
              </a:rPr>
              <a:t>Merged features go through a convolutional layer to produce a 3-channel enhanced image.</a:t>
            </a:r>
          </a:p>
        </p:txBody>
      </p:sp>
    </p:spTree>
    <p:extLst>
      <p:ext uri="{BB962C8B-B14F-4D97-AF65-F5344CB8AC3E}">
        <p14:creationId xmlns:p14="http://schemas.microsoft.com/office/powerpoint/2010/main" val="3326436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750D9-0A1D-41AB-54E6-9B8D307C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844" b="14844"/>
          <a:stretch/>
        </p:blipFill>
        <p:spPr>
          <a:xfrm>
            <a:off x="-67195" y="-137162"/>
            <a:ext cx="12435840" cy="72691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DBD7-F374-D3B2-0586-F67D00C54856}"/>
              </a:ext>
            </a:extLst>
          </p:cNvPr>
          <p:cNvSpPr txBox="1"/>
          <p:nvPr/>
        </p:nvSpPr>
        <p:spPr>
          <a:xfrm>
            <a:off x="206084" y="393802"/>
            <a:ext cx="1075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Implementation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814F51-F10C-44DF-D2C0-93643F3BDD87}"/>
              </a:ext>
            </a:extLst>
          </p:cNvPr>
          <p:cNvSpPr/>
          <p:nvPr/>
        </p:nvSpPr>
        <p:spPr>
          <a:xfrm>
            <a:off x="-379961" y="2067791"/>
            <a:ext cx="13061372" cy="5064172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97EFA-5FA7-8CF0-30B1-D79914565CDB}"/>
              </a:ext>
            </a:extLst>
          </p:cNvPr>
          <p:cNvSpPr txBox="1"/>
          <p:nvPr/>
        </p:nvSpPr>
        <p:spPr>
          <a:xfrm>
            <a:off x="206084" y="2178216"/>
            <a:ext cx="1056617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itka Small Semibold" pitchFamily="2" charset="0"/>
              </a:rPr>
              <a:t>5) Model Compilation and Training</a:t>
            </a:r>
          </a:p>
          <a:p>
            <a:endParaRPr lang="en-IN" sz="2800" dirty="0">
              <a:solidFill>
                <a:schemeClr val="bg1"/>
              </a:solidFill>
              <a:latin typeface="Sitka Small Semibold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Compile the model using an optimizer ('</a:t>
            </a:r>
            <a:r>
              <a:rPr lang="en-US" dirty="0" err="1">
                <a:solidFill>
                  <a:schemeClr val="bg1"/>
                </a:solidFill>
                <a:latin typeface="Sitka Small Semibold" pitchFamily="2" charset="0"/>
              </a:rPr>
              <a:t>adam</a:t>
            </a:r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') and a suitable loss function ('</a:t>
            </a:r>
            <a:r>
              <a:rPr lang="en-US" dirty="0" err="1">
                <a:solidFill>
                  <a:schemeClr val="bg1"/>
                </a:solidFill>
                <a:latin typeface="Sitka Small Semibold" pitchFamily="2" charset="0"/>
              </a:rPr>
              <a:t>mean_squared_error</a:t>
            </a:r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’). </a:t>
            </a: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Train the model using the training data with a validation split. </a:t>
            </a: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Monitor training progress using metrics like accuracy.</a:t>
            </a:r>
            <a:endParaRPr lang="en-IN" dirty="0">
              <a:solidFill>
                <a:schemeClr val="bg1"/>
              </a:solidFill>
              <a:latin typeface="Sitka Small Semibold" pitchFamily="2" charset="0"/>
            </a:endParaRPr>
          </a:p>
          <a:p>
            <a:pPr algn="l"/>
            <a:r>
              <a:rPr lang="en-US" b="1" i="0" dirty="0">
                <a:effectLst/>
                <a:latin typeface="Sitka Small Semibold" pitchFamily="2" charset="0"/>
              </a:rPr>
              <a:t>l Overview: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17F30-BDE9-AD73-932A-0C31539D1E83}"/>
              </a:ext>
            </a:extLst>
          </p:cNvPr>
          <p:cNvSpPr txBox="1"/>
          <p:nvPr/>
        </p:nvSpPr>
        <p:spPr>
          <a:xfrm>
            <a:off x="206084" y="4627743"/>
            <a:ext cx="105661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itka Small Semibold" pitchFamily="2" charset="0"/>
              </a:rPr>
              <a:t>6) Evaluation</a:t>
            </a:r>
          </a:p>
          <a:p>
            <a:endParaRPr lang="en-IN" sz="2800" dirty="0">
              <a:solidFill>
                <a:schemeClr val="bg1"/>
              </a:solidFill>
              <a:latin typeface="Sitka Small Semibold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Evaluate the trained model on the test data using the evaluate </a:t>
            </a:r>
            <a:r>
              <a:rPr lang="en-US" dirty="0" err="1">
                <a:solidFill>
                  <a:schemeClr val="bg1"/>
                </a:solidFill>
                <a:latin typeface="Sitka Small Semibold" pitchFamily="2" charset="0"/>
              </a:rPr>
              <a:t>method.</a:t>
            </a:r>
            <a:r>
              <a:rPr lang="en-US" b="1" i="0" dirty="0" err="1">
                <a:effectLst/>
                <a:latin typeface="Sitka Small Semibold" pitchFamily="2" charset="0"/>
              </a:rPr>
              <a:t>l</a:t>
            </a:r>
            <a:r>
              <a:rPr lang="en-US" b="1" i="0" dirty="0">
                <a:effectLst/>
                <a:latin typeface="Sitka Small Semibold" pitchFamily="2" charset="0"/>
              </a:rPr>
              <a:t> Overview:</a:t>
            </a:r>
          </a:p>
        </p:txBody>
      </p:sp>
    </p:spTree>
    <p:extLst>
      <p:ext uri="{BB962C8B-B14F-4D97-AF65-F5344CB8AC3E}">
        <p14:creationId xmlns:p14="http://schemas.microsoft.com/office/powerpoint/2010/main" val="1512931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750D9-0A1D-41AB-54E6-9B8D307C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844" b="14844"/>
          <a:stretch/>
        </p:blipFill>
        <p:spPr>
          <a:xfrm>
            <a:off x="-67195" y="-137162"/>
            <a:ext cx="12435840" cy="72691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DBD7-F374-D3B2-0586-F67D00C54856}"/>
              </a:ext>
            </a:extLst>
          </p:cNvPr>
          <p:cNvSpPr txBox="1"/>
          <p:nvPr/>
        </p:nvSpPr>
        <p:spPr>
          <a:xfrm>
            <a:off x="206084" y="393802"/>
            <a:ext cx="1075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Implementation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814F51-F10C-44DF-D2C0-93643F3BDD87}"/>
              </a:ext>
            </a:extLst>
          </p:cNvPr>
          <p:cNvSpPr/>
          <p:nvPr/>
        </p:nvSpPr>
        <p:spPr>
          <a:xfrm>
            <a:off x="-379961" y="2067791"/>
            <a:ext cx="13061372" cy="5064172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97EFA-5FA7-8CF0-30B1-D79914565CDB}"/>
              </a:ext>
            </a:extLst>
          </p:cNvPr>
          <p:cNvSpPr txBox="1"/>
          <p:nvPr/>
        </p:nvSpPr>
        <p:spPr>
          <a:xfrm>
            <a:off x="206084" y="2178216"/>
            <a:ext cx="10566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itka Small Semibold" pitchFamily="2" charset="0"/>
              </a:rPr>
              <a:t>7) Performance Metrics</a:t>
            </a:r>
          </a:p>
          <a:p>
            <a:endParaRPr lang="en-IN" sz="2800" dirty="0">
              <a:solidFill>
                <a:schemeClr val="bg1"/>
              </a:solidFill>
              <a:latin typeface="Sitka Small Semibold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Define functions to calculate PSNR and SSIM scores using appropriate libraries (e.g., scikit-image).</a:t>
            </a: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Calculate individual scores for each test image and average scores</a:t>
            </a:r>
            <a:r>
              <a:rPr lang="en-US" b="1" i="0" dirty="0">
                <a:effectLst/>
                <a:latin typeface="Sitka Small Semibold" pitchFamily="2" charset="0"/>
              </a:rPr>
              <a:t> Overview: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17F30-BDE9-AD73-932A-0C31539D1E83}"/>
              </a:ext>
            </a:extLst>
          </p:cNvPr>
          <p:cNvSpPr txBox="1"/>
          <p:nvPr/>
        </p:nvSpPr>
        <p:spPr>
          <a:xfrm>
            <a:off x="206084" y="4627743"/>
            <a:ext cx="105661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itka Small Semibold" pitchFamily="2" charset="0"/>
              </a:rPr>
              <a:t>8) Testing with Real Samples</a:t>
            </a:r>
          </a:p>
          <a:p>
            <a:r>
              <a:rPr lang="en-US" b="1" i="0" dirty="0">
                <a:effectLst/>
                <a:latin typeface="Sitka Small Semibold" pitchFamily="2" charset="0"/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2449900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234AC-2F8B-9F04-9315-D31021C3E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178" r="9178"/>
          <a:stretch/>
        </p:blipFill>
        <p:spPr>
          <a:xfrm>
            <a:off x="-182880" y="-1377118"/>
            <a:ext cx="14508480" cy="837989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effectLst>
            <a:reflection stA="0" endPos="65000" dist="508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DBD7-F374-D3B2-0586-F67D00C54856}"/>
              </a:ext>
            </a:extLst>
          </p:cNvPr>
          <p:cNvSpPr txBox="1"/>
          <p:nvPr/>
        </p:nvSpPr>
        <p:spPr>
          <a:xfrm>
            <a:off x="502920" y="242667"/>
            <a:ext cx="12024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Base Paper Links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5DF14-D256-2461-A844-52C4BA37FB99}"/>
              </a:ext>
            </a:extLst>
          </p:cNvPr>
          <p:cNvSpPr/>
          <p:nvPr/>
        </p:nvSpPr>
        <p:spPr>
          <a:xfrm>
            <a:off x="12884573" y="-182880"/>
            <a:ext cx="325120" cy="7147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94DC09-DA3F-33A4-1BC3-A41B34791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178" r="9178"/>
          <a:stretch/>
        </p:blipFill>
        <p:spPr>
          <a:xfrm>
            <a:off x="0" y="0"/>
            <a:ext cx="12517120" cy="6858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effectLst>
            <a:reflection stA="0" endPos="65000" dist="508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071B27-4CDF-A169-B24C-DA58534060B2}"/>
              </a:ext>
            </a:extLst>
          </p:cNvPr>
          <p:cNvSpPr/>
          <p:nvPr/>
        </p:nvSpPr>
        <p:spPr>
          <a:xfrm>
            <a:off x="6494585" y="-182880"/>
            <a:ext cx="6022535" cy="714756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6000" dirty="0">
              <a:solidFill>
                <a:schemeClr val="bg1"/>
              </a:solidFill>
              <a:latin typeface="Sitka Small Semibold" pitchFamily="2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8A583-F6E5-EFB6-42FE-A4744089B6EC}"/>
              </a:ext>
            </a:extLst>
          </p:cNvPr>
          <p:cNvSpPr txBox="1"/>
          <p:nvPr/>
        </p:nvSpPr>
        <p:spPr>
          <a:xfrm>
            <a:off x="6708726" y="703384"/>
            <a:ext cx="5483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u="sng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Base Paper Links</a:t>
            </a:r>
            <a:endParaRPr lang="en-IN" sz="6000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1D7FC1-F83B-3270-F881-F66625AB6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04440"/>
              </p:ext>
            </p:extLst>
          </p:nvPr>
        </p:nvGraphicFramePr>
        <p:xfrm>
          <a:off x="6708726" y="2825255"/>
          <a:ext cx="5483274" cy="377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3274">
                  <a:extLst>
                    <a:ext uri="{9D8B030D-6E8A-4147-A177-3AD203B41FA5}">
                      <a16:colId xmlns:a16="http://schemas.microsoft.com/office/drawing/2014/main" val="1422831297"/>
                    </a:ext>
                  </a:extLst>
                </a:gridCol>
              </a:tblGrid>
              <a:tr h="4570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Based on image enhancement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392938"/>
                  </a:ext>
                </a:extLst>
              </a:tr>
              <a:tr h="95298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hlinkClick r:id="rId6"/>
                        </a:rPr>
                        <a:t>Low-light Enhancement Using </a:t>
                      </a:r>
                      <a:r>
                        <a:rPr lang="en-US" b="1" dirty="0" err="1">
                          <a:hlinkClick r:id="rId6"/>
                        </a:rPr>
                        <a:t>Retinex</a:t>
                      </a:r>
                      <a:r>
                        <a:rPr lang="en-US" b="1" dirty="0">
                          <a:hlinkClick r:id="rId6"/>
                        </a:rPr>
                        <a:t>-Decomposition Convolutional Neural Networks | IEEE Conference Publication | IEEE Xplore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94607"/>
                  </a:ext>
                </a:extLst>
              </a:tr>
              <a:tr h="95298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hlinkClick r:id="rId7"/>
                        </a:rPr>
                        <a:t>Subband</a:t>
                      </a:r>
                      <a:r>
                        <a:rPr lang="en-US" b="1" dirty="0">
                          <a:hlinkClick r:id="rId7"/>
                        </a:rPr>
                        <a:t> Adaptive Enhancement Of Low Light Images Using Wavelet-Based Convolutional Neural Networks | IEEE Conference Publication | IEEE Xplore</a:t>
                      </a:r>
                      <a:endParaRPr lang="en-IN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50690"/>
                  </a:ext>
                </a:extLst>
              </a:tr>
              <a:tr h="952989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hlinkClick r:id="rId8"/>
                        </a:rPr>
                        <a:t>Low-Light Image Enhancement for UAVs With Multi-Feature Fusion Deep Neural Networks | IEEE Journals &amp; Magazine | IEEE Xplore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748497"/>
                  </a:ext>
                </a:extLst>
              </a:tr>
              <a:tr h="457001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hlinkClick r:id="rId9"/>
                        </a:rPr>
                        <a:t>arxiv.org/pdf/2207.10564.pdf</a:t>
                      </a:r>
                      <a:endParaRPr lang="en-IN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7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34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ilky way galaxy with stars and space dust in the universe">
            <a:extLst>
              <a:ext uri="{FF2B5EF4-FFF2-40B4-BE49-F238E27FC236}">
                <a16:creationId xmlns:a16="http://schemas.microsoft.com/office/drawing/2014/main" id="{AC833655-78E4-69A6-042F-A2BCC2EA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936" y="-709474"/>
            <a:ext cx="13344004" cy="8014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E4500-1C56-48CB-2317-20572263B098}"/>
              </a:ext>
            </a:extLst>
          </p:cNvPr>
          <p:cNvSpPr txBox="1"/>
          <p:nvPr/>
        </p:nvSpPr>
        <p:spPr>
          <a:xfrm>
            <a:off x="-123031" y="0"/>
            <a:ext cx="116465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Reference Link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41EAF0-D6A6-AC6D-E3F1-5EC789EDC203}"/>
              </a:ext>
            </a:extLst>
          </p:cNvPr>
          <p:cNvSpPr/>
          <p:nvPr/>
        </p:nvSpPr>
        <p:spPr>
          <a:xfrm>
            <a:off x="162098" y="1870364"/>
            <a:ext cx="7308966" cy="4239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4A3FC-411B-A68E-E8A0-23E5F8C1A884}"/>
              </a:ext>
            </a:extLst>
          </p:cNvPr>
          <p:cNvSpPr txBox="1"/>
          <p:nvPr/>
        </p:nvSpPr>
        <p:spPr>
          <a:xfrm>
            <a:off x="789708" y="2254828"/>
            <a:ext cx="5891646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74"/>
              </a:lnSpc>
              <a:buFont typeface="+mj-lt"/>
              <a:buAutoNum type="arabicPeriod"/>
            </a:pPr>
            <a:r>
              <a:rPr lang="en-US" sz="2400" b="1" u="sng" dirty="0">
                <a:solidFill>
                  <a:srgbClr val="5271FF"/>
                </a:solidFill>
                <a:latin typeface="Canva Sans"/>
                <a:hlinkClick r:id="rId3" tooltip="https://www.geeksforgeeks.org/image-enhancement-techniques-using-opencv-python/"/>
              </a:rPr>
              <a:t>https://github.com/jinyeying/night-enhancement/blob/main/main.py</a:t>
            </a:r>
          </a:p>
          <a:p>
            <a:pPr marL="457200" indent="-457200">
              <a:lnSpc>
                <a:spcPts val="3674"/>
              </a:lnSpc>
              <a:buFont typeface="+mj-lt"/>
              <a:buAutoNum type="arabicPeriod"/>
            </a:pPr>
            <a:r>
              <a:rPr lang="en-US" sz="2400" b="1" u="sng" dirty="0">
                <a:solidFill>
                  <a:srgbClr val="5271FF"/>
                </a:solidFill>
                <a:latin typeface="Canva Sans"/>
                <a:hlinkClick r:id="rId3" tooltip="https://www.geeksforgeeks.org/image-enhancement-techniques-using-opencv-python/"/>
              </a:rPr>
              <a:t>https://github.com/dawnlh/awesome-low-light-image-enhancement</a:t>
            </a:r>
          </a:p>
          <a:p>
            <a:pPr marL="457200" indent="-457200">
              <a:lnSpc>
                <a:spcPts val="3674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b="1" u="sng" dirty="0">
                <a:solidFill>
                  <a:srgbClr val="5271FF"/>
                </a:solidFill>
                <a:latin typeface="Canva Sans"/>
              </a:rPr>
              <a:t>https://www.geeksforgeeks.org/image-enhancement-techniques-using-opencv-python/</a:t>
            </a:r>
          </a:p>
        </p:txBody>
      </p:sp>
    </p:spTree>
    <p:extLst>
      <p:ext uri="{BB962C8B-B14F-4D97-AF65-F5344CB8AC3E}">
        <p14:creationId xmlns:p14="http://schemas.microsoft.com/office/powerpoint/2010/main" val="45198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97DBD7-F374-D3B2-0586-F67D00C54856}"/>
              </a:ext>
            </a:extLst>
          </p:cNvPr>
          <p:cNvSpPr txBox="1"/>
          <p:nvPr/>
        </p:nvSpPr>
        <p:spPr>
          <a:xfrm>
            <a:off x="502920" y="242667"/>
            <a:ext cx="120243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Link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84B2A-31CF-7CF5-EDDD-A8910CE0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5735" y="458567"/>
            <a:ext cx="6089073" cy="3406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194E32-83BF-642D-196C-9F878F68A038}"/>
              </a:ext>
            </a:extLst>
          </p:cNvPr>
          <p:cNvSpPr txBox="1"/>
          <p:nvPr/>
        </p:nvSpPr>
        <p:spPr>
          <a:xfrm>
            <a:off x="950291" y="4147656"/>
            <a:ext cx="10048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GitHub Link :</a:t>
            </a:r>
            <a:r>
              <a:rPr lang="en-US" sz="2800" spc="3" dirty="0">
                <a:solidFill>
                  <a:srgbClr val="5271FF"/>
                </a:solidFill>
                <a:latin typeface="Times New Roman"/>
              </a:rPr>
              <a:t>https://github.com/ROHITH-M10/Low-Light-Image-Enhancement</a:t>
            </a:r>
          </a:p>
        </p:txBody>
      </p:sp>
    </p:spTree>
    <p:extLst>
      <p:ext uri="{BB962C8B-B14F-4D97-AF65-F5344CB8AC3E}">
        <p14:creationId xmlns:p14="http://schemas.microsoft.com/office/powerpoint/2010/main" val="3914046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D57A-3573-5F26-33BF-C915D406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9148C-E7F8-9EF6-FB4D-0E2F1AB08B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linkClick r:id="rId2" tooltip="https://sociologiac.net/2018/09/14/google-dataset-search-un-buscador-de-base-de-datos/"/>
              </a:rPr>
              <a:t>This Photo</a:t>
            </a:r>
            <a:r>
              <a:rPr lang="en-IN" sz="2000" dirty="0"/>
              <a:t> by Unknown Author is licensed under </a:t>
            </a:r>
            <a:r>
              <a:rPr lang="en-IN" sz="2000" dirty="0">
                <a:hlinkClick r:id="rId3" tooltip="https://creativecommons.org/licenses/by/3.0/"/>
              </a:rPr>
              <a:t>CC BY</a:t>
            </a:r>
            <a:endParaRPr lang="en-IN" sz="2000" dirty="0"/>
          </a:p>
          <a:p>
            <a:r>
              <a:rPr lang="en-IN" sz="2000" dirty="0">
                <a:hlinkClick r:id="rId4" tooltip="http://rajasegar.deviantart.com/art/The-Neural-Network-177904377"/>
              </a:rPr>
              <a:t>This Photo</a:t>
            </a:r>
            <a:r>
              <a:rPr lang="en-IN" sz="2000" dirty="0"/>
              <a:t> by Unknown Author is licensed under </a:t>
            </a:r>
            <a:r>
              <a:rPr lang="en-IN" sz="2000" dirty="0">
                <a:hlinkClick r:id="rId5" tooltip="https://creativecommons.org/licenses/by-nc-nd/3.0/"/>
              </a:rPr>
              <a:t>CC BY-NC-ND</a:t>
            </a:r>
            <a:endParaRPr lang="en-IN" sz="2000" dirty="0"/>
          </a:p>
          <a:p>
            <a:r>
              <a:rPr lang="en-IN" sz="2000" dirty="0">
                <a:hlinkClick r:id="rId6" tooltip="http://capsat.deviantart.com/art/Neural-Network-58017544"/>
              </a:rPr>
              <a:t>This Photo</a:t>
            </a:r>
            <a:r>
              <a:rPr lang="en-IN" sz="2000" dirty="0"/>
              <a:t> by Unknown Author is licensed under </a:t>
            </a:r>
            <a:r>
              <a:rPr lang="en-IN" sz="2000" dirty="0">
                <a:hlinkClick r:id="rId5" tooltip="https://creativecommons.org/licenses/by-nc-nd/3.0/"/>
              </a:rPr>
              <a:t>CC BY-NC-ND</a:t>
            </a:r>
            <a:endParaRPr lang="en-IN" sz="2000" dirty="0"/>
          </a:p>
          <a:p>
            <a:r>
              <a:rPr lang="en-IN" sz="2000" dirty="0">
                <a:hlinkClick r:id="rId7" tooltip="https://researchleap.com/guide-for-authors/"/>
              </a:rPr>
              <a:t>This Photo</a:t>
            </a:r>
            <a:r>
              <a:rPr lang="en-IN" sz="2000" dirty="0"/>
              <a:t> by Unknown Author is licensed under </a:t>
            </a:r>
            <a:r>
              <a:rPr lang="en-IN" sz="2000" dirty="0">
                <a:hlinkClick r:id="rId3" tooltip="https://creativecommons.org/licenses/by/3.0/"/>
              </a:rPr>
              <a:t>CC BY</a:t>
            </a:r>
            <a:endParaRPr lang="en-IN" sz="2000" dirty="0"/>
          </a:p>
          <a:p>
            <a:r>
              <a:rPr lang="en-IN" sz="2000" dirty="0">
                <a:hlinkClick r:id="rId8" tooltip="https://framablog.org/2013/03/11/github-generation/"/>
              </a:rPr>
              <a:t>This Photo</a:t>
            </a:r>
            <a:r>
              <a:rPr lang="en-IN" sz="2000" dirty="0"/>
              <a:t> by Unknown Author is licensed under </a:t>
            </a:r>
            <a:r>
              <a:rPr lang="en-IN" sz="2000" dirty="0">
                <a:hlinkClick r:id="rId9" tooltip="https://creativecommons.org/licenses/by-sa/3.0/"/>
              </a:rPr>
              <a:t>CC BY-SA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495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ld street lamp and city skyline at dusk">
            <a:extLst>
              <a:ext uri="{FF2B5EF4-FFF2-40B4-BE49-F238E27FC236}">
                <a16:creationId xmlns:a16="http://schemas.microsoft.com/office/drawing/2014/main" id="{9F0D455E-FEF3-9EFE-1395-0B849FEC2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2" r="8193" b="6619"/>
          <a:stretch/>
        </p:blipFill>
        <p:spPr>
          <a:xfrm>
            <a:off x="1" y="0"/>
            <a:ext cx="12192000" cy="6964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DBD7-F374-D3B2-0586-F67D00C54856}"/>
              </a:ext>
            </a:extLst>
          </p:cNvPr>
          <p:cNvSpPr txBox="1"/>
          <p:nvPr/>
        </p:nvSpPr>
        <p:spPr>
          <a:xfrm>
            <a:off x="502920" y="242667"/>
            <a:ext cx="120243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5DF14-D256-2461-A844-52C4BA37FB99}"/>
              </a:ext>
            </a:extLst>
          </p:cNvPr>
          <p:cNvSpPr/>
          <p:nvPr/>
        </p:nvSpPr>
        <p:spPr>
          <a:xfrm>
            <a:off x="12884573" y="-182880"/>
            <a:ext cx="325120" cy="7147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ld street lamp and city skyline at dusk">
            <a:extLst>
              <a:ext uri="{FF2B5EF4-FFF2-40B4-BE49-F238E27FC236}">
                <a16:creationId xmlns:a16="http://schemas.microsoft.com/office/drawing/2014/main" id="{BE4B45D7-2B46-0145-C00C-72E86A9E0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" t="14812" r="1095" b="6619"/>
          <a:stretch/>
        </p:blipFill>
        <p:spPr>
          <a:xfrm>
            <a:off x="1" y="0"/>
            <a:ext cx="12192000" cy="69646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071B27-4CDF-A169-B24C-DA58534060B2}"/>
              </a:ext>
            </a:extLst>
          </p:cNvPr>
          <p:cNvSpPr/>
          <p:nvPr/>
        </p:nvSpPr>
        <p:spPr>
          <a:xfrm>
            <a:off x="6494585" y="-182880"/>
            <a:ext cx="6022535" cy="714756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6000" dirty="0">
              <a:solidFill>
                <a:schemeClr val="bg1"/>
              </a:solidFill>
              <a:latin typeface="Sitka Small Semibold" pitchFamily="2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8A583-F6E5-EFB6-42FE-A4744089B6EC}"/>
              </a:ext>
            </a:extLst>
          </p:cNvPr>
          <p:cNvSpPr txBox="1"/>
          <p:nvPr/>
        </p:nvSpPr>
        <p:spPr>
          <a:xfrm>
            <a:off x="6708726" y="703384"/>
            <a:ext cx="5483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u="sng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Introduction</a:t>
            </a:r>
            <a:endParaRPr lang="en-IN" sz="6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F029F-6DF6-5AFA-33CA-4FB095430AE2}"/>
              </a:ext>
            </a:extLst>
          </p:cNvPr>
          <p:cNvSpPr txBox="1"/>
          <p:nvPr/>
        </p:nvSpPr>
        <p:spPr>
          <a:xfrm>
            <a:off x="6889173" y="2566555"/>
            <a:ext cx="50395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Sitka Small Semibold" pitchFamily="2" charset="0"/>
              </a:rPr>
              <a:t>In the field of computer vision and image processing, the challenge of enhancing low-light images has been an age old obstacle. Dim images usually reduces the details. For overcoming this problem we have designed a CNN model for enhancing a low light image.</a:t>
            </a:r>
            <a:endParaRPr lang="en-IN" sz="2400" b="1" dirty="0">
              <a:solidFill>
                <a:schemeClr val="bg1"/>
              </a:solidFill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A5DF14-D256-2461-A844-52C4BA37FB99}"/>
              </a:ext>
            </a:extLst>
          </p:cNvPr>
          <p:cNvSpPr/>
          <p:nvPr/>
        </p:nvSpPr>
        <p:spPr>
          <a:xfrm>
            <a:off x="12884573" y="-182880"/>
            <a:ext cx="325120" cy="7147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6E1CE3-BB73-C9AF-5744-762B5624AE66}"/>
              </a:ext>
            </a:extLst>
          </p:cNvPr>
          <p:cNvGrpSpPr/>
          <p:nvPr/>
        </p:nvGrpSpPr>
        <p:grpSpPr>
          <a:xfrm>
            <a:off x="0" y="655320"/>
            <a:ext cx="12256770" cy="5547360"/>
            <a:chOff x="0" y="655320"/>
            <a:chExt cx="12256770" cy="55473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BE1C07-4B7D-89E0-78E1-64FFFD3B97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2545" t="3564" r="-1738" b="-14467"/>
            <a:stretch/>
          </p:blipFill>
          <p:spPr>
            <a:xfrm>
              <a:off x="0" y="655320"/>
              <a:ext cx="12256770" cy="5547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9BF552-5763-A2F7-FB8A-CF6FCA463AEA}"/>
                </a:ext>
              </a:extLst>
            </p:cNvPr>
            <p:cNvSpPr txBox="1"/>
            <p:nvPr/>
          </p:nvSpPr>
          <p:spPr>
            <a:xfrm>
              <a:off x="487680" y="3129290"/>
              <a:ext cx="460248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Low light image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48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C793A6-BDA5-6BE7-8067-D04A19F6EAFD}"/>
              </a:ext>
            </a:extLst>
          </p:cNvPr>
          <p:cNvGrpSpPr/>
          <p:nvPr/>
        </p:nvGrpSpPr>
        <p:grpSpPr>
          <a:xfrm>
            <a:off x="175873" y="1097280"/>
            <a:ext cx="6297930" cy="4023360"/>
            <a:chOff x="0" y="655320"/>
            <a:chExt cx="12256770" cy="55473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07312D-0546-6007-7110-E1637298BA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2545" t="3564" r="-1738" b="-14467"/>
            <a:stretch/>
          </p:blipFill>
          <p:spPr>
            <a:xfrm>
              <a:off x="0" y="655320"/>
              <a:ext cx="12256770" cy="55473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548219-7641-3F38-D194-CEA24F6469C4}"/>
                </a:ext>
              </a:extLst>
            </p:cNvPr>
            <p:cNvSpPr txBox="1"/>
            <p:nvPr/>
          </p:nvSpPr>
          <p:spPr>
            <a:xfrm>
              <a:off x="535962" y="3068295"/>
              <a:ext cx="7849478" cy="7214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Low light image dataset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6071B27-4CDF-A169-B24C-DA58534060B2}"/>
              </a:ext>
            </a:extLst>
          </p:cNvPr>
          <p:cNvSpPr/>
          <p:nvPr/>
        </p:nvSpPr>
        <p:spPr>
          <a:xfrm>
            <a:off x="6473803" y="-109358"/>
            <a:ext cx="6022535" cy="714756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6000" dirty="0">
              <a:solidFill>
                <a:schemeClr val="bg1"/>
              </a:solidFill>
              <a:latin typeface="Sitka Small Semibold" pitchFamily="2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90193-38E0-C5B4-3037-8B17A5D411E8}"/>
              </a:ext>
            </a:extLst>
          </p:cNvPr>
          <p:cNvSpPr txBox="1"/>
          <p:nvPr/>
        </p:nvSpPr>
        <p:spPr>
          <a:xfrm>
            <a:off x="6495783" y="279731"/>
            <a:ext cx="5916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u="sng" dirty="0">
                <a:solidFill>
                  <a:schemeClr val="bg1"/>
                </a:solidFill>
                <a:latin typeface="Sitka Small Semibold" pitchFamily="2" charset="0"/>
              </a:rPr>
              <a:t>Low light image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F0589-8004-6DB9-0D6A-6253FD87C7D8}"/>
              </a:ext>
            </a:extLst>
          </p:cNvPr>
          <p:cNvSpPr txBox="1"/>
          <p:nvPr/>
        </p:nvSpPr>
        <p:spPr>
          <a:xfrm>
            <a:off x="6923662" y="2607812"/>
            <a:ext cx="516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linkClick r:id="rId5"/>
              </a:rPr>
              <a:t>LOL Dataset (kaggle.com)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E7DEE-C22C-F0D8-CCFF-93A35B32DB33}"/>
              </a:ext>
            </a:extLst>
          </p:cNvPr>
          <p:cNvSpPr txBox="1"/>
          <p:nvPr/>
        </p:nvSpPr>
        <p:spPr>
          <a:xfrm>
            <a:off x="6951421" y="3622679"/>
            <a:ext cx="4634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dirty="0">
                <a:solidFill>
                  <a:schemeClr val="bg1"/>
                </a:solidFill>
                <a:effectLst/>
                <a:latin typeface="Sitka Small Semibold" pitchFamily="2" charset="0"/>
              </a:rPr>
              <a:t>The Low light dataset is composed of 500 low-light and normal-light image pairs and is divided into 485 training pairs and 15 testing pairs.</a:t>
            </a:r>
            <a:endParaRPr lang="en-IN" sz="2400" b="1" dirty="0">
              <a:solidFill>
                <a:schemeClr val="bg1"/>
              </a:solidFill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4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2956F-DDE0-28B6-DE53-F7BEAD00E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DBD7-F374-D3B2-0586-F67D00C54856}"/>
              </a:ext>
            </a:extLst>
          </p:cNvPr>
          <p:cNvSpPr txBox="1"/>
          <p:nvPr/>
        </p:nvSpPr>
        <p:spPr>
          <a:xfrm>
            <a:off x="513927" y="-182880"/>
            <a:ext cx="120243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5DF14-D256-2461-A844-52C4BA37FB99}"/>
              </a:ext>
            </a:extLst>
          </p:cNvPr>
          <p:cNvSpPr/>
          <p:nvPr/>
        </p:nvSpPr>
        <p:spPr>
          <a:xfrm>
            <a:off x="12884573" y="-182880"/>
            <a:ext cx="325120" cy="7147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3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493140-892C-7EFF-F8EC-9253DB80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125" t="12500" r="-26125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071B27-4CDF-A169-B24C-DA58534060B2}"/>
              </a:ext>
            </a:extLst>
          </p:cNvPr>
          <p:cNvSpPr/>
          <p:nvPr/>
        </p:nvSpPr>
        <p:spPr>
          <a:xfrm>
            <a:off x="4815841" y="-182880"/>
            <a:ext cx="7701280" cy="714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6000" dirty="0">
              <a:solidFill>
                <a:schemeClr val="bg1"/>
              </a:solidFill>
              <a:latin typeface="Sitka Small Semibold" pitchFamily="2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8A583-F6E5-EFB6-42FE-A4744089B6EC}"/>
              </a:ext>
            </a:extLst>
          </p:cNvPr>
          <p:cNvSpPr txBox="1"/>
          <p:nvPr/>
        </p:nvSpPr>
        <p:spPr>
          <a:xfrm>
            <a:off x="5718126" y="368104"/>
            <a:ext cx="5483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u="sng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Methodology</a:t>
            </a:r>
            <a:endParaRPr lang="en-IN" sz="60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5C54C-D932-A0E1-827B-BB9A522FD854}"/>
              </a:ext>
            </a:extLst>
          </p:cNvPr>
          <p:cNvSpPr txBox="1"/>
          <p:nvPr/>
        </p:nvSpPr>
        <p:spPr>
          <a:xfrm>
            <a:off x="5940136" y="2119745"/>
            <a:ext cx="5760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  <a:latin typeface="Sitka Small Semibold" pitchFamily="2" charset="0"/>
              </a:rPr>
              <a:t>Here we are working with a CNN model with a training dataset. The dataset contains low light images and its corresponding enlightened images. We use this dataset to train a CNN model with multiple branches, after which we make the model to generate an enhanced image.</a:t>
            </a:r>
          </a:p>
        </p:txBody>
      </p:sp>
    </p:spTree>
    <p:extLst>
      <p:ext uri="{BB962C8B-B14F-4D97-AF65-F5344CB8AC3E}">
        <p14:creationId xmlns:p14="http://schemas.microsoft.com/office/powerpoint/2010/main" val="138136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750D9-0A1D-41AB-54E6-9B8D307C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844" b="148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DBD7-F374-D3B2-0586-F67D00C54856}"/>
              </a:ext>
            </a:extLst>
          </p:cNvPr>
          <p:cNvSpPr txBox="1"/>
          <p:nvPr/>
        </p:nvSpPr>
        <p:spPr>
          <a:xfrm>
            <a:off x="167640" y="0"/>
            <a:ext cx="12024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272453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750D9-0A1D-41AB-54E6-9B8D307C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844" b="14844"/>
          <a:stretch/>
        </p:blipFill>
        <p:spPr>
          <a:xfrm>
            <a:off x="-67195" y="-137162"/>
            <a:ext cx="12435840" cy="72691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DBD7-F374-D3B2-0586-F67D00C54856}"/>
              </a:ext>
            </a:extLst>
          </p:cNvPr>
          <p:cNvSpPr txBox="1"/>
          <p:nvPr/>
        </p:nvSpPr>
        <p:spPr>
          <a:xfrm>
            <a:off x="206084" y="393802"/>
            <a:ext cx="1075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Sitka Small Semibold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Implementation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814F51-F10C-44DF-D2C0-93643F3BDD87}"/>
              </a:ext>
            </a:extLst>
          </p:cNvPr>
          <p:cNvSpPr/>
          <p:nvPr/>
        </p:nvSpPr>
        <p:spPr>
          <a:xfrm>
            <a:off x="-415636" y="2067791"/>
            <a:ext cx="13061372" cy="5064172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97EFA-5FA7-8CF0-30B1-D79914565CDB}"/>
              </a:ext>
            </a:extLst>
          </p:cNvPr>
          <p:cNvSpPr txBox="1"/>
          <p:nvPr/>
        </p:nvSpPr>
        <p:spPr>
          <a:xfrm>
            <a:off x="154128" y="2565212"/>
            <a:ext cx="64839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IN" sz="2800" dirty="0">
                <a:solidFill>
                  <a:schemeClr val="bg1"/>
                </a:solidFill>
                <a:latin typeface="Sitka Small Semibold" pitchFamily="2" charset="0"/>
              </a:rPr>
              <a:t>Data Loading and Exploration</a:t>
            </a:r>
          </a:p>
          <a:p>
            <a:endParaRPr lang="en-US" sz="2800" dirty="0">
              <a:solidFill>
                <a:schemeClr val="bg1"/>
              </a:solidFill>
              <a:latin typeface="Sitka Small Semibold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Define paths for low light and high light image directories for both training and testing.</a:t>
            </a:r>
            <a:endParaRPr lang="en-IN" dirty="0">
              <a:solidFill>
                <a:schemeClr val="bg1"/>
              </a:solidFill>
              <a:latin typeface="Sitka Small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76503-0E72-80EF-8D55-8F985B6DF87E}"/>
              </a:ext>
            </a:extLst>
          </p:cNvPr>
          <p:cNvSpPr txBox="1"/>
          <p:nvPr/>
        </p:nvSpPr>
        <p:spPr>
          <a:xfrm>
            <a:off x="206084" y="4433089"/>
            <a:ext cx="64839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itka Small Semibold" pitchFamily="2" charset="0"/>
              </a:rPr>
              <a:t>2) Image Preprocessing</a:t>
            </a:r>
          </a:p>
          <a:p>
            <a:endParaRPr lang="en-IN" sz="2800" dirty="0">
              <a:solidFill>
                <a:schemeClr val="bg1"/>
              </a:solidFill>
              <a:latin typeface="Sitka Small Semibold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Load and preprocess the images using OpenCV, converting them from BGR to RGB. </a:t>
            </a: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Resize the images to a consistent size (e.g., 256x256) using cv2.resize. </a:t>
            </a: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Normalize the pixel values to the range [0, 1].</a:t>
            </a:r>
            <a:endParaRPr lang="en-IN" dirty="0">
              <a:solidFill>
                <a:schemeClr val="bg1"/>
              </a:solidFill>
              <a:latin typeface="Sitka Small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C0907-CFC0-9C68-BBB1-2C0CE8F37A13}"/>
              </a:ext>
            </a:extLst>
          </p:cNvPr>
          <p:cNvSpPr txBox="1"/>
          <p:nvPr/>
        </p:nvSpPr>
        <p:spPr>
          <a:xfrm>
            <a:off x="7352952" y="3497400"/>
            <a:ext cx="46329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itka Small Semibold" pitchFamily="2" charset="0"/>
              </a:rPr>
              <a:t>3) Data Splitting</a:t>
            </a:r>
          </a:p>
          <a:p>
            <a:endParaRPr lang="en-US" sz="2800" dirty="0">
              <a:solidFill>
                <a:schemeClr val="bg1"/>
              </a:solidFill>
              <a:latin typeface="Sitka Small Semibold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Use </a:t>
            </a:r>
            <a:r>
              <a:rPr lang="en-US" dirty="0" err="1">
                <a:solidFill>
                  <a:schemeClr val="bg1"/>
                </a:solidFill>
                <a:latin typeface="Sitka Small Semibold" pitchFamily="2" charset="0"/>
              </a:rPr>
              <a:t>train_test_split</a:t>
            </a:r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 from scikit-learn to split the data into training and validation sets</a:t>
            </a:r>
          </a:p>
          <a:p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(80 : 20).</a:t>
            </a:r>
            <a:endParaRPr lang="en-IN" dirty="0">
              <a:solidFill>
                <a:schemeClr val="bg1"/>
              </a:solidFill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0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635</Words>
  <Application>Microsoft Office PowerPoint</Application>
  <PresentationFormat>Widescreen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Bahnschrift Light</vt:lpstr>
      <vt:lpstr>Calibri</vt:lpstr>
      <vt:lpstr>Calibri Light</vt:lpstr>
      <vt:lpstr>Canva Sans</vt:lpstr>
      <vt:lpstr>Cascadia Mono SemiBold</vt:lpstr>
      <vt:lpstr>Sitka Small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M</dc:creator>
  <cp:lastModifiedBy>AJAYRAJ MARANGAT</cp:lastModifiedBy>
  <cp:revision>6</cp:revision>
  <dcterms:created xsi:type="dcterms:W3CDTF">2023-12-02T04:18:51Z</dcterms:created>
  <dcterms:modified xsi:type="dcterms:W3CDTF">2023-12-11T10:23:36Z</dcterms:modified>
</cp:coreProperties>
</file>