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8" r:id="rId4"/>
    <p:sldId id="307" r:id="rId5"/>
    <p:sldId id="308" r:id="rId6"/>
    <p:sldId id="282" r:id="rId7"/>
    <p:sldId id="258" r:id="rId8"/>
    <p:sldId id="259" r:id="rId9"/>
    <p:sldId id="260" r:id="rId10"/>
    <p:sldId id="283" r:id="rId11"/>
    <p:sldId id="261" r:id="rId12"/>
    <p:sldId id="264" r:id="rId13"/>
    <p:sldId id="262" r:id="rId14"/>
    <p:sldId id="263" r:id="rId15"/>
    <p:sldId id="265" r:id="rId16"/>
    <p:sldId id="296" r:id="rId17"/>
    <p:sldId id="266" r:id="rId18"/>
    <p:sldId id="267" r:id="rId19"/>
    <p:sldId id="284" r:id="rId20"/>
    <p:sldId id="285" r:id="rId21"/>
    <p:sldId id="286" r:id="rId22"/>
    <p:sldId id="287" r:id="rId23"/>
    <p:sldId id="288" r:id="rId24"/>
    <p:sldId id="297" r:id="rId25"/>
    <p:sldId id="289" r:id="rId26"/>
    <p:sldId id="291" r:id="rId27"/>
    <p:sldId id="290" r:id="rId28"/>
    <p:sldId id="292" r:id="rId29"/>
    <p:sldId id="293" r:id="rId30"/>
    <p:sldId id="298" r:id="rId31"/>
    <p:sldId id="294" r:id="rId32"/>
    <p:sldId id="295" r:id="rId33"/>
    <p:sldId id="299" r:id="rId34"/>
    <p:sldId id="300" r:id="rId35"/>
    <p:sldId id="302" r:id="rId36"/>
    <p:sldId id="301" r:id="rId37"/>
    <p:sldId id="303" r:id="rId38"/>
    <p:sldId id="304" r:id="rId39"/>
    <p:sldId id="305" r:id="rId40"/>
    <p:sldId id="30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D3A31-903F-4C77-B1F4-505B36ECE358}" type="datetimeFigureOut">
              <a:rPr lang="en-IN" smtClean="0"/>
              <a:t>27-08-2019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42850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1577167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250680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3124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2392787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7D3A31-903F-4C77-B1F4-505B36ECE358}" type="datetimeFigureOut">
              <a:rPr lang="en-IN" smtClean="0"/>
              <a:t>27-08-2019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704481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7D3A31-903F-4C77-B1F4-505B36ECE358}" type="datetimeFigureOut">
              <a:rPr lang="en-IN" smtClean="0"/>
              <a:t>27-08-2019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1537409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D3A31-903F-4C77-B1F4-505B36ECE358}" type="datetimeFigureOut">
              <a:rPr lang="en-IN" smtClean="0"/>
              <a:t>27-08-2019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2193171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D3A31-903F-4C77-B1F4-505B36ECE358}" type="datetimeFigureOut">
              <a:rPr lang="en-IN" smtClean="0"/>
              <a:t>27-08-2019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351396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D3A31-903F-4C77-B1F4-505B36ECE358}" type="datetimeFigureOut">
              <a:rPr lang="en-IN" smtClean="0"/>
              <a:t>27-08-2019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317580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D3A31-903F-4C77-B1F4-505B36ECE358}" type="datetimeFigureOut">
              <a:rPr lang="en-IN" smtClean="0"/>
              <a:t>27-08-2019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130141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122043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7D3A31-903F-4C77-B1F4-505B36ECE358}" type="datetimeFigureOut">
              <a:rPr lang="en-IN" smtClean="0"/>
              <a:t>27-08-2019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125129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7D3A31-903F-4C77-B1F4-505B36ECE358}" type="datetimeFigureOut">
              <a:rPr lang="en-IN" smtClean="0"/>
              <a:t>27-08-2019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27817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D3A31-903F-4C77-B1F4-505B36ECE358}" type="datetimeFigureOut">
              <a:rPr lang="en-IN" smtClean="0"/>
              <a:t>27-08-2019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47980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390919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D3A31-903F-4C77-B1F4-505B36ECE358}" type="datetimeFigureOut">
              <a:rPr lang="en-IN" smtClean="0"/>
              <a:t>27-08-2019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A4D8E-78CD-4BDB-8171-EA7F50CE0C7B}" type="slidenum">
              <a:rPr lang="en-IN" smtClean="0"/>
              <a:t>‹#›</a:t>
            </a:fld>
            <a:endParaRPr lang="en-IN"/>
          </a:p>
        </p:txBody>
      </p:sp>
    </p:spTree>
    <p:extLst>
      <p:ext uri="{BB962C8B-B14F-4D97-AF65-F5344CB8AC3E}">
        <p14:creationId xmlns:p14="http://schemas.microsoft.com/office/powerpoint/2010/main" val="346689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7D3A31-903F-4C77-B1F4-505B36ECE358}" type="datetimeFigureOut">
              <a:rPr lang="en-IN" smtClean="0"/>
              <a:t>27-08-2019</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BA4D8E-78CD-4BDB-8171-EA7F50CE0C7B}" type="slidenum">
              <a:rPr lang="en-IN" smtClean="0"/>
              <a:t>‹#›</a:t>
            </a:fld>
            <a:endParaRPr lang="en-IN"/>
          </a:p>
        </p:txBody>
      </p:sp>
    </p:spTree>
    <p:extLst>
      <p:ext uri="{BB962C8B-B14F-4D97-AF65-F5344CB8AC3E}">
        <p14:creationId xmlns:p14="http://schemas.microsoft.com/office/powerpoint/2010/main" val="304155267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giraph.apache.org/"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en.wikipedia.org/wiki/Internet" TargetMode="External"/><Relationship Id="rId13" Type="http://schemas.openxmlformats.org/officeDocument/2006/relationships/hyperlink" Target="https://en.wikipedia.org/wiki/Object_database" TargetMode="External"/><Relationship Id="rId3" Type="http://schemas.openxmlformats.org/officeDocument/2006/relationships/hyperlink" Target="https://en.wikipedia.org/wiki/Relational_database" TargetMode="External"/><Relationship Id="rId7" Type="http://schemas.openxmlformats.org/officeDocument/2006/relationships/hyperlink" Target="https://en.wikipedia.org/wiki/Attribute_(research)" TargetMode="External"/><Relationship Id="rId12" Type="http://schemas.openxmlformats.org/officeDocument/2006/relationships/hyperlink" Target="https://en.wikipedia.org/wiki/Information_exchange" TargetMode="External"/><Relationship Id="rId2" Type="http://schemas.openxmlformats.org/officeDocument/2006/relationships/hyperlink" Target="https://en.wikipedia.org/wiki/Structured_data" TargetMode="External"/><Relationship Id="rId1" Type="http://schemas.openxmlformats.org/officeDocument/2006/relationships/slideLayout" Target="../slideLayouts/slideLayout2.xml"/><Relationship Id="rId6" Type="http://schemas.openxmlformats.org/officeDocument/2006/relationships/hyperlink" Target="https://en.wikipedia.org/wiki/Self-describing" TargetMode="External"/><Relationship Id="rId11" Type="http://schemas.openxmlformats.org/officeDocument/2006/relationships/hyperlink" Target="https://en.wikipedia.org/wiki/Databases" TargetMode="External"/><Relationship Id="rId5" Type="http://schemas.openxmlformats.org/officeDocument/2006/relationships/hyperlink" Target="https://en.wikipedia.org/wiki/Tag_(metadata)" TargetMode="External"/><Relationship Id="rId10" Type="http://schemas.openxmlformats.org/officeDocument/2006/relationships/hyperlink" Target="https://en.wikipedia.org/wiki/Documents" TargetMode="External"/><Relationship Id="rId4" Type="http://schemas.openxmlformats.org/officeDocument/2006/relationships/hyperlink" Target="https://en.wikipedia.org/wiki/Table_(database)" TargetMode="External"/><Relationship Id="rId9" Type="http://schemas.openxmlformats.org/officeDocument/2006/relationships/hyperlink" Target="https://en.wikipedia.org/wiki/Full-tex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hyperlink" Target="https://en.wikipedia.org/wiki/Object-relational_impedance_mismatch"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dezyre.com/article/mongodb-and-hadoop/8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dezyre.com/article/mongodb-and-hadoop/8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dezyre.com/Hadoop-Training-online/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11B7-AF26-4CDD-A903-3EA6702D0446}"/>
              </a:ext>
            </a:extLst>
          </p:cNvPr>
          <p:cNvSpPr>
            <a:spLocks noGrp="1"/>
          </p:cNvSpPr>
          <p:nvPr>
            <p:ph type="ctrTitle"/>
          </p:nvPr>
        </p:nvSpPr>
        <p:spPr/>
        <p:txBody>
          <a:bodyPr>
            <a:normAutofit fontScale="90000"/>
          </a:bodyPr>
          <a:lstStyle/>
          <a:p>
            <a:r>
              <a:rPr lang="en-IN" dirty="0"/>
              <a:t>Unit 1</a:t>
            </a:r>
            <a:br>
              <a:rPr lang="en-IN" dirty="0"/>
            </a:br>
            <a:br>
              <a:rPr lang="en-IN" dirty="0"/>
            </a:br>
            <a:r>
              <a:rPr lang="en-IN" dirty="0"/>
              <a:t>Digital Data</a:t>
            </a:r>
          </a:p>
        </p:txBody>
      </p:sp>
    </p:spTree>
    <p:extLst>
      <p:ext uri="{BB962C8B-B14F-4D97-AF65-F5344CB8AC3E}">
        <p14:creationId xmlns:p14="http://schemas.microsoft.com/office/powerpoint/2010/main" val="364568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99DEB-A00A-4F78-B6F9-0693970A722A}"/>
              </a:ext>
            </a:extLst>
          </p:cNvPr>
          <p:cNvSpPr>
            <a:spLocks noGrp="1"/>
          </p:cNvSpPr>
          <p:nvPr>
            <p:ph idx="1"/>
          </p:nvPr>
        </p:nvSpPr>
        <p:spPr>
          <a:xfrm>
            <a:off x="838200" y="662610"/>
            <a:ext cx="10515600" cy="5514354"/>
          </a:xfrm>
        </p:spPr>
        <p:txBody>
          <a:bodyPr/>
          <a:lstStyle/>
          <a:p>
            <a:r>
              <a:rPr lang="en-US" sz="2800" dirty="0"/>
              <a:t>Structured data depends on the existence of a data model – a model of how data can be stored, processed and accessed. </a:t>
            </a:r>
          </a:p>
          <a:p>
            <a:r>
              <a:rPr lang="en-US" sz="2800" dirty="0"/>
              <a:t>Because of a data model, each field is discrete and can be accesses separately or jointly along with data from other fields. This makes structured data extremely powerful: it is possible to quickly aggregate data from various locations in the database.</a:t>
            </a:r>
          </a:p>
          <a:p>
            <a:r>
              <a:rPr lang="en-US" sz="2800" dirty="0"/>
              <a:t>Structured data is </a:t>
            </a:r>
            <a:r>
              <a:rPr lang="en-US" sz="2800" dirty="0" err="1"/>
              <a:t>is</a:t>
            </a:r>
            <a:r>
              <a:rPr lang="en-US" sz="2800" dirty="0"/>
              <a:t> considered the most ‘traditional’ form of data storage, since the earliest versions of database management systems (DBMS) were able to store, process and access structured data.</a:t>
            </a:r>
          </a:p>
          <a:p>
            <a:endParaRPr lang="en-IN" dirty="0"/>
          </a:p>
        </p:txBody>
      </p:sp>
    </p:spTree>
    <p:extLst>
      <p:ext uri="{BB962C8B-B14F-4D97-AF65-F5344CB8AC3E}">
        <p14:creationId xmlns:p14="http://schemas.microsoft.com/office/powerpoint/2010/main" val="275823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1586-AB48-42FA-9BA8-52D80DD7CD16}"/>
              </a:ext>
            </a:extLst>
          </p:cNvPr>
          <p:cNvSpPr>
            <a:spLocks noGrp="1"/>
          </p:cNvSpPr>
          <p:nvPr>
            <p:ph type="title"/>
          </p:nvPr>
        </p:nvSpPr>
        <p:spPr>
          <a:xfrm>
            <a:off x="1451579" y="249099"/>
            <a:ext cx="9603275" cy="1049235"/>
          </a:xfrm>
        </p:spPr>
        <p:txBody>
          <a:bodyPr>
            <a:normAutofit fontScale="90000"/>
          </a:bodyPr>
          <a:lstStyle/>
          <a:p>
            <a:r>
              <a:rPr lang="en-IN" dirty="0"/>
              <a:t>CHARACTERISTICS OF STRUCTURED DATA</a:t>
            </a:r>
          </a:p>
        </p:txBody>
      </p:sp>
      <p:sp>
        <p:nvSpPr>
          <p:cNvPr id="3" name="Content Placeholder 2">
            <a:extLst>
              <a:ext uri="{FF2B5EF4-FFF2-40B4-BE49-F238E27FC236}">
                <a16:creationId xmlns:a16="http://schemas.microsoft.com/office/drawing/2014/main" id="{B7829BA1-B807-42A5-B3CF-4D3BA9C08D6C}"/>
              </a:ext>
            </a:extLst>
          </p:cNvPr>
          <p:cNvSpPr>
            <a:spLocks noGrp="1"/>
          </p:cNvSpPr>
          <p:nvPr>
            <p:ph idx="1"/>
          </p:nvPr>
        </p:nvSpPr>
        <p:spPr>
          <a:xfrm>
            <a:off x="543339" y="1231073"/>
            <a:ext cx="10810461" cy="5116789"/>
          </a:xfrm>
        </p:spPr>
        <p:txBody>
          <a:bodyPr/>
          <a:lstStyle/>
          <a:p>
            <a:r>
              <a:rPr lang="en-IN" sz="2800" dirty="0"/>
              <a:t>Structured data is organized in semantic chunks(entities) with similar entities grouped together to from relation or classes</a:t>
            </a:r>
          </a:p>
          <a:p>
            <a:r>
              <a:rPr lang="en-IN" sz="2800" dirty="0"/>
              <a:t>Entities in the same group have the same description</a:t>
            </a:r>
          </a:p>
          <a:p>
            <a:endParaRPr lang="en-IN" dirty="0"/>
          </a:p>
        </p:txBody>
      </p:sp>
      <p:sp>
        <p:nvSpPr>
          <p:cNvPr id="4" name="Oval 3">
            <a:extLst>
              <a:ext uri="{FF2B5EF4-FFF2-40B4-BE49-F238E27FC236}">
                <a16:creationId xmlns:a16="http://schemas.microsoft.com/office/drawing/2014/main" id="{DCE929C8-6A31-4AFA-AEC6-CDA05855DC06}"/>
              </a:ext>
            </a:extLst>
          </p:cNvPr>
          <p:cNvSpPr/>
          <p:nvPr/>
        </p:nvSpPr>
        <p:spPr>
          <a:xfrm>
            <a:off x="1301193" y="3307143"/>
            <a:ext cx="2279374" cy="86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Similar entities are grouped</a:t>
            </a:r>
          </a:p>
        </p:txBody>
      </p:sp>
      <p:sp>
        <p:nvSpPr>
          <p:cNvPr id="5" name="Oval 4">
            <a:extLst>
              <a:ext uri="{FF2B5EF4-FFF2-40B4-BE49-F238E27FC236}">
                <a16:creationId xmlns:a16="http://schemas.microsoft.com/office/drawing/2014/main" id="{A51B5BF3-93CA-4384-A0FF-086E51F6C548}"/>
              </a:ext>
            </a:extLst>
          </p:cNvPr>
          <p:cNvSpPr/>
          <p:nvPr/>
        </p:nvSpPr>
        <p:spPr>
          <a:xfrm>
            <a:off x="4490830" y="2975801"/>
            <a:ext cx="2279374" cy="86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Conforms to a data model</a:t>
            </a:r>
          </a:p>
        </p:txBody>
      </p:sp>
      <p:sp>
        <p:nvSpPr>
          <p:cNvPr id="6" name="Oval 5">
            <a:extLst>
              <a:ext uri="{FF2B5EF4-FFF2-40B4-BE49-F238E27FC236}">
                <a16:creationId xmlns:a16="http://schemas.microsoft.com/office/drawing/2014/main" id="{AE46EE0B-06C1-442C-AD8D-C32F716BF92E}"/>
              </a:ext>
            </a:extLst>
          </p:cNvPr>
          <p:cNvSpPr/>
          <p:nvPr/>
        </p:nvSpPr>
        <p:spPr>
          <a:xfrm>
            <a:off x="8225040" y="5077205"/>
            <a:ext cx="2279374" cy="1531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resides in the fixed fields within a record or file</a:t>
            </a:r>
          </a:p>
        </p:txBody>
      </p:sp>
      <p:sp>
        <p:nvSpPr>
          <p:cNvPr id="7" name="Oval 6">
            <a:extLst>
              <a:ext uri="{FF2B5EF4-FFF2-40B4-BE49-F238E27FC236}">
                <a16:creationId xmlns:a16="http://schemas.microsoft.com/office/drawing/2014/main" id="{9D26BEA5-EDD5-4093-85E3-F59785D0D1AA}"/>
              </a:ext>
            </a:extLst>
          </p:cNvPr>
          <p:cNvSpPr/>
          <p:nvPr/>
        </p:nvSpPr>
        <p:spPr>
          <a:xfrm>
            <a:off x="1190625" y="5029925"/>
            <a:ext cx="2279374" cy="86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Attributes  in a group are the same</a:t>
            </a:r>
          </a:p>
        </p:txBody>
      </p:sp>
      <p:sp>
        <p:nvSpPr>
          <p:cNvPr id="8" name="Oval 7">
            <a:extLst>
              <a:ext uri="{FF2B5EF4-FFF2-40B4-BE49-F238E27FC236}">
                <a16:creationId xmlns:a16="http://schemas.microsoft.com/office/drawing/2014/main" id="{ECA1D24F-DB4C-4194-A1E8-F093DE26E47E}"/>
              </a:ext>
            </a:extLst>
          </p:cNvPr>
          <p:cNvSpPr/>
          <p:nvPr/>
        </p:nvSpPr>
        <p:spPr>
          <a:xfrm>
            <a:off x="8060019" y="3200363"/>
            <a:ext cx="2499275" cy="1531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is stored in the form of rows and columns </a:t>
            </a:r>
            <a:r>
              <a:rPr lang="en-IN" dirty="0" err="1"/>
              <a:t>e.g</a:t>
            </a:r>
            <a:r>
              <a:rPr lang="en-IN" dirty="0"/>
              <a:t> relational database</a:t>
            </a:r>
          </a:p>
        </p:txBody>
      </p:sp>
      <p:sp>
        <p:nvSpPr>
          <p:cNvPr id="9" name="Oval 8">
            <a:extLst>
              <a:ext uri="{FF2B5EF4-FFF2-40B4-BE49-F238E27FC236}">
                <a16:creationId xmlns:a16="http://schemas.microsoft.com/office/drawing/2014/main" id="{DFB0922C-2550-44F3-B25F-A9F619A3B270}"/>
              </a:ext>
            </a:extLst>
          </p:cNvPr>
          <p:cNvSpPr/>
          <p:nvPr/>
        </p:nvSpPr>
        <p:spPr>
          <a:xfrm>
            <a:off x="4547772" y="4301364"/>
            <a:ext cx="2279374" cy="8613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Structured Data</a:t>
            </a:r>
          </a:p>
        </p:txBody>
      </p:sp>
      <p:sp>
        <p:nvSpPr>
          <p:cNvPr id="10" name="Oval 9">
            <a:extLst>
              <a:ext uri="{FF2B5EF4-FFF2-40B4-BE49-F238E27FC236}">
                <a16:creationId xmlns:a16="http://schemas.microsoft.com/office/drawing/2014/main" id="{F1E41A3E-D591-4D2E-B791-90F1D18DF7C4}"/>
              </a:ext>
            </a:extLst>
          </p:cNvPr>
          <p:cNvSpPr/>
          <p:nvPr/>
        </p:nvSpPr>
        <p:spPr>
          <a:xfrm>
            <a:off x="4490830" y="5700229"/>
            <a:ext cx="2718353" cy="1157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Defination</a:t>
            </a:r>
            <a:r>
              <a:rPr lang="en-IN" dirty="0"/>
              <a:t>, format and meaning of data is explicitly known </a:t>
            </a:r>
          </a:p>
        </p:txBody>
      </p:sp>
      <p:cxnSp>
        <p:nvCxnSpPr>
          <p:cNvPr id="13" name="Straight Arrow Connector 12">
            <a:extLst>
              <a:ext uri="{FF2B5EF4-FFF2-40B4-BE49-F238E27FC236}">
                <a16:creationId xmlns:a16="http://schemas.microsoft.com/office/drawing/2014/main" id="{E627391B-B96D-4C27-8E87-308F6BA750BE}"/>
              </a:ext>
            </a:extLst>
          </p:cNvPr>
          <p:cNvCxnSpPr>
            <a:endCxn id="8" idx="2"/>
          </p:cNvCxnSpPr>
          <p:nvPr/>
        </p:nvCxnSpPr>
        <p:spPr>
          <a:xfrm flipV="1">
            <a:off x="6827146" y="3966211"/>
            <a:ext cx="1232873" cy="76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916FE1-68AD-4A57-8AA9-729441812A7D}"/>
              </a:ext>
            </a:extLst>
          </p:cNvPr>
          <p:cNvCxnSpPr>
            <a:cxnSpLocks/>
            <a:endCxn id="5" idx="4"/>
          </p:cNvCxnSpPr>
          <p:nvPr/>
        </p:nvCxnSpPr>
        <p:spPr>
          <a:xfrm flipH="1" flipV="1">
            <a:off x="5630517" y="3837192"/>
            <a:ext cx="72892" cy="586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B52EEB-121C-41FD-9A8D-E8882053EBBE}"/>
              </a:ext>
            </a:extLst>
          </p:cNvPr>
          <p:cNvCxnSpPr>
            <a:cxnSpLocks/>
          </p:cNvCxnSpPr>
          <p:nvPr/>
        </p:nvCxnSpPr>
        <p:spPr>
          <a:xfrm>
            <a:off x="6827146" y="4805362"/>
            <a:ext cx="1397894" cy="82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31B7B6-A105-4639-99AF-1544CF2106F6}"/>
              </a:ext>
            </a:extLst>
          </p:cNvPr>
          <p:cNvCxnSpPr>
            <a:cxnSpLocks/>
          </p:cNvCxnSpPr>
          <p:nvPr/>
        </p:nvCxnSpPr>
        <p:spPr>
          <a:xfrm flipH="1">
            <a:off x="3562872" y="4700107"/>
            <a:ext cx="978233" cy="66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3A2EA8C-C38F-4F3F-AC5E-8B7B327F56C6}"/>
              </a:ext>
            </a:extLst>
          </p:cNvPr>
          <p:cNvCxnSpPr>
            <a:cxnSpLocks/>
            <a:stCxn id="9" idx="2"/>
          </p:cNvCxnSpPr>
          <p:nvPr/>
        </p:nvCxnSpPr>
        <p:spPr>
          <a:xfrm flipH="1" flipV="1">
            <a:off x="3265536" y="4078618"/>
            <a:ext cx="1282236" cy="65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A14E78E-BD49-4FE2-9A42-9F5B4DCE8977}"/>
              </a:ext>
            </a:extLst>
          </p:cNvPr>
          <p:cNvCxnSpPr>
            <a:cxnSpLocks/>
            <a:stCxn id="9" idx="4"/>
          </p:cNvCxnSpPr>
          <p:nvPr/>
        </p:nvCxnSpPr>
        <p:spPr>
          <a:xfrm>
            <a:off x="5687459" y="5162755"/>
            <a:ext cx="0" cy="537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F947-95AD-440A-8E51-24245824FBBC}"/>
              </a:ext>
            </a:extLst>
          </p:cNvPr>
          <p:cNvSpPr>
            <a:spLocks noGrp="1"/>
          </p:cNvSpPr>
          <p:nvPr>
            <p:ph type="title"/>
          </p:nvPr>
        </p:nvSpPr>
        <p:spPr/>
        <p:txBody>
          <a:bodyPr>
            <a:normAutofit fontScale="90000"/>
          </a:bodyPr>
          <a:lstStyle/>
          <a:p>
            <a:r>
              <a:rPr lang="en-IN" dirty="0"/>
              <a:t>CHARACTERISTICS OF STRUCTURED DATA</a:t>
            </a:r>
          </a:p>
        </p:txBody>
      </p:sp>
      <p:sp>
        <p:nvSpPr>
          <p:cNvPr id="3" name="Content Placeholder 2">
            <a:extLst>
              <a:ext uri="{FF2B5EF4-FFF2-40B4-BE49-F238E27FC236}">
                <a16:creationId xmlns:a16="http://schemas.microsoft.com/office/drawing/2014/main" id="{0D36DAC8-0573-4AA3-9C47-0CB8004CA6E8}"/>
              </a:ext>
            </a:extLst>
          </p:cNvPr>
          <p:cNvSpPr>
            <a:spLocks noGrp="1"/>
          </p:cNvSpPr>
          <p:nvPr>
            <p:ph idx="1"/>
          </p:nvPr>
        </p:nvSpPr>
        <p:spPr/>
        <p:txBody>
          <a:bodyPr>
            <a:normAutofit/>
          </a:bodyPr>
          <a:lstStyle/>
          <a:p>
            <a:r>
              <a:rPr lang="en-IN" sz="4000" dirty="0"/>
              <a:t>Highly Organised</a:t>
            </a:r>
          </a:p>
          <a:p>
            <a:r>
              <a:rPr lang="en-IN" sz="4000" dirty="0"/>
              <a:t>Clearly Defined</a:t>
            </a:r>
          </a:p>
          <a:p>
            <a:r>
              <a:rPr lang="en-IN" sz="4000" dirty="0"/>
              <a:t>Easy to Access</a:t>
            </a:r>
          </a:p>
          <a:p>
            <a:r>
              <a:rPr lang="en-IN" sz="4000" dirty="0"/>
              <a:t>Easy to Analyse</a:t>
            </a:r>
          </a:p>
          <a:p>
            <a:endParaRPr lang="en-IN" dirty="0"/>
          </a:p>
        </p:txBody>
      </p:sp>
    </p:spTree>
    <p:extLst>
      <p:ext uri="{BB962C8B-B14F-4D97-AF65-F5344CB8AC3E}">
        <p14:creationId xmlns:p14="http://schemas.microsoft.com/office/powerpoint/2010/main" val="294245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B466-CEDA-4336-836C-34309613FE21}"/>
              </a:ext>
            </a:extLst>
          </p:cNvPr>
          <p:cNvSpPr>
            <a:spLocks noGrp="1"/>
          </p:cNvSpPr>
          <p:nvPr>
            <p:ph type="title"/>
          </p:nvPr>
        </p:nvSpPr>
        <p:spPr>
          <a:xfrm>
            <a:off x="145774" y="365125"/>
            <a:ext cx="7195930" cy="1325563"/>
          </a:xfrm>
        </p:spPr>
        <p:txBody>
          <a:bodyPr/>
          <a:lstStyle/>
          <a:p>
            <a:r>
              <a:rPr lang="en-IN" dirty="0"/>
              <a:t>Where does Structured Data comes from?</a:t>
            </a:r>
          </a:p>
        </p:txBody>
      </p:sp>
      <p:sp>
        <p:nvSpPr>
          <p:cNvPr id="3" name="Content Placeholder 2">
            <a:extLst>
              <a:ext uri="{FF2B5EF4-FFF2-40B4-BE49-F238E27FC236}">
                <a16:creationId xmlns:a16="http://schemas.microsoft.com/office/drawing/2014/main" id="{E66F141F-D865-47BD-A268-A1EE0BF5A7AA}"/>
              </a:ext>
            </a:extLst>
          </p:cNvPr>
          <p:cNvSpPr>
            <a:spLocks noGrp="1"/>
          </p:cNvSpPr>
          <p:nvPr>
            <p:ph idx="1"/>
          </p:nvPr>
        </p:nvSpPr>
        <p:spPr/>
        <p:txBody>
          <a:bodyPr>
            <a:noAutofit/>
          </a:bodyPr>
          <a:lstStyle/>
          <a:p>
            <a:r>
              <a:rPr lang="en-IN" sz="2400" dirty="0"/>
              <a:t>SQL Databases</a:t>
            </a:r>
          </a:p>
          <a:p>
            <a:r>
              <a:rPr lang="en-IN" sz="2400" dirty="0"/>
              <a:t>Spreadsheets</a:t>
            </a:r>
          </a:p>
          <a:p>
            <a:r>
              <a:rPr lang="en-IN" sz="2400" dirty="0"/>
              <a:t>Sensors</a:t>
            </a:r>
          </a:p>
          <a:p>
            <a:r>
              <a:rPr lang="en-IN" sz="2400" dirty="0"/>
              <a:t>Medical Devices</a:t>
            </a:r>
          </a:p>
          <a:p>
            <a:r>
              <a:rPr lang="en-IN" sz="2400" dirty="0"/>
              <a:t>Online Forms</a:t>
            </a:r>
          </a:p>
          <a:p>
            <a:r>
              <a:rPr lang="en-IN" sz="2400" dirty="0"/>
              <a:t>Point of Sales Systems</a:t>
            </a:r>
          </a:p>
          <a:p>
            <a:r>
              <a:rPr lang="en-IN" sz="2400" dirty="0"/>
              <a:t>Web and Server Logs</a:t>
            </a:r>
          </a:p>
        </p:txBody>
      </p:sp>
      <p:pic>
        <p:nvPicPr>
          <p:cNvPr id="4" name="Picture 2" descr="https://www.datamation.com/imagesvr_ce/2242/Structured%20Data.jpg">
            <a:extLst>
              <a:ext uri="{FF2B5EF4-FFF2-40B4-BE49-F238E27FC236}">
                <a16:creationId xmlns:a16="http://schemas.microsoft.com/office/drawing/2014/main" id="{C4C54096-CE8A-4B43-8124-CA4B28B29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704" y="365125"/>
            <a:ext cx="4426226" cy="634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8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BBA2-F498-4269-8863-13530DBF0E9B}"/>
              </a:ext>
            </a:extLst>
          </p:cNvPr>
          <p:cNvSpPr>
            <a:spLocks noGrp="1"/>
          </p:cNvSpPr>
          <p:nvPr>
            <p:ph type="title"/>
          </p:nvPr>
        </p:nvSpPr>
        <p:spPr/>
        <p:txBody>
          <a:bodyPr/>
          <a:lstStyle/>
          <a:p>
            <a:r>
              <a:rPr lang="en-IN" dirty="0"/>
              <a:t>How Easy it is to work with Structured Data?</a:t>
            </a:r>
          </a:p>
        </p:txBody>
      </p:sp>
      <p:sp>
        <p:nvSpPr>
          <p:cNvPr id="4" name="Content Placeholder 3">
            <a:extLst>
              <a:ext uri="{FF2B5EF4-FFF2-40B4-BE49-F238E27FC236}">
                <a16:creationId xmlns:a16="http://schemas.microsoft.com/office/drawing/2014/main" id="{54780583-F3A7-47B8-87DE-788442011132}"/>
              </a:ext>
            </a:extLst>
          </p:cNvPr>
          <p:cNvSpPr>
            <a:spLocks noGrp="1"/>
          </p:cNvSpPr>
          <p:nvPr>
            <p:ph idx="1"/>
          </p:nvPr>
        </p:nvSpPr>
        <p:spPr>
          <a:xfrm>
            <a:off x="543339" y="1825624"/>
            <a:ext cx="10810461" cy="4853471"/>
          </a:xfrm>
        </p:spPr>
        <p:txBody>
          <a:bodyPr>
            <a:normAutofit/>
          </a:bodyPr>
          <a:lstStyle/>
          <a:p>
            <a:pPr marL="0" indent="0">
              <a:buNone/>
            </a:pPr>
            <a:r>
              <a:rPr lang="en-IN" sz="2800" dirty="0"/>
              <a:t>Working with structured data is easy when it comes to storage, scalability, security and update and delete operations</a:t>
            </a:r>
          </a:p>
          <a:p>
            <a:pPr marL="0" indent="0">
              <a:buNone/>
            </a:pPr>
            <a:r>
              <a:rPr lang="en-IN" sz="2800" dirty="0">
                <a:solidFill>
                  <a:srgbClr val="FF0000"/>
                </a:solidFill>
              </a:rPr>
              <a:t>1) Storage</a:t>
            </a:r>
            <a:r>
              <a:rPr lang="en-IN" sz="2800" dirty="0"/>
              <a:t>: Both inbuilt and user-defined datatypes help with the storage of structured data</a:t>
            </a:r>
          </a:p>
          <a:p>
            <a:pPr marL="0" indent="0">
              <a:buNone/>
            </a:pPr>
            <a:r>
              <a:rPr lang="en-IN" sz="2800" dirty="0">
                <a:solidFill>
                  <a:srgbClr val="FF0000"/>
                </a:solidFill>
              </a:rPr>
              <a:t>2) Scalability</a:t>
            </a:r>
            <a:r>
              <a:rPr lang="en-IN" sz="2800" dirty="0"/>
              <a:t>: Increase in size has no issue with scalability</a:t>
            </a:r>
          </a:p>
          <a:p>
            <a:pPr marL="0" indent="0">
              <a:buNone/>
            </a:pPr>
            <a:r>
              <a:rPr lang="en-IN" sz="2800" dirty="0">
                <a:solidFill>
                  <a:srgbClr val="FF0000"/>
                </a:solidFill>
              </a:rPr>
              <a:t>3) Security</a:t>
            </a:r>
            <a:r>
              <a:rPr lang="en-IN" sz="2800" dirty="0"/>
              <a:t>: Ensuring security is easy</a:t>
            </a:r>
          </a:p>
          <a:p>
            <a:pPr marL="0" indent="0">
              <a:buNone/>
            </a:pPr>
            <a:r>
              <a:rPr lang="en-IN" sz="2800" dirty="0">
                <a:solidFill>
                  <a:srgbClr val="FF0000"/>
                </a:solidFill>
              </a:rPr>
              <a:t>4) Update and Delete operation</a:t>
            </a:r>
            <a:r>
              <a:rPr lang="en-IN" sz="2800" dirty="0"/>
              <a:t>: It is easy due to structured form of data</a:t>
            </a:r>
          </a:p>
        </p:txBody>
      </p:sp>
    </p:spTree>
    <p:extLst>
      <p:ext uri="{BB962C8B-B14F-4D97-AF65-F5344CB8AC3E}">
        <p14:creationId xmlns:p14="http://schemas.microsoft.com/office/powerpoint/2010/main" val="1999859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9E93-A74A-4F7A-A8FB-F53B98AE2268}"/>
              </a:ext>
            </a:extLst>
          </p:cNvPr>
          <p:cNvSpPr>
            <a:spLocks noGrp="1"/>
          </p:cNvSpPr>
          <p:nvPr>
            <p:ph type="title"/>
          </p:nvPr>
        </p:nvSpPr>
        <p:spPr/>
        <p:txBody>
          <a:bodyPr/>
          <a:lstStyle/>
          <a:p>
            <a:r>
              <a:rPr lang="en-IN" dirty="0"/>
              <a:t>Hassle Free Retrieval</a:t>
            </a:r>
          </a:p>
        </p:txBody>
      </p:sp>
      <p:sp>
        <p:nvSpPr>
          <p:cNvPr id="3" name="Content Placeholder 2">
            <a:extLst>
              <a:ext uri="{FF2B5EF4-FFF2-40B4-BE49-F238E27FC236}">
                <a16:creationId xmlns:a16="http://schemas.microsoft.com/office/drawing/2014/main" id="{9AB2BEE8-9415-4450-8D9A-502EB6801DB6}"/>
              </a:ext>
            </a:extLst>
          </p:cNvPr>
          <p:cNvSpPr>
            <a:spLocks noGrp="1"/>
          </p:cNvSpPr>
          <p:nvPr>
            <p:ph idx="1"/>
          </p:nvPr>
        </p:nvSpPr>
        <p:spPr>
          <a:xfrm>
            <a:off x="106018" y="1853754"/>
            <a:ext cx="11873948" cy="4477833"/>
          </a:xfrm>
        </p:spPr>
        <p:txBody>
          <a:bodyPr>
            <a:noAutofit/>
          </a:bodyPr>
          <a:lstStyle/>
          <a:p>
            <a:pPr marL="0" indent="0">
              <a:buNone/>
            </a:pPr>
            <a:r>
              <a:rPr lang="en-IN" sz="2400" dirty="0"/>
              <a:t>You wont get headache while retrieving desired information from structured data because of following features:</a:t>
            </a:r>
          </a:p>
          <a:p>
            <a:pPr marL="514350" indent="-514350">
              <a:buAutoNum type="arabicParenR"/>
            </a:pPr>
            <a:r>
              <a:rPr lang="en-IN" sz="2400" dirty="0">
                <a:solidFill>
                  <a:srgbClr val="FF0000"/>
                </a:solidFill>
              </a:rPr>
              <a:t>Retrieving Information</a:t>
            </a:r>
            <a:r>
              <a:rPr lang="en-IN" sz="2400" dirty="0"/>
              <a:t>: A well designed structure helps in retrieval of data</a:t>
            </a:r>
          </a:p>
          <a:p>
            <a:pPr marL="514350" indent="-514350">
              <a:buAutoNum type="arabicParenR"/>
            </a:pPr>
            <a:r>
              <a:rPr lang="en-IN" sz="2400" dirty="0">
                <a:solidFill>
                  <a:srgbClr val="FF0000"/>
                </a:solidFill>
              </a:rPr>
              <a:t>Indexing and searching</a:t>
            </a:r>
            <a:r>
              <a:rPr lang="en-IN" sz="2400" dirty="0"/>
              <a:t>: Data can be indexed based not only on a text string but also on other attributes. This enables streamlined search</a:t>
            </a:r>
          </a:p>
          <a:p>
            <a:pPr marL="514350" indent="-514350">
              <a:buAutoNum type="arabicParenR"/>
            </a:pPr>
            <a:r>
              <a:rPr lang="en-IN" sz="2400" dirty="0">
                <a:solidFill>
                  <a:srgbClr val="FF0000"/>
                </a:solidFill>
              </a:rPr>
              <a:t>Mining Data</a:t>
            </a:r>
            <a:r>
              <a:rPr lang="en-IN" sz="2400" dirty="0"/>
              <a:t>: Structured data can be easily mined and knowledge can be extracted from it.</a:t>
            </a:r>
          </a:p>
          <a:p>
            <a:pPr marL="514350" indent="-514350">
              <a:buAutoNum type="arabicParenR"/>
            </a:pPr>
            <a:r>
              <a:rPr lang="en-IN" sz="2400" dirty="0">
                <a:solidFill>
                  <a:srgbClr val="FF0000"/>
                </a:solidFill>
              </a:rPr>
              <a:t>BI operations</a:t>
            </a:r>
            <a:r>
              <a:rPr lang="en-IN" sz="2400" dirty="0"/>
              <a:t>: Business Intelligence works very well with structured data. Hence data mining, data warehousing can be easily undertaken</a:t>
            </a:r>
          </a:p>
        </p:txBody>
      </p:sp>
    </p:spTree>
    <p:extLst>
      <p:ext uri="{BB962C8B-B14F-4D97-AF65-F5344CB8AC3E}">
        <p14:creationId xmlns:p14="http://schemas.microsoft.com/office/powerpoint/2010/main" val="288966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6A04-9D90-4C89-A27A-F62EDDA0DC8F}"/>
              </a:ext>
            </a:extLst>
          </p:cNvPr>
          <p:cNvSpPr>
            <a:spLocks noGrp="1"/>
          </p:cNvSpPr>
          <p:nvPr>
            <p:ph type="title"/>
          </p:nvPr>
        </p:nvSpPr>
        <p:spPr/>
        <p:txBody>
          <a:bodyPr>
            <a:normAutofit/>
          </a:bodyPr>
          <a:lstStyle/>
          <a:p>
            <a:r>
              <a:rPr lang="en-US" dirty="0">
                <a:effectLst/>
              </a:rPr>
              <a:t>Example of structured data in an excel sheet:</a:t>
            </a:r>
            <a:endParaRPr lang="en-IN" dirty="0"/>
          </a:p>
        </p:txBody>
      </p:sp>
      <p:pic>
        <p:nvPicPr>
          <p:cNvPr id="6148" name="Picture 4">
            <a:extLst>
              <a:ext uri="{FF2B5EF4-FFF2-40B4-BE49-F238E27FC236}">
                <a16:creationId xmlns:a16="http://schemas.microsoft.com/office/drawing/2014/main" id="{03388AD5-2BF2-403F-9219-84EE2DF420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8251" y="2872857"/>
            <a:ext cx="832485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7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6222-6CA5-4766-BCE2-8A10AB17A114}"/>
              </a:ext>
            </a:extLst>
          </p:cNvPr>
          <p:cNvSpPr>
            <a:spLocks noGrp="1"/>
          </p:cNvSpPr>
          <p:nvPr>
            <p:ph type="title"/>
          </p:nvPr>
        </p:nvSpPr>
        <p:spPr>
          <a:xfrm>
            <a:off x="1451579" y="245165"/>
            <a:ext cx="9603275" cy="1049235"/>
          </a:xfrm>
        </p:spPr>
        <p:txBody>
          <a:bodyPr/>
          <a:lstStyle/>
          <a:p>
            <a:pPr algn="ctr"/>
            <a:r>
              <a:rPr lang="en-IN" dirty="0"/>
              <a:t>Unstructured Data</a:t>
            </a:r>
          </a:p>
        </p:txBody>
      </p:sp>
      <p:sp>
        <p:nvSpPr>
          <p:cNvPr id="3" name="Content Placeholder 2">
            <a:extLst>
              <a:ext uri="{FF2B5EF4-FFF2-40B4-BE49-F238E27FC236}">
                <a16:creationId xmlns:a16="http://schemas.microsoft.com/office/drawing/2014/main" id="{49AB058C-B90A-425F-9762-75D526C86262}"/>
              </a:ext>
            </a:extLst>
          </p:cNvPr>
          <p:cNvSpPr>
            <a:spLocks noGrp="1"/>
          </p:cNvSpPr>
          <p:nvPr>
            <p:ph idx="1"/>
          </p:nvPr>
        </p:nvSpPr>
        <p:spPr>
          <a:xfrm>
            <a:off x="381000" y="862548"/>
            <a:ext cx="10863470" cy="4358240"/>
          </a:xfrm>
        </p:spPr>
        <p:txBody>
          <a:bodyPr>
            <a:normAutofit/>
          </a:bodyPr>
          <a:lstStyle/>
          <a:p>
            <a:r>
              <a:rPr lang="en-US" sz="2800" dirty="0"/>
              <a:t>Unstructured data is information that either does not have a predefined data model or is not organized in a pre-defined manner. </a:t>
            </a:r>
          </a:p>
          <a:p>
            <a:r>
              <a:rPr lang="en-US" sz="2800" dirty="0"/>
              <a:t>Unstructured information is typically text-heavy, but may contain data such as dates, numbers, and facts as well. This results in irregularities and ambiguities that make it difficult to understand using traditional programs as compared to data stored in structured databases. </a:t>
            </a:r>
          </a:p>
          <a:p>
            <a:r>
              <a:rPr lang="en-US" sz="2800" dirty="0"/>
              <a:t>Common examples of unstructured data include audio, video files or No-SQL databases.</a:t>
            </a:r>
          </a:p>
          <a:p>
            <a:endParaRPr lang="en-IN" dirty="0"/>
          </a:p>
        </p:txBody>
      </p:sp>
      <p:pic>
        <p:nvPicPr>
          <p:cNvPr id="1026" name="Picture 2" descr="Image result for unstructured data">
            <a:extLst>
              <a:ext uri="{FF2B5EF4-FFF2-40B4-BE49-F238E27FC236}">
                <a16:creationId xmlns:a16="http://schemas.microsoft.com/office/drawing/2014/main" id="{8F7DAA0F-A169-4EE5-A3FE-7D2A610C21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6" y="4678016"/>
            <a:ext cx="5715000" cy="205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E1F4F-B2F4-4573-8508-31F326A9C60E}"/>
              </a:ext>
            </a:extLst>
          </p:cNvPr>
          <p:cNvSpPr>
            <a:spLocks noGrp="1"/>
          </p:cNvSpPr>
          <p:nvPr>
            <p:ph idx="1"/>
          </p:nvPr>
        </p:nvSpPr>
        <p:spPr>
          <a:xfrm>
            <a:off x="304799" y="397565"/>
            <a:ext cx="11383617" cy="6268278"/>
          </a:xfrm>
        </p:spPr>
        <p:txBody>
          <a:bodyPr>
            <a:normAutofit/>
          </a:bodyPr>
          <a:lstStyle/>
          <a:p>
            <a:r>
              <a:rPr lang="en-US" sz="2400" dirty="0"/>
              <a:t>The ability to store and process unstructured data has greatly grown in recent years, with many new technologies and tools coming to the market that are able to store </a:t>
            </a:r>
            <a:r>
              <a:rPr lang="en-US" sz="2400" dirty="0" err="1"/>
              <a:t>specialised</a:t>
            </a:r>
            <a:r>
              <a:rPr lang="en-US" sz="2400" dirty="0"/>
              <a:t> types of unstructured data. </a:t>
            </a:r>
          </a:p>
          <a:p>
            <a:r>
              <a:rPr lang="en-US" sz="2400" dirty="0">
                <a:hlinkClick r:id="rId2"/>
              </a:rPr>
              <a:t>MongoDB</a:t>
            </a:r>
            <a:r>
              <a:rPr lang="en-US" sz="2400" dirty="0"/>
              <a:t>, for example, is optimized to store documents.</a:t>
            </a:r>
          </a:p>
          <a:p>
            <a:r>
              <a:rPr lang="en-US" sz="2400" dirty="0"/>
              <a:t> </a:t>
            </a:r>
            <a:r>
              <a:rPr lang="en-US" sz="2400" dirty="0">
                <a:hlinkClick r:id="rId3"/>
              </a:rPr>
              <a:t>Apache </a:t>
            </a:r>
            <a:r>
              <a:rPr lang="en-US" sz="2400" dirty="0" err="1">
                <a:hlinkClick r:id="rId3"/>
              </a:rPr>
              <a:t>Giraph</a:t>
            </a:r>
            <a:r>
              <a:rPr lang="en-US" sz="2400" dirty="0"/>
              <a:t>, as an opposite example, is optimized for storing relationships between nodes.</a:t>
            </a:r>
          </a:p>
          <a:p>
            <a:r>
              <a:rPr lang="en-US" sz="2400" dirty="0"/>
              <a:t>The ability to analyze unstructured data is especially relevant in the context of Big Data, since a large part of data in organizations is unstructured.</a:t>
            </a:r>
          </a:p>
          <a:p>
            <a:r>
              <a:rPr lang="en-US" sz="2400" dirty="0"/>
              <a:t> Think about pictures, videos or PDF documents</a:t>
            </a:r>
          </a:p>
          <a:p>
            <a:r>
              <a:rPr lang="en-US" sz="2400" dirty="0"/>
              <a:t>. The ability to extract value from unstructured data is one of main drivers behind the quick growth of Big Data</a:t>
            </a:r>
            <a:endParaRPr lang="en-IN" sz="2400" dirty="0"/>
          </a:p>
        </p:txBody>
      </p:sp>
    </p:spTree>
    <p:extLst>
      <p:ext uri="{BB962C8B-B14F-4D97-AF65-F5344CB8AC3E}">
        <p14:creationId xmlns:p14="http://schemas.microsoft.com/office/powerpoint/2010/main" val="136360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unstructured data">
            <a:extLst>
              <a:ext uri="{FF2B5EF4-FFF2-40B4-BE49-F238E27FC236}">
                <a16:creationId xmlns:a16="http://schemas.microsoft.com/office/drawing/2014/main" id="{1D12276A-CB40-4221-9151-6C6B842C7B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157" y="119269"/>
            <a:ext cx="10018644" cy="661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0F7DD-A31B-42B5-AD55-DB0A1943E6E7}"/>
              </a:ext>
            </a:extLst>
          </p:cNvPr>
          <p:cNvSpPr>
            <a:spLocks noGrp="1"/>
          </p:cNvSpPr>
          <p:nvPr>
            <p:ph type="title"/>
          </p:nvPr>
        </p:nvSpPr>
        <p:spPr>
          <a:xfrm>
            <a:off x="838200" y="365126"/>
            <a:ext cx="10515600" cy="854074"/>
          </a:xfrm>
        </p:spPr>
        <p:txBody>
          <a:bodyPr/>
          <a:lstStyle/>
          <a:p>
            <a:pPr algn="ctr"/>
            <a:r>
              <a:rPr lang="en-IN" dirty="0"/>
              <a:t>Digital Data</a:t>
            </a:r>
          </a:p>
        </p:txBody>
      </p:sp>
      <p:sp>
        <p:nvSpPr>
          <p:cNvPr id="3" name="Content Placeholder 2">
            <a:extLst>
              <a:ext uri="{FF2B5EF4-FFF2-40B4-BE49-F238E27FC236}">
                <a16:creationId xmlns:a16="http://schemas.microsoft.com/office/drawing/2014/main" id="{CB6C17B6-A0D8-4EDE-91C8-99D3A2243481}"/>
              </a:ext>
            </a:extLst>
          </p:cNvPr>
          <p:cNvSpPr>
            <a:spLocks noGrp="1"/>
          </p:cNvSpPr>
          <p:nvPr>
            <p:ph idx="1"/>
          </p:nvPr>
        </p:nvSpPr>
        <p:spPr>
          <a:xfrm>
            <a:off x="371061" y="1219200"/>
            <a:ext cx="7765774" cy="5635625"/>
          </a:xfrm>
        </p:spPr>
        <p:txBody>
          <a:bodyPr>
            <a:normAutofit/>
          </a:bodyPr>
          <a:lstStyle/>
          <a:p>
            <a:pPr algn="just"/>
            <a:r>
              <a:rPr lang="en-IN" dirty="0"/>
              <a:t>Data growth has seen exponential since the advent of the computer and the internet. </a:t>
            </a:r>
            <a:r>
              <a:rPr lang="en-IN" dirty="0" err="1"/>
              <a:t>Infact</a:t>
            </a:r>
            <a:r>
              <a:rPr lang="en-IN" dirty="0"/>
              <a:t> the computer and internet duo has imparted the digital form to data</a:t>
            </a:r>
          </a:p>
          <a:p>
            <a:r>
              <a:rPr lang="en-IN" dirty="0"/>
              <a:t>Digital data can be classified into 3 forms:</a:t>
            </a:r>
          </a:p>
          <a:p>
            <a:r>
              <a:rPr lang="en-IN" dirty="0" err="1"/>
              <a:t>Unstuctured</a:t>
            </a:r>
            <a:endParaRPr lang="en-IN" dirty="0"/>
          </a:p>
          <a:p>
            <a:r>
              <a:rPr lang="en-IN" dirty="0"/>
              <a:t>Semi-structured </a:t>
            </a:r>
          </a:p>
          <a:p>
            <a:r>
              <a:rPr lang="en-IN" dirty="0"/>
              <a:t>Structured</a:t>
            </a:r>
          </a:p>
          <a:p>
            <a:pPr algn="just"/>
            <a:r>
              <a:rPr lang="en-IN" dirty="0"/>
              <a:t>Usually data is in the unstructured format which makes extracting information from it difficult</a:t>
            </a:r>
          </a:p>
          <a:p>
            <a:pPr algn="just"/>
            <a:r>
              <a:rPr lang="en-IN" dirty="0"/>
              <a:t>According to Merrill Lynch, 80-90% of business data is either unstructured or semi structured </a:t>
            </a:r>
          </a:p>
          <a:p>
            <a:pPr algn="just"/>
            <a:r>
              <a:rPr lang="en-IN" dirty="0"/>
              <a:t>Gartner also estimated that unstructured data constitutes 80% of the whole enterprise data </a:t>
            </a:r>
          </a:p>
        </p:txBody>
      </p:sp>
      <p:pic>
        <p:nvPicPr>
          <p:cNvPr id="2050" name="Picture 2" descr="Image result for unstructured data">
            <a:extLst>
              <a:ext uri="{FF2B5EF4-FFF2-40B4-BE49-F238E27FC236}">
                <a16:creationId xmlns:a16="http://schemas.microsoft.com/office/drawing/2014/main" id="{8577DCBD-53E8-487F-8A0E-3FB774CDE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835" y="857249"/>
            <a:ext cx="3852447" cy="563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142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9C13-F674-4599-A420-DBB73732F73D}"/>
              </a:ext>
            </a:extLst>
          </p:cNvPr>
          <p:cNvSpPr>
            <a:spLocks noGrp="1"/>
          </p:cNvSpPr>
          <p:nvPr>
            <p:ph type="title"/>
          </p:nvPr>
        </p:nvSpPr>
        <p:spPr>
          <a:xfrm>
            <a:off x="1451579" y="139148"/>
            <a:ext cx="9603275" cy="1049235"/>
          </a:xfrm>
        </p:spPr>
        <p:txBody>
          <a:bodyPr/>
          <a:lstStyle/>
          <a:p>
            <a:r>
              <a:rPr lang="en-IN" dirty="0"/>
              <a:t>How to Manage Unstructured Data</a:t>
            </a:r>
          </a:p>
        </p:txBody>
      </p:sp>
      <p:sp>
        <p:nvSpPr>
          <p:cNvPr id="3" name="Content Placeholder 2">
            <a:extLst>
              <a:ext uri="{FF2B5EF4-FFF2-40B4-BE49-F238E27FC236}">
                <a16:creationId xmlns:a16="http://schemas.microsoft.com/office/drawing/2014/main" id="{088C7D4A-63F6-48A5-9CD8-C7C56A225B9E}"/>
              </a:ext>
            </a:extLst>
          </p:cNvPr>
          <p:cNvSpPr>
            <a:spLocks noGrp="1"/>
          </p:cNvSpPr>
          <p:nvPr>
            <p:ph idx="1"/>
          </p:nvPr>
        </p:nvSpPr>
        <p:spPr>
          <a:xfrm>
            <a:off x="198782" y="755374"/>
            <a:ext cx="11807688" cy="6440556"/>
          </a:xfrm>
        </p:spPr>
        <p:txBody>
          <a:bodyPr>
            <a:noAutofit/>
          </a:bodyPr>
          <a:lstStyle/>
          <a:p>
            <a:pPr marL="457200" indent="-457200">
              <a:buAutoNum type="arabicParenR"/>
            </a:pPr>
            <a:r>
              <a:rPr lang="en-IN" sz="2200" dirty="0"/>
              <a:t>Indexing: </a:t>
            </a:r>
          </a:p>
          <a:p>
            <a:r>
              <a:rPr lang="en-IN" sz="2200" dirty="0"/>
              <a:t>It helps in searching and retrieval. </a:t>
            </a:r>
          </a:p>
          <a:p>
            <a:r>
              <a:rPr lang="en-IN" sz="2200" dirty="0"/>
              <a:t>Based on text or some other attributes </a:t>
            </a:r>
            <a:r>
              <a:rPr lang="en-IN" sz="2200" dirty="0" err="1"/>
              <a:t>eg</a:t>
            </a:r>
            <a:r>
              <a:rPr lang="en-IN" sz="2200" dirty="0"/>
              <a:t> filename, the unstructured data is indexed. </a:t>
            </a:r>
          </a:p>
          <a:p>
            <a:r>
              <a:rPr lang="en-IN" sz="2200" dirty="0"/>
              <a:t>Indexing in unstructured data is difficult because neither does this data have any pre-defined attribute nor does it follow any pattern or naming conventions</a:t>
            </a:r>
          </a:p>
          <a:p>
            <a:r>
              <a:rPr lang="en-IN" sz="2200" dirty="0"/>
              <a:t>. Text can be indexed based on text string but in case of non text files like audio/video etc indexing depends on file names. This becomes hindrance when naming conventions are not being followed.</a:t>
            </a:r>
          </a:p>
          <a:p>
            <a:pPr marL="0" indent="0">
              <a:buNone/>
            </a:pPr>
            <a:r>
              <a:rPr lang="en-IN" sz="2200" dirty="0"/>
              <a:t>2) Tags/Metadata- </a:t>
            </a:r>
          </a:p>
          <a:p>
            <a:r>
              <a:rPr lang="en-IN" sz="2200" dirty="0"/>
              <a:t>Using metadata, data in a document can be tagged. </a:t>
            </a:r>
          </a:p>
          <a:p>
            <a:r>
              <a:rPr lang="en-IN" sz="2200" dirty="0"/>
              <a:t>This enables search and retrieval. </a:t>
            </a:r>
          </a:p>
          <a:p>
            <a:r>
              <a:rPr lang="en-IN" sz="2200" dirty="0"/>
              <a:t>But in unstructured data, this is difficult as little or no metadata is available. </a:t>
            </a:r>
          </a:p>
          <a:p>
            <a:r>
              <a:rPr lang="en-IN" sz="2200" dirty="0"/>
              <a:t>Structure of data has to be determined which is very difficult as the data itself has no particular format and is coming from more than one source.</a:t>
            </a:r>
          </a:p>
        </p:txBody>
      </p:sp>
    </p:spTree>
    <p:extLst>
      <p:ext uri="{BB962C8B-B14F-4D97-AF65-F5344CB8AC3E}">
        <p14:creationId xmlns:p14="http://schemas.microsoft.com/office/powerpoint/2010/main" val="2237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915-BE36-45B7-88CB-ACA99245DF1D}"/>
              </a:ext>
            </a:extLst>
          </p:cNvPr>
          <p:cNvSpPr>
            <a:spLocks noGrp="1"/>
          </p:cNvSpPr>
          <p:nvPr>
            <p:ph type="title"/>
          </p:nvPr>
        </p:nvSpPr>
        <p:spPr/>
        <p:txBody>
          <a:bodyPr/>
          <a:lstStyle/>
          <a:p>
            <a:r>
              <a:rPr lang="en-IN" dirty="0"/>
              <a:t>How to Manage Unstructured Data……</a:t>
            </a:r>
          </a:p>
        </p:txBody>
      </p:sp>
      <p:sp>
        <p:nvSpPr>
          <p:cNvPr id="3" name="Content Placeholder 2">
            <a:extLst>
              <a:ext uri="{FF2B5EF4-FFF2-40B4-BE49-F238E27FC236}">
                <a16:creationId xmlns:a16="http://schemas.microsoft.com/office/drawing/2014/main" id="{186E7AD9-7C2D-4929-998F-67CCA3334808}"/>
              </a:ext>
            </a:extLst>
          </p:cNvPr>
          <p:cNvSpPr>
            <a:spLocks noGrp="1"/>
          </p:cNvSpPr>
          <p:nvPr>
            <p:ph idx="1"/>
          </p:nvPr>
        </p:nvSpPr>
        <p:spPr/>
        <p:txBody>
          <a:bodyPr/>
          <a:lstStyle/>
          <a:p>
            <a:pPr marL="0" indent="0">
              <a:buNone/>
            </a:pPr>
            <a:r>
              <a:rPr lang="en-IN" dirty="0"/>
              <a:t>3)  Taxonomy:  </a:t>
            </a:r>
          </a:p>
          <a:p>
            <a:pPr marL="0" indent="0">
              <a:buNone/>
            </a:pPr>
            <a:r>
              <a:rPr lang="en-IN" dirty="0"/>
              <a:t>It is classifying data on the basis of relationships that exist between data. </a:t>
            </a:r>
          </a:p>
          <a:p>
            <a:pPr marL="0" indent="0">
              <a:buNone/>
            </a:pPr>
            <a:r>
              <a:rPr lang="en-IN" dirty="0"/>
              <a:t>Data can be arranged in groups and placed in hierarchies based on the taxonomy prevalent in an organization.</a:t>
            </a:r>
          </a:p>
          <a:p>
            <a:pPr marL="0" indent="0">
              <a:buNone/>
            </a:pPr>
            <a:r>
              <a:rPr lang="en-IN" dirty="0"/>
              <a:t>Since the data is unstructured, naming conventions or standards are not consistent across an organisation, thus making it difficult to classify data</a:t>
            </a:r>
          </a:p>
          <a:p>
            <a:endParaRPr lang="en-IN" dirty="0"/>
          </a:p>
        </p:txBody>
      </p:sp>
    </p:spTree>
    <p:extLst>
      <p:ext uri="{BB962C8B-B14F-4D97-AF65-F5344CB8AC3E}">
        <p14:creationId xmlns:p14="http://schemas.microsoft.com/office/powerpoint/2010/main" val="331924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207D-3595-497A-9412-66C873A4DBD8}"/>
              </a:ext>
            </a:extLst>
          </p:cNvPr>
          <p:cNvSpPr>
            <a:spLocks noGrp="1"/>
          </p:cNvSpPr>
          <p:nvPr>
            <p:ph type="title"/>
          </p:nvPr>
        </p:nvSpPr>
        <p:spPr/>
        <p:txBody>
          <a:bodyPr/>
          <a:lstStyle/>
          <a:p>
            <a:r>
              <a:rPr lang="en-IN" dirty="0"/>
              <a:t>Challenges in Storing Structured Data……</a:t>
            </a:r>
          </a:p>
        </p:txBody>
      </p:sp>
      <p:sp>
        <p:nvSpPr>
          <p:cNvPr id="3" name="Content Placeholder 2">
            <a:extLst>
              <a:ext uri="{FF2B5EF4-FFF2-40B4-BE49-F238E27FC236}">
                <a16:creationId xmlns:a16="http://schemas.microsoft.com/office/drawing/2014/main" id="{FC50995E-6C97-455F-BC14-BEC18E190BDC}"/>
              </a:ext>
            </a:extLst>
          </p:cNvPr>
          <p:cNvSpPr>
            <a:spLocks noGrp="1"/>
          </p:cNvSpPr>
          <p:nvPr>
            <p:ph idx="1"/>
          </p:nvPr>
        </p:nvSpPr>
        <p:spPr>
          <a:xfrm>
            <a:off x="913795" y="1732449"/>
            <a:ext cx="10353762" cy="4999655"/>
          </a:xfrm>
        </p:spPr>
        <p:txBody>
          <a:bodyPr>
            <a:normAutofit/>
          </a:bodyPr>
          <a:lstStyle/>
          <a:p>
            <a:pPr marL="494100" indent="-457200">
              <a:buAutoNum type="arabicParenR"/>
            </a:pPr>
            <a:r>
              <a:rPr lang="en-IN" dirty="0"/>
              <a:t>Storage Space: It is difficult to store and manage data. A lot of space is required to </a:t>
            </a:r>
            <a:r>
              <a:rPr lang="en-IN" dirty="0" err="1"/>
              <a:t>srtore</a:t>
            </a:r>
            <a:r>
              <a:rPr lang="en-IN" dirty="0"/>
              <a:t> images, videos, audios etc.</a:t>
            </a:r>
          </a:p>
          <a:p>
            <a:pPr marL="494100" indent="-457200">
              <a:buAutoNum type="arabicParenR"/>
            </a:pPr>
            <a:r>
              <a:rPr lang="en-IN" dirty="0"/>
              <a:t>Scalability: As the data grows, scalability becomes an issue and the cost of storing data also increases</a:t>
            </a:r>
          </a:p>
          <a:p>
            <a:pPr marL="494100" indent="-457200">
              <a:buAutoNum type="arabicParenR"/>
            </a:pPr>
            <a:r>
              <a:rPr lang="en-IN" dirty="0"/>
              <a:t>Retrieve information: Even if unstructured data is stored, it is difficult to retrieve and recover unstructured data</a:t>
            </a:r>
          </a:p>
          <a:p>
            <a:pPr marL="494100" indent="-457200">
              <a:buAutoNum type="arabicParenR"/>
            </a:pPr>
            <a:r>
              <a:rPr lang="en-IN" dirty="0"/>
              <a:t>Security: Ensuring security is difficult due to varied sources of data. Example: email, images, audios.</a:t>
            </a:r>
          </a:p>
          <a:p>
            <a:pPr marL="494100" indent="-457200">
              <a:buAutoNum type="arabicParenR"/>
            </a:pPr>
            <a:r>
              <a:rPr lang="en-IN" dirty="0"/>
              <a:t>Update and delete: It is difficult as data is stored in unstructured data</a:t>
            </a:r>
          </a:p>
          <a:p>
            <a:pPr marL="494100" indent="-457200">
              <a:buAutoNum type="arabicParenR"/>
            </a:pPr>
            <a:r>
              <a:rPr lang="en-IN" dirty="0"/>
              <a:t>Indexing and searching: Indexing unstructured data is difficult and error prone as the structure is not clear and attributes are not pre-defined. As result the searched results are not very accurate. Also indexing becomes more difficult as the volume of the data grows</a:t>
            </a:r>
          </a:p>
        </p:txBody>
      </p:sp>
    </p:spTree>
    <p:extLst>
      <p:ext uri="{BB962C8B-B14F-4D97-AF65-F5344CB8AC3E}">
        <p14:creationId xmlns:p14="http://schemas.microsoft.com/office/powerpoint/2010/main" val="443905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24D3-DCC1-4594-8DCB-3127AF8C48AA}"/>
              </a:ext>
            </a:extLst>
          </p:cNvPr>
          <p:cNvSpPr>
            <a:spLocks noGrp="1"/>
          </p:cNvSpPr>
          <p:nvPr>
            <p:ph type="title"/>
          </p:nvPr>
        </p:nvSpPr>
        <p:spPr>
          <a:xfrm>
            <a:off x="384313" y="609600"/>
            <a:ext cx="10883244" cy="970450"/>
          </a:xfrm>
        </p:spPr>
        <p:txBody>
          <a:bodyPr>
            <a:normAutofit fontScale="90000"/>
          </a:bodyPr>
          <a:lstStyle/>
          <a:p>
            <a:r>
              <a:rPr lang="en-IN" dirty="0"/>
              <a:t>Solutions to Storage Challenges of Unstructured Data</a:t>
            </a:r>
          </a:p>
        </p:txBody>
      </p:sp>
      <p:sp>
        <p:nvSpPr>
          <p:cNvPr id="3" name="Content Placeholder 2">
            <a:extLst>
              <a:ext uri="{FF2B5EF4-FFF2-40B4-BE49-F238E27FC236}">
                <a16:creationId xmlns:a16="http://schemas.microsoft.com/office/drawing/2014/main" id="{049792F5-FFCE-40B2-98FD-FE2C3AA2615B}"/>
              </a:ext>
            </a:extLst>
          </p:cNvPr>
          <p:cNvSpPr>
            <a:spLocks noGrp="1"/>
          </p:cNvSpPr>
          <p:nvPr>
            <p:ph idx="1"/>
          </p:nvPr>
        </p:nvSpPr>
        <p:spPr>
          <a:xfrm>
            <a:off x="516834" y="1580050"/>
            <a:ext cx="11357113" cy="4913515"/>
          </a:xfrm>
        </p:spPr>
        <p:txBody>
          <a:bodyPr>
            <a:normAutofit/>
          </a:bodyPr>
          <a:lstStyle/>
          <a:p>
            <a:pPr marL="494100" indent="-457200">
              <a:buAutoNum type="arabicParenR"/>
            </a:pPr>
            <a:r>
              <a:rPr lang="en-IN" dirty="0"/>
              <a:t>Changing Formats: Unstructured data may be converted into formats which are easily managed, stored and searched. For Example: IBM is working on providing a solution which will covert audio, video etc into text</a:t>
            </a:r>
          </a:p>
          <a:p>
            <a:pPr marL="494100" indent="-457200">
              <a:buAutoNum type="arabicParenR"/>
            </a:pPr>
            <a:r>
              <a:rPr lang="en-IN" dirty="0"/>
              <a:t>Developing new hardware: New hardware needs to be developed to support unstructured data. It may be either complement the existing storage devices or may be a standalone for unstructured data</a:t>
            </a:r>
          </a:p>
          <a:p>
            <a:pPr marL="494100" indent="-457200">
              <a:buAutoNum type="arabicParenR"/>
            </a:pPr>
            <a:r>
              <a:rPr lang="en-IN" dirty="0"/>
              <a:t>Storing in RDBMS/BLOBs:  Unstructured data may be stored in relational databases which support BLOBs (Binary Large Objects). While unstructured data such as video or image file cannot be stored fairly nearly into a relational column, there is no such problem when it comes to storing its metadata such as data and time of its creation, the owner or author of data etc</a:t>
            </a:r>
          </a:p>
          <a:p>
            <a:pPr marL="494100" indent="-457200">
              <a:buAutoNum type="arabicParenR"/>
            </a:pPr>
            <a:r>
              <a:rPr lang="en-IN" dirty="0"/>
              <a:t>Storing in XML format: Unstructured data may be stored in XML format which tries to give some structure to it by using tags and elements</a:t>
            </a:r>
          </a:p>
        </p:txBody>
      </p:sp>
    </p:spTree>
    <p:extLst>
      <p:ext uri="{BB962C8B-B14F-4D97-AF65-F5344CB8AC3E}">
        <p14:creationId xmlns:p14="http://schemas.microsoft.com/office/powerpoint/2010/main" val="305088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999D-96F2-4188-BEB1-9B71768ADF8D}"/>
              </a:ext>
            </a:extLst>
          </p:cNvPr>
          <p:cNvSpPr>
            <a:spLocks noGrp="1"/>
          </p:cNvSpPr>
          <p:nvPr>
            <p:ph type="title"/>
          </p:nvPr>
        </p:nvSpPr>
        <p:spPr/>
        <p:txBody>
          <a:bodyPr>
            <a:normAutofit fontScale="90000"/>
          </a:bodyPr>
          <a:lstStyle/>
          <a:p>
            <a:r>
              <a:rPr lang="en-US" dirty="0">
                <a:effectLst/>
              </a:rPr>
              <a:t>example of unstructured data includes email responses, like this one:</a:t>
            </a:r>
            <a:endParaRPr lang="en-IN" dirty="0"/>
          </a:p>
        </p:txBody>
      </p:sp>
      <p:pic>
        <p:nvPicPr>
          <p:cNvPr id="7170" name="Picture 2">
            <a:extLst>
              <a:ext uri="{FF2B5EF4-FFF2-40B4-BE49-F238E27FC236}">
                <a16:creationId xmlns:a16="http://schemas.microsoft.com/office/drawing/2014/main" id="{4FE32C54-B36B-4597-8B63-7BBA851746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6" y="1731963"/>
            <a:ext cx="9740952" cy="4880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9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F679-7423-4D40-81E4-14E1B16F1B63}"/>
              </a:ext>
            </a:extLst>
          </p:cNvPr>
          <p:cNvSpPr>
            <a:spLocks noGrp="1"/>
          </p:cNvSpPr>
          <p:nvPr>
            <p:ph type="title"/>
          </p:nvPr>
        </p:nvSpPr>
        <p:spPr/>
        <p:txBody>
          <a:bodyPr>
            <a:normAutofit fontScale="90000"/>
          </a:bodyPr>
          <a:lstStyle/>
          <a:p>
            <a:r>
              <a:rPr lang="en-IN" dirty="0"/>
              <a:t>UIMA: A possible solution to Unstructured data</a:t>
            </a:r>
          </a:p>
        </p:txBody>
      </p:sp>
      <p:sp>
        <p:nvSpPr>
          <p:cNvPr id="3" name="Content Placeholder 2">
            <a:extLst>
              <a:ext uri="{FF2B5EF4-FFF2-40B4-BE49-F238E27FC236}">
                <a16:creationId xmlns:a16="http://schemas.microsoft.com/office/drawing/2014/main" id="{F1E6B939-0F39-45A5-82D1-7DAD0708DB7C}"/>
              </a:ext>
            </a:extLst>
          </p:cNvPr>
          <p:cNvSpPr>
            <a:spLocks noGrp="1"/>
          </p:cNvSpPr>
          <p:nvPr>
            <p:ph idx="1"/>
          </p:nvPr>
        </p:nvSpPr>
        <p:spPr>
          <a:xfrm>
            <a:off x="357808" y="1732449"/>
            <a:ext cx="11648661" cy="4973151"/>
          </a:xfrm>
        </p:spPr>
        <p:txBody>
          <a:bodyPr>
            <a:normAutofit/>
          </a:bodyPr>
          <a:lstStyle/>
          <a:p>
            <a:r>
              <a:rPr lang="en-US" dirty="0">
                <a:effectLst/>
              </a:rPr>
              <a:t>UIMA stands for Unstructured Information Management Architecture and is a component architecture and software framework implementation for the analysis of unstructured content like text, video and audio data. Unstructured information represents the largest, most current and fastest growing source of information available to businesses and governments.</a:t>
            </a:r>
          </a:p>
          <a:p>
            <a:r>
              <a:rPr lang="en-US" dirty="0">
                <a:effectLst/>
              </a:rPr>
              <a:t>The motivation to develop such a framework was to build a common platform for unstructured analytics, to foster reuse of analysis components and to reduce duplication of analysis development. The pluggable architecture of UIMA allows to easily plug-in your own analysis components and combine them together with others. A full analysis task of a solution using unstructured analytics like search or government intelligence applications is often not a monolithic thing but a multi-stage process where different modules need to build on each other to get a powerful analysis chain. In some cases also annotators from different specialized vendors may need to work together to produce the results needed. The UIMA application interested in such analysis results does not need to know the details of how annotators work together to create the results. The UIMA framework take care of the integration and orchestration of multiple annotators.</a:t>
            </a:r>
            <a:endParaRPr lang="en-IN" dirty="0"/>
          </a:p>
        </p:txBody>
      </p:sp>
    </p:spTree>
    <p:extLst>
      <p:ext uri="{BB962C8B-B14F-4D97-AF65-F5344CB8AC3E}">
        <p14:creationId xmlns:p14="http://schemas.microsoft.com/office/powerpoint/2010/main" val="51657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02B75-3A3B-466A-AEF1-4BB6CF458DD6}"/>
              </a:ext>
            </a:extLst>
          </p:cNvPr>
          <p:cNvSpPr>
            <a:spLocks noGrp="1"/>
          </p:cNvSpPr>
          <p:nvPr>
            <p:ph idx="1"/>
          </p:nvPr>
        </p:nvSpPr>
        <p:spPr>
          <a:xfrm>
            <a:off x="636104" y="198784"/>
            <a:ext cx="10538687" cy="5592416"/>
          </a:xfrm>
        </p:spPr>
        <p:txBody>
          <a:bodyPr/>
          <a:lstStyle/>
          <a:p>
            <a:r>
              <a:rPr lang="en-US" dirty="0">
                <a:effectLst/>
              </a:rPr>
              <a:t>So the major goal of UIMA is to transform unstructured information to structured information by orchestrating analysis engines to detect entities or relations and thus to build the bridge between the unstructured and the structured world.</a:t>
            </a:r>
            <a:endParaRPr lang="en-IN" dirty="0"/>
          </a:p>
        </p:txBody>
      </p:sp>
      <p:pic>
        <p:nvPicPr>
          <p:cNvPr id="4100" name="Picture 4" descr="analytics world">
            <a:extLst>
              <a:ext uri="{FF2B5EF4-FFF2-40B4-BE49-F238E27FC236}">
                <a16:creationId xmlns:a16="http://schemas.microsoft.com/office/drawing/2014/main" id="{BB569E11-AAD9-4A17-B1D6-C2B1A93E83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1298713"/>
            <a:ext cx="11304105" cy="5459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21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8828-A2A1-4A85-8D6A-A140418E6DAE}"/>
              </a:ext>
            </a:extLst>
          </p:cNvPr>
          <p:cNvSpPr>
            <a:spLocks noGrp="1"/>
          </p:cNvSpPr>
          <p:nvPr>
            <p:ph type="title"/>
          </p:nvPr>
        </p:nvSpPr>
        <p:spPr/>
        <p:txBody>
          <a:bodyPr/>
          <a:lstStyle/>
          <a:p>
            <a:endParaRPr lang="en-IN"/>
          </a:p>
        </p:txBody>
      </p:sp>
      <p:pic>
        <p:nvPicPr>
          <p:cNvPr id="3074" name="Picture 2" descr="Image result for UIMA">
            <a:extLst>
              <a:ext uri="{FF2B5EF4-FFF2-40B4-BE49-F238E27FC236}">
                <a16:creationId xmlns:a16="http://schemas.microsoft.com/office/drawing/2014/main" id="{F5D427C0-E673-4F9B-95F9-DD74B2CD15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033" y="251791"/>
            <a:ext cx="10893286" cy="6453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2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E6BC-8186-473A-9571-99E3AF3DB58D}"/>
              </a:ext>
            </a:extLst>
          </p:cNvPr>
          <p:cNvSpPr>
            <a:spLocks noGrp="1"/>
          </p:cNvSpPr>
          <p:nvPr>
            <p:ph type="title"/>
          </p:nvPr>
        </p:nvSpPr>
        <p:spPr>
          <a:xfrm>
            <a:off x="919119" y="278295"/>
            <a:ext cx="10353762" cy="970450"/>
          </a:xfrm>
        </p:spPr>
        <p:txBody>
          <a:bodyPr>
            <a:normAutofit fontScale="90000"/>
          </a:bodyPr>
          <a:lstStyle/>
          <a:p>
            <a:r>
              <a:rPr lang="en-US" dirty="0">
                <a:effectLst/>
              </a:rPr>
              <a:t>What Can UIMA Be Used For?</a:t>
            </a:r>
            <a:br>
              <a:rPr lang="en-US" dirty="0">
                <a:effectLst/>
              </a:rPr>
            </a:br>
            <a:endParaRPr lang="en-IN" dirty="0"/>
          </a:p>
        </p:txBody>
      </p:sp>
      <p:sp>
        <p:nvSpPr>
          <p:cNvPr id="3" name="Content Placeholder 2">
            <a:extLst>
              <a:ext uri="{FF2B5EF4-FFF2-40B4-BE49-F238E27FC236}">
                <a16:creationId xmlns:a16="http://schemas.microsoft.com/office/drawing/2014/main" id="{A86F42E8-A104-446B-B0C0-D369E6CF0DB4}"/>
              </a:ext>
            </a:extLst>
          </p:cNvPr>
          <p:cNvSpPr>
            <a:spLocks noGrp="1"/>
          </p:cNvSpPr>
          <p:nvPr>
            <p:ph idx="1"/>
          </p:nvPr>
        </p:nvSpPr>
        <p:spPr>
          <a:xfrm>
            <a:off x="119270" y="795129"/>
            <a:ext cx="12072729" cy="6414053"/>
          </a:xfrm>
        </p:spPr>
        <p:txBody>
          <a:bodyPr>
            <a:normAutofit/>
          </a:bodyPr>
          <a:lstStyle/>
          <a:p>
            <a:r>
              <a:rPr lang="en-US" dirty="0">
                <a:effectLst/>
              </a:rPr>
              <a:t>UIMA is, by itself, an empty framework. Its purpose is to enable a world-wide, diverse community to develop inter-operable, often complex analytic components, and allow them to be combined and run together, with framework supplied scaled-out and remoting as needed</a:t>
            </a:r>
          </a:p>
          <a:p>
            <a:r>
              <a:rPr lang="en-US" dirty="0">
                <a:effectLst/>
              </a:rPr>
              <a:t>There are lots of use cases where UIMA may be applicable. </a:t>
            </a:r>
          </a:p>
          <a:p>
            <a:pPr marL="494100" indent="-457200">
              <a:buFont typeface="+mj-lt"/>
              <a:buAutoNum type="arabicPeriod"/>
            </a:pPr>
            <a:r>
              <a:rPr lang="en-US" dirty="0">
                <a:effectLst/>
              </a:rPr>
              <a:t>One of the major ones are search applications. Within search applications, the unstructured content that is available mainly as text in various kinds must be processed and analyzed to be searchable. To obtain a powerful search application, the text content must be analyzed to get the document language followed by language dependent linguistic processing such as tokenization, lemmatization and part of speech detection. After these steps a more sophisticated analysis like entity detection and relation detection between entities can be done. For all these analysis steps UIMA and UIMA components can be used.</a:t>
            </a:r>
          </a:p>
          <a:p>
            <a:pPr marL="494100" indent="-457200">
              <a:buFont typeface="+mj-lt"/>
              <a:buAutoNum type="arabicPeriod"/>
            </a:pPr>
            <a:r>
              <a:rPr lang="en-US" dirty="0">
                <a:effectLst/>
              </a:rPr>
              <a:t>Another important use case is business or government intelligence. For example, UIMA analysis is used to extract structured information from car repair reports. This data is then used for quality feed-back and problem early warning systems.</a:t>
            </a:r>
          </a:p>
          <a:p>
            <a:pPr marL="494100" indent="-457200">
              <a:buFont typeface="+mj-lt"/>
              <a:buAutoNum type="arabicPeriod"/>
            </a:pPr>
            <a:r>
              <a:rPr lang="en-US" dirty="0">
                <a:effectLst/>
              </a:rPr>
              <a:t>Other possible solutions where UIMA can be used for are the analysis of call center notes to detect product problems and customer issues or a public image monitoring solution to find out how others for example in internet forums or press releases think about my product or company</a:t>
            </a:r>
          </a:p>
          <a:p>
            <a:endParaRPr lang="en-US" dirty="0">
              <a:effectLst/>
            </a:endParaRPr>
          </a:p>
          <a:p>
            <a:endParaRPr lang="en-IN" dirty="0"/>
          </a:p>
        </p:txBody>
      </p:sp>
    </p:spTree>
    <p:extLst>
      <p:ext uri="{BB962C8B-B14F-4D97-AF65-F5344CB8AC3E}">
        <p14:creationId xmlns:p14="http://schemas.microsoft.com/office/powerpoint/2010/main" val="1777899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DDA3-10F2-42B5-B0FD-8336830E3F48}"/>
              </a:ext>
            </a:extLst>
          </p:cNvPr>
          <p:cNvSpPr>
            <a:spLocks noGrp="1"/>
          </p:cNvSpPr>
          <p:nvPr>
            <p:ph type="title"/>
          </p:nvPr>
        </p:nvSpPr>
        <p:spPr/>
        <p:txBody>
          <a:bodyPr/>
          <a:lstStyle/>
          <a:p>
            <a:r>
              <a:rPr lang="en-IN" dirty="0"/>
              <a:t>Semi-Structured Data</a:t>
            </a:r>
          </a:p>
        </p:txBody>
      </p:sp>
      <p:sp>
        <p:nvSpPr>
          <p:cNvPr id="3" name="Content Placeholder 2">
            <a:extLst>
              <a:ext uri="{FF2B5EF4-FFF2-40B4-BE49-F238E27FC236}">
                <a16:creationId xmlns:a16="http://schemas.microsoft.com/office/drawing/2014/main" id="{20E1872C-6F76-47E3-9901-2CDF30392F19}"/>
              </a:ext>
            </a:extLst>
          </p:cNvPr>
          <p:cNvSpPr>
            <a:spLocks noGrp="1"/>
          </p:cNvSpPr>
          <p:nvPr>
            <p:ph idx="1"/>
          </p:nvPr>
        </p:nvSpPr>
        <p:spPr/>
        <p:txBody>
          <a:bodyPr>
            <a:normAutofit lnSpcReduction="10000"/>
          </a:bodyPr>
          <a:lstStyle/>
          <a:p>
            <a:r>
              <a:rPr lang="en-US" b="1" dirty="0">
                <a:effectLst/>
              </a:rPr>
              <a:t>Semi-structured data</a:t>
            </a:r>
            <a:r>
              <a:rPr lang="en-US" dirty="0">
                <a:effectLst/>
              </a:rPr>
              <a:t> is a form of </a:t>
            </a:r>
            <a:r>
              <a:rPr lang="en-US" dirty="0">
                <a:effectLst/>
                <a:hlinkClick r:id="rId2" tooltip="Structured data"/>
              </a:rPr>
              <a:t>structured data</a:t>
            </a:r>
            <a:r>
              <a:rPr lang="en-US" dirty="0">
                <a:effectLst/>
              </a:rPr>
              <a:t> that does not obey the formal structure of data models associated with </a:t>
            </a:r>
            <a:r>
              <a:rPr lang="en-US" dirty="0">
                <a:effectLst/>
                <a:hlinkClick r:id="rId3" tooltip="Relational database"/>
              </a:rPr>
              <a:t>relational databases</a:t>
            </a:r>
            <a:r>
              <a:rPr lang="en-US" dirty="0">
                <a:effectLst/>
              </a:rPr>
              <a:t> or other forms of </a:t>
            </a:r>
            <a:r>
              <a:rPr lang="en-US" dirty="0">
                <a:effectLst/>
                <a:hlinkClick r:id="rId4" tooltip="Table (database)"/>
              </a:rPr>
              <a:t>data tables</a:t>
            </a:r>
            <a:r>
              <a:rPr lang="en-US" dirty="0">
                <a:effectLst/>
              </a:rPr>
              <a:t>, but nonetheless contains </a:t>
            </a:r>
            <a:r>
              <a:rPr lang="en-US" dirty="0">
                <a:effectLst/>
                <a:hlinkClick r:id="rId5" tooltip="Tag (metadata)"/>
              </a:rPr>
              <a:t>tags</a:t>
            </a:r>
            <a:r>
              <a:rPr lang="en-US" dirty="0">
                <a:effectLst/>
              </a:rPr>
              <a:t> or other markers to separate semantic elements and enforce hierarchies of records and fields within the data. Therefore, it is also known as </a:t>
            </a:r>
            <a:r>
              <a:rPr lang="en-US" dirty="0">
                <a:effectLst/>
                <a:hlinkClick r:id="rId6" tooltip="Self-describing"/>
              </a:rPr>
              <a:t>self-describing</a:t>
            </a:r>
            <a:r>
              <a:rPr lang="en-US" dirty="0">
                <a:effectLst/>
              </a:rPr>
              <a:t>  structure.</a:t>
            </a:r>
          </a:p>
          <a:p>
            <a:r>
              <a:rPr lang="en-US" dirty="0">
                <a:effectLst/>
              </a:rPr>
              <a:t>In semi-structured data, the entities belonging to the same class may have different </a:t>
            </a:r>
            <a:r>
              <a:rPr lang="en-US" dirty="0">
                <a:effectLst/>
                <a:hlinkClick r:id="rId7" tooltip="Attribute (research)"/>
              </a:rPr>
              <a:t>attributes</a:t>
            </a:r>
            <a:r>
              <a:rPr lang="en-US" dirty="0">
                <a:effectLst/>
              </a:rPr>
              <a:t> even though they are grouped together, and the attributes' order is not important.</a:t>
            </a:r>
          </a:p>
          <a:p>
            <a:r>
              <a:rPr lang="en-US" dirty="0">
                <a:effectLst/>
              </a:rPr>
              <a:t>Semi-structured data are increasingly occurring since the advent of the </a:t>
            </a:r>
            <a:r>
              <a:rPr lang="en-US" dirty="0">
                <a:effectLst/>
                <a:hlinkClick r:id="rId8" tooltip="Internet"/>
              </a:rPr>
              <a:t>Internet</a:t>
            </a:r>
            <a:r>
              <a:rPr lang="en-US" dirty="0">
                <a:effectLst/>
              </a:rPr>
              <a:t> where </a:t>
            </a:r>
            <a:r>
              <a:rPr lang="en-US" dirty="0">
                <a:effectLst/>
                <a:hlinkClick r:id="rId9" tooltip="Full-text"/>
              </a:rPr>
              <a:t>full-text</a:t>
            </a:r>
            <a:r>
              <a:rPr lang="en-US" dirty="0">
                <a:effectLst/>
              </a:rPr>
              <a:t> </a:t>
            </a:r>
            <a:r>
              <a:rPr lang="en-US" dirty="0">
                <a:effectLst/>
                <a:hlinkClick r:id="rId10" tooltip="Documents"/>
              </a:rPr>
              <a:t>documents</a:t>
            </a:r>
            <a:r>
              <a:rPr lang="en-US" dirty="0">
                <a:effectLst/>
              </a:rPr>
              <a:t> and </a:t>
            </a:r>
            <a:r>
              <a:rPr lang="en-US" dirty="0">
                <a:effectLst/>
                <a:hlinkClick r:id="rId11" tooltip="Databases"/>
              </a:rPr>
              <a:t>databases</a:t>
            </a:r>
            <a:r>
              <a:rPr lang="en-US" dirty="0">
                <a:effectLst/>
              </a:rPr>
              <a:t> are not the only forms of data anymore, and different applications need a medium for </a:t>
            </a:r>
            <a:r>
              <a:rPr lang="en-US" dirty="0">
                <a:effectLst/>
                <a:hlinkClick r:id="rId12" tooltip="Information exchange"/>
              </a:rPr>
              <a:t>exchanging information</a:t>
            </a:r>
            <a:r>
              <a:rPr lang="en-US" dirty="0">
                <a:effectLst/>
              </a:rPr>
              <a:t>. In </a:t>
            </a:r>
            <a:r>
              <a:rPr lang="en-US" dirty="0">
                <a:effectLst/>
                <a:hlinkClick r:id="rId13" tooltip="Object database"/>
              </a:rPr>
              <a:t>object-oriented databases</a:t>
            </a:r>
            <a:r>
              <a:rPr lang="en-US" dirty="0">
                <a:effectLst/>
              </a:rPr>
              <a:t>, one often finds semi-structured data.</a:t>
            </a:r>
          </a:p>
          <a:p>
            <a:endParaRPr lang="en-IN" dirty="0"/>
          </a:p>
        </p:txBody>
      </p:sp>
    </p:spTree>
    <p:extLst>
      <p:ext uri="{BB962C8B-B14F-4D97-AF65-F5344CB8AC3E}">
        <p14:creationId xmlns:p14="http://schemas.microsoft.com/office/powerpoint/2010/main" val="177647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structured data and unstructured data and semi structured data">
            <a:extLst>
              <a:ext uri="{FF2B5EF4-FFF2-40B4-BE49-F238E27FC236}">
                <a16:creationId xmlns:a16="http://schemas.microsoft.com/office/drawing/2014/main" id="{4AAC87AC-DB66-4914-A951-681D8CEA1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 y="606423"/>
            <a:ext cx="10522226" cy="5728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90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A191-F189-469D-BC0D-DE3DD9935813}"/>
              </a:ext>
            </a:extLst>
          </p:cNvPr>
          <p:cNvSpPr>
            <a:spLocks noGrp="1"/>
          </p:cNvSpPr>
          <p:nvPr>
            <p:ph type="title"/>
          </p:nvPr>
        </p:nvSpPr>
        <p:spPr/>
        <p:txBody>
          <a:bodyPr/>
          <a:lstStyle/>
          <a:p>
            <a:r>
              <a:rPr lang="en-IN" dirty="0"/>
              <a:t>Example of Semi-Structured data</a:t>
            </a:r>
          </a:p>
        </p:txBody>
      </p:sp>
      <p:sp>
        <p:nvSpPr>
          <p:cNvPr id="3" name="Content Placeholder 2">
            <a:extLst>
              <a:ext uri="{FF2B5EF4-FFF2-40B4-BE49-F238E27FC236}">
                <a16:creationId xmlns:a16="http://schemas.microsoft.com/office/drawing/2014/main" id="{393F260A-8C70-4CAF-A085-FA6AF6FD2624}"/>
              </a:ext>
            </a:extLst>
          </p:cNvPr>
          <p:cNvSpPr>
            <a:spLocks noGrp="1"/>
          </p:cNvSpPr>
          <p:nvPr>
            <p:ph idx="1"/>
          </p:nvPr>
        </p:nvSpPr>
        <p:spPr>
          <a:xfrm>
            <a:off x="913794" y="1580050"/>
            <a:ext cx="10353762" cy="4058751"/>
          </a:xfrm>
        </p:spPr>
        <p:txBody>
          <a:bodyPr/>
          <a:lstStyle/>
          <a:p>
            <a:r>
              <a:rPr lang="en-US" dirty="0">
                <a:effectLst/>
              </a:rPr>
              <a:t>semi-structured data does not conform to relational databases such as Excel or SQL, but nonetheless contains some level of organization through semantic elements like tags. For instance, consider HTML, which does not restrict the amount of information you can collect in a document, but enforces a certain hierarchy:</a:t>
            </a:r>
          </a:p>
          <a:p>
            <a:endParaRPr lang="en-IN" dirty="0"/>
          </a:p>
        </p:txBody>
      </p:sp>
      <p:pic>
        <p:nvPicPr>
          <p:cNvPr id="8194" name="Picture 2">
            <a:extLst>
              <a:ext uri="{FF2B5EF4-FFF2-40B4-BE49-F238E27FC236}">
                <a16:creationId xmlns:a16="http://schemas.microsoft.com/office/drawing/2014/main" id="{BD3EE058-8F9E-4636-AA4A-BA55438A7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35" y="2994991"/>
            <a:ext cx="8812695" cy="312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531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2EE7-1C2E-4B05-A29B-057B76732095}"/>
              </a:ext>
            </a:extLst>
          </p:cNvPr>
          <p:cNvSpPr>
            <a:spLocks noGrp="1"/>
          </p:cNvSpPr>
          <p:nvPr>
            <p:ph type="title"/>
          </p:nvPr>
        </p:nvSpPr>
        <p:spPr/>
        <p:txBody>
          <a:bodyPr/>
          <a:lstStyle/>
          <a:p>
            <a:r>
              <a:rPr lang="en-IN" dirty="0"/>
              <a:t>Examples of Semi-Structured Data</a:t>
            </a:r>
          </a:p>
        </p:txBody>
      </p:sp>
      <p:sp>
        <p:nvSpPr>
          <p:cNvPr id="3" name="Content Placeholder 2">
            <a:extLst>
              <a:ext uri="{FF2B5EF4-FFF2-40B4-BE49-F238E27FC236}">
                <a16:creationId xmlns:a16="http://schemas.microsoft.com/office/drawing/2014/main" id="{E5ED87A6-A7C5-422E-9128-5530C33DB070}"/>
              </a:ext>
            </a:extLst>
          </p:cNvPr>
          <p:cNvSpPr>
            <a:spLocks noGrp="1"/>
          </p:cNvSpPr>
          <p:nvPr>
            <p:ph idx="1"/>
          </p:nvPr>
        </p:nvSpPr>
        <p:spPr/>
        <p:txBody>
          <a:bodyPr/>
          <a:lstStyle/>
          <a:p>
            <a:pPr fontAlgn="base"/>
            <a:r>
              <a:rPr lang="en-IN" dirty="0">
                <a:effectLst/>
              </a:rPr>
              <a:t> Email</a:t>
            </a:r>
          </a:p>
          <a:p>
            <a:pPr fontAlgn="base"/>
            <a:r>
              <a:rPr lang="en-IN" dirty="0">
                <a:effectLst/>
              </a:rPr>
              <a:t>CSV, XML and JSON documents</a:t>
            </a:r>
          </a:p>
          <a:p>
            <a:pPr fontAlgn="base"/>
            <a:r>
              <a:rPr lang="en-IN" dirty="0">
                <a:effectLst/>
              </a:rPr>
              <a:t>NoSQL databases</a:t>
            </a:r>
          </a:p>
          <a:p>
            <a:pPr fontAlgn="base"/>
            <a:r>
              <a:rPr lang="en-IN" dirty="0">
                <a:effectLst/>
              </a:rPr>
              <a:t>HTML</a:t>
            </a:r>
          </a:p>
          <a:p>
            <a:pPr fontAlgn="base"/>
            <a:r>
              <a:rPr lang="en-IN" dirty="0">
                <a:effectLst/>
              </a:rPr>
              <a:t>Electronic data interchange (EDI)</a:t>
            </a:r>
          </a:p>
          <a:p>
            <a:pPr fontAlgn="base"/>
            <a:r>
              <a:rPr lang="en-IN" dirty="0">
                <a:effectLst/>
              </a:rPr>
              <a:t>RDF</a:t>
            </a:r>
          </a:p>
          <a:p>
            <a:pPr marL="36900" indent="0">
              <a:buNone/>
            </a:pPr>
            <a:r>
              <a:rPr lang="en-IN" dirty="0"/>
              <a:t> </a:t>
            </a:r>
          </a:p>
        </p:txBody>
      </p:sp>
    </p:spTree>
    <p:extLst>
      <p:ext uri="{BB962C8B-B14F-4D97-AF65-F5344CB8AC3E}">
        <p14:creationId xmlns:p14="http://schemas.microsoft.com/office/powerpoint/2010/main" val="4202609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4327-5B00-4B99-9141-CF99E3092FFA}"/>
              </a:ext>
            </a:extLst>
          </p:cNvPr>
          <p:cNvSpPr>
            <a:spLocks noGrp="1"/>
          </p:cNvSpPr>
          <p:nvPr>
            <p:ph type="title"/>
          </p:nvPr>
        </p:nvSpPr>
        <p:spPr>
          <a:xfrm>
            <a:off x="508604" y="238540"/>
            <a:ext cx="11068774" cy="970450"/>
          </a:xfrm>
        </p:spPr>
        <p:txBody>
          <a:bodyPr>
            <a:normAutofit fontScale="90000"/>
          </a:bodyPr>
          <a:lstStyle/>
          <a:p>
            <a:r>
              <a:rPr lang="en-US" dirty="0">
                <a:effectLst/>
              </a:rPr>
              <a:t>Pros and Cons of Using a Semi-structured Data Format</a:t>
            </a:r>
            <a:br>
              <a:rPr lang="en-US" dirty="0">
                <a:effectLst/>
              </a:rPr>
            </a:br>
            <a:endParaRPr lang="en-IN" dirty="0"/>
          </a:p>
        </p:txBody>
      </p:sp>
      <p:sp>
        <p:nvSpPr>
          <p:cNvPr id="3" name="Content Placeholder 2">
            <a:extLst>
              <a:ext uri="{FF2B5EF4-FFF2-40B4-BE49-F238E27FC236}">
                <a16:creationId xmlns:a16="http://schemas.microsoft.com/office/drawing/2014/main" id="{94F933AF-6DE3-4B5C-A571-1CB49C8C8398}"/>
              </a:ext>
            </a:extLst>
          </p:cNvPr>
          <p:cNvSpPr>
            <a:spLocks noGrp="1"/>
          </p:cNvSpPr>
          <p:nvPr>
            <p:ph idx="1"/>
          </p:nvPr>
        </p:nvSpPr>
        <p:spPr>
          <a:xfrm>
            <a:off x="304800" y="755374"/>
            <a:ext cx="11476383" cy="6102625"/>
          </a:xfrm>
        </p:spPr>
        <p:txBody>
          <a:bodyPr>
            <a:normAutofit lnSpcReduction="10000"/>
          </a:bodyPr>
          <a:lstStyle/>
          <a:p>
            <a:pPr marL="36900" indent="0">
              <a:buNone/>
            </a:pPr>
            <a:r>
              <a:rPr lang="en-US" sz="2400" b="1" dirty="0">
                <a:effectLst/>
              </a:rPr>
              <a:t>Advantages</a:t>
            </a:r>
          </a:p>
          <a:p>
            <a:r>
              <a:rPr lang="en-US" sz="2400" dirty="0">
                <a:effectLst/>
              </a:rPr>
              <a:t>Programmers persisting objects from their application to a database do not need to worry about </a:t>
            </a:r>
            <a:r>
              <a:rPr lang="en-US" sz="2400" dirty="0">
                <a:effectLst/>
                <a:hlinkClick r:id="rId2" tooltip="Object-relational impedance mismatch"/>
              </a:rPr>
              <a:t>object-relational impedance mismatch</a:t>
            </a:r>
            <a:r>
              <a:rPr lang="en-US" sz="2400" dirty="0">
                <a:effectLst/>
              </a:rPr>
              <a:t>, but can often serialize objects via a light-weight library.</a:t>
            </a:r>
          </a:p>
          <a:p>
            <a:r>
              <a:rPr lang="en-US" sz="2400" dirty="0">
                <a:effectLst/>
              </a:rPr>
              <a:t>Support for nested or hierarchical data often simplifies data models representing complex relationships between entities.</a:t>
            </a:r>
          </a:p>
          <a:p>
            <a:r>
              <a:rPr lang="en-US" sz="2400" dirty="0">
                <a:effectLst/>
              </a:rPr>
              <a:t>Support for lists of objects simplifies data models by avoiding messy translations of lists into a relational data model.</a:t>
            </a:r>
          </a:p>
          <a:p>
            <a:pPr marL="36900" indent="0">
              <a:buNone/>
            </a:pPr>
            <a:endParaRPr lang="en-US" sz="2400" dirty="0">
              <a:effectLst/>
            </a:endParaRPr>
          </a:p>
          <a:p>
            <a:pPr marL="36900" indent="0">
              <a:buNone/>
            </a:pPr>
            <a:r>
              <a:rPr lang="en-US" sz="2400" b="1" dirty="0">
                <a:effectLst/>
              </a:rPr>
              <a:t>Disadvantages</a:t>
            </a:r>
          </a:p>
          <a:p>
            <a:r>
              <a:rPr lang="en-US" sz="2400" dirty="0">
                <a:effectLst/>
              </a:rPr>
              <a:t>The traditional relational data model has a popular and ready-made query language, </a:t>
            </a:r>
            <a:r>
              <a:rPr lang="en-US" sz="2400" dirty="0">
                <a:effectLst/>
                <a:hlinkClick r:id="rId3" tooltip="SQL"/>
              </a:rPr>
              <a:t>SQL</a:t>
            </a:r>
            <a:r>
              <a:rPr lang="en-US" sz="2400" dirty="0">
                <a:effectLst/>
              </a:rPr>
              <a:t>.</a:t>
            </a:r>
          </a:p>
          <a:p>
            <a:r>
              <a:rPr lang="en-US" sz="2400" dirty="0">
                <a:effectLst/>
              </a:rPr>
              <a:t>Prone to "garbage in, garbage out"; by removing restraints from the data model, there is less fore-thought that is necessary to operate a data application.</a:t>
            </a:r>
          </a:p>
          <a:p>
            <a:endParaRPr lang="en-IN" dirty="0"/>
          </a:p>
        </p:txBody>
      </p:sp>
    </p:spTree>
    <p:extLst>
      <p:ext uri="{BB962C8B-B14F-4D97-AF65-F5344CB8AC3E}">
        <p14:creationId xmlns:p14="http://schemas.microsoft.com/office/powerpoint/2010/main" val="1041464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18A5-0BAB-465E-84FF-986849825E9B}"/>
              </a:ext>
            </a:extLst>
          </p:cNvPr>
          <p:cNvSpPr>
            <a:spLocks noGrp="1"/>
          </p:cNvSpPr>
          <p:nvPr>
            <p:ph type="title"/>
          </p:nvPr>
        </p:nvSpPr>
        <p:spPr>
          <a:xfrm>
            <a:off x="119270" y="460785"/>
            <a:ext cx="11383618" cy="970450"/>
          </a:xfrm>
        </p:spPr>
        <p:txBody>
          <a:bodyPr>
            <a:normAutofit fontScale="90000"/>
          </a:bodyPr>
          <a:lstStyle/>
          <a:p>
            <a:r>
              <a:rPr lang="en-US" b="1" dirty="0">
                <a:effectLst/>
              </a:rPr>
              <a:t>NoSQL vs SQL- Why NoSQL is better for Big Data applications</a:t>
            </a:r>
            <a:br>
              <a:rPr lang="en-US" b="1" dirty="0">
                <a:effectLst/>
              </a:rPr>
            </a:br>
            <a:endParaRPr lang="en-IN" dirty="0"/>
          </a:p>
        </p:txBody>
      </p:sp>
      <p:sp>
        <p:nvSpPr>
          <p:cNvPr id="3" name="Content Placeholder 2">
            <a:extLst>
              <a:ext uri="{FF2B5EF4-FFF2-40B4-BE49-F238E27FC236}">
                <a16:creationId xmlns:a16="http://schemas.microsoft.com/office/drawing/2014/main" id="{39A75497-AACB-4F7D-81E1-1DCF0EA4EEC5}"/>
              </a:ext>
            </a:extLst>
          </p:cNvPr>
          <p:cNvSpPr>
            <a:spLocks noGrp="1"/>
          </p:cNvSpPr>
          <p:nvPr>
            <p:ph idx="1"/>
          </p:nvPr>
        </p:nvSpPr>
        <p:spPr>
          <a:xfrm>
            <a:off x="298174" y="1258956"/>
            <a:ext cx="11595652" cy="5426765"/>
          </a:xfrm>
        </p:spPr>
        <p:txBody>
          <a:bodyPr>
            <a:normAutofit fontScale="92500"/>
          </a:bodyPr>
          <a:lstStyle/>
          <a:p>
            <a:pPr fontAlgn="base"/>
            <a:r>
              <a:rPr lang="en-US" sz="2400" dirty="0">
                <a:effectLst/>
              </a:rPr>
              <a:t>Big Data NoSQL databases were pioneered by top internet companies like Amazon, Google, LinkedIn and Facebook to overcome the drawbacks of RDBMS. RDBMS is not always the best solution for all situations as it cannot meet the increasing growth of unstructured data. </a:t>
            </a:r>
          </a:p>
          <a:p>
            <a:pPr fontAlgn="base"/>
            <a:r>
              <a:rPr lang="en-US" sz="2400" dirty="0">
                <a:effectLst/>
              </a:rPr>
              <a:t>As data processing requirements grow exponentially, NoSQL is a dynamic and cloud friendly approach to dynamically process unstructured data with ease</a:t>
            </a:r>
          </a:p>
          <a:p>
            <a:pPr fontAlgn="base"/>
            <a:r>
              <a:rPr lang="en-US" sz="2400" dirty="0">
                <a:effectLst/>
              </a:rPr>
              <a:t>1000 users of a web application, was a major load on the app, in the early days and 10,000 users were considered an extreme scenario.</a:t>
            </a:r>
          </a:p>
          <a:p>
            <a:pPr fontAlgn="base"/>
            <a:r>
              <a:rPr lang="en-US" sz="2400" dirty="0">
                <a:effectLst/>
              </a:rPr>
              <a:t>As per the web statistics report in 2018, there are about 6 billion people who are connected to the world wide web and the amount of time that the internet users spend on the web is somewhere close to 35 billion hours per month, which is increasing gradually.</a:t>
            </a:r>
          </a:p>
          <a:p>
            <a:pPr fontAlgn="base"/>
            <a:r>
              <a:rPr lang="en-US" sz="2400" dirty="0">
                <a:effectLst/>
              </a:rPr>
              <a:t>With the availability of several mobile and web applications, it is pretty common to have billions of users- who will generate a lot of unstructured data. There is a need for a database technology that can render 24/7 support to store, process and analyze this data.</a:t>
            </a:r>
          </a:p>
          <a:p>
            <a:endParaRPr lang="en-IN" dirty="0"/>
          </a:p>
        </p:txBody>
      </p:sp>
    </p:spTree>
    <p:extLst>
      <p:ext uri="{BB962C8B-B14F-4D97-AF65-F5344CB8AC3E}">
        <p14:creationId xmlns:p14="http://schemas.microsoft.com/office/powerpoint/2010/main" val="90907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9E20-84E5-41C7-B769-1F766FB00B47}"/>
              </a:ext>
            </a:extLst>
          </p:cNvPr>
          <p:cNvSpPr>
            <a:spLocks noGrp="1"/>
          </p:cNvSpPr>
          <p:nvPr>
            <p:ph type="title"/>
          </p:nvPr>
        </p:nvSpPr>
        <p:spPr/>
        <p:txBody>
          <a:bodyPr>
            <a:normAutofit fontScale="90000"/>
          </a:bodyPr>
          <a:lstStyle/>
          <a:p>
            <a:r>
              <a:rPr lang="en-US" b="1" dirty="0">
                <a:effectLst/>
              </a:rPr>
              <a:t>To start with: Relational Databases –</a:t>
            </a:r>
            <a:br>
              <a:rPr lang="en-US" b="1" dirty="0">
                <a:effectLst/>
              </a:rPr>
            </a:br>
            <a:endParaRPr lang="en-IN" dirty="0"/>
          </a:p>
        </p:txBody>
      </p:sp>
      <p:sp>
        <p:nvSpPr>
          <p:cNvPr id="3" name="Content Placeholder 2">
            <a:extLst>
              <a:ext uri="{FF2B5EF4-FFF2-40B4-BE49-F238E27FC236}">
                <a16:creationId xmlns:a16="http://schemas.microsoft.com/office/drawing/2014/main" id="{8D307C33-604E-4B73-8C15-B7B133D64ABC}"/>
              </a:ext>
            </a:extLst>
          </p:cNvPr>
          <p:cNvSpPr>
            <a:spLocks noGrp="1"/>
          </p:cNvSpPr>
          <p:nvPr>
            <p:ph idx="1"/>
          </p:nvPr>
        </p:nvSpPr>
        <p:spPr/>
        <p:txBody>
          <a:bodyPr/>
          <a:lstStyle/>
          <a:p>
            <a:pPr fontAlgn="base"/>
            <a:r>
              <a:rPr lang="en-US" sz="2800" dirty="0">
                <a:effectLst/>
              </a:rPr>
              <a:t>The fundamental concept behind databases, namely MySQL, Oracle Express Edition, and MS-SQL that uses SQL, is that they are all Relational Database Management Systems that make use of relations (generally referred to as tables) for storing data.</a:t>
            </a:r>
          </a:p>
          <a:p>
            <a:pPr fontAlgn="base"/>
            <a:r>
              <a:rPr lang="en-US" sz="2800" dirty="0">
                <a:effectLst/>
              </a:rPr>
              <a:t>In a relational database, the data is correlated with the help of some common characteristics that are present in the Dataset and the outcome of this is referred to as the Schema of the RDBMS.</a:t>
            </a:r>
          </a:p>
          <a:p>
            <a:endParaRPr lang="en-IN" dirty="0"/>
          </a:p>
        </p:txBody>
      </p:sp>
    </p:spTree>
    <p:extLst>
      <p:ext uri="{BB962C8B-B14F-4D97-AF65-F5344CB8AC3E}">
        <p14:creationId xmlns:p14="http://schemas.microsoft.com/office/powerpoint/2010/main" val="1577184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5467-406C-416B-AF62-CC78AFE600A1}"/>
              </a:ext>
            </a:extLst>
          </p:cNvPr>
          <p:cNvSpPr>
            <a:spLocks noGrp="1"/>
          </p:cNvSpPr>
          <p:nvPr>
            <p:ph type="title"/>
          </p:nvPr>
        </p:nvSpPr>
        <p:spPr>
          <a:xfrm>
            <a:off x="913795" y="96350"/>
            <a:ext cx="10353762" cy="970450"/>
          </a:xfrm>
        </p:spPr>
        <p:txBody>
          <a:bodyPr/>
          <a:lstStyle/>
          <a:p>
            <a:r>
              <a:rPr lang="en-IN" dirty="0"/>
              <a:t>What is No SQL? </a:t>
            </a:r>
          </a:p>
        </p:txBody>
      </p:sp>
      <p:sp>
        <p:nvSpPr>
          <p:cNvPr id="3" name="Content Placeholder 2">
            <a:extLst>
              <a:ext uri="{FF2B5EF4-FFF2-40B4-BE49-F238E27FC236}">
                <a16:creationId xmlns:a16="http://schemas.microsoft.com/office/drawing/2014/main" id="{64695FAA-B0D3-4D03-AE3A-964BA7281CE5}"/>
              </a:ext>
            </a:extLst>
          </p:cNvPr>
          <p:cNvSpPr>
            <a:spLocks noGrp="1"/>
          </p:cNvSpPr>
          <p:nvPr>
            <p:ph idx="1"/>
          </p:nvPr>
        </p:nvSpPr>
        <p:spPr>
          <a:xfrm>
            <a:off x="344557" y="1066800"/>
            <a:ext cx="11622156" cy="5791200"/>
          </a:xfrm>
        </p:spPr>
        <p:txBody>
          <a:bodyPr>
            <a:normAutofit/>
          </a:bodyPr>
          <a:lstStyle/>
          <a:p>
            <a:pPr fontAlgn="base"/>
            <a:r>
              <a:rPr lang="en-US" sz="2400" dirty="0">
                <a:effectLst/>
              </a:rPr>
              <a:t>NoSQL is a database technology driven by Cloud Computing, the Web, Big Data and the Big Users.</a:t>
            </a:r>
          </a:p>
          <a:p>
            <a:pPr fontAlgn="base"/>
            <a:r>
              <a:rPr lang="en-US" sz="2400" dirty="0">
                <a:effectLst/>
              </a:rPr>
              <a:t>NoSQL now leads the way for the popular internet companies such as LinkedIn, Google, Amazon, and Facebook - to overcome the drawbacks of the 40 year old RDBMS.</a:t>
            </a:r>
            <a:endParaRPr lang="en-IN" sz="2400" dirty="0">
              <a:effectLst/>
            </a:endParaRPr>
          </a:p>
          <a:p>
            <a:pPr fontAlgn="base"/>
            <a:r>
              <a:rPr lang="en-US" sz="2400" dirty="0">
                <a:effectLst/>
              </a:rPr>
              <a:t>NoSQL Database, also known as “Not Only SQL” is an alternative to SQL database which does not require any kind of fixed table schemas unlike the SQL.</a:t>
            </a:r>
          </a:p>
          <a:p>
            <a:pPr fontAlgn="base"/>
            <a:r>
              <a:rPr lang="en-US" sz="2400" dirty="0">
                <a:effectLst/>
              </a:rPr>
              <a:t>NoSQL generally scales horizontally and avoids major join operations on the data. NoSQL database can be referred to as structured storage which consists of relational database as the subset.</a:t>
            </a:r>
          </a:p>
          <a:p>
            <a:pPr fontAlgn="base"/>
            <a:r>
              <a:rPr lang="en-US" sz="2400" dirty="0">
                <a:effectLst/>
              </a:rPr>
              <a:t>NoSQL Database covers a swarm of multitude databases, each having a different kind of data storage model. The most popular types are Graph, Key-Value pairs, Columnar and Document.</a:t>
            </a:r>
          </a:p>
          <a:p>
            <a:pPr marL="36900" indent="0" fontAlgn="base">
              <a:buNone/>
            </a:pPr>
            <a:endParaRPr lang="en-US" dirty="0">
              <a:effectLst/>
            </a:endParaRPr>
          </a:p>
        </p:txBody>
      </p:sp>
    </p:spTree>
    <p:extLst>
      <p:ext uri="{BB962C8B-B14F-4D97-AF65-F5344CB8AC3E}">
        <p14:creationId xmlns:p14="http://schemas.microsoft.com/office/powerpoint/2010/main" val="3385093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41CD-1F55-40B4-8588-66417809D3A5}"/>
              </a:ext>
            </a:extLst>
          </p:cNvPr>
          <p:cNvSpPr>
            <a:spLocks noGrp="1"/>
          </p:cNvSpPr>
          <p:nvPr>
            <p:ph type="title"/>
          </p:nvPr>
        </p:nvSpPr>
        <p:spPr>
          <a:xfrm>
            <a:off x="919119" y="96350"/>
            <a:ext cx="10353762" cy="970450"/>
          </a:xfrm>
        </p:spPr>
        <p:txBody>
          <a:bodyPr/>
          <a:lstStyle/>
          <a:p>
            <a:r>
              <a:rPr lang="en-IN" dirty="0"/>
              <a:t>Limitations of SQL</a:t>
            </a:r>
          </a:p>
        </p:txBody>
      </p:sp>
      <p:sp>
        <p:nvSpPr>
          <p:cNvPr id="3" name="Content Placeholder 2">
            <a:extLst>
              <a:ext uri="{FF2B5EF4-FFF2-40B4-BE49-F238E27FC236}">
                <a16:creationId xmlns:a16="http://schemas.microsoft.com/office/drawing/2014/main" id="{E89B3A41-3B10-40AF-8C5A-1488E5F5949C}"/>
              </a:ext>
            </a:extLst>
          </p:cNvPr>
          <p:cNvSpPr>
            <a:spLocks noGrp="1"/>
          </p:cNvSpPr>
          <p:nvPr>
            <p:ph idx="1"/>
          </p:nvPr>
        </p:nvSpPr>
        <p:spPr>
          <a:xfrm>
            <a:off x="238539" y="940904"/>
            <a:ext cx="11675165" cy="5820745"/>
          </a:xfrm>
        </p:spPr>
        <p:txBody>
          <a:bodyPr>
            <a:normAutofit lnSpcReduction="10000"/>
          </a:bodyPr>
          <a:lstStyle/>
          <a:p>
            <a:pPr fontAlgn="base"/>
            <a:r>
              <a:rPr lang="en-US" dirty="0">
                <a:effectLst/>
              </a:rPr>
              <a:t>Relational Database Management Systems that use SQL are Schema –Oriented i.e. the structure of the data should be known in advance ensuring that the data adheres to the schema.</a:t>
            </a:r>
          </a:p>
          <a:p>
            <a:pPr fontAlgn="base"/>
            <a:r>
              <a:rPr lang="en-US" dirty="0">
                <a:effectLst/>
              </a:rPr>
              <a:t>Examples of such predefined schema based applications that use SQL include Payroll Management System, Order Processing, and Flight Reservations.</a:t>
            </a:r>
          </a:p>
          <a:p>
            <a:pPr fontAlgn="base"/>
            <a:r>
              <a:rPr lang="en-US" dirty="0">
                <a:effectLst/>
              </a:rPr>
              <a:t>It is not possible for SQL to process unpredictable and unstructured information. However, Big Data applications, demand for an occurrence-oriented database which is highly flexible and operates on a schema less data model.</a:t>
            </a:r>
          </a:p>
          <a:p>
            <a:pPr fontAlgn="base"/>
            <a:r>
              <a:rPr lang="en-US" dirty="0">
                <a:effectLst/>
              </a:rPr>
              <a:t>SQL Databases are vertically scalable – this means that they can only be scaled by enhancing the horse power of the implementation hardware, thereby making it a costly deal for processing large batches of data.</a:t>
            </a:r>
          </a:p>
          <a:p>
            <a:pPr fontAlgn="base"/>
            <a:r>
              <a:rPr lang="en-US" dirty="0">
                <a:effectLst/>
              </a:rPr>
              <a:t>IT enterprises need to increase the RAM, SSD, CPU, etc., on a single server in order to manage the increasing load on the RDBMS.</a:t>
            </a:r>
          </a:p>
          <a:p>
            <a:pPr fontAlgn="base"/>
            <a:r>
              <a:rPr lang="en-US" dirty="0">
                <a:effectLst/>
              </a:rPr>
              <a:t>With increasing size of the database or increasing number of users, Relational Database Management Systems using SQL suffer from serious performance bottlenecks -making real time unstructured data processing a hard row to hoe.</a:t>
            </a:r>
          </a:p>
          <a:p>
            <a:pPr fontAlgn="base"/>
            <a:r>
              <a:rPr lang="en-US" dirty="0">
                <a:effectLst/>
              </a:rPr>
              <a:t>With Relational Database Management Systems, built-in clustering is difficult due to the ACID properties of transactions.</a:t>
            </a:r>
          </a:p>
        </p:txBody>
      </p:sp>
    </p:spTree>
    <p:extLst>
      <p:ext uri="{BB962C8B-B14F-4D97-AF65-F5344CB8AC3E}">
        <p14:creationId xmlns:p14="http://schemas.microsoft.com/office/powerpoint/2010/main" val="199750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C5B8-BF1C-4601-A67D-4356CB9F9A8C}"/>
              </a:ext>
            </a:extLst>
          </p:cNvPr>
          <p:cNvSpPr>
            <a:spLocks noGrp="1"/>
          </p:cNvSpPr>
          <p:nvPr>
            <p:ph type="title"/>
          </p:nvPr>
        </p:nvSpPr>
        <p:spPr/>
        <p:txBody>
          <a:bodyPr>
            <a:normAutofit fontScale="90000"/>
          </a:bodyPr>
          <a:lstStyle/>
          <a:p>
            <a:r>
              <a:rPr lang="en-US" b="1" dirty="0">
                <a:effectLst/>
              </a:rPr>
              <a:t>NoSQL vs SQL – 4 Key Differences:</a:t>
            </a:r>
            <a:br>
              <a:rPr lang="en-US" b="1" dirty="0">
                <a:effectLst/>
              </a:rPr>
            </a:br>
            <a:endParaRPr lang="en-IN" dirty="0"/>
          </a:p>
        </p:txBody>
      </p:sp>
      <p:sp>
        <p:nvSpPr>
          <p:cNvPr id="3" name="Content Placeholder 2">
            <a:extLst>
              <a:ext uri="{FF2B5EF4-FFF2-40B4-BE49-F238E27FC236}">
                <a16:creationId xmlns:a16="http://schemas.microsoft.com/office/drawing/2014/main" id="{80264BB7-2532-4AC9-9647-FC5BB1FABD99}"/>
              </a:ext>
            </a:extLst>
          </p:cNvPr>
          <p:cNvSpPr>
            <a:spLocks noGrp="1"/>
          </p:cNvSpPr>
          <p:nvPr>
            <p:ph idx="1"/>
          </p:nvPr>
        </p:nvSpPr>
        <p:spPr/>
        <p:txBody>
          <a:bodyPr/>
          <a:lstStyle/>
          <a:p>
            <a:pPr marL="36900" indent="0">
              <a:buNone/>
            </a:pPr>
            <a:r>
              <a:rPr lang="en-US" b="1" dirty="0">
                <a:effectLst/>
              </a:rPr>
              <a:t>1. Nature of Data and Its Storage- Tables vs. Collections</a:t>
            </a:r>
          </a:p>
          <a:p>
            <a:pPr marL="36900" indent="0">
              <a:buNone/>
            </a:pPr>
            <a:r>
              <a:rPr lang="en-US" b="1" dirty="0">
                <a:effectLst/>
              </a:rPr>
              <a:t>2. Speed – Normalization vs. Storage Cost</a:t>
            </a:r>
          </a:p>
          <a:p>
            <a:pPr fontAlgn="base"/>
            <a:r>
              <a:rPr lang="en-US" dirty="0">
                <a:effectLst/>
              </a:rPr>
              <a:t>MS requires a higher degree of Normalization i.e. data needs to be broken down into several small logical tables to avoid data redundancy and duplication. Normalization helps manage data in an efficient way, but the complexity of spanning several related tables involved with normalization hampers the performance of data processing in relational databases using SQL.</a:t>
            </a:r>
          </a:p>
          <a:p>
            <a:pPr fontAlgn="base"/>
            <a:r>
              <a:rPr lang="en-US" dirty="0">
                <a:effectLst/>
              </a:rPr>
              <a:t>On the other hand, in NoSQL Databases such as Couchbase, Cassandra, and  </a:t>
            </a:r>
            <a:r>
              <a:rPr lang="en-US" dirty="0">
                <a:effectLst/>
                <a:hlinkClick r:id="rId2" tooltip="MongoDB and Hadoop"/>
              </a:rPr>
              <a:t>MongoDB</a:t>
            </a:r>
            <a:r>
              <a:rPr lang="en-US" dirty="0">
                <a:effectLst/>
              </a:rPr>
              <a:t>, data is stored in the form of flat collections where this data is duplicated repeatedly and a single piece of data is hardly ever partitioned off but rather it is stored in the form of an entity. Hence, reading or writing operations to a single entity have become easier and faster.</a:t>
            </a:r>
          </a:p>
          <a:p>
            <a:pPr marL="36900" indent="0">
              <a:buNone/>
            </a:pPr>
            <a:endParaRPr lang="en-IN" dirty="0"/>
          </a:p>
        </p:txBody>
      </p:sp>
    </p:spTree>
    <p:extLst>
      <p:ext uri="{BB962C8B-B14F-4D97-AF65-F5344CB8AC3E}">
        <p14:creationId xmlns:p14="http://schemas.microsoft.com/office/powerpoint/2010/main" val="400226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C59F-EDDC-4C23-8618-27313CF3395A}"/>
              </a:ext>
            </a:extLst>
          </p:cNvPr>
          <p:cNvSpPr>
            <a:spLocks noGrp="1"/>
          </p:cNvSpPr>
          <p:nvPr>
            <p:ph idx="1"/>
          </p:nvPr>
        </p:nvSpPr>
        <p:spPr>
          <a:xfrm>
            <a:off x="913795" y="569843"/>
            <a:ext cx="10353762" cy="5844209"/>
          </a:xfrm>
        </p:spPr>
        <p:txBody>
          <a:bodyPr>
            <a:normAutofit/>
          </a:bodyPr>
          <a:lstStyle/>
          <a:p>
            <a:pPr marL="36900" indent="0" fontAlgn="base">
              <a:buNone/>
            </a:pPr>
            <a:r>
              <a:rPr lang="en-US" b="1" dirty="0">
                <a:effectLst/>
              </a:rPr>
              <a:t>3. </a:t>
            </a:r>
            <a:r>
              <a:rPr lang="en-US" sz="2800" b="1" dirty="0">
                <a:effectLst/>
              </a:rPr>
              <a:t>Horizontal Scalability vs. Vertical Scalability</a:t>
            </a:r>
          </a:p>
          <a:p>
            <a:pPr fontAlgn="base"/>
            <a:r>
              <a:rPr lang="en-US" sz="2800" dirty="0">
                <a:effectLst/>
              </a:rPr>
              <a:t>The most beneficial aspect of NoSQL databases like HBase for Hadoop, </a:t>
            </a:r>
            <a:r>
              <a:rPr lang="en-US" sz="2800" dirty="0">
                <a:effectLst/>
                <a:hlinkClick r:id="rId2" tooltip="Hadoop and MongoDB"/>
              </a:rPr>
              <a:t>MongoDB</a:t>
            </a:r>
            <a:r>
              <a:rPr lang="en-US" sz="2800" dirty="0">
                <a:effectLst/>
              </a:rPr>
              <a:t>, Couchbase and 10Gen’s is - the ease of scalability to handle huge volumes of data.</a:t>
            </a:r>
          </a:p>
          <a:p>
            <a:pPr fontAlgn="base"/>
            <a:r>
              <a:rPr lang="en-US" sz="2800" dirty="0">
                <a:effectLst/>
              </a:rPr>
              <a:t>For instance, if you operate an eCommerce website similar to Amazon and you happen to be an overnight success - you will have tons of customers visiting your website.</a:t>
            </a:r>
          </a:p>
          <a:p>
            <a:pPr fontAlgn="base"/>
            <a:r>
              <a:rPr lang="en-US" sz="2800" dirty="0">
                <a:effectLst/>
              </a:rPr>
              <a:t>Under such circumstances, if you are using a relational database, i.e., SQL, you will have to meticulously replicate and repartition the database so as to fulfill the increasing demand of the customers.</a:t>
            </a:r>
          </a:p>
          <a:p>
            <a:endParaRPr lang="en-IN" dirty="0"/>
          </a:p>
        </p:txBody>
      </p:sp>
    </p:spTree>
    <p:extLst>
      <p:ext uri="{BB962C8B-B14F-4D97-AF65-F5344CB8AC3E}">
        <p14:creationId xmlns:p14="http://schemas.microsoft.com/office/powerpoint/2010/main" val="2090042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29054-097F-4E51-B11D-3DB0B790A10F}"/>
              </a:ext>
            </a:extLst>
          </p:cNvPr>
          <p:cNvSpPr>
            <a:spLocks noGrp="1"/>
          </p:cNvSpPr>
          <p:nvPr>
            <p:ph idx="1"/>
          </p:nvPr>
        </p:nvSpPr>
        <p:spPr>
          <a:xfrm>
            <a:off x="503582" y="238539"/>
            <a:ext cx="11516139" cy="6308035"/>
          </a:xfrm>
        </p:spPr>
        <p:txBody>
          <a:bodyPr>
            <a:noAutofit/>
          </a:bodyPr>
          <a:lstStyle/>
          <a:p>
            <a:pPr marL="36900" indent="0" fontAlgn="base">
              <a:buNone/>
            </a:pPr>
            <a:r>
              <a:rPr lang="en-US" sz="2400" b="1" dirty="0">
                <a:effectLst/>
              </a:rPr>
              <a:t>4. NoSQL vs SQL / CAP vs. ACID</a:t>
            </a:r>
          </a:p>
          <a:p>
            <a:pPr fontAlgn="base"/>
            <a:r>
              <a:rPr lang="en-US" sz="2400" dirty="0">
                <a:effectLst/>
              </a:rPr>
              <a:t>Relational databases using SQL have been legends in the database landscape for maintaining integrity through the ACID properties (Atomicity, Consistency, Isolated, and Durable) of transactions and most of the storage vendors rely on properties.</a:t>
            </a:r>
          </a:p>
          <a:p>
            <a:pPr fontAlgn="base"/>
            <a:r>
              <a:rPr lang="en-US" sz="2400" dirty="0">
                <a:effectLst/>
              </a:rPr>
              <a:t>NoSQL Databases work on the concept of the CAP priorities and at a time you can decide to choose any of the 2 priorities out of the CAP Theorem (Consistency-Availability-Partition Tolerance) as it is highly difficult to attain all the three in a changing distributed node system.</a:t>
            </a:r>
          </a:p>
          <a:p>
            <a:pPr fontAlgn="base"/>
            <a:r>
              <a:rPr lang="en-US" sz="2400" dirty="0">
                <a:effectLst/>
              </a:rPr>
              <a:t>One can term NoSQL Databases as BASE , the opposite of ACID - meaning:</a:t>
            </a:r>
          </a:p>
          <a:p>
            <a:pPr fontAlgn="base"/>
            <a:r>
              <a:rPr lang="en-US" sz="2400" dirty="0">
                <a:effectLst/>
              </a:rPr>
              <a:t>BA= Basically Available –In the bag Availability</a:t>
            </a:r>
          </a:p>
          <a:p>
            <a:pPr fontAlgn="base"/>
            <a:r>
              <a:rPr lang="en-US" sz="2400" dirty="0">
                <a:effectLst/>
              </a:rPr>
              <a:t>S= Soft State – The state of the system can change anytime devoid of executing any query because node updates take place every now and then to fulfill the ever changing requirements.</a:t>
            </a:r>
          </a:p>
          <a:p>
            <a:pPr fontAlgn="base"/>
            <a:r>
              <a:rPr lang="en-US" sz="2400" dirty="0">
                <a:effectLst/>
              </a:rPr>
              <a:t>E=Eventually Consistent- NoSQL Database systems will become consistent in the long run.</a:t>
            </a:r>
          </a:p>
          <a:p>
            <a:endParaRPr lang="en-IN" sz="2400" dirty="0"/>
          </a:p>
        </p:txBody>
      </p:sp>
    </p:spTree>
    <p:extLst>
      <p:ext uri="{BB962C8B-B14F-4D97-AF65-F5344CB8AC3E}">
        <p14:creationId xmlns:p14="http://schemas.microsoft.com/office/powerpoint/2010/main" val="12307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EFE-0EBA-4F1C-98C1-4E4622010010}"/>
              </a:ext>
            </a:extLst>
          </p:cNvPr>
          <p:cNvSpPr>
            <a:spLocks noGrp="1"/>
          </p:cNvSpPr>
          <p:nvPr>
            <p:ph type="title"/>
          </p:nvPr>
        </p:nvSpPr>
        <p:spPr/>
        <p:txBody>
          <a:bodyPr>
            <a:normAutofit fontScale="90000"/>
          </a:bodyPr>
          <a:lstStyle/>
          <a:p>
            <a:r>
              <a:rPr lang="en-US" b="1" dirty="0">
                <a:effectLst/>
              </a:rPr>
              <a:t>Definition of data and information and characteristics of good information</a:t>
            </a:r>
            <a:br>
              <a:rPr lang="en-US" b="1" dirty="0">
                <a:effectLst/>
              </a:rPr>
            </a:br>
            <a:endParaRPr lang="en-IN" dirty="0"/>
          </a:p>
        </p:txBody>
      </p:sp>
      <p:sp>
        <p:nvSpPr>
          <p:cNvPr id="3" name="Content Placeholder 2">
            <a:extLst>
              <a:ext uri="{FF2B5EF4-FFF2-40B4-BE49-F238E27FC236}">
                <a16:creationId xmlns:a16="http://schemas.microsoft.com/office/drawing/2014/main" id="{2A24AD03-5F94-4412-9CD6-FF0BC3BF0AFF}"/>
              </a:ext>
            </a:extLst>
          </p:cNvPr>
          <p:cNvSpPr>
            <a:spLocks noGrp="1"/>
          </p:cNvSpPr>
          <p:nvPr>
            <p:ph idx="1"/>
          </p:nvPr>
        </p:nvSpPr>
        <p:spPr>
          <a:xfrm>
            <a:off x="543339" y="1732449"/>
            <a:ext cx="10724218" cy="4761116"/>
          </a:xfrm>
        </p:spPr>
        <p:txBody>
          <a:bodyPr>
            <a:normAutofit fontScale="92500" lnSpcReduction="10000"/>
          </a:bodyPr>
          <a:lstStyle/>
          <a:p>
            <a:r>
              <a:rPr lang="en-US" dirty="0">
                <a:effectLst/>
              </a:rPr>
              <a:t>Data refers to raw basic facts i.e. price of a product, the number of products purchased, etc. that haven't yet been processed.</a:t>
            </a:r>
          </a:p>
          <a:p>
            <a:r>
              <a:rPr lang="en-US" dirty="0">
                <a:effectLst/>
              </a:rPr>
              <a:t>For example, a price of $6 and a quantity of 10 do not convey any meaning to a customer at a point of sale till. Information should be processed data that conveys meaning to the recipient.</a:t>
            </a:r>
          </a:p>
          <a:p>
            <a:r>
              <a:rPr lang="en-US" dirty="0">
                <a:effectLst/>
              </a:rPr>
              <a:t>For example, multiplying $6 by 10 gives us $60, which is the total bill that the customer should pay.</a:t>
            </a:r>
          </a:p>
          <a:p>
            <a:r>
              <a:rPr lang="en-US" dirty="0">
                <a:effectLst/>
              </a:rPr>
              <a:t>Good information should be timely and available when it is needed.</a:t>
            </a:r>
          </a:p>
          <a:p>
            <a:pPr marL="36900" indent="0">
              <a:buNone/>
            </a:pPr>
            <a:r>
              <a:rPr lang="en-US" dirty="0">
                <a:effectLst/>
              </a:rPr>
              <a:t>The following are the characteristics of good information.</a:t>
            </a:r>
          </a:p>
          <a:p>
            <a:r>
              <a:rPr lang="en-US" b="1" dirty="0">
                <a:effectLst/>
              </a:rPr>
              <a:t>Accurate</a:t>
            </a:r>
            <a:r>
              <a:rPr lang="en-US" dirty="0">
                <a:effectLst/>
              </a:rPr>
              <a:t> – information must be free from errors and mistakes. This is achieved by following strict set standards for processing data into information. For example, adding $6 + 10 would give us inaccurate information. Accurate information for our example is multiplying $6 by 10.</a:t>
            </a:r>
          </a:p>
          <a:p>
            <a:r>
              <a:rPr lang="en-US" b="1" dirty="0">
                <a:effectLst/>
              </a:rPr>
              <a:t>Complete</a:t>
            </a:r>
            <a:r>
              <a:rPr lang="en-US" dirty="0">
                <a:effectLst/>
              </a:rPr>
              <a:t> – all the information needed to make a good decision must be available. Nothing should be missing. If TAX is an application to the computation of the total amount that the customer should pay then, it should be included as well. Leaving it out can mislead the customer to think they should pay $60 only when in actual fact, they must pay tax as well.</a:t>
            </a:r>
          </a:p>
          <a:p>
            <a:endParaRPr lang="en-IN" dirty="0"/>
          </a:p>
        </p:txBody>
      </p:sp>
    </p:spTree>
    <p:extLst>
      <p:ext uri="{BB962C8B-B14F-4D97-AF65-F5344CB8AC3E}">
        <p14:creationId xmlns:p14="http://schemas.microsoft.com/office/powerpoint/2010/main" val="3803360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C9E0-37DF-4874-80F1-9C64D08D6ED5}"/>
              </a:ext>
            </a:extLst>
          </p:cNvPr>
          <p:cNvSpPr>
            <a:spLocks noGrp="1"/>
          </p:cNvSpPr>
          <p:nvPr>
            <p:ph type="title"/>
          </p:nvPr>
        </p:nvSpPr>
        <p:spPr/>
        <p:txBody>
          <a:bodyPr>
            <a:normAutofit fontScale="90000"/>
          </a:bodyPr>
          <a:lstStyle/>
          <a:p>
            <a:r>
              <a:rPr lang="en-US" b="1" dirty="0">
                <a:effectLst/>
              </a:rPr>
              <a:t>Why should you choose a NoSQL Database like HBase, Couchbase or Cassandra over RDBMS?</a:t>
            </a:r>
            <a:br>
              <a:rPr lang="en-US" b="1" dirty="0">
                <a:effectLst/>
              </a:rPr>
            </a:br>
            <a:endParaRPr lang="en-IN" dirty="0"/>
          </a:p>
        </p:txBody>
      </p:sp>
      <p:sp>
        <p:nvSpPr>
          <p:cNvPr id="3" name="Content Placeholder 2">
            <a:extLst>
              <a:ext uri="{FF2B5EF4-FFF2-40B4-BE49-F238E27FC236}">
                <a16:creationId xmlns:a16="http://schemas.microsoft.com/office/drawing/2014/main" id="{A54F50BE-9D16-4003-9647-C2205905DF2D}"/>
              </a:ext>
            </a:extLst>
          </p:cNvPr>
          <p:cNvSpPr>
            <a:spLocks noGrp="1"/>
          </p:cNvSpPr>
          <p:nvPr>
            <p:ph idx="1"/>
          </p:nvPr>
        </p:nvSpPr>
        <p:spPr>
          <a:xfrm>
            <a:off x="371061" y="1732449"/>
            <a:ext cx="10896496" cy="4708108"/>
          </a:xfrm>
        </p:spPr>
        <p:txBody>
          <a:bodyPr>
            <a:normAutofit/>
          </a:bodyPr>
          <a:lstStyle/>
          <a:p>
            <a:pPr marL="36900" indent="0" fontAlgn="base">
              <a:buNone/>
            </a:pPr>
            <a:r>
              <a:rPr lang="en-US" sz="3600" dirty="0">
                <a:effectLst/>
              </a:rPr>
              <a:t>1)Applications and databases need to work with Big Data</a:t>
            </a:r>
          </a:p>
          <a:p>
            <a:pPr marL="36900" indent="0" fontAlgn="base">
              <a:buNone/>
            </a:pPr>
            <a:r>
              <a:rPr lang="en-US" sz="3600" dirty="0">
                <a:effectLst/>
              </a:rPr>
              <a:t>2)Big Data needs a flexible data model with a better database architecture</a:t>
            </a:r>
          </a:p>
          <a:p>
            <a:pPr marL="36900" indent="0" fontAlgn="base">
              <a:buNone/>
            </a:pPr>
            <a:r>
              <a:rPr lang="en-US" sz="3600" dirty="0">
                <a:effectLst/>
              </a:rPr>
              <a:t>3)To process  </a:t>
            </a:r>
            <a:r>
              <a:rPr lang="en-US" sz="3600" dirty="0">
                <a:effectLst/>
                <a:hlinkClick r:id="rId2" tooltip="IBM Big Data Course"/>
              </a:rPr>
              <a:t>Big Data</a:t>
            </a:r>
            <a:r>
              <a:rPr lang="en-US" sz="3600" dirty="0">
                <a:effectLst/>
              </a:rPr>
              <a:t>, these databases need continuous application availability with modern transaction support.</a:t>
            </a:r>
          </a:p>
          <a:p>
            <a:endParaRPr lang="en-IN" dirty="0"/>
          </a:p>
        </p:txBody>
      </p:sp>
    </p:spTree>
    <p:extLst>
      <p:ext uri="{BB962C8B-B14F-4D97-AF65-F5344CB8AC3E}">
        <p14:creationId xmlns:p14="http://schemas.microsoft.com/office/powerpoint/2010/main" val="13317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9FD37-CC9B-4020-8DD2-8A28560A7BDE}"/>
              </a:ext>
            </a:extLst>
          </p:cNvPr>
          <p:cNvSpPr>
            <a:spLocks noGrp="1"/>
          </p:cNvSpPr>
          <p:nvPr>
            <p:ph idx="1"/>
          </p:nvPr>
        </p:nvSpPr>
        <p:spPr>
          <a:xfrm>
            <a:off x="913795" y="463826"/>
            <a:ext cx="10353762" cy="6122503"/>
          </a:xfrm>
        </p:spPr>
        <p:txBody>
          <a:bodyPr>
            <a:normAutofit fontScale="92500" lnSpcReduction="10000"/>
          </a:bodyPr>
          <a:lstStyle/>
          <a:p>
            <a:r>
              <a:rPr lang="en-US" b="1" dirty="0">
                <a:effectLst/>
              </a:rPr>
              <a:t>Cost Effective</a:t>
            </a:r>
            <a:r>
              <a:rPr lang="en-US" dirty="0">
                <a:effectLst/>
              </a:rPr>
              <a:t> – the cost of obtaining information must not exceed the benefit of the information in monetary terms.</a:t>
            </a:r>
          </a:p>
          <a:p>
            <a:r>
              <a:rPr lang="en-US" b="1" dirty="0">
                <a:effectLst/>
              </a:rPr>
              <a:t>User-focused</a:t>
            </a:r>
            <a:r>
              <a:rPr lang="en-US" dirty="0">
                <a:effectLst/>
              </a:rPr>
              <a:t> – the information must be presented in such a way that it should address the information requirements of the target user. For example, operational managers required very detailed information, and this should be considered when presenting information to operational managers. The same information would not be appropriate for senior managers because they would have to process it again. To them, it would be data and not information.</a:t>
            </a:r>
          </a:p>
          <a:p>
            <a:r>
              <a:rPr lang="en-US" b="1" dirty="0">
                <a:effectLst/>
              </a:rPr>
              <a:t>Relevant</a:t>
            </a:r>
            <a:r>
              <a:rPr lang="en-US" dirty="0">
                <a:effectLst/>
              </a:rPr>
              <a:t> – the information must be relevant to the recipient. The information must be directly related to the problem that the intended recipient is facing. If the ICT department wants to buy a new server, information that talks about a 35% discount on laptops would not be relevant in such a scenario.</a:t>
            </a:r>
          </a:p>
          <a:p>
            <a:r>
              <a:rPr lang="en-US" b="1" dirty="0">
                <a:effectLst/>
              </a:rPr>
              <a:t>Authoritative</a:t>
            </a:r>
            <a:r>
              <a:rPr lang="en-US" dirty="0">
                <a:effectLst/>
              </a:rPr>
              <a:t> – the information must come from a reliable source. Let's say you have a bank account and you would like to transfer money to another bank account that uses a different currency from yours. Using the exchange rate from a bureau de change would not be considered authoritative compared to getting the exchange rate directly from your bank.</a:t>
            </a:r>
          </a:p>
          <a:p>
            <a:r>
              <a:rPr lang="en-US" b="1" dirty="0">
                <a:effectLst/>
              </a:rPr>
              <a:t>Timely</a:t>
            </a:r>
            <a:r>
              <a:rPr lang="en-US" dirty="0">
                <a:effectLst/>
              </a:rPr>
              <a:t> – information should be available when it is needed. Let's say your company wants to merge with another company. Information that evaluates the other company that you want to merge with must be provided before the merger, and you must have sufficient time to verify the information.</a:t>
            </a:r>
          </a:p>
          <a:p>
            <a:endParaRPr lang="en-IN" dirty="0"/>
          </a:p>
        </p:txBody>
      </p:sp>
    </p:spTree>
    <p:extLst>
      <p:ext uri="{BB962C8B-B14F-4D97-AF65-F5344CB8AC3E}">
        <p14:creationId xmlns:p14="http://schemas.microsoft.com/office/powerpoint/2010/main" val="197035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tructured data and unstructured data and semi structured data">
            <a:extLst>
              <a:ext uri="{FF2B5EF4-FFF2-40B4-BE49-F238E27FC236}">
                <a16:creationId xmlns:a16="http://schemas.microsoft.com/office/drawing/2014/main" id="{08B63D82-E5B2-4CDC-955C-EF3C26F3C7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6348" y="662610"/>
            <a:ext cx="10588487" cy="583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92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0E76B-0E08-4D4E-B7DC-CE27AAE09A8C}"/>
              </a:ext>
            </a:extLst>
          </p:cNvPr>
          <p:cNvSpPr>
            <a:spLocks noGrp="1"/>
          </p:cNvSpPr>
          <p:nvPr>
            <p:ph type="title"/>
          </p:nvPr>
        </p:nvSpPr>
        <p:spPr>
          <a:xfrm>
            <a:off x="838200" y="365126"/>
            <a:ext cx="10515600" cy="1052858"/>
          </a:xfrm>
        </p:spPr>
        <p:txBody>
          <a:bodyPr/>
          <a:lstStyle/>
          <a:p>
            <a:pPr algn="ctr"/>
            <a:r>
              <a:rPr lang="en-IN" dirty="0"/>
              <a:t>Structured Data</a:t>
            </a:r>
          </a:p>
        </p:txBody>
      </p:sp>
      <p:sp>
        <p:nvSpPr>
          <p:cNvPr id="3" name="Content Placeholder 2">
            <a:extLst>
              <a:ext uri="{FF2B5EF4-FFF2-40B4-BE49-F238E27FC236}">
                <a16:creationId xmlns:a16="http://schemas.microsoft.com/office/drawing/2014/main" id="{DCBE2BD1-9AD8-4642-8CE7-00AC5399A6C5}"/>
              </a:ext>
            </a:extLst>
          </p:cNvPr>
          <p:cNvSpPr>
            <a:spLocks noGrp="1"/>
          </p:cNvSpPr>
          <p:nvPr>
            <p:ph idx="1"/>
          </p:nvPr>
        </p:nvSpPr>
        <p:spPr>
          <a:xfrm>
            <a:off x="238539" y="1232454"/>
            <a:ext cx="11476383" cy="5440016"/>
          </a:xfrm>
        </p:spPr>
        <p:txBody>
          <a:bodyPr>
            <a:normAutofit/>
          </a:bodyPr>
          <a:lstStyle/>
          <a:p>
            <a:pPr fontAlgn="base"/>
            <a:r>
              <a:rPr lang="en-US" dirty="0"/>
              <a:t>Simply a data is something that provides information about a particular thing and can be used for analysis.</a:t>
            </a:r>
          </a:p>
          <a:p>
            <a:pPr fontAlgn="base"/>
            <a:r>
              <a:rPr lang="en-US" dirty="0"/>
              <a:t> Data can have different sizes and formats.</a:t>
            </a:r>
          </a:p>
          <a:p>
            <a:pPr fontAlgn="base"/>
            <a:r>
              <a:rPr lang="en-US" dirty="0"/>
              <a:t>For example, all the information of a particular person in Resume or CV including his educational details, personal interests, working experience, address etc. in pdf, docx file format having size in kb’s.</a:t>
            </a:r>
          </a:p>
          <a:p>
            <a:pPr fontAlgn="base"/>
            <a:r>
              <a:rPr lang="en-US" dirty="0"/>
              <a:t>This is very small-sized data which can be easily retrieved and analyzed. But with the advent of newer technologies in this digital era, there has been a tremendous rise in the data size.</a:t>
            </a:r>
          </a:p>
          <a:p>
            <a:pPr fontAlgn="base"/>
            <a:r>
              <a:rPr lang="en-US" dirty="0"/>
              <a:t>Data has grown from kilobytes(KB) to petabytes(PB). This huge amount of data is referred to as big data and requires advance tools and software for processing, analyzing and storing purposes.</a:t>
            </a:r>
          </a:p>
          <a:p>
            <a:pPr marL="0" indent="0">
              <a:buNone/>
            </a:pPr>
            <a:endParaRPr lang="en-IN" dirty="0"/>
          </a:p>
        </p:txBody>
      </p:sp>
    </p:spTree>
    <p:extLst>
      <p:ext uri="{BB962C8B-B14F-4D97-AF65-F5344CB8AC3E}">
        <p14:creationId xmlns:p14="http://schemas.microsoft.com/office/powerpoint/2010/main" val="39813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F0F7-06CE-466B-9446-E5EAE7736947}"/>
              </a:ext>
            </a:extLst>
          </p:cNvPr>
          <p:cNvSpPr>
            <a:spLocks noGrp="1"/>
          </p:cNvSpPr>
          <p:nvPr>
            <p:ph type="title"/>
          </p:nvPr>
        </p:nvSpPr>
        <p:spPr/>
        <p:txBody>
          <a:bodyPr/>
          <a:lstStyle/>
          <a:p>
            <a:r>
              <a:rPr lang="en-IN" dirty="0"/>
              <a:t>Structured Data Continue……..</a:t>
            </a:r>
          </a:p>
        </p:txBody>
      </p:sp>
      <p:sp>
        <p:nvSpPr>
          <p:cNvPr id="3" name="Content Placeholder 2">
            <a:extLst>
              <a:ext uri="{FF2B5EF4-FFF2-40B4-BE49-F238E27FC236}">
                <a16:creationId xmlns:a16="http://schemas.microsoft.com/office/drawing/2014/main" id="{2BCCAD0F-823A-45F5-8655-A25579479C87}"/>
              </a:ext>
            </a:extLst>
          </p:cNvPr>
          <p:cNvSpPr>
            <a:spLocks noGrp="1"/>
          </p:cNvSpPr>
          <p:nvPr>
            <p:ph idx="1"/>
          </p:nvPr>
        </p:nvSpPr>
        <p:spPr>
          <a:xfrm>
            <a:off x="516835" y="1825625"/>
            <a:ext cx="11065565" cy="4351338"/>
          </a:xfrm>
        </p:spPr>
        <p:txBody>
          <a:bodyPr/>
          <a:lstStyle/>
          <a:p>
            <a:pPr fontAlgn="base"/>
            <a:r>
              <a:rPr lang="en-US" dirty="0"/>
              <a:t>The data that has a structure and is well organized either in the form of tables or in some other way and can be easily operated is known as structured data. </a:t>
            </a:r>
          </a:p>
          <a:p>
            <a:pPr fontAlgn="base"/>
            <a:r>
              <a:rPr lang="en-US" dirty="0"/>
              <a:t>Searching and accessing information from such type of data is very easy.</a:t>
            </a:r>
          </a:p>
          <a:p>
            <a:pPr fontAlgn="base"/>
            <a:r>
              <a:rPr lang="en-US" dirty="0"/>
              <a:t>For example, data stored in the relational database in the form of tables having multiple rows and columns. </a:t>
            </a:r>
          </a:p>
          <a:p>
            <a:pPr fontAlgn="base"/>
            <a:r>
              <a:rPr lang="en-US" dirty="0"/>
              <a:t>The spreadsheet is an another good example of structured data.</a:t>
            </a:r>
          </a:p>
          <a:p>
            <a:endParaRPr lang="en-IN" dirty="0"/>
          </a:p>
        </p:txBody>
      </p:sp>
    </p:spTree>
    <p:extLst>
      <p:ext uri="{BB962C8B-B14F-4D97-AF65-F5344CB8AC3E}">
        <p14:creationId xmlns:p14="http://schemas.microsoft.com/office/powerpoint/2010/main" val="262674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65452-DBF1-4A17-806D-AE47F9A24070}"/>
              </a:ext>
            </a:extLst>
          </p:cNvPr>
          <p:cNvSpPr>
            <a:spLocks noGrp="1"/>
          </p:cNvSpPr>
          <p:nvPr>
            <p:ph idx="1"/>
          </p:nvPr>
        </p:nvSpPr>
        <p:spPr>
          <a:xfrm>
            <a:off x="212035" y="318052"/>
            <a:ext cx="11141765" cy="6539948"/>
          </a:xfrm>
        </p:spPr>
        <p:txBody>
          <a:bodyPr>
            <a:normAutofit/>
          </a:bodyPr>
          <a:lstStyle/>
          <a:p>
            <a:r>
              <a:rPr lang="en-US" sz="3600" dirty="0"/>
              <a:t>Structured data is data that adheres to a pre-defined data model and is therefore straightforward to </a:t>
            </a:r>
            <a:r>
              <a:rPr lang="en-US" sz="3600" dirty="0" err="1"/>
              <a:t>analyse</a:t>
            </a:r>
            <a:r>
              <a:rPr lang="en-US" sz="3600" dirty="0"/>
              <a:t>. </a:t>
            </a:r>
          </a:p>
          <a:p>
            <a:r>
              <a:rPr lang="en-US" sz="3600" dirty="0"/>
              <a:t>Structured data conforms to a tabular format with relationship between the different rows and columns. </a:t>
            </a:r>
          </a:p>
          <a:p>
            <a:r>
              <a:rPr lang="en-US" sz="3600" dirty="0"/>
              <a:t>Common examples of structured data are Excel files or SQL databases. Each of these have structured rows and columns that can be sorted.</a:t>
            </a:r>
          </a:p>
          <a:p>
            <a:pPr marL="0" indent="0">
              <a:buNone/>
            </a:pPr>
            <a:endParaRPr lang="en-IN" dirty="0"/>
          </a:p>
        </p:txBody>
      </p:sp>
    </p:spTree>
    <p:extLst>
      <p:ext uri="{BB962C8B-B14F-4D97-AF65-F5344CB8AC3E}">
        <p14:creationId xmlns:p14="http://schemas.microsoft.com/office/powerpoint/2010/main" val="163799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2930</Words>
  <Application>Microsoft Office PowerPoint</Application>
  <PresentationFormat>Widescreen</PresentationFormat>
  <Paragraphs>191</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Calisto MT</vt:lpstr>
      <vt:lpstr>Wingdings 2</vt:lpstr>
      <vt:lpstr>Slate</vt:lpstr>
      <vt:lpstr>Unit 1  Digital Data</vt:lpstr>
      <vt:lpstr>Digital Data</vt:lpstr>
      <vt:lpstr>PowerPoint Presentation</vt:lpstr>
      <vt:lpstr>Definition of data and information and characteristics of good information </vt:lpstr>
      <vt:lpstr>PowerPoint Presentation</vt:lpstr>
      <vt:lpstr>PowerPoint Presentation</vt:lpstr>
      <vt:lpstr>Structured Data</vt:lpstr>
      <vt:lpstr>Structured Data Continue……..</vt:lpstr>
      <vt:lpstr>PowerPoint Presentation</vt:lpstr>
      <vt:lpstr>PowerPoint Presentation</vt:lpstr>
      <vt:lpstr>CHARACTERISTICS OF STRUCTURED DATA</vt:lpstr>
      <vt:lpstr>CHARACTERISTICS OF STRUCTURED DATA</vt:lpstr>
      <vt:lpstr>Where does Structured Data comes from?</vt:lpstr>
      <vt:lpstr>How Easy it is to work with Structured Data?</vt:lpstr>
      <vt:lpstr>Hassle Free Retrieval</vt:lpstr>
      <vt:lpstr>Example of structured data in an excel sheet:</vt:lpstr>
      <vt:lpstr>Unstructured Data</vt:lpstr>
      <vt:lpstr>PowerPoint Presentation</vt:lpstr>
      <vt:lpstr>PowerPoint Presentation</vt:lpstr>
      <vt:lpstr>How to Manage Unstructured Data</vt:lpstr>
      <vt:lpstr>How to Manage Unstructured Data……</vt:lpstr>
      <vt:lpstr>Challenges in Storing Structured Data……</vt:lpstr>
      <vt:lpstr>Solutions to Storage Challenges of Unstructured Data</vt:lpstr>
      <vt:lpstr>example of unstructured data includes email responses, like this one:</vt:lpstr>
      <vt:lpstr>UIMA: A possible solution to Unstructured data</vt:lpstr>
      <vt:lpstr>PowerPoint Presentation</vt:lpstr>
      <vt:lpstr>PowerPoint Presentation</vt:lpstr>
      <vt:lpstr>What Can UIMA Be Used For? </vt:lpstr>
      <vt:lpstr>Semi-Structured Data</vt:lpstr>
      <vt:lpstr>Example of Semi-Structured data</vt:lpstr>
      <vt:lpstr>Examples of Semi-Structured Data</vt:lpstr>
      <vt:lpstr>Pros and Cons of Using a Semi-structured Data Format </vt:lpstr>
      <vt:lpstr>NoSQL vs SQL- Why NoSQL is better for Big Data applications </vt:lpstr>
      <vt:lpstr>To start with: Relational Databases – </vt:lpstr>
      <vt:lpstr>What is No SQL? </vt:lpstr>
      <vt:lpstr>Limitations of SQL</vt:lpstr>
      <vt:lpstr>NoSQL vs SQL – 4 Key Differences: </vt:lpstr>
      <vt:lpstr>PowerPoint Presentation</vt:lpstr>
      <vt:lpstr>PowerPoint Presentation</vt:lpstr>
      <vt:lpstr>Why should you choose a NoSQL Database like HBase, Couchbase or Cassandra over RDBMS?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amanpreet kaur</dc:creator>
  <cp:lastModifiedBy>amanpreet kaur</cp:lastModifiedBy>
  <cp:revision>31</cp:revision>
  <dcterms:created xsi:type="dcterms:W3CDTF">2019-07-30T14:17:34Z</dcterms:created>
  <dcterms:modified xsi:type="dcterms:W3CDTF">2019-08-27T16:11:55Z</dcterms:modified>
</cp:coreProperties>
</file>