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54B9-6ABB-409A-89B3-78C70A6817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E0D38C-C8CC-48CE-B9C6-AF88271D1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D9927E-B85F-4D81-9837-71BDEF9C2B3D}"/>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5" name="Footer Placeholder 4">
            <a:extLst>
              <a:ext uri="{FF2B5EF4-FFF2-40B4-BE49-F238E27FC236}">
                <a16:creationId xmlns:a16="http://schemas.microsoft.com/office/drawing/2014/main" id="{AEF591AF-7F0F-4BB5-A542-7D5E0CDED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7A2BAD-8394-40BE-BDBA-32DB679A4A07}"/>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59545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47E0-0214-4A18-A067-A14EC32E22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8FB2B7-B0C9-4FDC-8D69-E59AD0F7B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1434E3-4046-471D-85CF-0F10A65A2A80}"/>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5" name="Footer Placeholder 4">
            <a:extLst>
              <a:ext uri="{FF2B5EF4-FFF2-40B4-BE49-F238E27FC236}">
                <a16:creationId xmlns:a16="http://schemas.microsoft.com/office/drawing/2014/main" id="{AC77559F-9CFA-4473-975B-C42B82EE1C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1008C-9243-4898-BC8E-87DB71784979}"/>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294715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97ECF-493D-4026-BCED-5BABCE1CE9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C83697-AAA5-4DCA-B202-5FF4126826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0107E-B2F0-40DA-8749-017539C512D7}"/>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5" name="Footer Placeholder 4">
            <a:extLst>
              <a:ext uri="{FF2B5EF4-FFF2-40B4-BE49-F238E27FC236}">
                <a16:creationId xmlns:a16="http://schemas.microsoft.com/office/drawing/2014/main" id="{3E5E08BE-4196-4BF8-B009-A032AEE19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8AC19-E201-4D65-849A-17DA04C77D18}"/>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403490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2DEB-46C6-464C-BFAE-E319760379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BA4FB6-6D57-4B22-828F-F9956FC0FC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A1D20-9A83-4544-89DE-0124B5B47B31}"/>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5" name="Footer Placeholder 4">
            <a:extLst>
              <a:ext uri="{FF2B5EF4-FFF2-40B4-BE49-F238E27FC236}">
                <a16:creationId xmlns:a16="http://schemas.microsoft.com/office/drawing/2014/main" id="{C175574F-CC2E-4FB7-A72A-27DEFAC906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6B221-A6DA-487E-A19D-0A7AF7807471}"/>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58992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F593-2A10-497A-AA5D-79245B0F72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5C9AD8-0B86-439E-AAEC-C085A491A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AA7A80-8552-4A8D-9D0C-B947ECE5D2F8}"/>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5" name="Footer Placeholder 4">
            <a:extLst>
              <a:ext uri="{FF2B5EF4-FFF2-40B4-BE49-F238E27FC236}">
                <a16:creationId xmlns:a16="http://schemas.microsoft.com/office/drawing/2014/main" id="{D27F6C4C-0A0E-49AE-A0EB-D12D514AF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D66E5-5F0E-4DFD-830F-02582CAEED6B}"/>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342735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0661-444A-4660-9A62-E2D91B73F6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92DE37-6E9B-4398-93BC-BBE57B8AE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43FB26-568C-4A57-B372-D1D51A5037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9B700C-6483-4B16-BE7C-13C9136E3986}"/>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6" name="Footer Placeholder 5">
            <a:extLst>
              <a:ext uri="{FF2B5EF4-FFF2-40B4-BE49-F238E27FC236}">
                <a16:creationId xmlns:a16="http://schemas.microsoft.com/office/drawing/2014/main" id="{B513FCC0-F7AC-468B-8984-244A70879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692021-39C6-41E1-A419-96770FE644D0}"/>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81988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9FF1-EC60-4A1C-83D7-5BB4A8B5A6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D8141F-5703-43FC-ABAC-838D7CD7C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B61C9D-762B-4729-BD41-F995B12C0D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BD6FCA-C6D0-48CE-9C38-97106BBFB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95D26-9B5E-473F-B1C8-28C4DF3127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AE7B17-BEE0-4885-95CB-345406BE9D44}"/>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8" name="Footer Placeholder 7">
            <a:extLst>
              <a:ext uri="{FF2B5EF4-FFF2-40B4-BE49-F238E27FC236}">
                <a16:creationId xmlns:a16="http://schemas.microsoft.com/office/drawing/2014/main" id="{F73C76DE-9EE6-4461-8F3E-368570602D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5710AA-7242-4A06-B2A9-4A51B98ECA9E}"/>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320046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A3E4-91A7-451C-9300-2A1D3075E6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71A59-090D-4407-B496-C992B2F902BB}"/>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4" name="Footer Placeholder 3">
            <a:extLst>
              <a:ext uri="{FF2B5EF4-FFF2-40B4-BE49-F238E27FC236}">
                <a16:creationId xmlns:a16="http://schemas.microsoft.com/office/drawing/2014/main" id="{C5A62580-BDDB-4FA0-9A46-66531D91AD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893EE3-2303-4844-8717-085090992E60}"/>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202242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0800E-2377-4688-86C3-C5391907F780}"/>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3" name="Footer Placeholder 2">
            <a:extLst>
              <a:ext uri="{FF2B5EF4-FFF2-40B4-BE49-F238E27FC236}">
                <a16:creationId xmlns:a16="http://schemas.microsoft.com/office/drawing/2014/main" id="{BA4F58F2-75CE-4612-A138-C3B98B1B09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140944-B72E-4165-8774-FBED45E08C6C}"/>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34393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F987-8B9E-445D-BE05-EBBAEDB6D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B4B88C-D457-466A-B94B-BCCA95261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4E8A61-B45E-4B1F-B895-1D42CB27E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98E01-775B-4E2A-BC6E-E3ECE6853D3B}"/>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6" name="Footer Placeholder 5">
            <a:extLst>
              <a:ext uri="{FF2B5EF4-FFF2-40B4-BE49-F238E27FC236}">
                <a16:creationId xmlns:a16="http://schemas.microsoft.com/office/drawing/2014/main" id="{37E87F85-C3E7-4E65-B4EE-B48686103F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3159C8-1785-4DE5-B0E9-D9145E6580EC}"/>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62912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84DB-9D75-4862-946B-18BD20887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A27468-452D-4C2B-9783-DB11D0CBFB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CBA87E-011F-4AC6-9D24-7A629ED5A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45B23-340D-4824-B8ED-AFA2AC3FE63E}"/>
              </a:ext>
            </a:extLst>
          </p:cNvPr>
          <p:cNvSpPr>
            <a:spLocks noGrp="1"/>
          </p:cNvSpPr>
          <p:nvPr>
            <p:ph type="dt" sz="half" idx="10"/>
          </p:nvPr>
        </p:nvSpPr>
        <p:spPr/>
        <p:txBody>
          <a:bodyPr/>
          <a:lstStyle/>
          <a:p>
            <a:fld id="{A3BA3FCC-40EB-421C-A673-4ED7426713E4}" type="datetimeFigureOut">
              <a:rPr lang="en-IN" smtClean="0"/>
              <a:t>27-08-2019</a:t>
            </a:fld>
            <a:endParaRPr lang="en-IN"/>
          </a:p>
        </p:txBody>
      </p:sp>
      <p:sp>
        <p:nvSpPr>
          <p:cNvPr id="6" name="Footer Placeholder 5">
            <a:extLst>
              <a:ext uri="{FF2B5EF4-FFF2-40B4-BE49-F238E27FC236}">
                <a16:creationId xmlns:a16="http://schemas.microsoft.com/office/drawing/2014/main" id="{0D1F4BBE-45A2-4475-893F-B6EC4C4677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FBDAF-9B7C-4423-AB4E-553E9D539B39}"/>
              </a:ext>
            </a:extLst>
          </p:cNvPr>
          <p:cNvSpPr>
            <a:spLocks noGrp="1"/>
          </p:cNvSpPr>
          <p:nvPr>
            <p:ph type="sldNum" sz="quarter" idx="12"/>
          </p:nvPr>
        </p:nvSpPr>
        <p:spPr/>
        <p:txBody>
          <a:bodyPr/>
          <a:lstStyle/>
          <a:p>
            <a:fld id="{C9F76520-AC94-4598-B5AD-7FAA3B7FF657}" type="slidenum">
              <a:rPr lang="en-IN" smtClean="0"/>
              <a:t>‹#›</a:t>
            </a:fld>
            <a:endParaRPr lang="en-IN"/>
          </a:p>
        </p:txBody>
      </p:sp>
    </p:spTree>
    <p:extLst>
      <p:ext uri="{BB962C8B-B14F-4D97-AF65-F5344CB8AC3E}">
        <p14:creationId xmlns:p14="http://schemas.microsoft.com/office/powerpoint/2010/main" val="146428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7794E-DE7E-4C25-A58E-1A72F0F9A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3FA1BF-B15A-4195-B31E-38E91BA061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38DAF-03D4-401D-9F99-00B2A1311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A3FCC-40EB-421C-A673-4ED7426713E4}" type="datetimeFigureOut">
              <a:rPr lang="en-IN" smtClean="0"/>
              <a:t>27-08-2019</a:t>
            </a:fld>
            <a:endParaRPr lang="en-IN"/>
          </a:p>
        </p:txBody>
      </p:sp>
      <p:sp>
        <p:nvSpPr>
          <p:cNvPr id="5" name="Footer Placeholder 4">
            <a:extLst>
              <a:ext uri="{FF2B5EF4-FFF2-40B4-BE49-F238E27FC236}">
                <a16:creationId xmlns:a16="http://schemas.microsoft.com/office/drawing/2014/main" id="{858EF4B5-9125-4903-ADE1-C2B84835F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005EF7-4613-4DF1-BCCC-DED08DB65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76520-AC94-4598-B5AD-7FAA3B7FF657}" type="slidenum">
              <a:rPr lang="en-IN" smtClean="0"/>
              <a:t>‹#›</a:t>
            </a:fld>
            <a:endParaRPr lang="en-IN"/>
          </a:p>
        </p:txBody>
      </p:sp>
    </p:spTree>
    <p:extLst>
      <p:ext uri="{BB962C8B-B14F-4D97-AF65-F5344CB8AC3E}">
        <p14:creationId xmlns:p14="http://schemas.microsoft.com/office/powerpoint/2010/main" val="25956140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uru99.com/sap-payroll.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Business_intelligence" TargetMode="External"/><Relationship Id="rId2" Type="http://schemas.openxmlformats.org/officeDocument/2006/relationships/hyperlink" Target="https://en.wiktionary.org/wiki/measur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klipfolio.com/resources/kpi-examp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klipfolio.com/resources/dashboard-examples/social-media" TargetMode="External"/><Relationship Id="rId2" Type="http://schemas.openxmlformats.org/officeDocument/2006/relationships/hyperlink" Target="https://www.klipfolio.com/resources/kpi-examples/social-media/social-event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klipfolio.com/resources/kpi-examples/saas-metrics/customer-retention-rate" TargetMode="External"/><Relationship Id="rId2" Type="http://schemas.openxmlformats.org/officeDocument/2006/relationships/hyperlink" Target="https://www.klipfolio.com/resources/kpi-examples/sales/sales-target"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lipfolio.com/resources/kpi-examples/help-desk/ticket-queu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B012-8BFE-41AE-AB47-C878F3E1E87D}"/>
              </a:ext>
            </a:extLst>
          </p:cNvPr>
          <p:cNvSpPr>
            <a:spLocks noGrp="1"/>
          </p:cNvSpPr>
          <p:nvPr>
            <p:ph type="ctrTitle"/>
          </p:nvPr>
        </p:nvSpPr>
        <p:spPr/>
        <p:txBody>
          <a:bodyPr/>
          <a:lstStyle/>
          <a:p>
            <a:r>
              <a:rPr lang="en-IN" dirty="0"/>
              <a:t>EIS, MIS and Digital Dashboards</a:t>
            </a:r>
          </a:p>
        </p:txBody>
      </p:sp>
      <p:sp>
        <p:nvSpPr>
          <p:cNvPr id="3" name="Subtitle 2">
            <a:extLst>
              <a:ext uri="{FF2B5EF4-FFF2-40B4-BE49-F238E27FC236}">
                <a16:creationId xmlns:a16="http://schemas.microsoft.com/office/drawing/2014/main" id="{5AB17FBA-2FD9-4BC8-BB49-DFAD5FD9C25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349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7492-1181-4F77-84F4-1EE4AF5E1965}"/>
              </a:ext>
            </a:extLst>
          </p:cNvPr>
          <p:cNvSpPr>
            <a:spLocks noGrp="1"/>
          </p:cNvSpPr>
          <p:nvPr>
            <p:ph type="title"/>
          </p:nvPr>
        </p:nvSpPr>
        <p:spPr>
          <a:xfrm>
            <a:off x="838200" y="18256"/>
            <a:ext cx="10515600" cy="949154"/>
          </a:xfrm>
        </p:spPr>
        <p:txBody>
          <a:bodyPr/>
          <a:lstStyle/>
          <a:p>
            <a:pPr algn="ctr"/>
            <a:r>
              <a:rPr lang="en-IN" dirty="0"/>
              <a:t>MIS </a:t>
            </a:r>
          </a:p>
        </p:txBody>
      </p:sp>
      <p:sp>
        <p:nvSpPr>
          <p:cNvPr id="3" name="Content Placeholder 2">
            <a:extLst>
              <a:ext uri="{FF2B5EF4-FFF2-40B4-BE49-F238E27FC236}">
                <a16:creationId xmlns:a16="http://schemas.microsoft.com/office/drawing/2014/main" id="{FDE1E783-B975-4524-97A1-449C715CB079}"/>
              </a:ext>
            </a:extLst>
          </p:cNvPr>
          <p:cNvSpPr>
            <a:spLocks noGrp="1"/>
          </p:cNvSpPr>
          <p:nvPr>
            <p:ph idx="1"/>
          </p:nvPr>
        </p:nvSpPr>
        <p:spPr>
          <a:xfrm>
            <a:off x="636104" y="1179443"/>
            <a:ext cx="10717696" cy="4997520"/>
          </a:xfrm>
        </p:spPr>
        <p:txBody>
          <a:bodyPr/>
          <a:lstStyle/>
          <a:p>
            <a:r>
              <a:rPr lang="en-US" dirty="0"/>
              <a:t>Simply MIS stand For </a:t>
            </a:r>
            <a:r>
              <a:rPr lang="en-US" b="1" dirty="0"/>
              <a:t>Management Information System</a:t>
            </a:r>
            <a:r>
              <a:rPr lang="en-US" dirty="0"/>
              <a:t>. For Simply Understanding Management Information System (MIS) we can divide in to three Word and Understand Part by part</a:t>
            </a:r>
          </a:p>
          <a:p>
            <a:r>
              <a:rPr lang="en-US" b="1" dirty="0"/>
              <a:t>Management: - “</a:t>
            </a:r>
            <a:r>
              <a:rPr lang="en-US" dirty="0"/>
              <a:t>Management is function to do the work at the Right time, by the right Person, For the Right Job.”</a:t>
            </a:r>
          </a:p>
          <a:p>
            <a:r>
              <a:rPr lang="en-US" b="1" dirty="0"/>
              <a:t>Information: - “</a:t>
            </a:r>
            <a:r>
              <a:rPr lang="en-US" dirty="0"/>
              <a:t>Information is the Collection of Organized data which plays a Vital Role for decision making.”</a:t>
            </a:r>
          </a:p>
          <a:p>
            <a:r>
              <a:rPr lang="en-US" b="1" dirty="0"/>
              <a:t>System:-“</a:t>
            </a:r>
            <a:r>
              <a:rPr lang="en-US" dirty="0"/>
              <a:t>System Consist for a set of elements which Provides a Framework to convert Unorganized (Data) into Organized Information.”</a:t>
            </a:r>
          </a:p>
          <a:p>
            <a:endParaRPr lang="en-IN" dirty="0"/>
          </a:p>
        </p:txBody>
      </p:sp>
    </p:spTree>
    <p:extLst>
      <p:ext uri="{BB962C8B-B14F-4D97-AF65-F5344CB8AC3E}">
        <p14:creationId xmlns:p14="http://schemas.microsoft.com/office/powerpoint/2010/main" val="415431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B4CB-6225-4B63-B634-63D5F52BF49D}"/>
              </a:ext>
            </a:extLst>
          </p:cNvPr>
          <p:cNvSpPr>
            <a:spLocks noGrp="1"/>
          </p:cNvSpPr>
          <p:nvPr>
            <p:ph type="title"/>
          </p:nvPr>
        </p:nvSpPr>
        <p:spPr/>
        <p:txBody>
          <a:bodyPr>
            <a:normAutofit/>
          </a:bodyPr>
          <a:lstStyle/>
          <a:p>
            <a:r>
              <a:rPr lang="en-US" b="1" dirty="0"/>
              <a:t>Meaning of Management Information System</a:t>
            </a:r>
            <a:br>
              <a:rPr lang="en-US" dirty="0"/>
            </a:br>
            <a:endParaRPr lang="en-IN" dirty="0"/>
          </a:p>
        </p:txBody>
      </p:sp>
      <p:sp>
        <p:nvSpPr>
          <p:cNvPr id="3" name="Content Placeholder 2">
            <a:extLst>
              <a:ext uri="{FF2B5EF4-FFF2-40B4-BE49-F238E27FC236}">
                <a16:creationId xmlns:a16="http://schemas.microsoft.com/office/drawing/2014/main" id="{D0ACC36B-BA6D-4542-90A3-325102FD135F}"/>
              </a:ext>
            </a:extLst>
          </p:cNvPr>
          <p:cNvSpPr>
            <a:spLocks noGrp="1"/>
          </p:cNvSpPr>
          <p:nvPr>
            <p:ph idx="1"/>
          </p:nvPr>
        </p:nvSpPr>
        <p:spPr>
          <a:xfrm>
            <a:off x="705678" y="1388304"/>
            <a:ext cx="10515600" cy="4351338"/>
          </a:xfrm>
        </p:spPr>
        <p:txBody>
          <a:bodyPr/>
          <a:lstStyle/>
          <a:p>
            <a:r>
              <a:rPr lang="en-US" dirty="0"/>
              <a:t>Management information system refers to such system which provides accurate information to the entire level of management for decision making process. For right job at the right time, by the right person.</a:t>
            </a:r>
          </a:p>
          <a:p>
            <a:endParaRPr lang="en-IN" dirty="0"/>
          </a:p>
        </p:txBody>
      </p:sp>
      <p:pic>
        <p:nvPicPr>
          <p:cNvPr id="1026" name="Picture 2" descr="Management information system ">
            <a:extLst>
              <a:ext uri="{FF2B5EF4-FFF2-40B4-BE49-F238E27FC236}">
                <a16:creationId xmlns:a16="http://schemas.microsoft.com/office/drawing/2014/main" id="{68805285-01CC-48F2-8761-B4387F9C3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07" y="2945918"/>
            <a:ext cx="5844209" cy="333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140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C206-EED2-46BC-AEAE-FF7EB34DCCED}"/>
              </a:ext>
            </a:extLst>
          </p:cNvPr>
          <p:cNvSpPr>
            <a:spLocks noGrp="1"/>
          </p:cNvSpPr>
          <p:nvPr>
            <p:ph type="title"/>
          </p:nvPr>
        </p:nvSpPr>
        <p:spPr/>
        <p:txBody>
          <a:bodyPr>
            <a:normAutofit/>
          </a:bodyPr>
          <a:lstStyle/>
          <a:p>
            <a:r>
              <a:rPr lang="en-US" b="1" dirty="0"/>
              <a:t>Role of Management Information System</a:t>
            </a:r>
            <a:br>
              <a:rPr lang="en-US" dirty="0"/>
            </a:br>
            <a:endParaRPr lang="en-IN" dirty="0"/>
          </a:p>
        </p:txBody>
      </p:sp>
      <p:sp>
        <p:nvSpPr>
          <p:cNvPr id="3" name="Content Placeholder 2">
            <a:extLst>
              <a:ext uri="{FF2B5EF4-FFF2-40B4-BE49-F238E27FC236}">
                <a16:creationId xmlns:a16="http://schemas.microsoft.com/office/drawing/2014/main" id="{6432A4B6-2CF8-4E66-BC40-13B7FC39914B}"/>
              </a:ext>
            </a:extLst>
          </p:cNvPr>
          <p:cNvSpPr>
            <a:spLocks noGrp="1"/>
          </p:cNvSpPr>
          <p:nvPr>
            <p:ph idx="1"/>
          </p:nvPr>
        </p:nvSpPr>
        <p:spPr>
          <a:xfrm>
            <a:off x="838200" y="1412047"/>
            <a:ext cx="10515600" cy="5445953"/>
          </a:xfrm>
        </p:spPr>
        <p:txBody>
          <a:bodyPr>
            <a:normAutofit lnSpcReduction="10000"/>
          </a:bodyPr>
          <a:lstStyle/>
          <a:p>
            <a:pPr marL="0" indent="0">
              <a:buNone/>
            </a:pPr>
            <a:r>
              <a:rPr lang="en-US" dirty="0"/>
              <a:t>Management information system (MIS) has become Very Necessary due to Emergence of high complexity in Business Organization. It is all to know that without information no Organization can take even one step properly regarding the decision making process. Because it is matter of fact that in an organization decision plays an essential role for the achievement of its objectives and we know that every decision is based upon information. If gathered information are irrelevant than decision will also incorrect and Organization may face big loss &amp; lots of Difficulties in Surviving as well.</a:t>
            </a:r>
          </a:p>
          <a:p>
            <a:pPr marL="0" indent="0">
              <a:buNone/>
            </a:pPr>
            <a:r>
              <a:rPr lang="en-US" b="1" dirty="0"/>
              <a:t>1) Helps in Decision making: -</a:t>
            </a:r>
            <a:r>
              <a:rPr lang="en-US" dirty="0"/>
              <a:t> Management Information System (MIS) plays a significant Role in Decision making Process of any Organization. Because in Any organization decision is made on the basis of relevant Information and relevant information can only be Retrieving from the MSI.</a:t>
            </a:r>
          </a:p>
          <a:p>
            <a:endParaRPr lang="en-IN" dirty="0"/>
          </a:p>
        </p:txBody>
      </p:sp>
    </p:spTree>
    <p:extLst>
      <p:ext uri="{BB962C8B-B14F-4D97-AF65-F5344CB8AC3E}">
        <p14:creationId xmlns:p14="http://schemas.microsoft.com/office/powerpoint/2010/main" val="403384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85072-C545-4B9C-B6BE-BFD5DC0E2F08}"/>
              </a:ext>
            </a:extLst>
          </p:cNvPr>
          <p:cNvSpPr>
            <a:spLocks noGrp="1"/>
          </p:cNvSpPr>
          <p:nvPr>
            <p:ph idx="1"/>
          </p:nvPr>
        </p:nvSpPr>
        <p:spPr>
          <a:xfrm>
            <a:off x="838200" y="503583"/>
            <a:ext cx="10515600" cy="5673380"/>
          </a:xfrm>
        </p:spPr>
        <p:txBody>
          <a:bodyPr>
            <a:normAutofit fontScale="92500" lnSpcReduction="10000"/>
          </a:bodyPr>
          <a:lstStyle/>
          <a:p>
            <a:pPr marL="0" indent="0">
              <a:buNone/>
            </a:pPr>
            <a:r>
              <a:rPr lang="en-US" b="1" dirty="0"/>
              <a:t>2) Helps in Coordination among the Department: -</a:t>
            </a:r>
            <a:r>
              <a:rPr lang="en-US" dirty="0"/>
              <a:t> Management information System is also help in establishing a sound Relationship among the every persons of department to department through proper exchanging of Information’s.</a:t>
            </a:r>
          </a:p>
          <a:p>
            <a:pPr marL="0" indent="0">
              <a:buNone/>
            </a:pPr>
            <a:r>
              <a:rPr lang="en-US" b="1" dirty="0"/>
              <a:t>3) Helps in Finding out Problems: - </a:t>
            </a:r>
            <a:r>
              <a:rPr lang="en-US" dirty="0"/>
              <a:t>As we know that MIS provides relevant information about the every aspect of activities. Hence, If any mistake is made by the management then Management Information Systems (MIS) Information helps in Finding out the Solution of that Problem.</a:t>
            </a:r>
          </a:p>
          <a:p>
            <a:pPr marL="0" indent="0">
              <a:buNone/>
            </a:pPr>
            <a:r>
              <a:rPr lang="en-US" b="1" dirty="0"/>
              <a:t>4) Helps in Comparison of Business Performance: - </a:t>
            </a:r>
            <a:r>
              <a:rPr lang="en-US" dirty="0"/>
              <a:t>MIS store all Past Data and information in its Database. That why management information system is very useful to compare Business organization Performance. With the help of Management information system (MIS) Organization can analyze his Performance means whatever they do last year or Previous Years and whatever business performance in this year and also measures organization Development and Growth.</a:t>
            </a:r>
          </a:p>
          <a:p>
            <a:endParaRPr lang="en-IN" dirty="0"/>
          </a:p>
        </p:txBody>
      </p:sp>
    </p:spTree>
    <p:extLst>
      <p:ext uri="{BB962C8B-B14F-4D97-AF65-F5344CB8AC3E}">
        <p14:creationId xmlns:p14="http://schemas.microsoft.com/office/powerpoint/2010/main" val="16642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EE56-B019-4007-8905-BC19A8165ED5}"/>
              </a:ext>
            </a:extLst>
          </p:cNvPr>
          <p:cNvSpPr>
            <a:spLocks noGrp="1"/>
          </p:cNvSpPr>
          <p:nvPr>
            <p:ph type="title"/>
          </p:nvPr>
        </p:nvSpPr>
        <p:spPr>
          <a:xfrm>
            <a:off x="838200" y="0"/>
            <a:ext cx="10515600" cy="808383"/>
          </a:xfrm>
        </p:spPr>
        <p:txBody>
          <a:bodyPr>
            <a:normAutofit/>
          </a:bodyPr>
          <a:lstStyle/>
          <a:p>
            <a:r>
              <a:rPr lang="en-US" b="1" dirty="0"/>
              <a:t>Components of MIS and their relationship</a:t>
            </a:r>
            <a:endParaRPr lang="en-IN" dirty="0"/>
          </a:p>
        </p:txBody>
      </p:sp>
      <p:sp>
        <p:nvSpPr>
          <p:cNvPr id="3" name="Content Placeholder 2">
            <a:extLst>
              <a:ext uri="{FF2B5EF4-FFF2-40B4-BE49-F238E27FC236}">
                <a16:creationId xmlns:a16="http://schemas.microsoft.com/office/drawing/2014/main" id="{DF7846A3-405D-4F81-9159-2F82A688995C}"/>
              </a:ext>
            </a:extLst>
          </p:cNvPr>
          <p:cNvSpPr>
            <a:spLocks noGrp="1"/>
          </p:cNvSpPr>
          <p:nvPr>
            <p:ph idx="1"/>
          </p:nvPr>
        </p:nvSpPr>
        <p:spPr>
          <a:xfrm>
            <a:off x="622852" y="808383"/>
            <a:ext cx="10853531" cy="5413513"/>
          </a:xfrm>
        </p:spPr>
        <p:txBody>
          <a:bodyPr>
            <a:noAutofit/>
          </a:bodyPr>
          <a:lstStyle/>
          <a:p>
            <a:r>
              <a:rPr lang="en-US" sz="2200" dirty="0"/>
              <a:t>A management information system is made up of five major components namely people, business processes, data, hardware, and software. All of these components must work together to achieve business objects.</a:t>
            </a:r>
          </a:p>
          <a:p>
            <a:pPr marL="457200" indent="-457200">
              <a:buFont typeface="+mj-lt"/>
              <a:buAutoNum type="arabicPeriod"/>
            </a:pPr>
            <a:r>
              <a:rPr lang="en-US" sz="2200" b="1" dirty="0"/>
              <a:t>People</a:t>
            </a:r>
            <a:r>
              <a:rPr lang="en-US" sz="2200" dirty="0"/>
              <a:t> – these are the users who use the information system to record the day to day business transactions. The users are usually qualified professionals such as accountants, human resource managers, etc. The ICT department usually has the support staff who ensure that the system is running properly.</a:t>
            </a:r>
          </a:p>
          <a:p>
            <a:pPr marL="457200" indent="-457200">
              <a:buFont typeface="+mj-lt"/>
              <a:buAutoNum type="arabicPeriod"/>
            </a:pPr>
            <a:r>
              <a:rPr lang="en-US" sz="2200" b="1" dirty="0"/>
              <a:t>Business Procedures</a:t>
            </a:r>
            <a:r>
              <a:rPr lang="en-US" sz="2200" dirty="0"/>
              <a:t> – these are agreed upon best practices that guide the users and all other components on how to work efficiently. Business procedures are developed by the people i.e. users, consultants, etc.</a:t>
            </a:r>
          </a:p>
          <a:p>
            <a:pPr marL="457200" indent="-457200">
              <a:buFont typeface="+mj-lt"/>
              <a:buAutoNum type="arabicPeriod"/>
            </a:pPr>
            <a:r>
              <a:rPr lang="en-US" sz="2200" b="1" dirty="0"/>
              <a:t>Data</a:t>
            </a:r>
            <a:r>
              <a:rPr lang="en-US" sz="2200" dirty="0"/>
              <a:t> – the recorded day to day business transactions. For a bank, data is collected from activities such as deposits, withdrawals, etc.</a:t>
            </a:r>
          </a:p>
          <a:p>
            <a:pPr marL="0" indent="0">
              <a:buNone/>
            </a:pPr>
            <a:endParaRPr lang="en-IN" sz="2200" dirty="0"/>
          </a:p>
        </p:txBody>
      </p:sp>
    </p:spTree>
    <p:extLst>
      <p:ext uri="{BB962C8B-B14F-4D97-AF65-F5344CB8AC3E}">
        <p14:creationId xmlns:p14="http://schemas.microsoft.com/office/powerpoint/2010/main" val="149188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16C8D-A99D-415B-9B76-074D4C01698C}"/>
              </a:ext>
            </a:extLst>
          </p:cNvPr>
          <p:cNvSpPr>
            <a:spLocks noGrp="1"/>
          </p:cNvSpPr>
          <p:nvPr>
            <p:ph idx="1"/>
          </p:nvPr>
        </p:nvSpPr>
        <p:spPr>
          <a:xfrm>
            <a:off x="838200" y="0"/>
            <a:ext cx="10515600" cy="3750365"/>
          </a:xfrm>
        </p:spPr>
        <p:txBody>
          <a:bodyPr>
            <a:normAutofit fontScale="92500" lnSpcReduction="10000"/>
          </a:bodyPr>
          <a:lstStyle/>
          <a:p>
            <a:pPr marL="0" indent="0">
              <a:buNone/>
            </a:pPr>
            <a:r>
              <a:rPr lang="en-US" b="1" dirty="0"/>
              <a:t>4. Hardware</a:t>
            </a:r>
            <a:r>
              <a:rPr lang="en-US" dirty="0"/>
              <a:t> – hardware is made up of the computers, printers, networking devices, etc. The hardware provides the computing power for processing data. It also provides networking and printing capabilities. The hardware speeds up the processing of data into information.</a:t>
            </a:r>
          </a:p>
          <a:p>
            <a:pPr marL="0" indent="0">
              <a:buNone/>
            </a:pPr>
            <a:r>
              <a:rPr lang="en-US" b="1" dirty="0"/>
              <a:t>5. Software</a:t>
            </a:r>
            <a:r>
              <a:rPr lang="en-US" dirty="0"/>
              <a:t> – these are programs that run on the hardware. The software is broken down into two major categories namely system software and applications software. System software refers to the operating system i.e. Windows, Mac OS, and Ubuntu, etc. Applications software refers to specialized software for accomplishing business tasks such as a</a:t>
            </a:r>
            <a:r>
              <a:rPr lang="en-US" dirty="0">
                <a:hlinkClick r:id="rId2"/>
              </a:rPr>
              <a:t> Payroll </a:t>
            </a:r>
            <a:r>
              <a:rPr lang="en-US" dirty="0"/>
              <a:t>program, banking system, point of sale system, etc.</a:t>
            </a:r>
          </a:p>
          <a:p>
            <a:endParaRPr lang="en-IN" dirty="0"/>
          </a:p>
        </p:txBody>
      </p:sp>
      <p:pic>
        <p:nvPicPr>
          <p:cNvPr id="2050" name="Picture 2" descr="Components of MIS">
            <a:extLst>
              <a:ext uri="{FF2B5EF4-FFF2-40B4-BE49-F238E27FC236}">
                <a16:creationId xmlns:a16="http://schemas.microsoft.com/office/drawing/2014/main" id="{39D54887-F549-4FAB-9632-DC03EC937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543300"/>
            <a:ext cx="646706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7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DE93-94FE-440A-9616-64E14EB6FD38}"/>
              </a:ext>
            </a:extLst>
          </p:cNvPr>
          <p:cNvSpPr>
            <a:spLocks noGrp="1"/>
          </p:cNvSpPr>
          <p:nvPr>
            <p:ph type="title"/>
          </p:nvPr>
        </p:nvSpPr>
        <p:spPr/>
        <p:txBody>
          <a:bodyPr/>
          <a:lstStyle/>
          <a:p>
            <a:r>
              <a:rPr lang="en-US" dirty="0"/>
              <a:t>Advantages of MIS and reporting</a:t>
            </a:r>
            <a:br>
              <a:rPr lang="en-US" dirty="0"/>
            </a:br>
            <a:endParaRPr lang="en-IN" dirty="0"/>
          </a:p>
        </p:txBody>
      </p:sp>
      <p:sp>
        <p:nvSpPr>
          <p:cNvPr id="3" name="Content Placeholder 2">
            <a:extLst>
              <a:ext uri="{FF2B5EF4-FFF2-40B4-BE49-F238E27FC236}">
                <a16:creationId xmlns:a16="http://schemas.microsoft.com/office/drawing/2014/main" id="{F4A43D0E-E437-4942-A14A-464415647EC6}"/>
              </a:ext>
            </a:extLst>
          </p:cNvPr>
          <p:cNvSpPr>
            <a:spLocks noGrp="1"/>
          </p:cNvSpPr>
          <p:nvPr>
            <p:ph idx="1"/>
          </p:nvPr>
        </p:nvSpPr>
        <p:spPr>
          <a:xfrm>
            <a:off x="-1" y="1113182"/>
            <a:ext cx="12085983" cy="5744817"/>
          </a:xfrm>
        </p:spPr>
        <p:txBody>
          <a:bodyPr>
            <a:normAutofit fontScale="85000" lnSpcReduction="10000"/>
          </a:bodyPr>
          <a:lstStyle/>
          <a:p>
            <a:pPr fontAlgn="base"/>
            <a:r>
              <a:rPr lang="en-US" dirty="0"/>
              <a:t>1. Helps in managing data: MIS helps in maintaining and managing crucial business data for assisting in complex decision-making by the management. The critical information is stored in an organized manner, and it can be accessed by the administration quickly whenever required.</a:t>
            </a:r>
          </a:p>
          <a:p>
            <a:pPr fontAlgn="base"/>
            <a:r>
              <a:rPr lang="en-US" dirty="0"/>
              <a:t>2. Analyses trends: Management needs to prepare forecasts for strategic planning and determine future goals. Thus, to create such a strategy, it is essential to have accurate reports on prevailing market trends. MIS uses various mathematical tools for analyzing the current market trend and predicting future trends based on such information.</a:t>
            </a:r>
          </a:p>
          <a:p>
            <a:pPr fontAlgn="base"/>
            <a:r>
              <a:rPr lang="en-US" dirty="0"/>
              <a:t>3. Helps in strategic planning: MIS reports play a significant role in the strategic planning of the company. It helps in determining the future needs of the company and assists in formulating goals and strategy based on such information. Management information system report is also helpful in identifying resources required to meet the company’s objective. Thus, it is vital that the information provided by MIS and reporting is accurate and reliable.</a:t>
            </a:r>
          </a:p>
          <a:p>
            <a:pPr fontAlgn="base"/>
            <a:r>
              <a:rPr lang="en-US" dirty="0"/>
              <a:t>4. Goal Setting: For any organization, setting up a goal is very crucial matter, and it requires lots of research and development. Since the information provided in MIS reports is based on current data analysis, hence it is considered suitable and material for determining the goal of an enterprise. Also, MIS reporting includes the current market trend analysis and prediction of the future trend. Thus, it is quite difficult for any company to neglect MIS and reporting.</a:t>
            </a:r>
          </a:p>
          <a:p>
            <a:endParaRPr lang="en-IN" dirty="0"/>
          </a:p>
        </p:txBody>
      </p:sp>
    </p:spTree>
    <p:extLst>
      <p:ext uri="{BB962C8B-B14F-4D97-AF65-F5344CB8AC3E}">
        <p14:creationId xmlns:p14="http://schemas.microsoft.com/office/powerpoint/2010/main" val="176450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6AC0E-BF8D-40D3-9C4F-4915776A3378}"/>
              </a:ext>
            </a:extLst>
          </p:cNvPr>
          <p:cNvSpPr>
            <a:spLocks noGrp="1"/>
          </p:cNvSpPr>
          <p:nvPr>
            <p:ph idx="1"/>
          </p:nvPr>
        </p:nvSpPr>
        <p:spPr>
          <a:xfrm>
            <a:off x="384313" y="212035"/>
            <a:ext cx="10969487" cy="5964928"/>
          </a:xfrm>
        </p:spPr>
        <p:txBody>
          <a:bodyPr>
            <a:normAutofit lnSpcReduction="10000"/>
          </a:bodyPr>
          <a:lstStyle/>
          <a:p>
            <a:pPr fontAlgn="base"/>
            <a:r>
              <a:rPr lang="en-US" dirty="0"/>
              <a:t>5. Problems identification: MIS report provides information related to every aspect of activities taking place in the company. Hence, in case any problem arises in front of the management, MIS reports are quite helpful in identifying the source of the problem. Also, MIS and reporting are really useful in finding the solution to such an issue.</a:t>
            </a:r>
          </a:p>
          <a:p>
            <a:pPr fontAlgn="base"/>
            <a:r>
              <a:rPr lang="en-US" dirty="0"/>
              <a:t>6. Increases efficiency: The relevant information provided by MIS and reporting is utilized in formulating goals and strategy of the company. Also, the performance of the business can be assessed with the help of MIS reports. Hence, MIS plays a vital role in increasing the efficiency of the company.</a:t>
            </a:r>
          </a:p>
          <a:p>
            <a:pPr fontAlgn="base"/>
            <a:r>
              <a:rPr lang="en-US" dirty="0"/>
              <a:t>7. Comparison of Business Performance: The relevant business data and information of the company is stored and maintained in the MIS database. Since the MIS database can be accessed at any time; hence, the current performance of the firm can be compared with its previous year’s achievement to measure the organization’s growth.</a:t>
            </a:r>
          </a:p>
        </p:txBody>
      </p:sp>
    </p:spTree>
    <p:extLst>
      <p:ext uri="{BB962C8B-B14F-4D97-AF65-F5344CB8AC3E}">
        <p14:creationId xmlns:p14="http://schemas.microsoft.com/office/powerpoint/2010/main" val="362639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5AA5-DA05-497F-B0F7-2DE7A4ABF560}"/>
              </a:ext>
            </a:extLst>
          </p:cNvPr>
          <p:cNvSpPr>
            <a:spLocks noGrp="1"/>
          </p:cNvSpPr>
          <p:nvPr>
            <p:ph type="title"/>
          </p:nvPr>
        </p:nvSpPr>
        <p:spPr>
          <a:xfrm>
            <a:off x="531743" y="53010"/>
            <a:ext cx="10876722" cy="933588"/>
          </a:xfrm>
        </p:spPr>
        <p:txBody>
          <a:bodyPr>
            <a:normAutofit fontScale="90000"/>
          </a:bodyPr>
          <a:lstStyle/>
          <a:p>
            <a:r>
              <a:rPr lang="en-US" b="1" dirty="0"/>
              <a:t>Types of reports that can be produced using an MIS?</a:t>
            </a:r>
            <a:endParaRPr lang="en-IN" dirty="0"/>
          </a:p>
        </p:txBody>
      </p:sp>
      <p:sp>
        <p:nvSpPr>
          <p:cNvPr id="3" name="Content Placeholder 2">
            <a:extLst>
              <a:ext uri="{FF2B5EF4-FFF2-40B4-BE49-F238E27FC236}">
                <a16:creationId xmlns:a16="http://schemas.microsoft.com/office/drawing/2014/main" id="{D6C7CB18-5459-47B2-9552-D058F94BB75A}"/>
              </a:ext>
            </a:extLst>
          </p:cNvPr>
          <p:cNvSpPr>
            <a:spLocks noGrp="1"/>
          </p:cNvSpPr>
          <p:nvPr>
            <p:ph idx="1"/>
          </p:nvPr>
        </p:nvSpPr>
        <p:spPr>
          <a:xfrm>
            <a:off x="106017" y="986598"/>
            <a:ext cx="11728174" cy="4878249"/>
          </a:xfrm>
        </p:spPr>
        <p:txBody>
          <a:bodyPr>
            <a:noAutofit/>
          </a:bodyPr>
          <a:lstStyle/>
          <a:p>
            <a:r>
              <a:rPr lang="en-US" sz="2400" dirty="0"/>
              <a:t>– </a:t>
            </a:r>
            <a:r>
              <a:rPr lang="en-US" sz="2400" b="1" dirty="0"/>
              <a:t>Summary reports:</a:t>
            </a:r>
            <a:r>
              <a:rPr lang="en-US" sz="2400" dirty="0"/>
              <a:t> As the name suggests, summary reports </a:t>
            </a:r>
            <a:r>
              <a:rPr lang="en-US" sz="2400" dirty="0" err="1"/>
              <a:t>summarise</a:t>
            </a:r>
            <a:r>
              <a:rPr lang="en-US" sz="2400" dirty="0"/>
              <a:t> data and present it in a consolidated format. They aggregate data from several categories like accounting periods, product categories </a:t>
            </a:r>
            <a:r>
              <a:rPr lang="en-US" sz="2400" dirty="0" err="1"/>
              <a:t>etc</a:t>
            </a:r>
            <a:r>
              <a:rPr lang="en-US" sz="2400" dirty="0"/>
              <a:t> and present it in a format that managers can review and analyze conveniently. Some of the most common summary reports are sales summary reports, inventory reports etc. An inventory summary reports can present information on inventory in stock, its total value and the recent purchases. A sales summary report will present sales data grouped under different categories like product categories and geographic regions. </a:t>
            </a:r>
          </a:p>
          <a:p>
            <a:r>
              <a:rPr lang="en-US" sz="2400" dirty="0"/>
              <a:t>– </a:t>
            </a:r>
            <a:r>
              <a:rPr lang="en-US" sz="2400" b="1" dirty="0"/>
              <a:t>Trend reports:</a:t>
            </a:r>
            <a:r>
              <a:rPr lang="en-US" sz="2400" dirty="0"/>
              <a:t> The trend reports make it easier for the managers to understand trends. For example you would like to compare the sales trends in America versus that  in Asia for a specific product. You can learn about the performance of specific business units and product categories over a given time period.  Such reports can be used to </a:t>
            </a:r>
            <a:r>
              <a:rPr lang="en-US" sz="2400" dirty="0" err="1"/>
              <a:t>analyse</a:t>
            </a:r>
            <a:r>
              <a:rPr lang="en-US" sz="2400" dirty="0"/>
              <a:t> historical trends and identify grey areas that require special focus. For example, if sales of a specific product has kept falling in China, the management may need to define a new sales or marketing strategy or might need to release a new product there.  Trends are important to study since if a particular product has not been performing well in a certain market over a given time period, then you cannot expect it to start performing well in future. The management may need to make alterations to its strategy to increase sales or it may just discontinue the product. Trend reports also help brands remain competitive and perform well in the market by understanding trends and using the information to predict sales and formulae the right sales strategy.</a:t>
            </a:r>
            <a:br>
              <a:rPr lang="en-US" sz="2400" dirty="0"/>
            </a:br>
            <a:endParaRPr lang="en-IN" sz="2400" dirty="0"/>
          </a:p>
        </p:txBody>
      </p:sp>
    </p:spTree>
    <p:extLst>
      <p:ext uri="{BB962C8B-B14F-4D97-AF65-F5344CB8AC3E}">
        <p14:creationId xmlns:p14="http://schemas.microsoft.com/office/powerpoint/2010/main" val="421182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16893-80B4-4261-915F-E0B0DC531D5D}"/>
              </a:ext>
            </a:extLst>
          </p:cNvPr>
          <p:cNvSpPr>
            <a:spLocks noGrp="1"/>
          </p:cNvSpPr>
          <p:nvPr>
            <p:ph idx="1"/>
          </p:nvPr>
        </p:nvSpPr>
        <p:spPr>
          <a:xfrm>
            <a:off x="228599" y="314877"/>
            <a:ext cx="11499575" cy="4351338"/>
          </a:xfrm>
        </p:spPr>
        <p:txBody>
          <a:bodyPr>
            <a:noAutofit/>
          </a:bodyPr>
          <a:lstStyle/>
          <a:p>
            <a:r>
              <a:rPr lang="en-US" sz="2400" b="1" dirty="0"/>
              <a:t>– Exception Reports:</a:t>
            </a:r>
            <a:endParaRPr lang="en-US" sz="2400" dirty="0"/>
          </a:p>
          <a:p>
            <a:pPr marL="0" indent="0">
              <a:buNone/>
            </a:pPr>
            <a:r>
              <a:rPr lang="en-US" sz="2400" dirty="0"/>
              <a:t>As the name suggests exceptions reports are based on data that  does not fall within normal ranges. Exception reports focus on this unusual data and present it separately so managers can pay immediate attention to such exceptions. Rather than having to go through each report, the managers get to review all such unusual conditions at one place in a single report. For example, one can set an exception for low stock and that will help the store manager notice which products’ stocks are running low and need to be ordered immediately. Such exception reports also prove useful in the areas of HR and finance.</a:t>
            </a:r>
          </a:p>
          <a:p>
            <a:r>
              <a:rPr lang="en-US" sz="2400" b="1" dirty="0"/>
              <a:t>On demand reports:</a:t>
            </a:r>
          </a:p>
          <a:p>
            <a:pPr marL="0" indent="0">
              <a:buNone/>
            </a:pPr>
            <a:r>
              <a:rPr lang="en-US" sz="2400" dirty="0"/>
              <a:t>The on demand reports are reports specific to the demand of the situation and the manager.  Such reports can be presented in the form of a </a:t>
            </a:r>
            <a:r>
              <a:rPr lang="en-US" sz="2400" dirty="0" err="1"/>
              <a:t>customised</a:t>
            </a:r>
            <a:r>
              <a:rPr lang="en-US" sz="2400" dirty="0"/>
              <a:t> report or in one of the summary or trend report format.  For example, a business manager would like to know which products are most popular during the holiday season. He would also want to know which products are more popular in UK and which ones in Australia. A marketing manager can use these reports to know which products would need to be advertised more often and if a change in promotion or pricing strategy can affect their sales.</a:t>
            </a:r>
            <a:br>
              <a:rPr lang="en-US" sz="2400" dirty="0"/>
            </a:br>
            <a:endParaRPr lang="en-IN" sz="2400" dirty="0"/>
          </a:p>
        </p:txBody>
      </p:sp>
    </p:spTree>
    <p:extLst>
      <p:ext uri="{BB962C8B-B14F-4D97-AF65-F5344CB8AC3E}">
        <p14:creationId xmlns:p14="http://schemas.microsoft.com/office/powerpoint/2010/main" val="29793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0E2D-9DD9-48A8-8888-6968B328899C}"/>
              </a:ext>
            </a:extLst>
          </p:cNvPr>
          <p:cNvSpPr>
            <a:spLocks noGrp="1"/>
          </p:cNvSpPr>
          <p:nvPr>
            <p:ph type="title"/>
          </p:nvPr>
        </p:nvSpPr>
        <p:spPr/>
        <p:txBody>
          <a:bodyPr/>
          <a:lstStyle/>
          <a:p>
            <a:r>
              <a:rPr lang="en-US" dirty="0"/>
              <a:t>Executive Information System / Executive Support System</a:t>
            </a:r>
            <a:endParaRPr lang="en-IN" dirty="0"/>
          </a:p>
        </p:txBody>
      </p:sp>
      <p:sp>
        <p:nvSpPr>
          <p:cNvPr id="3" name="Content Placeholder 2">
            <a:extLst>
              <a:ext uri="{FF2B5EF4-FFF2-40B4-BE49-F238E27FC236}">
                <a16:creationId xmlns:a16="http://schemas.microsoft.com/office/drawing/2014/main" id="{3713F7FC-3A6C-4B19-888D-EBBDE5215AD9}"/>
              </a:ext>
            </a:extLst>
          </p:cNvPr>
          <p:cNvSpPr>
            <a:spLocks noGrp="1"/>
          </p:cNvSpPr>
          <p:nvPr>
            <p:ph idx="1"/>
          </p:nvPr>
        </p:nvSpPr>
        <p:spPr/>
        <p:txBody>
          <a:bodyPr>
            <a:normAutofit lnSpcReduction="10000"/>
          </a:bodyPr>
          <a:lstStyle/>
          <a:p>
            <a:r>
              <a:rPr lang="en-US" dirty="0"/>
              <a:t>An Executive Information System can be defined as a specialized Decision Support System. </a:t>
            </a:r>
          </a:p>
          <a:p>
            <a:r>
              <a:rPr lang="en-US" dirty="0"/>
              <a:t>This type of the system generally includes the various hardware, software, data, procedures and the people. With the help of all this, the top level executives get a great support in taking and performing the various types of the decisions</a:t>
            </a:r>
          </a:p>
          <a:p>
            <a:r>
              <a:rPr lang="en-US" dirty="0"/>
              <a:t>. The executive information system plays a very important role in obtaining the data from the different sources, then help in the integration and the aggregation of this data. After performing these steps the resulting information is displayed in such a pattern that is very easy to understand.</a:t>
            </a:r>
            <a:endParaRPr lang="en-IN" dirty="0"/>
          </a:p>
        </p:txBody>
      </p:sp>
    </p:spTree>
    <p:extLst>
      <p:ext uri="{BB962C8B-B14F-4D97-AF65-F5344CB8AC3E}">
        <p14:creationId xmlns:p14="http://schemas.microsoft.com/office/powerpoint/2010/main" val="352323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488-096C-448E-9ECB-32E14A8A9024}"/>
              </a:ext>
            </a:extLst>
          </p:cNvPr>
          <p:cNvSpPr>
            <a:spLocks noGrp="1"/>
          </p:cNvSpPr>
          <p:nvPr>
            <p:ph type="title"/>
          </p:nvPr>
        </p:nvSpPr>
        <p:spPr/>
        <p:txBody>
          <a:bodyPr/>
          <a:lstStyle/>
          <a:p>
            <a:r>
              <a:rPr lang="en-US" b="1" dirty="0"/>
              <a:t>MIS Uses for Small Businesses:</a:t>
            </a:r>
            <a:endParaRPr lang="en-IN" dirty="0"/>
          </a:p>
        </p:txBody>
      </p:sp>
      <p:sp>
        <p:nvSpPr>
          <p:cNvPr id="3" name="Content Placeholder 2">
            <a:extLst>
              <a:ext uri="{FF2B5EF4-FFF2-40B4-BE49-F238E27FC236}">
                <a16:creationId xmlns:a16="http://schemas.microsoft.com/office/drawing/2014/main" id="{3E4C2748-11F6-4DB9-8762-5C3B77415292}"/>
              </a:ext>
            </a:extLst>
          </p:cNvPr>
          <p:cNvSpPr>
            <a:spLocks noGrp="1"/>
          </p:cNvSpPr>
          <p:nvPr>
            <p:ph idx="1"/>
          </p:nvPr>
        </p:nvSpPr>
        <p:spPr/>
        <p:txBody>
          <a:bodyPr/>
          <a:lstStyle/>
          <a:p>
            <a:r>
              <a:rPr lang="en-US" dirty="0"/>
              <a:t>Even small businesses stand to benefit from the use of MIS. Whether it is a doctor’s office or a small retailer, MIS can be used for planning as well as for perfect allocation of the limited resources at your dispense. If small businesses can install MIS software, it will help them keep track of  business performance and based upon this information, they can make better use of their human and financial resources. Even the small businesses face heavy competition and their survival also depends on careful planning as well as proper control and management. Some of the main benefits that come from the </a:t>
            </a:r>
            <a:r>
              <a:rPr lang="en-US" dirty="0" err="1"/>
              <a:t>utilisation</a:t>
            </a:r>
            <a:r>
              <a:rPr lang="en-US" dirty="0"/>
              <a:t> of MIS in case of small businesses are as follows:</a:t>
            </a:r>
            <a:endParaRPr lang="en-IN" dirty="0"/>
          </a:p>
        </p:txBody>
      </p:sp>
    </p:spTree>
    <p:extLst>
      <p:ext uri="{BB962C8B-B14F-4D97-AF65-F5344CB8AC3E}">
        <p14:creationId xmlns:p14="http://schemas.microsoft.com/office/powerpoint/2010/main" val="430658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AB463-574A-4F07-83C1-E6D4E23507CE}"/>
              </a:ext>
            </a:extLst>
          </p:cNvPr>
          <p:cNvSpPr>
            <a:spLocks noGrp="1"/>
          </p:cNvSpPr>
          <p:nvPr>
            <p:ph idx="1"/>
          </p:nvPr>
        </p:nvSpPr>
        <p:spPr>
          <a:xfrm>
            <a:off x="225287" y="530086"/>
            <a:ext cx="11661913" cy="6175513"/>
          </a:xfrm>
        </p:spPr>
        <p:txBody>
          <a:bodyPr>
            <a:normAutofit fontScale="92500" lnSpcReduction="20000"/>
          </a:bodyPr>
          <a:lstStyle/>
          <a:p>
            <a:pPr marL="514350" indent="-514350">
              <a:buFont typeface="+mj-lt"/>
              <a:buAutoNum type="arabicPeriod"/>
            </a:pPr>
            <a:r>
              <a:rPr lang="en-US" dirty="0"/>
              <a:t>– Internal processes have to be formulated and established based upon MIS reports which will help at better </a:t>
            </a:r>
            <a:r>
              <a:rPr lang="en-US" dirty="0" err="1"/>
              <a:t>utilisation</a:t>
            </a:r>
            <a:r>
              <a:rPr lang="en-US" dirty="0"/>
              <a:t> of the limited human and financial resources. This helps manage the </a:t>
            </a:r>
            <a:r>
              <a:rPr lang="en-US" dirty="0" err="1"/>
              <a:t>organisational</a:t>
            </a:r>
            <a:r>
              <a:rPr lang="en-US" dirty="0"/>
              <a:t> productivity and performance of the human capital better.</a:t>
            </a:r>
          </a:p>
          <a:p>
            <a:pPr marL="514350" indent="-514350">
              <a:buFont typeface="+mj-lt"/>
              <a:buAutoNum type="arabicPeriod"/>
            </a:pPr>
            <a:r>
              <a:rPr lang="en-US" dirty="0"/>
              <a:t>– Small businesses too need specific, demand based and effective information to remain competitive and this purpose can be served using an MIS.</a:t>
            </a:r>
          </a:p>
          <a:p>
            <a:pPr marL="514350" indent="-514350">
              <a:buFont typeface="+mj-lt"/>
              <a:buAutoNum type="arabicPeriod"/>
            </a:pPr>
            <a:r>
              <a:rPr lang="en-US" dirty="0"/>
              <a:t>– Efficient control of personnel and operations.</a:t>
            </a:r>
          </a:p>
          <a:p>
            <a:pPr marL="514350" indent="-514350">
              <a:buFont typeface="+mj-lt"/>
              <a:buAutoNum type="arabicPeriod"/>
            </a:pPr>
            <a:r>
              <a:rPr lang="en-US" dirty="0"/>
              <a:t>– Efficient office management and reduction in operational costs.</a:t>
            </a:r>
          </a:p>
          <a:p>
            <a:pPr marL="514350" indent="-514350">
              <a:buFont typeface="+mj-lt"/>
              <a:buAutoNum type="arabicPeriod"/>
            </a:pPr>
            <a:r>
              <a:rPr lang="en-US" dirty="0"/>
              <a:t>– Predict future trends and take action before competing businesses.</a:t>
            </a:r>
          </a:p>
          <a:p>
            <a:r>
              <a:rPr lang="en-US" dirty="0"/>
              <a:t>An MIS does not mean extra expenses for a small business. Instead it will help you overcome performance bottlenecks and derive better results from the resources at your dispense. For example, if a doctor can keep an MIS, it will help him manage patient’s personal data better and will help him link it with insurance and billing companies easily. A retailer can keep track of inventory in stock and manage it better. Moreover, there are not any major costs involved in keeping an MIS apart from the cost of hardware and software and some basic skills. In several cases, it will only help a small business fill major performance gaps and bring operational costs lower.</a:t>
            </a:r>
          </a:p>
          <a:p>
            <a:endParaRPr lang="en-IN" dirty="0"/>
          </a:p>
        </p:txBody>
      </p:sp>
    </p:spTree>
    <p:extLst>
      <p:ext uri="{BB962C8B-B14F-4D97-AF65-F5344CB8AC3E}">
        <p14:creationId xmlns:p14="http://schemas.microsoft.com/office/powerpoint/2010/main" val="3689607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F348-CEDC-46C5-BA75-69D997BDE24E}"/>
              </a:ext>
            </a:extLst>
          </p:cNvPr>
          <p:cNvSpPr>
            <a:spLocks noGrp="1"/>
          </p:cNvSpPr>
          <p:nvPr>
            <p:ph type="title"/>
          </p:nvPr>
        </p:nvSpPr>
        <p:spPr/>
        <p:txBody>
          <a:bodyPr/>
          <a:lstStyle/>
          <a:p>
            <a:r>
              <a:rPr lang="en-US" b="1" dirty="0"/>
              <a:t>What is a Digital Dashboard?</a:t>
            </a:r>
            <a:br>
              <a:rPr lang="en-US" b="1" dirty="0"/>
            </a:br>
            <a:endParaRPr lang="en-IN" dirty="0"/>
          </a:p>
        </p:txBody>
      </p:sp>
      <p:sp>
        <p:nvSpPr>
          <p:cNvPr id="3" name="Content Placeholder 2">
            <a:extLst>
              <a:ext uri="{FF2B5EF4-FFF2-40B4-BE49-F238E27FC236}">
                <a16:creationId xmlns:a16="http://schemas.microsoft.com/office/drawing/2014/main" id="{1B614845-05D5-46EB-9B8E-5DD6B7880FB1}"/>
              </a:ext>
            </a:extLst>
          </p:cNvPr>
          <p:cNvSpPr>
            <a:spLocks noGrp="1"/>
          </p:cNvSpPr>
          <p:nvPr>
            <p:ph idx="1"/>
          </p:nvPr>
        </p:nvSpPr>
        <p:spPr>
          <a:xfrm>
            <a:off x="838200" y="1364974"/>
            <a:ext cx="10515600" cy="3272955"/>
          </a:xfrm>
        </p:spPr>
        <p:txBody>
          <a:bodyPr/>
          <a:lstStyle/>
          <a:p>
            <a:r>
              <a:rPr lang="en-US" dirty="0"/>
              <a:t>A </a:t>
            </a:r>
            <a:r>
              <a:rPr lang="en-US" b="1" dirty="0"/>
              <a:t>Digital Dashboard</a:t>
            </a:r>
            <a:r>
              <a:rPr lang="en-US" dirty="0"/>
              <a:t> is an electronic interface that aggregates and visualizes data from multiple sources, such as databases, locally hosted files, and web services. Dashboards allow you to monitor your business performance by displaying historical trends, actionable data, and real-time information.</a:t>
            </a:r>
          </a:p>
          <a:p>
            <a:endParaRPr lang="en-IN" dirty="0"/>
          </a:p>
        </p:txBody>
      </p:sp>
      <p:pic>
        <p:nvPicPr>
          <p:cNvPr id="3074" name="Picture 2" descr="digital dashboard definition illustration">
            <a:extLst>
              <a:ext uri="{FF2B5EF4-FFF2-40B4-BE49-F238E27FC236}">
                <a16:creationId xmlns:a16="http://schemas.microsoft.com/office/drawing/2014/main" id="{2AF9F785-F73E-4420-A240-FBD172409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015" y="3516531"/>
            <a:ext cx="6667500" cy="297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97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58B7-8690-438F-A1E7-3CB7A55B90A4}"/>
              </a:ext>
            </a:extLst>
          </p:cNvPr>
          <p:cNvSpPr>
            <a:spLocks noGrp="1"/>
          </p:cNvSpPr>
          <p:nvPr>
            <p:ph type="title"/>
          </p:nvPr>
        </p:nvSpPr>
        <p:spPr/>
        <p:txBody>
          <a:bodyPr/>
          <a:lstStyle/>
          <a:p>
            <a:r>
              <a:rPr lang="en-IN" b="1" dirty="0"/>
              <a:t>Digital dashboard definition</a:t>
            </a:r>
            <a:endParaRPr lang="en-IN" dirty="0"/>
          </a:p>
        </p:txBody>
      </p:sp>
      <p:sp>
        <p:nvSpPr>
          <p:cNvPr id="3" name="Content Placeholder 2">
            <a:extLst>
              <a:ext uri="{FF2B5EF4-FFF2-40B4-BE49-F238E27FC236}">
                <a16:creationId xmlns:a16="http://schemas.microsoft.com/office/drawing/2014/main" id="{ACA1215A-337C-4046-AC53-0C993CC8D3DD}"/>
              </a:ext>
            </a:extLst>
          </p:cNvPr>
          <p:cNvSpPr>
            <a:spLocks noGrp="1"/>
          </p:cNvSpPr>
          <p:nvPr>
            <p:ph idx="1"/>
          </p:nvPr>
        </p:nvSpPr>
        <p:spPr/>
        <p:txBody>
          <a:bodyPr>
            <a:normAutofit fontScale="92500" lnSpcReduction="10000"/>
          </a:bodyPr>
          <a:lstStyle/>
          <a:p>
            <a:r>
              <a:rPr lang="en-US" dirty="0"/>
              <a:t>Digital dashboard: an information management tool that is used to track KPIs, metrics, and other key data points relevant to a business, department, or specific process. Through the use of data visualizations, dashboards simplify complex data sets to provide users with at a glance awareness of current performance.</a:t>
            </a:r>
          </a:p>
          <a:p>
            <a:r>
              <a:rPr lang="en-US" dirty="0"/>
              <a:t>A digital dashboard is an electronic interface used to acquire and consolidate data across an organization. A digital dashboard provides in-depth business analysis, while providing a real-time snapshot of department productivity, trends and activities and key performance indicators, etc.</a:t>
            </a:r>
          </a:p>
          <a:p>
            <a:r>
              <a:rPr lang="en-US" dirty="0"/>
              <a:t>A digital dashboard is also known as a dashboard, traffic dashboard and traffic dash.</a:t>
            </a:r>
          </a:p>
          <a:p>
            <a:endParaRPr lang="en-IN" dirty="0"/>
          </a:p>
        </p:txBody>
      </p:sp>
    </p:spTree>
    <p:extLst>
      <p:ext uri="{BB962C8B-B14F-4D97-AF65-F5344CB8AC3E}">
        <p14:creationId xmlns:p14="http://schemas.microsoft.com/office/powerpoint/2010/main" val="255661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50CA-E5EE-4844-BEEF-80CA643FC41A}"/>
              </a:ext>
            </a:extLst>
          </p:cNvPr>
          <p:cNvSpPr>
            <a:spLocks noGrp="1"/>
          </p:cNvSpPr>
          <p:nvPr>
            <p:ph type="title"/>
          </p:nvPr>
        </p:nvSpPr>
        <p:spPr/>
        <p:txBody>
          <a:bodyPr>
            <a:normAutofit/>
          </a:bodyPr>
          <a:lstStyle/>
          <a:p>
            <a:r>
              <a:rPr lang="en-US" b="1" dirty="0"/>
              <a:t>How does digital dashboard software work?</a:t>
            </a:r>
            <a:br>
              <a:rPr lang="en-US" b="1" dirty="0"/>
            </a:br>
            <a:endParaRPr lang="en-IN" dirty="0"/>
          </a:p>
        </p:txBody>
      </p:sp>
      <p:sp>
        <p:nvSpPr>
          <p:cNvPr id="3" name="Content Placeholder 2">
            <a:extLst>
              <a:ext uri="{FF2B5EF4-FFF2-40B4-BE49-F238E27FC236}">
                <a16:creationId xmlns:a16="http://schemas.microsoft.com/office/drawing/2014/main" id="{56F3726D-A9B2-4D6D-8C29-572F27E2A131}"/>
              </a:ext>
            </a:extLst>
          </p:cNvPr>
          <p:cNvSpPr>
            <a:spLocks noGrp="1"/>
          </p:cNvSpPr>
          <p:nvPr>
            <p:ph idx="1"/>
          </p:nvPr>
        </p:nvSpPr>
        <p:spPr/>
        <p:txBody>
          <a:bodyPr/>
          <a:lstStyle/>
          <a:p>
            <a:r>
              <a:rPr lang="en-US" dirty="0"/>
              <a:t>Everyone in the business, regardless of their role, has questions about how your company is performing. How is our campaign performing on social media? What is our churn rate today? How many customers are waiting on a reply from our sales reps? Digital dashboards and compelling data visualizations allow you to answer these quickly.</a:t>
            </a:r>
            <a:endParaRPr lang="en-IN" dirty="0"/>
          </a:p>
        </p:txBody>
      </p:sp>
    </p:spTree>
    <p:extLst>
      <p:ext uri="{BB962C8B-B14F-4D97-AF65-F5344CB8AC3E}">
        <p14:creationId xmlns:p14="http://schemas.microsoft.com/office/powerpoint/2010/main" val="89441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4C12-A6D7-4E9B-89EC-910A8C7EBA38}"/>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E1A99E00-2032-4806-9E09-B0776AD46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2522"/>
            <a:ext cx="12019721" cy="693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51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AAA1-5750-4F3F-AC32-2FBA7225C3C5}"/>
              </a:ext>
            </a:extLst>
          </p:cNvPr>
          <p:cNvSpPr>
            <a:spLocks noGrp="1"/>
          </p:cNvSpPr>
          <p:nvPr>
            <p:ph type="title"/>
          </p:nvPr>
        </p:nvSpPr>
        <p:spPr>
          <a:xfrm>
            <a:off x="838200" y="365126"/>
            <a:ext cx="10515600" cy="946840"/>
          </a:xfrm>
        </p:spPr>
        <p:txBody>
          <a:bodyPr/>
          <a:lstStyle/>
          <a:p>
            <a:r>
              <a:rPr lang="en-IN" dirty="0"/>
              <a:t>Benefits</a:t>
            </a:r>
          </a:p>
        </p:txBody>
      </p:sp>
      <p:sp>
        <p:nvSpPr>
          <p:cNvPr id="3" name="Content Placeholder 2">
            <a:extLst>
              <a:ext uri="{FF2B5EF4-FFF2-40B4-BE49-F238E27FC236}">
                <a16:creationId xmlns:a16="http://schemas.microsoft.com/office/drawing/2014/main" id="{CAE52606-A0F6-49F3-B8C0-ABD224D814C4}"/>
              </a:ext>
            </a:extLst>
          </p:cNvPr>
          <p:cNvSpPr>
            <a:spLocks noGrp="1"/>
          </p:cNvSpPr>
          <p:nvPr>
            <p:ph idx="1"/>
          </p:nvPr>
        </p:nvSpPr>
        <p:spPr>
          <a:xfrm>
            <a:off x="318052" y="1219200"/>
            <a:ext cx="11873948" cy="5638800"/>
          </a:xfrm>
        </p:spPr>
        <p:txBody>
          <a:bodyPr>
            <a:normAutofit fontScale="92500" lnSpcReduction="20000"/>
          </a:bodyPr>
          <a:lstStyle/>
          <a:p>
            <a:r>
              <a:rPr lang="en-US" dirty="0"/>
              <a:t>Digital dashboards allow managers to monitor the contribution of the various departments in their organization. To gauge exactly how well an organization is performing overall, digital dashboards allow you to capture and report specific data points from each department within the organization, thus providing a "snapshot" of performance.</a:t>
            </a:r>
          </a:p>
          <a:p>
            <a:r>
              <a:rPr lang="en-US" dirty="0"/>
              <a:t>Benefits of using digital dashboards include:</a:t>
            </a:r>
          </a:p>
          <a:p>
            <a:pPr marL="514350" indent="-514350">
              <a:buFont typeface="+mj-lt"/>
              <a:buAutoNum type="arabicPeriod"/>
            </a:pPr>
            <a:r>
              <a:rPr lang="en-US" dirty="0"/>
              <a:t>Visual presentation of performance </a:t>
            </a:r>
            <a:r>
              <a:rPr lang="en-US" dirty="0">
                <a:hlinkClick r:id="rId2" tooltip="wikt:measures"/>
              </a:rPr>
              <a:t>measures</a:t>
            </a:r>
            <a:endParaRPr lang="en-US" dirty="0"/>
          </a:p>
          <a:p>
            <a:pPr marL="514350" indent="-514350">
              <a:buFont typeface="+mj-lt"/>
              <a:buAutoNum type="arabicPeriod"/>
            </a:pPr>
            <a:r>
              <a:rPr lang="en-US" dirty="0"/>
              <a:t>Ability to identify and correct negative trends</a:t>
            </a:r>
          </a:p>
          <a:p>
            <a:pPr marL="514350" indent="-514350">
              <a:buFont typeface="+mj-lt"/>
              <a:buAutoNum type="arabicPeriod"/>
            </a:pPr>
            <a:r>
              <a:rPr lang="en-US" dirty="0"/>
              <a:t>Measure efficiencies/inefficiencies</a:t>
            </a:r>
          </a:p>
          <a:p>
            <a:pPr marL="514350" indent="-514350">
              <a:buFont typeface="+mj-lt"/>
              <a:buAutoNum type="arabicPeriod"/>
            </a:pPr>
            <a:r>
              <a:rPr lang="en-US" dirty="0"/>
              <a:t>Ability to generate detailed reports showing new trends</a:t>
            </a:r>
          </a:p>
          <a:p>
            <a:pPr marL="514350" indent="-514350">
              <a:buFont typeface="+mj-lt"/>
              <a:buAutoNum type="arabicPeriod"/>
            </a:pPr>
            <a:r>
              <a:rPr lang="en-US" dirty="0"/>
              <a:t>Ability to make more informed decisions based on collected </a:t>
            </a:r>
            <a:r>
              <a:rPr lang="en-US" dirty="0">
                <a:hlinkClick r:id="rId3" tooltip="Business intelligence"/>
              </a:rPr>
              <a:t>business intelligence</a:t>
            </a:r>
            <a:endParaRPr lang="en-US" dirty="0"/>
          </a:p>
          <a:p>
            <a:pPr marL="514350" indent="-514350">
              <a:buFont typeface="+mj-lt"/>
              <a:buAutoNum type="arabicPeriod"/>
            </a:pPr>
            <a:r>
              <a:rPr lang="en-US" dirty="0"/>
              <a:t>Align strategies and organizational goals</a:t>
            </a:r>
          </a:p>
          <a:p>
            <a:pPr marL="514350" indent="-514350">
              <a:buFont typeface="+mj-lt"/>
              <a:buAutoNum type="arabicPeriod"/>
            </a:pPr>
            <a:r>
              <a:rPr lang="en-US" dirty="0"/>
              <a:t>Saves time compared to running multiple reports</a:t>
            </a:r>
          </a:p>
          <a:p>
            <a:pPr marL="514350" indent="-514350">
              <a:buFont typeface="+mj-lt"/>
              <a:buAutoNum type="arabicPeriod"/>
            </a:pPr>
            <a:r>
              <a:rPr lang="en-US" dirty="0"/>
              <a:t>Gain total visibility of all systems instantly</a:t>
            </a:r>
          </a:p>
          <a:p>
            <a:pPr marL="514350" indent="-514350">
              <a:buFont typeface="+mj-lt"/>
              <a:buAutoNum type="arabicPeriod"/>
            </a:pPr>
            <a:r>
              <a:rPr lang="en-US" dirty="0"/>
              <a:t>Quick identification of data outliers and correlations</a:t>
            </a:r>
          </a:p>
          <a:p>
            <a:pPr marL="0" indent="0">
              <a:buNone/>
            </a:pPr>
            <a:endParaRPr lang="en-IN" dirty="0"/>
          </a:p>
        </p:txBody>
      </p:sp>
    </p:spTree>
    <p:extLst>
      <p:ext uri="{BB962C8B-B14F-4D97-AF65-F5344CB8AC3E}">
        <p14:creationId xmlns:p14="http://schemas.microsoft.com/office/powerpoint/2010/main" val="4113281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27BE-2881-42CB-8CBC-FA3E9685AE2B}"/>
              </a:ext>
            </a:extLst>
          </p:cNvPr>
          <p:cNvSpPr>
            <a:spLocks noGrp="1"/>
          </p:cNvSpPr>
          <p:nvPr>
            <p:ph type="title"/>
          </p:nvPr>
        </p:nvSpPr>
        <p:spPr/>
        <p:txBody>
          <a:bodyPr/>
          <a:lstStyle/>
          <a:p>
            <a:r>
              <a:rPr lang="en-IN" b="1" dirty="0"/>
              <a:t>Types of digital dashboards</a:t>
            </a:r>
            <a:br>
              <a:rPr lang="en-IN" b="1" dirty="0"/>
            </a:br>
            <a:endParaRPr lang="en-IN" dirty="0"/>
          </a:p>
        </p:txBody>
      </p:sp>
      <p:sp>
        <p:nvSpPr>
          <p:cNvPr id="3" name="Content Placeholder 2">
            <a:extLst>
              <a:ext uri="{FF2B5EF4-FFF2-40B4-BE49-F238E27FC236}">
                <a16:creationId xmlns:a16="http://schemas.microsoft.com/office/drawing/2014/main" id="{1AD5D884-7CD9-4CC8-8601-D9BD52D05F5C}"/>
              </a:ext>
            </a:extLst>
          </p:cNvPr>
          <p:cNvSpPr>
            <a:spLocks noGrp="1"/>
          </p:cNvSpPr>
          <p:nvPr>
            <p:ph idx="1"/>
          </p:nvPr>
        </p:nvSpPr>
        <p:spPr/>
        <p:txBody>
          <a:bodyPr>
            <a:normAutofit fontScale="85000" lnSpcReduction="20000"/>
          </a:bodyPr>
          <a:lstStyle/>
          <a:p>
            <a:r>
              <a:rPr lang="en-US" b="1" dirty="0"/>
              <a:t>Analytical Dashboards</a:t>
            </a:r>
          </a:p>
          <a:p>
            <a:r>
              <a:rPr lang="en-US" dirty="0"/>
              <a:t>Analytical dashboards focus on accumulating insights for data over time – often the past month or quarter. These insights are then used to understand what happened, why it happened, and what changes can and should be made to positively affect these in the future. Analytical dashboards primarily use what-if analysis and pivots to identify patterns and opportunities, and help align business goals with performance management initiatives. For example, let’s say that an organization wants to compare trends over time or identify why certain products are performing better in one region than another, that organization would build and refer to a digital analytics dashboard. Similarly, and company wanting to examine the success of marketing campaigns by combining sales data with product placement and marketing campaign strategy to determine the success of individual campaigns and areas for improvement would do the same. In short, analytical dashboards are meant to help an organization establish targets based on insights into historical data.</a:t>
            </a:r>
          </a:p>
          <a:p>
            <a:endParaRPr lang="en-IN" dirty="0"/>
          </a:p>
        </p:txBody>
      </p:sp>
    </p:spTree>
    <p:extLst>
      <p:ext uri="{BB962C8B-B14F-4D97-AF65-F5344CB8AC3E}">
        <p14:creationId xmlns:p14="http://schemas.microsoft.com/office/powerpoint/2010/main" val="3719728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31742-9325-46B8-A349-17ED11038E2F}"/>
              </a:ext>
            </a:extLst>
          </p:cNvPr>
          <p:cNvSpPr>
            <a:spLocks noGrp="1"/>
          </p:cNvSpPr>
          <p:nvPr>
            <p:ph idx="1"/>
          </p:nvPr>
        </p:nvSpPr>
        <p:spPr>
          <a:xfrm>
            <a:off x="838200" y="622852"/>
            <a:ext cx="10515600" cy="5554111"/>
          </a:xfrm>
        </p:spPr>
        <p:txBody>
          <a:bodyPr>
            <a:normAutofit fontScale="77500" lnSpcReduction="20000"/>
          </a:bodyPr>
          <a:lstStyle/>
          <a:p>
            <a:r>
              <a:rPr lang="en-US" b="1" dirty="0"/>
              <a:t>Operational Dashboards</a:t>
            </a:r>
          </a:p>
          <a:p>
            <a:r>
              <a:rPr lang="en-US" dirty="0"/>
              <a:t>Operational dashboards focus on managing day-to-day business processes, giving continual view into what is happening within the business unit – frequently changing and current performance metrics or </a:t>
            </a:r>
            <a:r>
              <a:rPr lang="en-US" dirty="0">
                <a:hlinkClick r:id="rId2"/>
              </a:rPr>
              <a:t>key performance indicators (KPIs)</a:t>
            </a:r>
            <a:r>
              <a:rPr lang="en-US" dirty="0"/>
              <a:t>. While these types of dashboards are most common in business environments where it is critical to act on any opportunities and issues as quickly as possible (sales, marketing, help-desk, supply-chain, etc.), operational dashboards are applicable in almost every department and are often used organization wide. Similar to analytical dashboards, these dashboards can also help to identify recurring trends over time and provide context around KPIs, the visibility they provide into current, actionable data separates them from a solely analytics-based dashboard. In short, operational dashboards are meant to help an organization understand if it’s performance is on or off target, and by how much, in real time.</a:t>
            </a:r>
          </a:p>
          <a:p>
            <a:r>
              <a:rPr lang="en-US" b="1" dirty="0"/>
              <a:t>Strategic / Executive Dashboards</a:t>
            </a:r>
          </a:p>
          <a:p>
            <a:r>
              <a:rPr lang="en-US" dirty="0"/>
              <a:t>Strategic or executive dashboards focus on providing the KPIs that business executives need to monitor on a daily, weekly, or monthly basis. These dashboards should display high-level summaries of the most important and relevant data on the overall progress of the business, as well as where realistic goals may be set in the future.</a:t>
            </a:r>
          </a:p>
          <a:p>
            <a:endParaRPr lang="en-IN" dirty="0"/>
          </a:p>
        </p:txBody>
      </p:sp>
    </p:spTree>
    <p:extLst>
      <p:ext uri="{BB962C8B-B14F-4D97-AF65-F5344CB8AC3E}">
        <p14:creationId xmlns:p14="http://schemas.microsoft.com/office/powerpoint/2010/main" val="1099718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9742-BD16-4F87-9D00-BBB9190AD958}"/>
              </a:ext>
            </a:extLst>
          </p:cNvPr>
          <p:cNvSpPr>
            <a:spLocks noGrp="1"/>
          </p:cNvSpPr>
          <p:nvPr>
            <p:ph type="title"/>
          </p:nvPr>
        </p:nvSpPr>
        <p:spPr/>
        <p:txBody>
          <a:bodyPr>
            <a:normAutofit/>
          </a:bodyPr>
          <a:lstStyle/>
          <a:p>
            <a:r>
              <a:rPr lang="en-US" b="1" dirty="0"/>
              <a:t>Examples of metrics and KPIs used on dashboards 	</a:t>
            </a:r>
            <a:endParaRPr lang="en-IN" dirty="0"/>
          </a:p>
        </p:txBody>
      </p:sp>
      <p:sp>
        <p:nvSpPr>
          <p:cNvPr id="3" name="Content Placeholder 2">
            <a:extLst>
              <a:ext uri="{FF2B5EF4-FFF2-40B4-BE49-F238E27FC236}">
                <a16:creationId xmlns:a16="http://schemas.microsoft.com/office/drawing/2014/main" id="{0FFD3A7F-10B9-4B12-A30A-D9AC952B873A}"/>
              </a:ext>
            </a:extLst>
          </p:cNvPr>
          <p:cNvSpPr>
            <a:spLocks noGrp="1"/>
          </p:cNvSpPr>
          <p:nvPr>
            <p:ph idx="1"/>
          </p:nvPr>
        </p:nvSpPr>
        <p:spPr>
          <a:xfrm>
            <a:off x="838200" y="1690688"/>
            <a:ext cx="10515600" cy="4351338"/>
          </a:xfrm>
        </p:spPr>
        <p:txBody>
          <a:bodyPr/>
          <a:lstStyle/>
          <a:p>
            <a:r>
              <a:rPr lang="en-US" dirty="0">
                <a:hlinkClick r:id="rId2"/>
              </a:rPr>
              <a:t>Social Events</a:t>
            </a:r>
            <a:r>
              <a:rPr lang="en-US" dirty="0"/>
              <a:t> - Monitors key events on each of your social channels such as likes, reposts, and mentions, and assigns them a weight according to their significance. Learn more about metrics for your businesses </a:t>
            </a:r>
            <a:r>
              <a:rPr lang="en-US" dirty="0">
                <a:hlinkClick r:id="rId3"/>
              </a:rPr>
              <a:t>social media dashboard</a:t>
            </a:r>
            <a:r>
              <a:rPr lang="en-US" dirty="0"/>
              <a:t>.</a:t>
            </a:r>
          </a:p>
          <a:p>
            <a:br>
              <a:rPr lang="en-US" dirty="0">
                <a:hlinkClick r:id="rId2"/>
              </a:rPr>
            </a:br>
            <a:endParaRPr lang="en-IN" dirty="0"/>
          </a:p>
        </p:txBody>
      </p:sp>
      <p:pic>
        <p:nvPicPr>
          <p:cNvPr id="5125" name="Picture 5" descr="Digital Dashboard Metrics | Social Events Metric">
            <a:extLst>
              <a:ext uri="{FF2B5EF4-FFF2-40B4-BE49-F238E27FC236}">
                <a16:creationId xmlns:a16="http://schemas.microsoft.com/office/drawing/2014/main" id="{9A27470A-A69E-4411-AD87-A2A2A7CF5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450" y="3634064"/>
            <a:ext cx="57531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51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46E8-58EE-4400-AAF6-25C74C3D82C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94BA6AD-3C23-43BB-8E88-A6DE609CC13A}"/>
              </a:ext>
            </a:extLst>
          </p:cNvPr>
          <p:cNvSpPr>
            <a:spLocks noGrp="1"/>
          </p:cNvSpPr>
          <p:nvPr>
            <p:ph idx="1"/>
          </p:nvPr>
        </p:nvSpPr>
        <p:spPr/>
        <p:txBody>
          <a:bodyPr/>
          <a:lstStyle/>
          <a:p>
            <a:r>
              <a:rPr lang="en-US" dirty="0"/>
              <a:t>Executive information system is ‘a computer based system that serves the information that is needed by the various top executives. It provides very rapid access to the timely information and also offers the direct access to the different management reports.’</a:t>
            </a:r>
          </a:p>
          <a:p>
            <a:r>
              <a:rPr lang="en-US" dirty="0"/>
              <a:t>Executive Information System is very user friendly in the nature. It is supported at a large extent by the graphics.</a:t>
            </a:r>
          </a:p>
          <a:p>
            <a:r>
              <a:rPr lang="en-US" dirty="0"/>
              <a:t>Executive support system can be defined as the comprehensive executive support system that goes beyond the Executive Information System and also includes communications, office automation, analysis support etc.</a:t>
            </a:r>
            <a:endParaRPr lang="en-IN" dirty="0"/>
          </a:p>
        </p:txBody>
      </p:sp>
    </p:spTree>
    <p:extLst>
      <p:ext uri="{BB962C8B-B14F-4D97-AF65-F5344CB8AC3E}">
        <p14:creationId xmlns:p14="http://schemas.microsoft.com/office/powerpoint/2010/main" val="3363110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CFA28-8342-4FE8-B960-DA48E0BE71CA}"/>
              </a:ext>
            </a:extLst>
          </p:cNvPr>
          <p:cNvSpPr>
            <a:spLocks noGrp="1"/>
          </p:cNvSpPr>
          <p:nvPr>
            <p:ph idx="1"/>
          </p:nvPr>
        </p:nvSpPr>
        <p:spPr>
          <a:xfrm>
            <a:off x="692425" y="0"/>
            <a:ext cx="10515600" cy="5978180"/>
          </a:xfrm>
        </p:spPr>
        <p:txBody>
          <a:bodyPr/>
          <a:lstStyle/>
          <a:p>
            <a:r>
              <a:rPr lang="en-US" dirty="0">
                <a:hlinkClick r:id="rId2"/>
              </a:rPr>
              <a:t>Sales Target</a:t>
            </a:r>
            <a:r>
              <a:rPr lang="en-US" dirty="0"/>
              <a:t> - Measures the number of wins over a specific time period and compares it to a target value and past performance to motivate your sales team.</a:t>
            </a:r>
          </a:p>
          <a:p>
            <a:pPr marL="0" indent="0">
              <a:buNone/>
            </a:pPr>
            <a:br>
              <a:rPr lang="en-US" dirty="0">
                <a:hlinkClick r:id="rId2"/>
              </a:rPr>
            </a:br>
            <a:endParaRPr lang="en-US" dirty="0"/>
          </a:p>
          <a:p>
            <a:endParaRPr lang="en-US" dirty="0"/>
          </a:p>
          <a:p>
            <a:r>
              <a:rPr lang="en-US" dirty="0">
                <a:hlinkClick r:id="rId3"/>
              </a:rPr>
              <a:t>Customer Retention Rate</a:t>
            </a:r>
            <a:r>
              <a:rPr lang="en-US" dirty="0"/>
              <a:t> - Measures the rate at which a subscription based company holds on to its customers. The compliment of 'Retention Rate' is 'Attrition' or 'Churn Rate’.</a:t>
            </a:r>
          </a:p>
          <a:p>
            <a:endParaRPr lang="en-IN" dirty="0"/>
          </a:p>
        </p:txBody>
      </p:sp>
      <p:pic>
        <p:nvPicPr>
          <p:cNvPr id="6146" name="Picture 2" descr="Digital Dashboard Metrics | Sales Target Metric">
            <a:extLst>
              <a:ext uri="{FF2B5EF4-FFF2-40B4-BE49-F238E27FC236}">
                <a16:creationId xmlns:a16="http://schemas.microsoft.com/office/drawing/2014/main" id="{A8AD6F6E-DA71-45C8-B330-167C46C60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450" y="1224997"/>
            <a:ext cx="5753100" cy="147844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igital Dashboard Metrics | Customer Retention Rate Metric">
            <a:extLst>
              <a:ext uri="{FF2B5EF4-FFF2-40B4-BE49-F238E27FC236}">
                <a16:creationId xmlns:a16="http://schemas.microsoft.com/office/drawing/2014/main" id="{FDE33761-07C0-4002-809A-1427D99C6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622" y="3928440"/>
            <a:ext cx="7734300" cy="281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856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AFBB3-2546-4FDD-9102-A07106DCA496}"/>
              </a:ext>
            </a:extLst>
          </p:cNvPr>
          <p:cNvSpPr>
            <a:spLocks noGrp="1"/>
          </p:cNvSpPr>
          <p:nvPr>
            <p:ph idx="1"/>
          </p:nvPr>
        </p:nvSpPr>
        <p:spPr>
          <a:xfrm>
            <a:off x="838200" y="636104"/>
            <a:ext cx="10515600" cy="5221772"/>
          </a:xfrm>
        </p:spPr>
        <p:txBody>
          <a:bodyPr/>
          <a:lstStyle/>
          <a:p>
            <a:r>
              <a:rPr lang="en-US" dirty="0">
                <a:hlinkClick r:id="rId2"/>
              </a:rPr>
              <a:t>Ticket Queue</a:t>
            </a:r>
            <a:r>
              <a:rPr lang="en-US" dirty="0"/>
              <a:t> - Analyzes tickets in queue to prioritize urgent issues, and coordinates a response that will resolve customer issues in a timely manner</a:t>
            </a:r>
          </a:p>
          <a:p>
            <a:endParaRPr lang="en-IN" dirty="0"/>
          </a:p>
        </p:txBody>
      </p:sp>
      <p:pic>
        <p:nvPicPr>
          <p:cNvPr id="7170" name="Picture 2" descr="Digital Dashboard Metrics | Ticket Queue Metric">
            <a:extLst>
              <a:ext uri="{FF2B5EF4-FFF2-40B4-BE49-F238E27FC236}">
                <a16:creationId xmlns:a16="http://schemas.microsoft.com/office/drawing/2014/main" id="{F6FFC01D-E289-4009-8952-F91203926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2001078"/>
            <a:ext cx="7715250" cy="361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44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CDD4-8F55-4472-B815-DF2F85FB6C30}"/>
              </a:ext>
            </a:extLst>
          </p:cNvPr>
          <p:cNvSpPr>
            <a:spLocks noGrp="1"/>
          </p:cNvSpPr>
          <p:nvPr>
            <p:ph type="title"/>
          </p:nvPr>
        </p:nvSpPr>
        <p:spPr/>
        <p:txBody>
          <a:bodyPr/>
          <a:lstStyle/>
          <a:p>
            <a:r>
              <a:rPr lang="en-US" dirty="0"/>
              <a:t>Decision support systems (DSS)</a:t>
            </a:r>
            <a:endParaRPr lang="en-IN" dirty="0"/>
          </a:p>
        </p:txBody>
      </p:sp>
      <p:sp>
        <p:nvSpPr>
          <p:cNvPr id="3" name="Content Placeholder 2">
            <a:extLst>
              <a:ext uri="{FF2B5EF4-FFF2-40B4-BE49-F238E27FC236}">
                <a16:creationId xmlns:a16="http://schemas.microsoft.com/office/drawing/2014/main" id="{8BB99B29-2F82-4224-A755-F70CCAFB5072}"/>
              </a:ext>
            </a:extLst>
          </p:cNvPr>
          <p:cNvSpPr>
            <a:spLocks noGrp="1"/>
          </p:cNvSpPr>
          <p:nvPr>
            <p:ph idx="1"/>
          </p:nvPr>
        </p:nvSpPr>
        <p:spPr>
          <a:xfrm>
            <a:off x="838200" y="1825624"/>
            <a:ext cx="10515600" cy="4906479"/>
          </a:xfrm>
        </p:spPr>
        <p:txBody>
          <a:bodyPr>
            <a:normAutofit/>
          </a:bodyPr>
          <a:lstStyle/>
          <a:p>
            <a:r>
              <a:rPr lang="en-US" dirty="0"/>
              <a:t>Decision support systems (DSS) are interactive software-based systems intended to help managers in decision-making by accessing large volumes of information generated from various related information systems involved in organizational business processes, such as office automation system, transaction processing system, etc.</a:t>
            </a:r>
          </a:p>
          <a:p>
            <a:r>
              <a:rPr lang="en-US" dirty="0"/>
              <a:t>DSS uses the summary information, exceptions, patterns, and trends using the analytical models. A decision support system helps in decision-making but does not necessarily give a decision itself. The decision makers compile useful information from raw data, documents, personal knowledge, and/or business models to identify and solve problems and make decisions.</a:t>
            </a:r>
          </a:p>
          <a:p>
            <a:endParaRPr lang="en-IN" dirty="0"/>
          </a:p>
        </p:txBody>
      </p:sp>
    </p:spTree>
    <p:extLst>
      <p:ext uri="{BB962C8B-B14F-4D97-AF65-F5344CB8AC3E}">
        <p14:creationId xmlns:p14="http://schemas.microsoft.com/office/powerpoint/2010/main" val="2504744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457D-A5F4-4A8B-BBEB-070804B5FE09}"/>
              </a:ext>
            </a:extLst>
          </p:cNvPr>
          <p:cNvSpPr>
            <a:spLocks noGrp="1"/>
          </p:cNvSpPr>
          <p:nvPr>
            <p:ph type="title"/>
          </p:nvPr>
        </p:nvSpPr>
        <p:spPr/>
        <p:txBody>
          <a:bodyPr/>
          <a:lstStyle/>
          <a:p>
            <a:r>
              <a:rPr lang="en-IN" dirty="0"/>
              <a:t>Programmed and Non-programmed Decisions</a:t>
            </a:r>
          </a:p>
        </p:txBody>
      </p:sp>
      <p:sp>
        <p:nvSpPr>
          <p:cNvPr id="3" name="Content Placeholder 2">
            <a:extLst>
              <a:ext uri="{FF2B5EF4-FFF2-40B4-BE49-F238E27FC236}">
                <a16:creationId xmlns:a16="http://schemas.microsoft.com/office/drawing/2014/main" id="{35CF10EB-097A-46AC-BB87-29070C6F1A63}"/>
              </a:ext>
            </a:extLst>
          </p:cNvPr>
          <p:cNvSpPr>
            <a:spLocks noGrp="1"/>
          </p:cNvSpPr>
          <p:nvPr>
            <p:ph idx="1"/>
          </p:nvPr>
        </p:nvSpPr>
        <p:spPr>
          <a:xfrm>
            <a:off x="304800" y="1338470"/>
            <a:ext cx="11049000" cy="5519530"/>
          </a:xfrm>
        </p:spPr>
        <p:txBody>
          <a:bodyPr>
            <a:normAutofit fontScale="77500" lnSpcReduction="20000"/>
          </a:bodyPr>
          <a:lstStyle/>
          <a:p>
            <a:r>
              <a:rPr lang="en-US" dirty="0"/>
              <a:t>There are two types of decisions - programmed and non-programmed decisions.</a:t>
            </a:r>
          </a:p>
          <a:p>
            <a:r>
              <a:rPr lang="en-US" dirty="0"/>
              <a:t>Programmed decisions are basically automated processes, general routine work, where −</a:t>
            </a:r>
          </a:p>
          <a:p>
            <a:r>
              <a:rPr lang="en-US" dirty="0"/>
              <a:t>These decisions have been taken several times.</a:t>
            </a:r>
          </a:p>
          <a:p>
            <a:r>
              <a:rPr lang="en-US" dirty="0"/>
              <a:t>These decisions follow some guidelines or rules.</a:t>
            </a:r>
          </a:p>
          <a:p>
            <a:r>
              <a:rPr lang="en-US" dirty="0"/>
              <a:t>For example, selecting a reorder level for inventories, is a programmed decision.</a:t>
            </a:r>
          </a:p>
          <a:p>
            <a:r>
              <a:rPr lang="en-US" dirty="0"/>
              <a:t>Non-programmed decisions occur in unusual and non-addressed situations, so −</a:t>
            </a:r>
          </a:p>
          <a:p>
            <a:r>
              <a:rPr lang="en-US" dirty="0"/>
              <a:t>It would be a new decision.</a:t>
            </a:r>
          </a:p>
          <a:p>
            <a:r>
              <a:rPr lang="en-US" dirty="0"/>
              <a:t>There will not be any rules to follow.</a:t>
            </a:r>
          </a:p>
          <a:p>
            <a:r>
              <a:rPr lang="en-US" dirty="0"/>
              <a:t>These decisions are made based on the available information.</a:t>
            </a:r>
          </a:p>
          <a:p>
            <a:r>
              <a:rPr lang="en-US" dirty="0"/>
              <a:t>These decisions are based on the manger's discretion, instinct, perception and judgment.</a:t>
            </a:r>
          </a:p>
          <a:p>
            <a:r>
              <a:rPr lang="en-US" dirty="0"/>
              <a:t>For example, investing in a new technology is a non-programmed decision.</a:t>
            </a:r>
          </a:p>
          <a:p>
            <a:r>
              <a:rPr lang="en-US" dirty="0"/>
              <a:t>Decision support systems generally involve non-programmed decisions. Therefore, there will be no exact report, content, or format for these systems. Reports are generated on the fly.</a:t>
            </a:r>
          </a:p>
        </p:txBody>
      </p:sp>
    </p:spTree>
    <p:extLst>
      <p:ext uri="{BB962C8B-B14F-4D97-AF65-F5344CB8AC3E}">
        <p14:creationId xmlns:p14="http://schemas.microsoft.com/office/powerpoint/2010/main" val="45954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22B5-65BC-47AA-B281-466D28710159}"/>
              </a:ext>
            </a:extLst>
          </p:cNvPr>
          <p:cNvSpPr>
            <a:spLocks noGrp="1"/>
          </p:cNvSpPr>
          <p:nvPr>
            <p:ph type="title"/>
          </p:nvPr>
        </p:nvSpPr>
        <p:spPr/>
        <p:txBody>
          <a:bodyPr/>
          <a:lstStyle/>
          <a:p>
            <a:r>
              <a:rPr lang="en-IN" dirty="0"/>
              <a:t>Attributes of a DSS</a:t>
            </a:r>
            <a:br>
              <a:rPr lang="en-IN" dirty="0"/>
            </a:br>
            <a:endParaRPr lang="en-IN" dirty="0"/>
          </a:p>
        </p:txBody>
      </p:sp>
      <p:sp>
        <p:nvSpPr>
          <p:cNvPr id="3" name="Content Placeholder 2">
            <a:extLst>
              <a:ext uri="{FF2B5EF4-FFF2-40B4-BE49-F238E27FC236}">
                <a16:creationId xmlns:a16="http://schemas.microsoft.com/office/drawing/2014/main" id="{1E8AA678-F63A-4EC1-A195-DE5F9D005C55}"/>
              </a:ext>
            </a:extLst>
          </p:cNvPr>
          <p:cNvSpPr>
            <a:spLocks noGrp="1"/>
          </p:cNvSpPr>
          <p:nvPr>
            <p:ph idx="1"/>
          </p:nvPr>
        </p:nvSpPr>
        <p:spPr>
          <a:xfrm>
            <a:off x="503583" y="1245704"/>
            <a:ext cx="10850217" cy="5393635"/>
          </a:xfrm>
        </p:spPr>
        <p:txBody>
          <a:bodyPr>
            <a:normAutofit/>
          </a:bodyPr>
          <a:lstStyle/>
          <a:p>
            <a:r>
              <a:rPr lang="en-US" dirty="0"/>
              <a:t>Adaptability and flexibility</a:t>
            </a:r>
          </a:p>
          <a:p>
            <a:r>
              <a:rPr lang="en-US" dirty="0"/>
              <a:t>High level of Interactivity</a:t>
            </a:r>
          </a:p>
          <a:p>
            <a:r>
              <a:rPr lang="en-US" dirty="0"/>
              <a:t>Ease of use</a:t>
            </a:r>
          </a:p>
          <a:p>
            <a:r>
              <a:rPr lang="en-US" dirty="0"/>
              <a:t>Efficiency and effectiveness</a:t>
            </a:r>
          </a:p>
          <a:p>
            <a:r>
              <a:rPr lang="en-US" dirty="0"/>
              <a:t>Complete control by decision-makers</a:t>
            </a:r>
          </a:p>
          <a:p>
            <a:r>
              <a:rPr lang="en-US" dirty="0"/>
              <a:t>Ease of development</a:t>
            </a:r>
          </a:p>
          <a:p>
            <a:r>
              <a:rPr lang="en-US" dirty="0"/>
              <a:t>Extendibility</a:t>
            </a:r>
          </a:p>
          <a:p>
            <a:r>
              <a:rPr lang="en-US" dirty="0"/>
              <a:t>Support for modeling and analysis</a:t>
            </a:r>
          </a:p>
          <a:p>
            <a:r>
              <a:rPr lang="en-US" dirty="0"/>
              <a:t>Support for data access</a:t>
            </a:r>
          </a:p>
          <a:p>
            <a:r>
              <a:rPr lang="en-US" dirty="0"/>
              <a:t>Standalone, integrated, and Web-based</a:t>
            </a:r>
          </a:p>
          <a:p>
            <a:endParaRPr lang="en-IN" dirty="0"/>
          </a:p>
        </p:txBody>
      </p:sp>
    </p:spTree>
    <p:extLst>
      <p:ext uri="{BB962C8B-B14F-4D97-AF65-F5344CB8AC3E}">
        <p14:creationId xmlns:p14="http://schemas.microsoft.com/office/powerpoint/2010/main" val="1693758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7373-C738-470E-A4A6-7AFFA41C5D85}"/>
              </a:ext>
            </a:extLst>
          </p:cNvPr>
          <p:cNvSpPr>
            <a:spLocks noGrp="1"/>
          </p:cNvSpPr>
          <p:nvPr>
            <p:ph type="title"/>
          </p:nvPr>
        </p:nvSpPr>
        <p:spPr/>
        <p:txBody>
          <a:bodyPr/>
          <a:lstStyle/>
          <a:p>
            <a:r>
              <a:rPr lang="en-IN" dirty="0"/>
              <a:t>Characteristics of a DSS</a:t>
            </a:r>
            <a:br>
              <a:rPr lang="en-IN" dirty="0"/>
            </a:br>
            <a:endParaRPr lang="en-IN" dirty="0"/>
          </a:p>
        </p:txBody>
      </p:sp>
      <p:sp>
        <p:nvSpPr>
          <p:cNvPr id="3" name="Content Placeholder 2">
            <a:extLst>
              <a:ext uri="{FF2B5EF4-FFF2-40B4-BE49-F238E27FC236}">
                <a16:creationId xmlns:a16="http://schemas.microsoft.com/office/drawing/2014/main" id="{B270AFBC-66C6-417D-8DE5-BDB44557875A}"/>
              </a:ext>
            </a:extLst>
          </p:cNvPr>
          <p:cNvSpPr>
            <a:spLocks noGrp="1"/>
          </p:cNvSpPr>
          <p:nvPr>
            <p:ph idx="1"/>
          </p:nvPr>
        </p:nvSpPr>
        <p:spPr>
          <a:xfrm>
            <a:off x="569843" y="1258957"/>
            <a:ext cx="11184835" cy="4918006"/>
          </a:xfrm>
        </p:spPr>
        <p:txBody>
          <a:bodyPr>
            <a:normAutofit lnSpcReduction="10000"/>
          </a:bodyPr>
          <a:lstStyle/>
          <a:p>
            <a:r>
              <a:rPr lang="en-US" dirty="0"/>
              <a:t>Support for decision-makers in semi-structured and unstructured problems.</a:t>
            </a:r>
          </a:p>
          <a:p>
            <a:r>
              <a:rPr lang="en-US" dirty="0"/>
              <a:t>Support for managers at various managerial levels, ranging from top executive to line managers.</a:t>
            </a:r>
          </a:p>
          <a:p>
            <a:r>
              <a:rPr lang="en-US" dirty="0"/>
              <a:t>Support for individuals and groups. Less structured problems often requires the involvement of several individuals from different departments and organization level.</a:t>
            </a:r>
          </a:p>
          <a:p>
            <a:r>
              <a:rPr lang="en-US" dirty="0"/>
              <a:t>Support for interdependent or sequential decisions.</a:t>
            </a:r>
          </a:p>
          <a:p>
            <a:r>
              <a:rPr lang="en-US" dirty="0"/>
              <a:t>Support for intelligence, design, choice, and implementation.</a:t>
            </a:r>
          </a:p>
          <a:p>
            <a:r>
              <a:rPr lang="en-US" dirty="0"/>
              <a:t>Support for variety of decision processes and styles.</a:t>
            </a:r>
          </a:p>
          <a:p>
            <a:r>
              <a:rPr lang="en-US" dirty="0"/>
              <a:t>DSSs are adaptive over time.</a:t>
            </a:r>
          </a:p>
          <a:p>
            <a:endParaRPr lang="en-IN" dirty="0"/>
          </a:p>
        </p:txBody>
      </p:sp>
    </p:spTree>
    <p:extLst>
      <p:ext uri="{BB962C8B-B14F-4D97-AF65-F5344CB8AC3E}">
        <p14:creationId xmlns:p14="http://schemas.microsoft.com/office/powerpoint/2010/main" val="1858900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867A-DEBB-42B4-BAB5-84047110E76A}"/>
              </a:ext>
            </a:extLst>
          </p:cNvPr>
          <p:cNvSpPr>
            <a:spLocks noGrp="1"/>
          </p:cNvSpPr>
          <p:nvPr>
            <p:ph type="title"/>
          </p:nvPr>
        </p:nvSpPr>
        <p:spPr/>
        <p:txBody>
          <a:bodyPr/>
          <a:lstStyle/>
          <a:p>
            <a:r>
              <a:rPr lang="en-IN" dirty="0"/>
              <a:t>Benefits of DSS</a:t>
            </a:r>
            <a:br>
              <a:rPr lang="en-IN" dirty="0"/>
            </a:br>
            <a:endParaRPr lang="en-IN" dirty="0"/>
          </a:p>
        </p:txBody>
      </p:sp>
      <p:sp>
        <p:nvSpPr>
          <p:cNvPr id="3" name="Content Placeholder 2">
            <a:extLst>
              <a:ext uri="{FF2B5EF4-FFF2-40B4-BE49-F238E27FC236}">
                <a16:creationId xmlns:a16="http://schemas.microsoft.com/office/drawing/2014/main" id="{142DAAA1-46F0-4DEE-B698-49581ACF0C5B}"/>
              </a:ext>
            </a:extLst>
          </p:cNvPr>
          <p:cNvSpPr>
            <a:spLocks noGrp="1"/>
          </p:cNvSpPr>
          <p:nvPr>
            <p:ph idx="1"/>
          </p:nvPr>
        </p:nvSpPr>
        <p:spPr/>
        <p:txBody>
          <a:bodyPr>
            <a:normAutofit/>
          </a:bodyPr>
          <a:lstStyle/>
          <a:p>
            <a:r>
              <a:rPr lang="en-US" dirty="0"/>
              <a:t>Improves efficiency and speed of decision-making activities.</a:t>
            </a:r>
          </a:p>
          <a:p>
            <a:r>
              <a:rPr lang="en-US" dirty="0"/>
              <a:t>Increases the control, competitiveness and capability of futuristic decision-making of the organization.</a:t>
            </a:r>
          </a:p>
          <a:p>
            <a:r>
              <a:rPr lang="en-US" dirty="0"/>
              <a:t>Facilitates interpersonal communication.</a:t>
            </a:r>
          </a:p>
          <a:p>
            <a:r>
              <a:rPr lang="en-US" dirty="0"/>
              <a:t>Encourages learning or training.</a:t>
            </a:r>
          </a:p>
          <a:p>
            <a:r>
              <a:rPr lang="en-US" dirty="0"/>
              <a:t>Since it is mostly used in non-programmed decisions, it reveals new approaches and sets up new evidences for an unusual decision.</a:t>
            </a:r>
          </a:p>
          <a:p>
            <a:r>
              <a:rPr lang="en-US" dirty="0"/>
              <a:t>Helps automate managerial processes.</a:t>
            </a:r>
          </a:p>
          <a:p>
            <a:endParaRPr lang="en-IN" dirty="0"/>
          </a:p>
        </p:txBody>
      </p:sp>
    </p:spTree>
    <p:extLst>
      <p:ext uri="{BB962C8B-B14F-4D97-AF65-F5344CB8AC3E}">
        <p14:creationId xmlns:p14="http://schemas.microsoft.com/office/powerpoint/2010/main" val="3760727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75F1-685D-4B2C-9304-71A07391E3BB}"/>
              </a:ext>
            </a:extLst>
          </p:cNvPr>
          <p:cNvSpPr>
            <a:spLocks noGrp="1"/>
          </p:cNvSpPr>
          <p:nvPr>
            <p:ph type="title"/>
          </p:nvPr>
        </p:nvSpPr>
        <p:spPr/>
        <p:txBody>
          <a:bodyPr/>
          <a:lstStyle/>
          <a:p>
            <a:r>
              <a:rPr lang="en-IN" dirty="0"/>
              <a:t>Components of a DSS</a:t>
            </a:r>
          </a:p>
        </p:txBody>
      </p:sp>
      <p:sp>
        <p:nvSpPr>
          <p:cNvPr id="3" name="Content Placeholder 2">
            <a:extLst>
              <a:ext uri="{FF2B5EF4-FFF2-40B4-BE49-F238E27FC236}">
                <a16:creationId xmlns:a16="http://schemas.microsoft.com/office/drawing/2014/main" id="{F7ECAB59-93D7-4B69-AB34-5062202B08A1}"/>
              </a:ext>
            </a:extLst>
          </p:cNvPr>
          <p:cNvSpPr>
            <a:spLocks noGrp="1"/>
          </p:cNvSpPr>
          <p:nvPr>
            <p:ph idx="1"/>
          </p:nvPr>
        </p:nvSpPr>
        <p:spPr>
          <a:xfrm>
            <a:off x="397565" y="1338470"/>
            <a:ext cx="10956235" cy="5519529"/>
          </a:xfrm>
        </p:spPr>
        <p:txBody>
          <a:bodyPr>
            <a:normAutofit/>
          </a:bodyPr>
          <a:lstStyle/>
          <a:p>
            <a:r>
              <a:rPr lang="en-US" dirty="0"/>
              <a:t>Following are the components of the Decision Support System −</a:t>
            </a:r>
          </a:p>
          <a:p>
            <a:r>
              <a:rPr lang="en-US" b="1" dirty="0"/>
              <a:t>Database Management System (DBMS)</a:t>
            </a:r>
            <a:r>
              <a:rPr lang="en-US" dirty="0"/>
              <a:t> − To solve a problem the necessary data may come from internal or external database. In an organization, internal data are generated by a system such as TPS and MIS. External data come from a variety of sources such as newspapers, online data services, databases (financial, marketing, human resources).</a:t>
            </a:r>
          </a:p>
          <a:p>
            <a:r>
              <a:rPr lang="en-US" b="1" dirty="0"/>
              <a:t>Model Management System</a:t>
            </a:r>
            <a:r>
              <a:rPr lang="en-US" dirty="0"/>
              <a:t> − It stores and accesses models that managers use to make decisions. Such models are used for designing manufacturing facility, analyzing the financial health of an organization, forecasting demand of a product or service, etc.</a:t>
            </a:r>
          </a:p>
          <a:p>
            <a:r>
              <a:rPr lang="en-US" b="1" dirty="0"/>
              <a:t>Support Tools</a:t>
            </a:r>
            <a:r>
              <a:rPr lang="en-US" dirty="0"/>
              <a:t> − Support tools like online help; pulls down menus, user interfaces, graphical analysis, error correction mechanism, facilitates the user interactions with the system.</a:t>
            </a:r>
          </a:p>
          <a:p>
            <a:endParaRPr lang="en-IN" dirty="0"/>
          </a:p>
        </p:txBody>
      </p:sp>
    </p:spTree>
    <p:extLst>
      <p:ext uri="{BB962C8B-B14F-4D97-AF65-F5344CB8AC3E}">
        <p14:creationId xmlns:p14="http://schemas.microsoft.com/office/powerpoint/2010/main" val="126183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4F4B-7B0A-4519-B07E-7D4609498A32}"/>
              </a:ext>
            </a:extLst>
          </p:cNvPr>
          <p:cNvSpPr>
            <a:spLocks noGrp="1"/>
          </p:cNvSpPr>
          <p:nvPr>
            <p:ph type="title"/>
          </p:nvPr>
        </p:nvSpPr>
        <p:spPr>
          <a:xfrm>
            <a:off x="838200" y="12907"/>
            <a:ext cx="10515600" cy="1179789"/>
          </a:xfrm>
        </p:spPr>
        <p:txBody>
          <a:bodyPr/>
          <a:lstStyle/>
          <a:p>
            <a:pPr algn="ctr"/>
            <a:r>
              <a:rPr lang="en-IN" dirty="0"/>
              <a:t>Classification of DSS</a:t>
            </a:r>
          </a:p>
        </p:txBody>
      </p:sp>
      <p:sp>
        <p:nvSpPr>
          <p:cNvPr id="3" name="Content Placeholder 2">
            <a:extLst>
              <a:ext uri="{FF2B5EF4-FFF2-40B4-BE49-F238E27FC236}">
                <a16:creationId xmlns:a16="http://schemas.microsoft.com/office/drawing/2014/main" id="{230D6AAA-A394-495C-BD4E-2F8F4F38E9AF}"/>
              </a:ext>
            </a:extLst>
          </p:cNvPr>
          <p:cNvSpPr>
            <a:spLocks noGrp="1"/>
          </p:cNvSpPr>
          <p:nvPr>
            <p:ph idx="1"/>
          </p:nvPr>
        </p:nvSpPr>
        <p:spPr>
          <a:xfrm>
            <a:off x="354496" y="993913"/>
            <a:ext cx="11519452" cy="5864087"/>
          </a:xfrm>
        </p:spPr>
        <p:txBody>
          <a:bodyPr>
            <a:normAutofit fontScale="92500" lnSpcReduction="20000"/>
          </a:bodyPr>
          <a:lstStyle/>
          <a:p>
            <a:r>
              <a:rPr lang="en-US" dirty="0"/>
              <a:t>There are several ways to classify DSS. Hoi Apple and Whinstone classifies DSS as follows </a:t>
            </a:r>
          </a:p>
          <a:p>
            <a:r>
              <a:rPr lang="en-US" b="1" dirty="0"/>
              <a:t>Text Oriented DSS</a:t>
            </a:r>
            <a:r>
              <a:rPr lang="en-US" dirty="0"/>
              <a:t> − It contains textually represented information that could have a bearing on decision. It allows documents to be electronically created, revised and viewed as needed.</a:t>
            </a:r>
          </a:p>
          <a:p>
            <a:r>
              <a:rPr lang="en-US" b="1" dirty="0"/>
              <a:t>Database Oriented DSS</a:t>
            </a:r>
            <a:r>
              <a:rPr lang="en-US" dirty="0"/>
              <a:t> − Database plays a major role here; it contains organized and highly structured data.</a:t>
            </a:r>
          </a:p>
          <a:p>
            <a:r>
              <a:rPr lang="en-US" b="1" dirty="0"/>
              <a:t>Spreadsheet Oriented DSS</a:t>
            </a:r>
            <a:r>
              <a:rPr lang="en-US" dirty="0"/>
              <a:t> − It contains information in spread sheets that allows create, view, modify procedural knowledge and also instructs the system to execute self-contained instructions. The most popular tool is Excel and Lotus 1-2-3.</a:t>
            </a:r>
          </a:p>
          <a:p>
            <a:r>
              <a:rPr lang="en-US" b="1" dirty="0"/>
              <a:t>Solver Oriented DSS</a:t>
            </a:r>
            <a:r>
              <a:rPr lang="en-US" dirty="0"/>
              <a:t> − It is based on a solver, which is an algorithm or procedure written for performing certain calculations and particular program type.</a:t>
            </a:r>
          </a:p>
          <a:p>
            <a:r>
              <a:rPr lang="en-US" b="1" dirty="0"/>
              <a:t>Rules Oriented DSS</a:t>
            </a:r>
            <a:r>
              <a:rPr lang="en-US" dirty="0"/>
              <a:t> − It follows certain procedures adopted as rules.</a:t>
            </a:r>
          </a:p>
          <a:p>
            <a:r>
              <a:rPr lang="en-US" b="1" dirty="0"/>
              <a:t>Rules Oriented DSS</a:t>
            </a:r>
            <a:r>
              <a:rPr lang="en-US" dirty="0"/>
              <a:t> − Procedures are adopted in rules oriented DSS. Export system is the example.</a:t>
            </a:r>
          </a:p>
          <a:p>
            <a:r>
              <a:rPr lang="en-US" b="1" dirty="0"/>
              <a:t>Compound DSS</a:t>
            </a:r>
            <a:r>
              <a:rPr lang="en-US" dirty="0"/>
              <a:t> − It is built by using two or more of the five structures explained above.</a:t>
            </a:r>
          </a:p>
          <a:p>
            <a:endParaRPr lang="en-IN" dirty="0"/>
          </a:p>
        </p:txBody>
      </p:sp>
    </p:spTree>
    <p:extLst>
      <p:ext uri="{BB962C8B-B14F-4D97-AF65-F5344CB8AC3E}">
        <p14:creationId xmlns:p14="http://schemas.microsoft.com/office/powerpoint/2010/main" val="93595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A902-309B-40A9-A2D6-90EFC92BA2F6}"/>
              </a:ext>
            </a:extLst>
          </p:cNvPr>
          <p:cNvSpPr>
            <a:spLocks noGrp="1"/>
          </p:cNvSpPr>
          <p:nvPr>
            <p:ph type="title"/>
          </p:nvPr>
        </p:nvSpPr>
        <p:spPr>
          <a:xfrm>
            <a:off x="838200" y="365126"/>
            <a:ext cx="10515600" cy="774562"/>
          </a:xfrm>
        </p:spPr>
        <p:txBody>
          <a:bodyPr/>
          <a:lstStyle/>
          <a:p>
            <a:r>
              <a:rPr lang="en-IN" dirty="0"/>
              <a:t>Types of DSS</a:t>
            </a:r>
          </a:p>
        </p:txBody>
      </p:sp>
      <p:sp>
        <p:nvSpPr>
          <p:cNvPr id="3" name="Content Placeholder 2">
            <a:extLst>
              <a:ext uri="{FF2B5EF4-FFF2-40B4-BE49-F238E27FC236}">
                <a16:creationId xmlns:a16="http://schemas.microsoft.com/office/drawing/2014/main" id="{78E1B994-FE3B-4893-916D-94CA700A64C8}"/>
              </a:ext>
            </a:extLst>
          </p:cNvPr>
          <p:cNvSpPr>
            <a:spLocks noGrp="1"/>
          </p:cNvSpPr>
          <p:nvPr>
            <p:ph idx="1"/>
          </p:nvPr>
        </p:nvSpPr>
        <p:spPr>
          <a:xfrm>
            <a:off x="838200" y="1258957"/>
            <a:ext cx="10515600" cy="5486400"/>
          </a:xfrm>
        </p:spPr>
        <p:txBody>
          <a:bodyPr>
            <a:normAutofit fontScale="92500" lnSpcReduction="20000"/>
          </a:bodyPr>
          <a:lstStyle/>
          <a:p>
            <a:r>
              <a:rPr lang="en-US" dirty="0"/>
              <a:t>Following are some typical DSSs −</a:t>
            </a:r>
          </a:p>
          <a:p>
            <a:r>
              <a:rPr lang="en-US" b="1" dirty="0"/>
              <a:t>Status Inquiry System</a:t>
            </a:r>
            <a:r>
              <a:rPr lang="en-US" dirty="0"/>
              <a:t> − It helps in taking operational, management level, or middle level management decisions, for example daily schedules of jobs to machines or machines to operators.</a:t>
            </a:r>
          </a:p>
          <a:p>
            <a:r>
              <a:rPr lang="en-US" b="1" dirty="0"/>
              <a:t>Data Analysis System</a:t>
            </a:r>
            <a:r>
              <a:rPr lang="en-US" dirty="0"/>
              <a:t> − It needs comparative analysis and makes use of formula or an algorithm, for example cash flow analysis, inventory analysis etc.</a:t>
            </a:r>
          </a:p>
          <a:p>
            <a:r>
              <a:rPr lang="en-US" b="1" dirty="0"/>
              <a:t>Information Analysis System</a:t>
            </a:r>
            <a:r>
              <a:rPr lang="en-US" dirty="0"/>
              <a:t> − In this system data is analyzed and the information report is generated. For example, sales analysis, accounts receivable systems, market analysis etc.</a:t>
            </a:r>
          </a:p>
          <a:p>
            <a:r>
              <a:rPr lang="en-US" b="1" dirty="0"/>
              <a:t>Accounting System</a:t>
            </a:r>
            <a:r>
              <a:rPr lang="en-US" dirty="0"/>
              <a:t> − It keeps track of accounting and finance related information, for example, final account, accounts receivables, accounts payables, etc. that keep track of the major aspects of the business.</a:t>
            </a:r>
          </a:p>
          <a:p>
            <a:r>
              <a:rPr lang="en-US" b="1" dirty="0"/>
              <a:t>Model Based System</a:t>
            </a:r>
            <a:r>
              <a:rPr lang="en-US" dirty="0"/>
              <a:t> − Simulation models or optimization models used for decision-making are used infrequently and creates general guidelines for operation or management.</a:t>
            </a:r>
          </a:p>
          <a:p>
            <a:endParaRPr lang="en-IN" dirty="0"/>
          </a:p>
        </p:txBody>
      </p:sp>
    </p:spTree>
    <p:extLst>
      <p:ext uri="{BB962C8B-B14F-4D97-AF65-F5344CB8AC3E}">
        <p14:creationId xmlns:p14="http://schemas.microsoft.com/office/powerpoint/2010/main" val="134302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4ABE-7B85-4C9E-8DFE-87FD0FE00F61}"/>
              </a:ext>
            </a:extLst>
          </p:cNvPr>
          <p:cNvSpPr>
            <a:spLocks noGrp="1"/>
          </p:cNvSpPr>
          <p:nvPr>
            <p:ph type="title"/>
          </p:nvPr>
        </p:nvSpPr>
        <p:spPr/>
        <p:txBody>
          <a:bodyPr/>
          <a:lstStyle/>
          <a:p>
            <a:r>
              <a:rPr lang="en-IN" dirty="0"/>
              <a:t>Factors Affecting Need of EIS</a:t>
            </a:r>
          </a:p>
        </p:txBody>
      </p:sp>
      <p:sp>
        <p:nvSpPr>
          <p:cNvPr id="3" name="Content Placeholder 2">
            <a:extLst>
              <a:ext uri="{FF2B5EF4-FFF2-40B4-BE49-F238E27FC236}">
                <a16:creationId xmlns:a16="http://schemas.microsoft.com/office/drawing/2014/main" id="{BD99C635-2DD9-408E-A10C-C7EBD664EFA3}"/>
              </a:ext>
            </a:extLst>
          </p:cNvPr>
          <p:cNvSpPr>
            <a:spLocks noGrp="1"/>
          </p:cNvSpPr>
          <p:nvPr>
            <p:ph idx="1"/>
          </p:nvPr>
        </p:nvSpPr>
        <p:spPr/>
        <p:txBody>
          <a:bodyPr>
            <a:normAutofit lnSpcReduction="10000"/>
          </a:bodyPr>
          <a:lstStyle/>
          <a:p>
            <a:r>
              <a:rPr lang="en-US" dirty="0"/>
              <a:t>According to Watson, Executive Information System / executive support system depends on some of the factors that can be summarized as the follows</a:t>
            </a:r>
          </a:p>
          <a:p>
            <a:pPr marL="0" indent="0">
              <a:buNone/>
            </a:pPr>
            <a:r>
              <a:rPr lang="en-US" b="1" dirty="0"/>
              <a:t>1. Internal factors </a:t>
            </a:r>
            <a:br>
              <a:rPr lang="en-US" dirty="0"/>
            </a:br>
            <a:r>
              <a:rPr lang="en-US" dirty="0" err="1"/>
              <a:t>i</a:t>
            </a:r>
            <a:r>
              <a:rPr lang="en-US" dirty="0"/>
              <a:t>. Need for the timely information.</a:t>
            </a:r>
            <a:br>
              <a:rPr lang="en-US" dirty="0"/>
            </a:br>
            <a:r>
              <a:rPr lang="en-US" dirty="0"/>
              <a:t>ii. Need for the improved communications.</a:t>
            </a:r>
            <a:br>
              <a:rPr lang="en-US" dirty="0"/>
            </a:br>
            <a:r>
              <a:rPr lang="en-US" dirty="0"/>
              <a:t>iii. Need for the access to the operational data.</a:t>
            </a:r>
            <a:br>
              <a:rPr lang="en-US" dirty="0"/>
            </a:br>
            <a:r>
              <a:rPr lang="en-US" dirty="0"/>
              <a:t>iv. Need for the rapid status updates on the various business activities.</a:t>
            </a:r>
            <a:br>
              <a:rPr lang="en-US" dirty="0"/>
            </a:br>
            <a:r>
              <a:rPr lang="en-US" dirty="0"/>
              <a:t>v. Need for the access to the corporate database.</a:t>
            </a:r>
            <a:br>
              <a:rPr lang="en-US" dirty="0"/>
            </a:br>
            <a:r>
              <a:rPr lang="en-US" dirty="0"/>
              <a:t>vi. Need for very accurate information.</a:t>
            </a:r>
            <a:br>
              <a:rPr lang="en-US" dirty="0"/>
            </a:br>
            <a:r>
              <a:rPr lang="en-US" dirty="0"/>
              <a:t>vii. Need for the ability to identify the various historical trends.</a:t>
            </a:r>
          </a:p>
        </p:txBody>
      </p:sp>
    </p:spTree>
    <p:extLst>
      <p:ext uri="{BB962C8B-B14F-4D97-AF65-F5344CB8AC3E}">
        <p14:creationId xmlns:p14="http://schemas.microsoft.com/office/powerpoint/2010/main" val="163309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5A8D-676C-4275-B2EA-A2A85F579F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903DBB-50BA-4D9E-A4ED-8CE66EE28B36}"/>
              </a:ext>
            </a:extLst>
          </p:cNvPr>
          <p:cNvSpPr>
            <a:spLocks noGrp="1"/>
          </p:cNvSpPr>
          <p:nvPr>
            <p:ph idx="1"/>
          </p:nvPr>
        </p:nvSpPr>
        <p:spPr/>
        <p:txBody>
          <a:bodyPr/>
          <a:lstStyle/>
          <a:p>
            <a:pPr marL="0" indent="0">
              <a:buNone/>
            </a:pPr>
            <a:r>
              <a:rPr lang="en-US" b="1" dirty="0"/>
              <a:t>2. External Factors </a:t>
            </a:r>
            <a:br>
              <a:rPr lang="en-US" dirty="0"/>
            </a:br>
            <a:r>
              <a:rPr lang="en-US" dirty="0" err="1"/>
              <a:t>i</a:t>
            </a:r>
            <a:r>
              <a:rPr lang="en-US" dirty="0"/>
              <a:t>. Increasing and intensifying the global competition.</a:t>
            </a:r>
            <a:br>
              <a:rPr lang="en-US" dirty="0"/>
            </a:br>
            <a:r>
              <a:rPr lang="en-US" dirty="0"/>
              <a:t>ii. Rapidly changing the business environment.</a:t>
            </a:r>
            <a:br>
              <a:rPr lang="en-US" dirty="0"/>
            </a:br>
            <a:r>
              <a:rPr lang="en-US" dirty="0"/>
              <a:t>iii. Need to be more pro active.</a:t>
            </a:r>
            <a:br>
              <a:rPr lang="en-US" dirty="0"/>
            </a:br>
            <a:r>
              <a:rPr lang="en-US" dirty="0"/>
              <a:t>iv. Need to access the external database.</a:t>
            </a:r>
            <a:br>
              <a:rPr lang="en-US" dirty="0"/>
            </a:br>
            <a:r>
              <a:rPr lang="en-US" dirty="0"/>
              <a:t>v. Increasing the various government regulations.</a:t>
            </a:r>
            <a:endParaRPr lang="en-IN" dirty="0"/>
          </a:p>
        </p:txBody>
      </p:sp>
    </p:spTree>
    <p:extLst>
      <p:ext uri="{BB962C8B-B14F-4D97-AF65-F5344CB8AC3E}">
        <p14:creationId xmlns:p14="http://schemas.microsoft.com/office/powerpoint/2010/main" val="85241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B31E-B710-43EA-967B-9332F795F0EB}"/>
              </a:ext>
            </a:extLst>
          </p:cNvPr>
          <p:cNvSpPr>
            <a:spLocks noGrp="1"/>
          </p:cNvSpPr>
          <p:nvPr>
            <p:ph type="title"/>
          </p:nvPr>
        </p:nvSpPr>
        <p:spPr/>
        <p:txBody>
          <a:bodyPr>
            <a:normAutofit/>
          </a:bodyPr>
          <a:lstStyle/>
          <a:p>
            <a:r>
              <a:rPr lang="en-US" b="1" dirty="0"/>
              <a:t>Characteristics of the Executive support system/ Executive Information System</a:t>
            </a:r>
            <a:endParaRPr lang="en-IN" dirty="0"/>
          </a:p>
        </p:txBody>
      </p:sp>
      <p:sp>
        <p:nvSpPr>
          <p:cNvPr id="3" name="Content Placeholder 2">
            <a:extLst>
              <a:ext uri="{FF2B5EF4-FFF2-40B4-BE49-F238E27FC236}">
                <a16:creationId xmlns:a16="http://schemas.microsoft.com/office/drawing/2014/main" id="{D781E5F9-A862-4500-906C-5067AD4D518E}"/>
              </a:ext>
            </a:extLst>
          </p:cNvPr>
          <p:cNvSpPr>
            <a:spLocks noGrp="1"/>
          </p:cNvSpPr>
          <p:nvPr>
            <p:ph idx="1"/>
          </p:nvPr>
        </p:nvSpPr>
        <p:spPr/>
        <p:txBody>
          <a:bodyPr/>
          <a:lstStyle/>
          <a:p>
            <a:r>
              <a:rPr lang="en-US" b="1" dirty="0"/>
              <a:t>1. Informational characteristics </a:t>
            </a:r>
            <a:br>
              <a:rPr lang="en-US" dirty="0"/>
            </a:br>
            <a:r>
              <a:rPr lang="en-US" dirty="0" err="1"/>
              <a:t>i</a:t>
            </a:r>
            <a:r>
              <a:rPr lang="en-US" dirty="0"/>
              <a:t>. Flexibility and ease of use.</a:t>
            </a:r>
            <a:br>
              <a:rPr lang="en-US" dirty="0"/>
            </a:br>
            <a:r>
              <a:rPr lang="en-US" dirty="0"/>
              <a:t>ii. Provides the timely information with the short response time and also with the quick retrieval.</a:t>
            </a:r>
            <a:br>
              <a:rPr lang="en-US" dirty="0"/>
            </a:br>
            <a:r>
              <a:rPr lang="en-US" dirty="0"/>
              <a:t>iii. Produces the correct information.</a:t>
            </a:r>
            <a:br>
              <a:rPr lang="en-US" dirty="0"/>
            </a:br>
            <a:r>
              <a:rPr lang="en-US" dirty="0"/>
              <a:t>iv. Produces the relevant information.</a:t>
            </a:r>
            <a:br>
              <a:rPr lang="en-US" dirty="0"/>
            </a:br>
            <a:r>
              <a:rPr lang="en-US" dirty="0"/>
              <a:t>v. Produces the validated information</a:t>
            </a:r>
            <a:endParaRPr lang="en-IN" dirty="0"/>
          </a:p>
        </p:txBody>
      </p:sp>
    </p:spTree>
    <p:extLst>
      <p:ext uri="{BB962C8B-B14F-4D97-AF65-F5344CB8AC3E}">
        <p14:creationId xmlns:p14="http://schemas.microsoft.com/office/powerpoint/2010/main" val="46378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3540B-0BD4-4896-8AE5-8D20A475242A}"/>
              </a:ext>
            </a:extLst>
          </p:cNvPr>
          <p:cNvSpPr>
            <a:spLocks noGrp="1"/>
          </p:cNvSpPr>
          <p:nvPr>
            <p:ph idx="1"/>
          </p:nvPr>
        </p:nvSpPr>
        <p:spPr>
          <a:xfrm>
            <a:off x="838200" y="0"/>
            <a:ext cx="10515600" cy="6176963"/>
          </a:xfrm>
        </p:spPr>
        <p:txBody>
          <a:bodyPr>
            <a:normAutofit lnSpcReduction="10000"/>
          </a:bodyPr>
          <a:lstStyle/>
          <a:p>
            <a:r>
              <a:rPr lang="en-US" b="1" dirty="0"/>
              <a:t>2. User interface/orientation characteristics</a:t>
            </a:r>
            <a:br>
              <a:rPr lang="en-US" dirty="0"/>
            </a:br>
            <a:r>
              <a:rPr lang="en-US" dirty="0" err="1"/>
              <a:t>i</a:t>
            </a:r>
            <a:r>
              <a:rPr lang="en-US" dirty="0"/>
              <a:t>. Consists of the sophisticated self help.</a:t>
            </a:r>
            <a:br>
              <a:rPr lang="en-US" dirty="0"/>
            </a:br>
            <a:r>
              <a:rPr lang="en-US" dirty="0"/>
              <a:t>ii. Contains the user friendly interfaces consisting of the graphic user.</a:t>
            </a:r>
            <a:br>
              <a:rPr lang="en-US" dirty="0"/>
            </a:br>
            <a:r>
              <a:rPr lang="en-US" dirty="0"/>
              <a:t>iii. Can be used from many places.</a:t>
            </a:r>
            <a:br>
              <a:rPr lang="en-US" dirty="0"/>
            </a:br>
            <a:r>
              <a:rPr lang="en-US" dirty="0"/>
              <a:t>iv. Offers secure reliable, confidential access along with the access procedure.</a:t>
            </a:r>
            <a:br>
              <a:rPr lang="en-US" dirty="0"/>
            </a:br>
            <a:r>
              <a:rPr lang="en-US" dirty="0"/>
              <a:t>v. Is very much customized.</a:t>
            </a:r>
            <a:br>
              <a:rPr lang="en-US" dirty="0"/>
            </a:br>
            <a:r>
              <a:rPr lang="en-US" dirty="0"/>
              <a:t>vi. Suites the management style of the individual executives.</a:t>
            </a:r>
            <a:endParaRPr lang="en-IN" dirty="0"/>
          </a:p>
          <a:p>
            <a:r>
              <a:rPr lang="en-US" b="1" dirty="0"/>
              <a:t>3. Managerial / executive characteristics </a:t>
            </a:r>
            <a:br>
              <a:rPr lang="en-US" dirty="0"/>
            </a:br>
            <a:r>
              <a:rPr lang="en-US" dirty="0" err="1"/>
              <a:t>i</a:t>
            </a:r>
            <a:r>
              <a:rPr lang="en-US" dirty="0"/>
              <a:t>. Supports the over all vision, mission and the strategy.</a:t>
            </a:r>
            <a:br>
              <a:rPr lang="en-US" dirty="0"/>
            </a:br>
            <a:r>
              <a:rPr lang="en-US" dirty="0"/>
              <a:t>ii. Provides the support for the strategic management.</a:t>
            </a:r>
            <a:br>
              <a:rPr lang="en-US" dirty="0"/>
            </a:br>
            <a:r>
              <a:rPr lang="en-US" dirty="0"/>
              <a:t>iii. Sometimes helps to deal with the situations that have a high degree of risk.</a:t>
            </a:r>
            <a:br>
              <a:rPr lang="en-US" dirty="0"/>
            </a:br>
            <a:r>
              <a:rPr lang="en-US" dirty="0"/>
              <a:t>iv. Is linked to the value added business processes.</a:t>
            </a:r>
            <a:br>
              <a:rPr lang="en-US" dirty="0"/>
            </a:br>
            <a:r>
              <a:rPr lang="en-US" dirty="0"/>
              <a:t>v. Supports the need/ access for/ to the external data/ databases.</a:t>
            </a:r>
            <a:br>
              <a:rPr lang="en-US" dirty="0"/>
            </a:br>
            <a:r>
              <a:rPr lang="en-US" dirty="0"/>
              <a:t>vi. Is very much result oriented in the nature.</a:t>
            </a:r>
          </a:p>
        </p:txBody>
      </p:sp>
    </p:spTree>
    <p:extLst>
      <p:ext uri="{BB962C8B-B14F-4D97-AF65-F5344CB8AC3E}">
        <p14:creationId xmlns:p14="http://schemas.microsoft.com/office/powerpoint/2010/main" val="3395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2334-6D2C-43F0-8D1E-2C69D60B09C7}"/>
              </a:ext>
            </a:extLst>
          </p:cNvPr>
          <p:cNvSpPr>
            <a:spLocks noGrp="1"/>
          </p:cNvSpPr>
          <p:nvPr>
            <p:ph type="title"/>
          </p:nvPr>
        </p:nvSpPr>
        <p:spPr>
          <a:xfrm>
            <a:off x="838200" y="100082"/>
            <a:ext cx="10515600" cy="1325563"/>
          </a:xfrm>
        </p:spPr>
        <p:txBody>
          <a:bodyPr/>
          <a:lstStyle/>
          <a:p>
            <a:r>
              <a:rPr lang="en-US" b="1" dirty="0"/>
              <a:t>Executive Information System / Executive Support System capabilities</a:t>
            </a:r>
            <a:endParaRPr lang="en-IN" dirty="0"/>
          </a:p>
        </p:txBody>
      </p:sp>
      <p:sp>
        <p:nvSpPr>
          <p:cNvPr id="3" name="Content Placeholder 2">
            <a:extLst>
              <a:ext uri="{FF2B5EF4-FFF2-40B4-BE49-F238E27FC236}">
                <a16:creationId xmlns:a16="http://schemas.microsoft.com/office/drawing/2014/main" id="{C5137992-A7FE-42E4-B5EA-64E1E6E1658C}"/>
              </a:ext>
            </a:extLst>
          </p:cNvPr>
          <p:cNvSpPr>
            <a:spLocks noGrp="1"/>
          </p:cNvSpPr>
          <p:nvPr>
            <p:ph idx="1"/>
          </p:nvPr>
        </p:nvSpPr>
        <p:spPr>
          <a:xfrm>
            <a:off x="198783" y="1220236"/>
            <a:ext cx="12099235" cy="5637764"/>
          </a:xfrm>
        </p:spPr>
        <p:txBody>
          <a:bodyPr>
            <a:normAutofit fontScale="85000" lnSpcReduction="20000"/>
          </a:bodyPr>
          <a:lstStyle/>
          <a:p>
            <a:pPr marL="0" indent="0">
              <a:lnSpc>
                <a:spcPct val="120000"/>
              </a:lnSpc>
              <a:buNone/>
            </a:pPr>
            <a:r>
              <a:rPr lang="en-US" dirty="0"/>
              <a:t>1. Helps in accessing the aggregated or macro or global information.</a:t>
            </a:r>
            <a:br>
              <a:rPr lang="en-US" dirty="0"/>
            </a:br>
            <a:r>
              <a:rPr lang="en-US" dirty="0"/>
              <a:t>2. Provides the user with an option to use the external data extensively.</a:t>
            </a:r>
            <a:br>
              <a:rPr lang="en-US" dirty="0"/>
            </a:br>
            <a:r>
              <a:rPr lang="en-US" dirty="0"/>
              <a:t>3. Enables analysis of the address and the hoc queries.</a:t>
            </a:r>
            <a:br>
              <a:rPr lang="en-US" dirty="0"/>
            </a:br>
            <a:r>
              <a:rPr lang="en-US" dirty="0"/>
              <a:t>4. Shows the trends, the ratios and the various deviations.</a:t>
            </a:r>
            <a:br>
              <a:rPr lang="en-US" dirty="0"/>
            </a:br>
            <a:r>
              <a:rPr lang="en-US" dirty="0"/>
              <a:t>5. Helps in incorporating the graphic and the text in the same display, which helps to have a better view.</a:t>
            </a:r>
            <a:br>
              <a:rPr lang="en-US" dirty="0"/>
            </a:br>
            <a:r>
              <a:rPr lang="en-US" dirty="0"/>
              <a:t>6. It helps in the assessment of the historical as also the latest data.</a:t>
            </a:r>
            <a:br>
              <a:rPr lang="en-US" dirty="0"/>
            </a:br>
            <a:r>
              <a:rPr lang="en-US" dirty="0"/>
              <a:t>7. Problem indicators can be highlighted with the help of the Executive Information System / executive support system.</a:t>
            </a:r>
            <a:br>
              <a:rPr lang="en-US" dirty="0"/>
            </a:br>
            <a:r>
              <a:rPr lang="en-US" dirty="0"/>
              <a:t>8. Open ended problem explanation with the written interpretations can be done with the help of the Executive Information System / executive support system.</a:t>
            </a:r>
            <a:br>
              <a:rPr lang="en-US" dirty="0"/>
            </a:br>
            <a:r>
              <a:rPr lang="en-US" dirty="0"/>
              <a:t>9. Offers management by the exception reports.</a:t>
            </a:r>
            <a:br>
              <a:rPr lang="en-US" dirty="0"/>
            </a:br>
            <a:r>
              <a:rPr lang="en-US" dirty="0"/>
              <a:t>10. Utilizes the hyper text and the hyper media.</a:t>
            </a:r>
            <a:br>
              <a:rPr lang="en-US" dirty="0"/>
            </a:br>
            <a:r>
              <a:rPr lang="en-US" dirty="0"/>
              <a:t>11. Offers generalized computing.</a:t>
            </a:r>
            <a:br>
              <a:rPr lang="en-US" dirty="0"/>
            </a:br>
            <a:r>
              <a:rPr lang="en-US" dirty="0"/>
              <a:t>12. Offers telecommunications capacity.</a:t>
            </a:r>
            <a:endParaRPr lang="en-IN" dirty="0"/>
          </a:p>
        </p:txBody>
      </p:sp>
    </p:spTree>
    <p:extLst>
      <p:ext uri="{BB962C8B-B14F-4D97-AF65-F5344CB8AC3E}">
        <p14:creationId xmlns:p14="http://schemas.microsoft.com/office/powerpoint/2010/main" val="4215797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8440-FFA5-470A-B50E-7676485A1C24}"/>
              </a:ext>
            </a:extLst>
          </p:cNvPr>
          <p:cNvSpPr>
            <a:spLocks noGrp="1"/>
          </p:cNvSpPr>
          <p:nvPr>
            <p:ph type="title"/>
          </p:nvPr>
        </p:nvSpPr>
        <p:spPr>
          <a:xfrm>
            <a:off x="838200" y="0"/>
            <a:ext cx="10515600" cy="1325563"/>
          </a:xfrm>
        </p:spPr>
        <p:txBody>
          <a:bodyPr/>
          <a:lstStyle/>
          <a:p>
            <a:r>
              <a:rPr lang="en-US" b="1" dirty="0"/>
              <a:t>Executive Information System / Executive Support System benefits</a:t>
            </a:r>
            <a:endParaRPr lang="en-IN" dirty="0"/>
          </a:p>
        </p:txBody>
      </p:sp>
      <p:sp>
        <p:nvSpPr>
          <p:cNvPr id="3" name="Content Placeholder 2">
            <a:extLst>
              <a:ext uri="{FF2B5EF4-FFF2-40B4-BE49-F238E27FC236}">
                <a16:creationId xmlns:a16="http://schemas.microsoft.com/office/drawing/2014/main" id="{CA3A89BA-C588-42CF-99A8-91766E2B047D}"/>
              </a:ext>
            </a:extLst>
          </p:cNvPr>
          <p:cNvSpPr>
            <a:spLocks noGrp="1"/>
          </p:cNvSpPr>
          <p:nvPr>
            <p:ph idx="1"/>
          </p:nvPr>
        </p:nvSpPr>
        <p:spPr>
          <a:xfrm>
            <a:off x="106017" y="1179444"/>
            <a:ext cx="11953461" cy="5678556"/>
          </a:xfrm>
        </p:spPr>
        <p:txBody>
          <a:bodyPr>
            <a:noAutofit/>
          </a:bodyPr>
          <a:lstStyle/>
          <a:p>
            <a:pPr marL="0" indent="0">
              <a:buNone/>
            </a:pPr>
            <a:r>
              <a:rPr lang="en-US" sz="3200" dirty="0"/>
              <a:t>1. Achievement of the various organizational objectives.</a:t>
            </a:r>
            <a:br>
              <a:rPr lang="en-US" sz="3200" dirty="0"/>
            </a:br>
            <a:r>
              <a:rPr lang="en-US" sz="3200" dirty="0"/>
              <a:t>2. Facilitates access to the information by integrating many sources of the data.</a:t>
            </a:r>
            <a:br>
              <a:rPr lang="en-US" sz="3200" dirty="0"/>
            </a:br>
            <a:r>
              <a:rPr lang="en-US" sz="3200" dirty="0"/>
              <a:t>3. Facilitates broad, aggregated perspective and the context.</a:t>
            </a:r>
            <a:br>
              <a:rPr lang="en-US" sz="3200" dirty="0"/>
            </a:br>
            <a:r>
              <a:rPr lang="en-US" sz="3200" dirty="0"/>
              <a:t>4. Offers broad highly aggregated information.</a:t>
            </a:r>
            <a:br>
              <a:rPr lang="en-US" sz="3200" dirty="0"/>
            </a:br>
            <a:r>
              <a:rPr lang="en-US" sz="3200" dirty="0"/>
              <a:t>5. User’s productivity is also improved to a large extent.</a:t>
            </a:r>
            <a:br>
              <a:rPr lang="en-US" sz="3200" dirty="0"/>
            </a:br>
            <a:r>
              <a:rPr lang="en-US" sz="3200" dirty="0"/>
              <a:t>6. Communication capability and the quality are increased.</a:t>
            </a:r>
            <a:br>
              <a:rPr lang="en-US" sz="3200" dirty="0"/>
            </a:br>
            <a:r>
              <a:rPr lang="en-US" sz="3200" dirty="0"/>
              <a:t>7. Provides with the better strategic planning and the control.</a:t>
            </a:r>
            <a:br>
              <a:rPr lang="en-US" sz="3200" dirty="0"/>
            </a:br>
            <a:r>
              <a:rPr lang="en-US" sz="3200" dirty="0"/>
              <a:t>8. Facilitates pro active rather than a reactive response.</a:t>
            </a:r>
            <a:br>
              <a:rPr lang="en-US" sz="3200" dirty="0"/>
            </a:br>
            <a:r>
              <a:rPr lang="en-US" sz="3200" dirty="0"/>
              <a:t>9. Provides the competitive advantage.</a:t>
            </a:r>
            <a:br>
              <a:rPr lang="en-US" sz="3200" dirty="0"/>
            </a:br>
            <a:r>
              <a:rPr lang="en-US" sz="3200" dirty="0"/>
              <a:t>10. Encourages the development of a more open and active information culture.</a:t>
            </a:r>
            <a:br>
              <a:rPr lang="en-US" sz="3200" dirty="0"/>
            </a:br>
            <a:r>
              <a:rPr lang="en-US" sz="3200" dirty="0"/>
              <a:t>11. The cause of a particular problem can be founded.</a:t>
            </a:r>
            <a:endParaRPr lang="en-IN" sz="3200" dirty="0"/>
          </a:p>
        </p:txBody>
      </p:sp>
    </p:spTree>
    <p:extLst>
      <p:ext uri="{BB962C8B-B14F-4D97-AF65-F5344CB8AC3E}">
        <p14:creationId xmlns:p14="http://schemas.microsoft.com/office/powerpoint/2010/main" val="643861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2287</Words>
  <Application>Microsoft Office PowerPoint</Application>
  <PresentationFormat>Widescreen</PresentationFormat>
  <Paragraphs>162</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EIS, MIS and Digital Dashboards</vt:lpstr>
      <vt:lpstr>Executive Information System / Executive Support System</vt:lpstr>
      <vt:lpstr>INTRODUCTION</vt:lpstr>
      <vt:lpstr>Factors Affecting Need of EIS</vt:lpstr>
      <vt:lpstr>PowerPoint Presentation</vt:lpstr>
      <vt:lpstr>Characteristics of the Executive support system/ Executive Information System</vt:lpstr>
      <vt:lpstr>PowerPoint Presentation</vt:lpstr>
      <vt:lpstr>Executive Information System / Executive Support System capabilities</vt:lpstr>
      <vt:lpstr>Executive Information System / Executive Support System benefits</vt:lpstr>
      <vt:lpstr>MIS </vt:lpstr>
      <vt:lpstr>Meaning of Management Information System </vt:lpstr>
      <vt:lpstr>Role of Management Information System </vt:lpstr>
      <vt:lpstr>PowerPoint Presentation</vt:lpstr>
      <vt:lpstr>Components of MIS and their relationship</vt:lpstr>
      <vt:lpstr>PowerPoint Presentation</vt:lpstr>
      <vt:lpstr>Advantages of MIS and reporting </vt:lpstr>
      <vt:lpstr>PowerPoint Presentation</vt:lpstr>
      <vt:lpstr>Types of reports that can be produced using an MIS?</vt:lpstr>
      <vt:lpstr>PowerPoint Presentation</vt:lpstr>
      <vt:lpstr>MIS Uses for Small Businesses:</vt:lpstr>
      <vt:lpstr>PowerPoint Presentation</vt:lpstr>
      <vt:lpstr>What is a Digital Dashboard? </vt:lpstr>
      <vt:lpstr>Digital dashboard definition</vt:lpstr>
      <vt:lpstr>How does digital dashboard software work? </vt:lpstr>
      <vt:lpstr>PowerPoint Presentation</vt:lpstr>
      <vt:lpstr>Benefits</vt:lpstr>
      <vt:lpstr>Types of digital dashboards </vt:lpstr>
      <vt:lpstr>PowerPoint Presentation</vt:lpstr>
      <vt:lpstr>Examples of metrics and KPIs used on dashboards  </vt:lpstr>
      <vt:lpstr>PowerPoint Presentation</vt:lpstr>
      <vt:lpstr>PowerPoint Presentation</vt:lpstr>
      <vt:lpstr>Decision support systems (DSS)</vt:lpstr>
      <vt:lpstr>Programmed and Non-programmed Decisions</vt:lpstr>
      <vt:lpstr>Attributes of a DSS </vt:lpstr>
      <vt:lpstr>Characteristics of a DSS </vt:lpstr>
      <vt:lpstr>Benefits of DSS </vt:lpstr>
      <vt:lpstr>Components of a DSS</vt:lpstr>
      <vt:lpstr>Classification of DSS</vt:lpstr>
      <vt:lpstr>Types of DSS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amanpreet kaur</dc:creator>
  <cp:lastModifiedBy>amanpreet kaur</cp:lastModifiedBy>
  <cp:revision>12</cp:revision>
  <dcterms:created xsi:type="dcterms:W3CDTF">2019-08-27T16:00:45Z</dcterms:created>
  <dcterms:modified xsi:type="dcterms:W3CDTF">2019-08-28T11:05:00Z</dcterms:modified>
</cp:coreProperties>
</file>