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2" r:id="rId3"/>
    <p:sldId id="258" r:id="rId4"/>
    <p:sldId id="274" r:id="rId5"/>
    <p:sldId id="261" r:id="rId6"/>
    <p:sldId id="275" r:id="rId7"/>
    <p:sldId id="283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5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9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36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53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50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22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55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2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5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6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C09383-B073-42FB-BEDE-65A2BB7279E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D6CD-240A-404D-B5D5-7BB8183A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6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6A28-B335-4A2B-B592-795605E5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2633109"/>
            <a:ext cx="11648661" cy="4059237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INT323</a:t>
            </a:r>
            <a:br>
              <a:rPr lang="en-IN" dirty="0"/>
            </a:br>
            <a:r>
              <a:rPr lang="en-IN" dirty="0"/>
              <a:t>DATABASE ESSENTIALS TOWARDS INFORMATICA</a:t>
            </a:r>
            <a:br>
              <a:rPr lang="en-IN" dirty="0"/>
            </a:br>
            <a:r>
              <a:rPr lang="en-IN" dirty="0"/>
              <a:t>Lecture 0</a:t>
            </a:r>
            <a:br>
              <a:rPr lang="en-IN" dirty="0"/>
            </a:br>
            <a:br>
              <a:rPr lang="en-IN" dirty="0"/>
            </a:br>
            <a:r>
              <a:rPr lang="en-US" sz="2700" i="1" dirty="0"/>
              <a:t>‘ Let’s move toward the better way to store and manage the data’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82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9FFC-7AB0-4BA4-A7B6-025E107A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4: Multi-dimensional Data</a:t>
            </a:r>
          </a:p>
        </p:txBody>
      </p:sp>
      <p:pic>
        <p:nvPicPr>
          <p:cNvPr id="6146" name="Picture 2" descr="Image result for multidimensional data">
            <a:extLst>
              <a:ext uri="{FF2B5EF4-FFF2-40B4-BE49-F238E27FC236}">
                <a16:creationId xmlns:a16="http://schemas.microsoft.com/office/drawing/2014/main" id="{B4BBC211-AFB8-47C3-8303-AED498DAD4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148" y="1470992"/>
            <a:ext cx="9149686" cy="471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88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4FF6-C52B-44B4-9D51-D561F88E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466"/>
            <a:ext cx="11608904" cy="1400530"/>
          </a:xfrm>
        </p:spPr>
        <p:txBody>
          <a:bodyPr/>
          <a:lstStyle/>
          <a:p>
            <a:r>
              <a:rPr lang="en-IN" dirty="0"/>
              <a:t>Unit 5: </a:t>
            </a:r>
            <a:r>
              <a:rPr lang="en-US" dirty="0"/>
              <a:t>ETL processing with Rapid Miner</a:t>
            </a:r>
            <a:endParaRPr lang="en-IN" dirty="0"/>
          </a:p>
        </p:txBody>
      </p:sp>
      <p:pic>
        <p:nvPicPr>
          <p:cNvPr id="4" name="Picture 2" descr="Image result for data warehouse">
            <a:extLst>
              <a:ext uri="{FF2B5EF4-FFF2-40B4-BE49-F238E27FC236}">
                <a16:creationId xmlns:a16="http://schemas.microsoft.com/office/drawing/2014/main" id="{2ADE7EBC-1BB8-4DAF-BC89-672EF2C27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818" y="1404730"/>
            <a:ext cx="10800521" cy="52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50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B7E5-2B6D-4A93-9348-EF2BC545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6: Cloud Databases</a:t>
            </a:r>
          </a:p>
        </p:txBody>
      </p:sp>
      <p:pic>
        <p:nvPicPr>
          <p:cNvPr id="7172" name="Picture 4" descr="Image result for cloud database">
            <a:extLst>
              <a:ext uri="{FF2B5EF4-FFF2-40B4-BE49-F238E27FC236}">
                <a16:creationId xmlns:a16="http://schemas.microsoft.com/office/drawing/2014/main" id="{820C3B25-7527-40CA-AF9D-F4DD698E3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11" y="1364975"/>
            <a:ext cx="10803767" cy="52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5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Marks criteria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315305"/>
              </p:ext>
            </p:extLst>
          </p:nvPr>
        </p:nvGraphicFramePr>
        <p:xfrm>
          <a:off x="2239617" y="1600198"/>
          <a:ext cx="7911548" cy="480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029"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029">
                <a:tc>
                  <a:txBody>
                    <a:bodyPr/>
                    <a:lstStyle/>
                    <a:p>
                      <a:r>
                        <a:rPr lang="en-US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805">
                <a:tc>
                  <a:txBody>
                    <a:bodyPr/>
                    <a:lstStyle/>
                    <a:p>
                      <a:r>
                        <a:rPr lang="en-US" dirty="0"/>
                        <a:t>CA(1 best out of 2 and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BYOD is compulsory)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111">
                <a:tc>
                  <a:txBody>
                    <a:bodyPr/>
                    <a:lstStyle/>
                    <a:p>
                      <a:r>
                        <a:rPr lang="en-US" dirty="0"/>
                        <a:t>MTE(subjective)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0111">
                <a:tc>
                  <a:txBody>
                    <a:bodyPr/>
                    <a:lstStyle/>
                    <a:p>
                      <a:r>
                        <a:rPr lang="en-US" dirty="0"/>
                        <a:t>ETE(subjective)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and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Raw material that can be processed by any computing machine is data.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Images, words, numbers , sounds etc. all forms different representations of the data.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nform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962400"/>
            <a:ext cx="7315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22851" y="1295401"/>
            <a:ext cx="10455965" cy="4830763"/>
          </a:xfrm>
        </p:spPr>
        <p:txBody>
          <a:bodyPr rtlCol="0">
            <a:normAutofit/>
          </a:bodyPr>
          <a:lstStyle/>
          <a:p>
            <a:pPr algn="just">
              <a:defRPr/>
            </a:pPr>
            <a:r>
              <a:rPr lang="en-US" sz="2800" dirty="0"/>
              <a:t>A database is  actually a place  where related piece of information is stored and various operations can be performed on it.</a:t>
            </a:r>
          </a:p>
          <a:p>
            <a:pPr algn="just">
              <a:defRPr/>
            </a:pPr>
            <a:r>
              <a:rPr lang="en-US" sz="2800" dirty="0"/>
              <a:t>Or we can say database is a shared collection of logically related data in a systematic manner that is stored to meet the requirements of different users of an organization that can be easily accessed.</a:t>
            </a:r>
          </a:p>
          <a:p>
            <a:pPr algn="just">
              <a:defRPr/>
            </a:pPr>
            <a:r>
              <a:rPr lang="en-US" sz="2800" dirty="0"/>
              <a:t>Database can be maintained manually or through electronic devices such as digital </a:t>
            </a:r>
            <a:r>
              <a:rPr lang="en-US" sz="2800" dirty="0" err="1"/>
              <a:t>diaries,mobile</a:t>
            </a:r>
            <a:r>
              <a:rPr lang="en-US" sz="2800" dirty="0"/>
              <a:t> </a:t>
            </a:r>
            <a:r>
              <a:rPr lang="en-US" sz="2800" dirty="0" err="1"/>
              <a:t>phones,computers</a:t>
            </a:r>
            <a:r>
              <a:rPr lang="en-US" sz="2800" dirty="0"/>
              <a:t> etc.</a:t>
            </a:r>
          </a:p>
          <a:p>
            <a:pPr marL="0" indent="0" algn="just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pic>
        <p:nvPicPr>
          <p:cNvPr id="4" name="Content Placeholder 3" descr="Organized-collection-of-related-data-Database.jpg"/>
          <p:cNvPicPr>
            <a:picLocks noGrp="1" noChangeAspect="1"/>
          </p:cNvPicPr>
          <p:nvPr>
            <p:ph idx="1"/>
          </p:nvPr>
        </p:nvPicPr>
        <p:blipFill>
          <a:blip r:embed="rId2"/>
          <a:srcRect t="11111"/>
          <a:stretch>
            <a:fillRect/>
          </a:stretch>
        </p:blipFill>
        <p:spPr>
          <a:xfrm>
            <a:off x="1245704" y="1676399"/>
            <a:ext cx="9276521" cy="48164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654E-60AC-41D2-B09B-B29F7119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1: Digital Data and </a:t>
            </a:r>
            <a:r>
              <a:rPr lang="en-IN" dirty="0" err="1"/>
              <a:t>Bussiness</a:t>
            </a:r>
            <a:r>
              <a:rPr lang="en-IN" dirty="0"/>
              <a:t> </a:t>
            </a:r>
            <a:r>
              <a:rPr lang="en-IN" dirty="0" err="1"/>
              <a:t>Inteligence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0C3E-BFDC-4311-810E-D98E063F8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2" y="1853248"/>
            <a:ext cx="6917634" cy="465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you send an email, read a social media post, or take pictures with your digital camera, you are working with </a:t>
            </a:r>
            <a:r>
              <a:rPr lang="en-US" sz="2400" b="1" dirty="0"/>
              <a:t>digital data</a:t>
            </a:r>
            <a:r>
              <a:rPr lang="en-US" sz="2400" dirty="0"/>
              <a:t>. We all probably hear this term on a daily basis, but have you ever wondered what digital means?</a:t>
            </a:r>
          </a:p>
          <a:p>
            <a:pPr marL="0" indent="0">
              <a:buNone/>
            </a:pPr>
            <a:r>
              <a:rPr lang="en-US" sz="2400" dirty="0"/>
              <a:t>If you think it means any electronic information on a computer, you are on the right track, but there is a bit more to it. Let's define digital data and take a look at how it is used in our daily lives.</a:t>
            </a:r>
            <a:endParaRPr lang="en-IN" sz="2400" dirty="0"/>
          </a:p>
        </p:txBody>
      </p:sp>
      <p:pic>
        <p:nvPicPr>
          <p:cNvPr id="4" name="Picture 2" descr="Image result for unstructured data">
            <a:extLst>
              <a:ext uri="{FF2B5EF4-FFF2-40B4-BE49-F238E27FC236}">
                <a16:creationId xmlns:a16="http://schemas.microsoft.com/office/drawing/2014/main" id="{38C29243-B36A-4DF5-AAD3-17233B78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50" y="1359797"/>
            <a:ext cx="45243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0F43-16A3-4F32-9EB1-609707F1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Data</a:t>
            </a:r>
          </a:p>
        </p:txBody>
      </p:sp>
      <p:pic>
        <p:nvPicPr>
          <p:cNvPr id="3074" name="Picture 2" descr="Image result for structured data and unstructured data and semi structured data">
            <a:extLst>
              <a:ext uri="{FF2B5EF4-FFF2-40B4-BE49-F238E27FC236}">
                <a16:creationId xmlns:a16="http://schemas.microsoft.com/office/drawing/2014/main" id="{E235136C-054D-46EC-8B5A-28FF9470F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669774"/>
            <a:ext cx="10151165" cy="45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0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6D52-A0C4-4485-B6D8-40DE7C7A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2: 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4425-FBDF-429D-9DB7-61B6249B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391478"/>
            <a:ext cx="11320602" cy="4856921"/>
          </a:xfrm>
        </p:spPr>
        <p:txBody>
          <a:bodyPr/>
          <a:lstStyle/>
          <a:p>
            <a:r>
              <a:rPr lang="en-US" sz="2400" dirty="0"/>
              <a:t>Data Integration is a data preprocessing technique that combines data from multiple sources and provides users a unified view of these data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098" name="Picture 2" descr="Data Integration in Data Mining : last night study">
            <a:extLst>
              <a:ext uri="{FF2B5EF4-FFF2-40B4-BE49-F238E27FC236}">
                <a16:creationId xmlns:a16="http://schemas.microsoft.com/office/drawing/2014/main" id="{1DC3EC10-C346-4E27-AA55-FB3BBF9B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2655612"/>
            <a:ext cx="9819861" cy="374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3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B655-3C66-4989-BA48-8247E5FC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3: Data Warehouse</a:t>
            </a:r>
          </a:p>
        </p:txBody>
      </p:sp>
      <p:pic>
        <p:nvPicPr>
          <p:cNvPr id="5122" name="Picture 2" descr="Image result for data warehouse">
            <a:extLst>
              <a:ext uri="{FF2B5EF4-FFF2-40B4-BE49-F238E27FC236}">
                <a16:creationId xmlns:a16="http://schemas.microsoft.com/office/drawing/2014/main" id="{9EB87635-2A48-49FB-BD10-4983E7399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5" y="1825625"/>
            <a:ext cx="9554817" cy="453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24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229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 INT323 DATABASE ESSENTIALS TOWARDS INFORMATICA Lecture 0  ‘ Let’s move toward the better way to store and manage the data’</vt:lpstr>
      <vt:lpstr>Marks criteria</vt:lpstr>
      <vt:lpstr>Data and information</vt:lpstr>
      <vt:lpstr>Database</vt:lpstr>
      <vt:lpstr>Database</vt:lpstr>
      <vt:lpstr>Unit 1: Digital Data and Bussiness Inteligence</vt:lpstr>
      <vt:lpstr>Types of Data</vt:lpstr>
      <vt:lpstr>Unit 2: Data integration</vt:lpstr>
      <vt:lpstr>Unit 3: Data Warehouse</vt:lpstr>
      <vt:lpstr>Unit 4: Multi-dimensional Data</vt:lpstr>
      <vt:lpstr>Unit 5: ETL processing with Rapid Miner</vt:lpstr>
      <vt:lpstr>Unit 6: Cloud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INT323 DATABASE ESSENTIALS TOWARDS INFORMATICA Lecture 0  ‘ Let’s move toward the better way to store and manage the data’</dc:title>
  <dc:creator>amanpreet kaur</dc:creator>
  <cp:lastModifiedBy>amanpreet kaur</cp:lastModifiedBy>
  <cp:revision>11</cp:revision>
  <dcterms:created xsi:type="dcterms:W3CDTF">2019-07-30T11:00:53Z</dcterms:created>
  <dcterms:modified xsi:type="dcterms:W3CDTF">2019-07-31T16:35:49Z</dcterms:modified>
</cp:coreProperties>
</file>