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81" r:id="rId5"/>
    <p:sldId id="258" r:id="rId6"/>
    <p:sldId id="259" r:id="rId7"/>
    <p:sldId id="260" r:id="rId8"/>
    <p:sldId id="286" r:id="rId9"/>
    <p:sldId id="261" r:id="rId10"/>
    <p:sldId id="262" r:id="rId11"/>
    <p:sldId id="271" r:id="rId12"/>
    <p:sldId id="263" r:id="rId13"/>
    <p:sldId id="289" r:id="rId14"/>
    <p:sldId id="264" r:id="rId15"/>
    <p:sldId id="265" r:id="rId16"/>
    <p:sldId id="266" r:id="rId17"/>
    <p:sldId id="267" r:id="rId18"/>
    <p:sldId id="268" r:id="rId19"/>
    <p:sldId id="269" r:id="rId20"/>
    <p:sldId id="270" r:id="rId21"/>
    <p:sldId id="291" r:id="rId22"/>
    <p:sldId id="273" r:id="rId23"/>
    <p:sldId id="292" r:id="rId24"/>
    <p:sldId id="275" r:id="rId25"/>
    <p:sldId id="276" r:id="rId26"/>
    <p:sldId id="279" r:id="rId27"/>
    <p:sldId id="277" r:id="rId28"/>
    <p:sldId id="287" r:id="rId29"/>
    <p:sldId id="278" r:id="rId30"/>
    <p:sldId id="288" r:id="rId31"/>
    <p:sldId id="282" r:id="rId32"/>
    <p:sldId id="28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bg>
      <p:bgPr>
        <a:solidFill>
          <a:schemeClr val="bg1"/>
        </a:solidFill>
        <a:effectLst/>
      </p:bgPr>
    </p:bg>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zure.microsoft.com/en-in/services/sql-database/" TargetMode="External"/><Relationship Id="rId2" Type="http://schemas.openxmlformats.org/officeDocument/2006/relationships/hyperlink" Target="https://aws.amazon.com/products/database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sap.com/india/products/hana.html" TargetMode="External"/><Relationship Id="rId2" Type="http://schemas.openxmlformats.org/officeDocument/2006/relationships/hyperlink" Target="https://cloud.google.com/sql/" TargetMode="External"/><Relationship Id="rId1" Type="http://schemas.openxmlformats.org/officeDocument/2006/relationships/slideLayout" Target="../slideLayouts/slideLayout2.xml"/><Relationship Id="rId5" Type="http://schemas.openxmlformats.org/officeDocument/2006/relationships/hyperlink" Target="https://www.oracle.com/database/solutions/private-dbaas.html" TargetMode="External"/><Relationship Id="rId4" Type="http://schemas.openxmlformats.org/officeDocument/2006/relationships/hyperlink" Target="https://www.simplilearn.com/what-is-aws-artic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op 7 Cloud Databases - Revolutionizing Cloud Computing">
            <a:extLst>
              <a:ext uri="{FF2B5EF4-FFF2-40B4-BE49-F238E27FC236}">
                <a16:creationId xmlns:a16="http://schemas.microsoft.com/office/drawing/2014/main" id="{92CB1E77-3ADB-4CFD-93A0-494BEE6D4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399" y="0"/>
            <a:ext cx="8791575" cy="63610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2057399" y="3973443"/>
            <a:ext cx="8791575" cy="2387600"/>
          </a:xfrm>
        </p:spPr>
        <p:txBody>
          <a:bodyPr vert="horz" lIns="91440" tIns="45720" rIns="91440" bIns="45720" rtlCol="0" anchor="ctr">
            <a:normAutofit/>
          </a:bodyPr>
          <a:lstStyle/>
          <a:p>
            <a:pPr algn="ctr"/>
            <a:r>
              <a:rPr lang="en-US" sz="5400" dirty="0"/>
              <a:t>C</a:t>
            </a:r>
            <a:r>
              <a:rPr lang="en-US" dirty="0"/>
              <a:t>loud </a:t>
            </a:r>
            <a:r>
              <a:rPr lang="en-US" sz="5400" dirty="0"/>
              <a:t>C</a:t>
            </a:r>
            <a:r>
              <a:rPr lang="en-US" dirty="0"/>
              <a:t>omputing And databases </a:t>
            </a:r>
          </a:p>
        </p:txBody>
      </p:sp>
    </p:spTree>
    <p:extLst>
      <p:ext uri="{BB962C8B-B14F-4D97-AF65-F5344CB8AC3E}">
        <p14:creationId xmlns:p14="http://schemas.microsoft.com/office/powerpoint/2010/main" val="3856144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7502A-84FA-4CCE-8F7E-C1B223FFCD8B}"/>
              </a:ext>
            </a:extLst>
          </p:cNvPr>
          <p:cNvSpPr>
            <a:spLocks noGrp="1"/>
          </p:cNvSpPr>
          <p:nvPr>
            <p:ph type="title"/>
          </p:nvPr>
        </p:nvSpPr>
        <p:spPr>
          <a:xfrm>
            <a:off x="1141413" y="-607"/>
            <a:ext cx="9905998" cy="1478570"/>
          </a:xfrm>
        </p:spPr>
        <p:txBody>
          <a:bodyPr/>
          <a:lstStyle/>
          <a:p>
            <a:pPr algn="ctr"/>
            <a:r>
              <a:rPr lang="en-US" sz="4200" dirty="0"/>
              <a:t>Virtual machine image </a:t>
            </a:r>
            <a:endParaRPr lang="en-US" dirty="0"/>
          </a:p>
        </p:txBody>
      </p:sp>
      <p:sp>
        <p:nvSpPr>
          <p:cNvPr id="3" name="Content Placeholder 2">
            <a:extLst>
              <a:ext uri="{FF2B5EF4-FFF2-40B4-BE49-F238E27FC236}">
                <a16:creationId xmlns:a16="http://schemas.microsoft.com/office/drawing/2014/main" id="{A2CE3F36-95AE-49EF-AF85-AA6E2F5188FA}"/>
              </a:ext>
            </a:extLst>
          </p:cNvPr>
          <p:cNvSpPr>
            <a:spLocks noGrp="1"/>
          </p:cNvSpPr>
          <p:nvPr>
            <p:ph idx="1"/>
          </p:nvPr>
        </p:nvSpPr>
        <p:spPr>
          <a:xfrm>
            <a:off x="1141412" y="1477962"/>
            <a:ext cx="9905999" cy="3541714"/>
          </a:xfrm>
        </p:spPr>
        <p:txBody>
          <a:bodyPr vert="horz" lIns="91440" tIns="45720" rIns="91440" bIns="45720" rtlCol="0" anchor="t">
            <a:normAutofit/>
          </a:bodyPr>
          <a:lstStyle/>
          <a:p>
            <a:r>
              <a:rPr lang="en-US" sz="3000" dirty="0"/>
              <a:t>Cloud platforms allow users to purchase virtual-machine instances for a limited time </a:t>
            </a:r>
            <a:endParaRPr lang="en-US" dirty="0"/>
          </a:p>
          <a:p>
            <a:r>
              <a:rPr lang="en-US" sz="3000" dirty="0"/>
              <a:t>Users can upload their own machine image or use </a:t>
            </a:r>
            <a:r>
              <a:rPr lang="en-US" sz="3000" dirty="0" err="1"/>
              <a:t>ready made</a:t>
            </a:r>
            <a:r>
              <a:rPr lang="en-US" sz="3000" dirty="0"/>
              <a:t> machine images </a:t>
            </a:r>
          </a:p>
        </p:txBody>
      </p:sp>
    </p:spTree>
    <p:extLst>
      <p:ext uri="{BB962C8B-B14F-4D97-AF65-F5344CB8AC3E}">
        <p14:creationId xmlns:p14="http://schemas.microsoft.com/office/powerpoint/2010/main" val="1449731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5D56-011E-4616-B51C-C3E2965F6502}"/>
              </a:ext>
            </a:extLst>
          </p:cNvPr>
          <p:cNvSpPr>
            <a:spLocks noGrp="1"/>
          </p:cNvSpPr>
          <p:nvPr>
            <p:ph type="title"/>
          </p:nvPr>
        </p:nvSpPr>
        <p:spPr/>
        <p:txBody>
          <a:bodyPr/>
          <a:lstStyle/>
          <a:p>
            <a:pPr algn="ctr"/>
            <a:r>
              <a:rPr lang="en-US" dirty="0"/>
              <a:t>Virtual machine image</a:t>
            </a:r>
            <a:endParaRPr lang="en-IN" dirty="0"/>
          </a:p>
        </p:txBody>
      </p:sp>
      <p:sp>
        <p:nvSpPr>
          <p:cNvPr id="3" name="Content Placeholder 2">
            <a:extLst>
              <a:ext uri="{FF2B5EF4-FFF2-40B4-BE49-F238E27FC236}">
                <a16:creationId xmlns:a16="http://schemas.microsoft.com/office/drawing/2014/main" id="{80B41BAB-5A3C-4E5E-B5B7-6E074AC97B31}"/>
              </a:ext>
            </a:extLst>
          </p:cNvPr>
          <p:cNvSpPr>
            <a:spLocks noGrp="1"/>
          </p:cNvSpPr>
          <p:nvPr>
            <p:ph idx="1"/>
          </p:nvPr>
        </p:nvSpPr>
        <p:spPr/>
        <p:txBody>
          <a:bodyPr/>
          <a:lstStyle/>
          <a:p>
            <a:r>
              <a:rPr lang="en-US" dirty="0"/>
              <a:t>Cloud platforms allow users to purchase virtual-machine instances for a limited time, and one can run a database on such virtual machines. </a:t>
            </a:r>
          </a:p>
          <a:p>
            <a:pPr marL="0" indent="0">
              <a:buNone/>
            </a:pPr>
            <a:r>
              <a:rPr lang="en-US" dirty="0"/>
              <a:t>• Users can either upload their own machine image with a database installed on it, or use ready-made machine images that already include an optimized installation of a database</a:t>
            </a:r>
            <a:endParaRPr lang="en-IN" dirty="0"/>
          </a:p>
        </p:txBody>
      </p:sp>
    </p:spTree>
    <p:extLst>
      <p:ext uri="{BB962C8B-B14F-4D97-AF65-F5344CB8AC3E}">
        <p14:creationId xmlns:p14="http://schemas.microsoft.com/office/powerpoint/2010/main" val="4184200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9B92-89E2-4351-8C2C-B4E5D6B581B3}"/>
              </a:ext>
            </a:extLst>
          </p:cNvPr>
          <p:cNvSpPr>
            <a:spLocks noGrp="1"/>
          </p:cNvSpPr>
          <p:nvPr>
            <p:ph type="title"/>
          </p:nvPr>
        </p:nvSpPr>
        <p:spPr>
          <a:xfrm>
            <a:off x="1141413" y="-607"/>
            <a:ext cx="9905998" cy="1478570"/>
          </a:xfrm>
        </p:spPr>
        <p:txBody>
          <a:bodyPr/>
          <a:lstStyle/>
          <a:p>
            <a:pPr algn="ctr"/>
            <a:r>
              <a:rPr lang="en-US" sz="4200" dirty="0"/>
              <a:t>Database as a service (</a:t>
            </a:r>
            <a:r>
              <a:rPr lang="en-US" sz="4200" dirty="0" err="1"/>
              <a:t>DBaas</a:t>
            </a:r>
            <a:r>
              <a:rPr lang="en-US" sz="4200" dirty="0"/>
              <a:t>)</a:t>
            </a:r>
            <a:endParaRPr lang="en-US" dirty="0"/>
          </a:p>
        </p:txBody>
      </p:sp>
      <p:sp>
        <p:nvSpPr>
          <p:cNvPr id="3" name="Content Placeholder 2">
            <a:extLst>
              <a:ext uri="{FF2B5EF4-FFF2-40B4-BE49-F238E27FC236}">
                <a16:creationId xmlns:a16="http://schemas.microsoft.com/office/drawing/2014/main" id="{D40023FF-6860-4861-88B3-3BED44C2130F}"/>
              </a:ext>
            </a:extLst>
          </p:cNvPr>
          <p:cNvSpPr>
            <a:spLocks noGrp="1"/>
          </p:cNvSpPr>
          <p:nvPr>
            <p:ph idx="1"/>
          </p:nvPr>
        </p:nvSpPr>
        <p:spPr>
          <a:xfrm>
            <a:off x="1141412" y="1477962"/>
            <a:ext cx="9905999" cy="3541714"/>
          </a:xfrm>
        </p:spPr>
        <p:txBody>
          <a:bodyPr vert="horz" lIns="91440" tIns="45720" rIns="91440" bIns="45720" rtlCol="0" anchor="t">
            <a:normAutofit/>
          </a:bodyPr>
          <a:lstStyle/>
          <a:p>
            <a:r>
              <a:rPr lang="en-US" sz="3000" dirty="0"/>
              <a:t>With this model, owners don't have to install and maintain the database themselves.</a:t>
            </a:r>
            <a:endParaRPr lang="en-US" dirty="0"/>
          </a:p>
          <a:p>
            <a:r>
              <a:rPr lang="en-US" sz="3000" dirty="0"/>
              <a:t>Instead the provider takes responsibility for installing and maintaining the database, while the owner gets </a:t>
            </a:r>
            <a:r>
              <a:rPr lang="en-US" sz="3000" dirty="0" err="1"/>
              <a:t>apropriately</a:t>
            </a:r>
            <a:r>
              <a:rPr lang="en-US" sz="3000" dirty="0"/>
              <a:t> charged </a:t>
            </a:r>
          </a:p>
        </p:txBody>
      </p:sp>
      <p:pic>
        <p:nvPicPr>
          <p:cNvPr id="4" name="Picture 4">
            <a:extLst>
              <a:ext uri="{FF2B5EF4-FFF2-40B4-BE49-F238E27FC236}">
                <a16:creationId xmlns:a16="http://schemas.microsoft.com/office/drawing/2014/main" id="{CF42787C-C816-4946-8EE3-039C015AB3A5}"/>
              </a:ext>
            </a:extLst>
          </p:cNvPr>
          <p:cNvPicPr>
            <a:picLocks noChangeAspect="1"/>
          </p:cNvPicPr>
          <p:nvPr/>
        </p:nvPicPr>
        <p:blipFill>
          <a:blip r:embed="rId2"/>
          <a:stretch>
            <a:fillRect/>
          </a:stretch>
        </p:blipFill>
        <p:spPr>
          <a:xfrm>
            <a:off x="5124450" y="4239539"/>
            <a:ext cx="3286125" cy="2188921"/>
          </a:xfrm>
          <a:prstGeom prst="rect">
            <a:avLst/>
          </a:prstGeom>
        </p:spPr>
      </p:pic>
    </p:spTree>
    <p:extLst>
      <p:ext uri="{BB962C8B-B14F-4D97-AF65-F5344CB8AC3E}">
        <p14:creationId xmlns:p14="http://schemas.microsoft.com/office/powerpoint/2010/main" val="3285839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6C6759-4E63-454C-ADE9-CF21144944B0}"/>
              </a:ext>
            </a:extLst>
          </p:cNvPr>
          <p:cNvPicPr>
            <a:picLocks noGrp="1" noChangeAspect="1"/>
          </p:cNvPicPr>
          <p:nvPr>
            <p:ph idx="1"/>
          </p:nvPr>
        </p:nvPicPr>
        <p:blipFill>
          <a:blip r:embed="rId2"/>
          <a:stretch>
            <a:fillRect/>
          </a:stretch>
        </p:blipFill>
        <p:spPr>
          <a:xfrm>
            <a:off x="768626" y="238539"/>
            <a:ext cx="10177670" cy="6347791"/>
          </a:xfrm>
        </p:spPr>
      </p:pic>
    </p:spTree>
    <p:extLst>
      <p:ext uri="{BB962C8B-B14F-4D97-AF65-F5344CB8AC3E}">
        <p14:creationId xmlns:p14="http://schemas.microsoft.com/office/powerpoint/2010/main" val="3337104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27473-AC9E-482C-9A14-5A6EA0B3302C}"/>
              </a:ext>
            </a:extLst>
          </p:cNvPr>
          <p:cNvSpPr>
            <a:spLocks noGrp="1"/>
          </p:cNvSpPr>
          <p:nvPr>
            <p:ph type="title"/>
          </p:nvPr>
        </p:nvSpPr>
        <p:spPr>
          <a:xfrm>
            <a:off x="1141413" y="-607"/>
            <a:ext cx="9905998" cy="1478570"/>
          </a:xfrm>
        </p:spPr>
        <p:txBody>
          <a:bodyPr/>
          <a:lstStyle/>
          <a:p>
            <a:pPr algn="ctr"/>
            <a:r>
              <a:rPr lang="en-US" sz="4200" dirty="0"/>
              <a:t>Data model </a:t>
            </a:r>
            <a:endParaRPr lang="en-US" dirty="0"/>
          </a:p>
        </p:txBody>
      </p:sp>
      <p:sp>
        <p:nvSpPr>
          <p:cNvPr id="3" name="Content Placeholder 2">
            <a:extLst>
              <a:ext uri="{FF2B5EF4-FFF2-40B4-BE49-F238E27FC236}">
                <a16:creationId xmlns:a16="http://schemas.microsoft.com/office/drawing/2014/main" id="{87CF9B8F-2B34-4C3F-AF2E-47F04225F655}"/>
              </a:ext>
            </a:extLst>
          </p:cNvPr>
          <p:cNvSpPr>
            <a:spLocks noGrp="1"/>
          </p:cNvSpPr>
          <p:nvPr>
            <p:ph idx="1"/>
          </p:nvPr>
        </p:nvSpPr>
        <p:spPr>
          <a:xfrm>
            <a:off x="1141412" y="1477962"/>
            <a:ext cx="9905999" cy="3541714"/>
          </a:xfrm>
        </p:spPr>
        <p:txBody>
          <a:bodyPr vert="horz" lIns="91440" tIns="45720" rIns="91440" bIns="45720" rtlCol="0" anchor="t">
            <a:normAutofit fontScale="92500"/>
          </a:bodyPr>
          <a:lstStyle/>
          <a:p>
            <a:r>
              <a:rPr lang="en-US" sz="3000" dirty="0"/>
              <a:t>The design and development of typical systems utilize data management and relational databases as their key building blocks</a:t>
            </a:r>
          </a:p>
          <a:p>
            <a:r>
              <a:rPr lang="en-US" sz="3000" dirty="0"/>
              <a:t>Advanced queries expressed in SQL work well with relational databases </a:t>
            </a:r>
          </a:p>
          <a:p>
            <a:r>
              <a:rPr lang="en-US" sz="3000" dirty="0"/>
              <a:t>However relational database technology was not </a:t>
            </a:r>
            <a:r>
              <a:rPr lang="en-US" sz="3000" dirty="0" err="1"/>
              <a:t>initialy</a:t>
            </a:r>
            <a:r>
              <a:rPr lang="en-US" sz="3000" dirty="0"/>
              <a:t> designed or developed for use over distributed systems </a:t>
            </a:r>
          </a:p>
          <a:p>
            <a:endParaRPr lang="en-US" sz="3000" dirty="0"/>
          </a:p>
        </p:txBody>
      </p:sp>
    </p:spTree>
    <p:extLst>
      <p:ext uri="{BB962C8B-B14F-4D97-AF65-F5344CB8AC3E}">
        <p14:creationId xmlns:p14="http://schemas.microsoft.com/office/powerpoint/2010/main" val="3807474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8E9B9D-937D-4FE0-B893-280E734D3C6A}"/>
              </a:ext>
            </a:extLst>
          </p:cNvPr>
          <p:cNvSpPr>
            <a:spLocks noGrp="1"/>
          </p:cNvSpPr>
          <p:nvPr>
            <p:ph idx="1"/>
          </p:nvPr>
        </p:nvSpPr>
        <p:spPr>
          <a:xfrm>
            <a:off x="1274762" y="754062"/>
            <a:ext cx="9905999" cy="5437189"/>
          </a:xfrm>
        </p:spPr>
        <p:txBody>
          <a:bodyPr vert="horz" lIns="91440" tIns="45720" rIns="91440" bIns="45720" rtlCol="0" anchor="t">
            <a:normAutofit fontScale="92500"/>
          </a:bodyPr>
          <a:lstStyle/>
          <a:p>
            <a:r>
              <a:rPr lang="en-US" sz="3000" dirty="0"/>
              <a:t>Modern relational databases have shown poor performance on data-intensive systems, and so has risen the idea of utilizing NoSQL with database management systems </a:t>
            </a:r>
            <a:endParaRPr lang="en-US" dirty="0"/>
          </a:p>
          <a:p>
            <a:r>
              <a:rPr lang="en-US" sz="3000" dirty="0"/>
              <a:t>Within the NoSQL implemented storage, there are no requirements for fixed table schemes </a:t>
            </a:r>
          </a:p>
          <a:p>
            <a:r>
              <a:rPr lang="en-US" sz="3000" dirty="0"/>
              <a:t>NoSQL databases provide efficient horizontal scalability, good performance and ease of assembly into cloud applications </a:t>
            </a:r>
          </a:p>
          <a:p>
            <a:r>
              <a:rPr lang="en-US" sz="3000" dirty="0"/>
              <a:t>It is important to differentiate between relational cloud databases as to opposed non-relational or NoSQL databases</a:t>
            </a:r>
          </a:p>
          <a:p>
            <a:endParaRPr lang="en-US" sz="3000" dirty="0"/>
          </a:p>
        </p:txBody>
      </p:sp>
    </p:spTree>
    <p:extLst>
      <p:ext uri="{BB962C8B-B14F-4D97-AF65-F5344CB8AC3E}">
        <p14:creationId xmlns:p14="http://schemas.microsoft.com/office/powerpoint/2010/main" val="2555404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3A13-28FC-4F0E-8A05-DB61E04EA574}"/>
              </a:ext>
            </a:extLst>
          </p:cNvPr>
          <p:cNvSpPr>
            <a:spLocks noGrp="1"/>
          </p:cNvSpPr>
          <p:nvPr>
            <p:ph type="title"/>
          </p:nvPr>
        </p:nvSpPr>
        <p:spPr>
          <a:xfrm>
            <a:off x="1141413" y="-607"/>
            <a:ext cx="9905998" cy="1478570"/>
          </a:xfrm>
        </p:spPr>
        <p:txBody>
          <a:bodyPr>
            <a:normAutofit/>
          </a:bodyPr>
          <a:lstStyle/>
          <a:p>
            <a:pPr algn="ctr"/>
            <a:r>
              <a:rPr lang="en-US" sz="4200" dirty="0"/>
              <a:t>SQL databases</a:t>
            </a:r>
          </a:p>
        </p:txBody>
      </p:sp>
      <p:sp>
        <p:nvSpPr>
          <p:cNvPr id="3" name="Content Placeholder 2">
            <a:extLst>
              <a:ext uri="{FF2B5EF4-FFF2-40B4-BE49-F238E27FC236}">
                <a16:creationId xmlns:a16="http://schemas.microsoft.com/office/drawing/2014/main" id="{8A0A4478-2948-484D-9D87-86CEEEE7B1C6}"/>
              </a:ext>
            </a:extLst>
          </p:cNvPr>
          <p:cNvSpPr>
            <a:spLocks noGrp="1"/>
          </p:cNvSpPr>
          <p:nvPr>
            <p:ph idx="1"/>
          </p:nvPr>
        </p:nvSpPr>
        <p:spPr>
          <a:xfrm>
            <a:off x="1179512" y="1477962"/>
            <a:ext cx="9905999" cy="3541714"/>
          </a:xfrm>
        </p:spPr>
        <p:txBody>
          <a:bodyPr vert="horz" lIns="91440" tIns="45720" rIns="91440" bIns="45720" rtlCol="0" anchor="t">
            <a:normAutofit/>
          </a:bodyPr>
          <a:lstStyle/>
          <a:p>
            <a:r>
              <a:rPr lang="en-US" sz="3000" dirty="0"/>
              <a:t>Or relational databases, can either run in the cloud or a virtual machine as a service </a:t>
            </a:r>
            <a:endParaRPr lang="en-US" dirty="0"/>
          </a:p>
          <a:p>
            <a:r>
              <a:rPr lang="en-US" sz="3000" dirty="0"/>
              <a:t>While they are easily vertically scalable, </a:t>
            </a:r>
            <a:r>
              <a:rPr lang="en-US" sz="3000" dirty="0" err="1"/>
              <a:t>horizonatal</a:t>
            </a:r>
            <a:r>
              <a:rPr lang="en-US" sz="3000" dirty="0"/>
              <a:t> scalability poses a challenge </a:t>
            </a:r>
          </a:p>
        </p:txBody>
      </p:sp>
      <p:pic>
        <p:nvPicPr>
          <p:cNvPr id="4" name="Picture 4" descr="A close up of a sign&#10;&#10;Description generated with very high confidence">
            <a:extLst>
              <a:ext uri="{FF2B5EF4-FFF2-40B4-BE49-F238E27FC236}">
                <a16:creationId xmlns:a16="http://schemas.microsoft.com/office/drawing/2014/main" id="{FEA46719-49D5-4796-944F-DC8BC73C235F}"/>
              </a:ext>
            </a:extLst>
          </p:cNvPr>
          <p:cNvPicPr>
            <a:picLocks noChangeAspect="1"/>
          </p:cNvPicPr>
          <p:nvPr/>
        </p:nvPicPr>
        <p:blipFill>
          <a:blip r:embed="rId2"/>
          <a:stretch>
            <a:fillRect/>
          </a:stretch>
        </p:blipFill>
        <p:spPr>
          <a:xfrm>
            <a:off x="2462213" y="4310063"/>
            <a:ext cx="2143125" cy="2143125"/>
          </a:xfrm>
          <a:prstGeom prst="rect">
            <a:avLst/>
          </a:prstGeom>
        </p:spPr>
      </p:pic>
      <p:pic>
        <p:nvPicPr>
          <p:cNvPr id="8" name="Picture 8">
            <a:extLst>
              <a:ext uri="{FF2B5EF4-FFF2-40B4-BE49-F238E27FC236}">
                <a16:creationId xmlns:a16="http://schemas.microsoft.com/office/drawing/2014/main" id="{D738E658-4E81-4C2F-81F8-33A569ED3EFF}"/>
              </a:ext>
            </a:extLst>
          </p:cNvPr>
          <p:cNvPicPr>
            <a:picLocks noChangeAspect="1"/>
          </p:cNvPicPr>
          <p:nvPr/>
        </p:nvPicPr>
        <p:blipFill>
          <a:blip r:embed="rId3"/>
          <a:stretch>
            <a:fillRect/>
          </a:stretch>
        </p:blipFill>
        <p:spPr>
          <a:xfrm>
            <a:off x="6191250" y="4457031"/>
            <a:ext cx="3600450" cy="1849189"/>
          </a:xfrm>
          <a:prstGeom prst="rect">
            <a:avLst/>
          </a:prstGeom>
        </p:spPr>
      </p:pic>
    </p:spTree>
    <p:extLst>
      <p:ext uri="{BB962C8B-B14F-4D97-AF65-F5344CB8AC3E}">
        <p14:creationId xmlns:p14="http://schemas.microsoft.com/office/powerpoint/2010/main" val="100590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3FB6-AAB2-401D-BBD5-653D8FD7BB9C}"/>
              </a:ext>
            </a:extLst>
          </p:cNvPr>
          <p:cNvSpPr>
            <a:spLocks noGrp="1"/>
          </p:cNvSpPr>
          <p:nvPr>
            <p:ph type="title"/>
          </p:nvPr>
        </p:nvSpPr>
        <p:spPr>
          <a:xfrm>
            <a:off x="1141413" y="2655"/>
            <a:ext cx="9905998" cy="1478570"/>
          </a:xfrm>
        </p:spPr>
        <p:txBody>
          <a:bodyPr/>
          <a:lstStyle/>
          <a:p>
            <a:pPr algn="ctr"/>
            <a:r>
              <a:rPr lang="en-US" sz="4200" dirty="0" err="1"/>
              <a:t>NoSql</a:t>
            </a:r>
            <a:r>
              <a:rPr lang="en-US" sz="4200" dirty="0"/>
              <a:t> databases</a:t>
            </a:r>
            <a:endParaRPr lang="en-US" dirty="0"/>
          </a:p>
        </p:txBody>
      </p:sp>
      <p:sp>
        <p:nvSpPr>
          <p:cNvPr id="3" name="Content Placeholder 2">
            <a:extLst>
              <a:ext uri="{FF2B5EF4-FFF2-40B4-BE49-F238E27FC236}">
                <a16:creationId xmlns:a16="http://schemas.microsoft.com/office/drawing/2014/main" id="{A9AFB423-B252-4C39-BCFC-424D8A7A2E08}"/>
              </a:ext>
            </a:extLst>
          </p:cNvPr>
          <p:cNvSpPr>
            <a:spLocks noGrp="1"/>
          </p:cNvSpPr>
          <p:nvPr>
            <p:ph idx="1"/>
          </p:nvPr>
        </p:nvSpPr>
        <p:spPr>
          <a:xfrm>
            <a:off x="1141412" y="1878012"/>
            <a:ext cx="10191749" cy="4297581"/>
          </a:xfrm>
        </p:spPr>
        <p:txBody>
          <a:bodyPr vert="horz" lIns="91440" tIns="45720" rIns="91440" bIns="45720" rtlCol="0" anchor="t">
            <a:normAutofit/>
          </a:bodyPr>
          <a:lstStyle/>
          <a:p>
            <a:r>
              <a:rPr lang="en-US" sz="3000" dirty="0"/>
              <a:t>Are another type of database which can run in the cloud.</a:t>
            </a:r>
            <a:endParaRPr lang="en-US" dirty="0"/>
          </a:p>
          <a:p>
            <a:r>
              <a:rPr lang="en-US" sz="3000" dirty="0"/>
              <a:t>They are built to service heavy read/write loads and can scale up and down easily </a:t>
            </a:r>
          </a:p>
          <a:p>
            <a:r>
              <a:rPr lang="en-US" sz="3000" dirty="0"/>
              <a:t>But most contemporary applications are built on a SQL data model so working with NoSQL can require complete rewrite of application code </a:t>
            </a:r>
          </a:p>
          <a:p>
            <a:endParaRPr lang="en-US" sz="3000" dirty="0"/>
          </a:p>
        </p:txBody>
      </p:sp>
    </p:spTree>
    <p:extLst>
      <p:ext uri="{BB962C8B-B14F-4D97-AF65-F5344CB8AC3E}">
        <p14:creationId xmlns:p14="http://schemas.microsoft.com/office/powerpoint/2010/main" val="402367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19B15E-E722-435D-96F7-EAF9C79B6638}"/>
              </a:ext>
            </a:extLst>
          </p:cNvPr>
          <p:cNvSpPr>
            <a:spLocks noGrp="1"/>
          </p:cNvSpPr>
          <p:nvPr>
            <p:ph idx="1"/>
          </p:nvPr>
        </p:nvSpPr>
        <p:spPr>
          <a:xfrm>
            <a:off x="1297987" y="255761"/>
            <a:ext cx="9905999" cy="6026042"/>
          </a:xfrm>
        </p:spPr>
        <p:txBody>
          <a:bodyPr vert="horz" lIns="91440" tIns="45720" rIns="91440" bIns="45720" rtlCol="0" anchor="t">
            <a:normAutofit/>
          </a:bodyPr>
          <a:lstStyle/>
          <a:p>
            <a:r>
              <a:rPr lang="en-US" sz="3000" dirty="0"/>
              <a:t>A multi model database provides a SQL interface to users and thus facilitates the usage of such databases for contemporary applications </a:t>
            </a:r>
            <a:r>
              <a:rPr lang="en-US" sz="3000" dirty="0" err="1"/>
              <a:t>bulit</a:t>
            </a:r>
            <a:r>
              <a:rPr lang="en-US" sz="3000" dirty="0"/>
              <a:t> around a SQL data model </a:t>
            </a:r>
          </a:p>
          <a:p>
            <a:endParaRPr lang="en-US" sz="3000" dirty="0"/>
          </a:p>
          <a:p>
            <a:endParaRPr lang="en-US" sz="3000" dirty="0"/>
          </a:p>
          <a:p>
            <a:endParaRPr lang="en-US" dirty="0"/>
          </a:p>
        </p:txBody>
      </p:sp>
      <p:pic>
        <p:nvPicPr>
          <p:cNvPr id="2" name="Picture 3">
            <a:extLst>
              <a:ext uri="{FF2B5EF4-FFF2-40B4-BE49-F238E27FC236}">
                <a16:creationId xmlns:a16="http://schemas.microsoft.com/office/drawing/2014/main" id="{A1C9B074-88EC-42B0-86B5-6E68B16AF03D}"/>
              </a:ext>
            </a:extLst>
          </p:cNvPr>
          <p:cNvPicPr>
            <a:picLocks noChangeAspect="1"/>
          </p:cNvPicPr>
          <p:nvPr/>
        </p:nvPicPr>
        <p:blipFill>
          <a:blip r:embed="rId2"/>
          <a:stretch>
            <a:fillRect/>
          </a:stretch>
        </p:blipFill>
        <p:spPr>
          <a:xfrm>
            <a:off x="2095500" y="3333750"/>
            <a:ext cx="3419475" cy="2038350"/>
          </a:xfrm>
          <a:prstGeom prst="rect">
            <a:avLst/>
          </a:prstGeom>
        </p:spPr>
      </p:pic>
      <p:pic>
        <p:nvPicPr>
          <p:cNvPr id="5" name="Picture 5">
            <a:extLst>
              <a:ext uri="{FF2B5EF4-FFF2-40B4-BE49-F238E27FC236}">
                <a16:creationId xmlns:a16="http://schemas.microsoft.com/office/drawing/2014/main" id="{480E2A79-4DDC-462E-9749-21636A8D2363}"/>
              </a:ext>
            </a:extLst>
          </p:cNvPr>
          <p:cNvPicPr>
            <a:picLocks noChangeAspect="1"/>
          </p:cNvPicPr>
          <p:nvPr/>
        </p:nvPicPr>
        <p:blipFill>
          <a:blip r:embed="rId3"/>
          <a:stretch>
            <a:fillRect/>
          </a:stretch>
        </p:blipFill>
        <p:spPr>
          <a:xfrm>
            <a:off x="6667500" y="3324225"/>
            <a:ext cx="3676650" cy="2066925"/>
          </a:xfrm>
          <a:prstGeom prst="rect">
            <a:avLst/>
          </a:prstGeom>
        </p:spPr>
      </p:pic>
    </p:spTree>
    <p:extLst>
      <p:ext uri="{BB962C8B-B14F-4D97-AF65-F5344CB8AC3E}">
        <p14:creationId xmlns:p14="http://schemas.microsoft.com/office/powerpoint/2010/main" val="292213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C1A4-1EE7-442A-A2F0-D5C1544178B7}"/>
              </a:ext>
            </a:extLst>
          </p:cNvPr>
          <p:cNvSpPr>
            <a:spLocks noGrp="1"/>
          </p:cNvSpPr>
          <p:nvPr>
            <p:ph type="title"/>
          </p:nvPr>
        </p:nvSpPr>
        <p:spPr>
          <a:xfrm>
            <a:off x="1141411" y="608688"/>
            <a:ext cx="9906000" cy="1477961"/>
          </a:xfrm>
        </p:spPr>
        <p:txBody>
          <a:bodyPr/>
          <a:lstStyle/>
          <a:p>
            <a:pPr algn="ctr"/>
            <a:r>
              <a:rPr lang="en-US" sz="4200" dirty="0" err="1"/>
              <a:t>Sql</a:t>
            </a:r>
            <a:r>
              <a:rPr lang="en-US" sz="4200" dirty="0"/>
              <a:t> data model examples </a:t>
            </a:r>
          </a:p>
        </p:txBody>
      </p:sp>
      <p:sp>
        <p:nvSpPr>
          <p:cNvPr id="3" name="Text Placeholder 2">
            <a:extLst>
              <a:ext uri="{FF2B5EF4-FFF2-40B4-BE49-F238E27FC236}">
                <a16:creationId xmlns:a16="http://schemas.microsoft.com/office/drawing/2014/main" id="{3D5FA8C8-8A6F-48BC-AE6B-EF7BAFF12028}"/>
              </a:ext>
            </a:extLst>
          </p:cNvPr>
          <p:cNvSpPr>
            <a:spLocks noGrp="1"/>
          </p:cNvSpPr>
          <p:nvPr>
            <p:ph type="body" idx="1"/>
          </p:nvPr>
        </p:nvSpPr>
        <p:spPr>
          <a:xfrm>
            <a:off x="1255197" y="2051158"/>
            <a:ext cx="4649783" cy="1032678"/>
          </a:xfrm>
        </p:spPr>
        <p:txBody>
          <a:bodyPr vert="horz" lIns="91440" tIns="45720" rIns="91440" bIns="45720" rtlCol="0" anchor="ctr">
            <a:normAutofit/>
          </a:bodyPr>
          <a:lstStyle/>
          <a:p>
            <a:pPr algn="ctr"/>
            <a:r>
              <a:rPr lang="en-US" sz="3000" dirty="0">
                <a:solidFill>
                  <a:srgbClr val="00B0F0"/>
                </a:solidFill>
              </a:rPr>
              <a:t>Virtual machine deployment</a:t>
            </a:r>
          </a:p>
        </p:txBody>
      </p:sp>
      <p:sp>
        <p:nvSpPr>
          <p:cNvPr id="4" name="Content Placeholder 3">
            <a:extLst>
              <a:ext uri="{FF2B5EF4-FFF2-40B4-BE49-F238E27FC236}">
                <a16:creationId xmlns:a16="http://schemas.microsoft.com/office/drawing/2014/main" id="{BCEB7B6F-B882-4E34-AD3A-BCDDE052E697}"/>
              </a:ext>
            </a:extLst>
          </p:cNvPr>
          <p:cNvSpPr>
            <a:spLocks noGrp="1"/>
          </p:cNvSpPr>
          <p:nvPr>
            <p:ph sz="half" idx="2"/>
          </p:nvPr>
        </p:nvSpPr>
        <p:spPr/>
        <p:txBody>
          <a:bodyPr vert="horz" lIns="91440" tIns="45720" rIns="91440" bIns="45720" rtlCol="0" anchor="t">
            <a:normAutofit/>
          </a:bodyPr>
          <a:lstStyle/>
          <a:p>
            <a:pPr marL="457200" indent="-457200">
              <a:buAutoNum type="arabicPeriod"/>
            </a:pPr>
            <a:r>
              <a:rPr lang="en-US" sz="3000" dirty="0"/>
              <a:t>EDB </a:t>
            </a:r>
            <a:r>
              <a:rPr lang="en-US" sz="3000" dirty="0" err="1"/>
              <a:t>Postgress</a:t>
            </a:r>
            <a:r>
              <a:rPr lang="en-US" sz="3000" dirty="0"/>
              <a:t> advanced server </a:t>
            </a:r>
            <a:endParaRPr lang="en-US" dirty="0"/>
          </a:p>
          <a:p>
            <a:pPr marL="457200" indent="-457200">
              <a:buAutoNum type="arabicPeriod"/>
            </a:pPr>
            <a:r>
              <a:rPr lang="en-US" sz="3000" dirty="0"/>
              <a:t>IBM DB2</a:t>
            </a:r>
          </a:p>
          <a:p>
            <a:pPr marL="457200" indent="-457200">
              <a:buAutoNum type="arabicPeriod"/>
            </a:pPr>
            <a:r>
              <a:rPr lang="en-US" sz="3000" dirty="0"/>
              <a:t>MySQL</a:t>
            </a:r>
          </a:p>
        </p:txBody>
      </p:sp>
      <p:sp>
        <p:nvSpPr>
          <p:cNvPr id="5" name="Text Placeholder 4">
            <a:extLst>
              <a:ext uri="{FF2B5EF4-FFF2-40B4-BE49-F238E27FC236}">
                <a16:creationId xmlns:a16="http://schemas.microsoft.com/office/drawing/2014/main" id="{1F44BF5C-C5DE-4B0F-9CF5-1612EB32B668}"/>
              </a:ext>
            </a:extLst>
          </p:cNvPr>
          <p:cNvSpPr>
            <a:spLocks noGrp="1"/>
          </p:cNvSpPr>
          <p:nvPr>
            <p:ph type="body" sz="quarter" idx="3"/>
          </p:nvPr>
        </p:nvSpPr>
        <p:spPr>
          <a:xfrm>
            <a:off x="6285986" y="2155540"/>
            <a:ext cx="4646602" cy="823912"/>
          </a:xfrm>
        </p:spPr>
        <p:txBody>
          <a:bodyPr vert="horz" lIns="91440" tIns="45720" rIns="91440" bIns="45720" rtlCol="0" anchor="ctr">
            <a:normAutofit/>
          </a:bodyPr>
          <a:lstStyle/>
          <a:p>
            <a:pPr algn="ctr"/>
            <a:r>
              <a:rPr lang="en-US" sz="3000">
                <a:solidFill>
                  <a:srgbClr val="00B0F0"/>
                </a:solidFill>
              </a:rPr>
              <a:t>DAtabase as a service </a:t>
            </a:r>
            <a:endParaRPr lang="en-US" dirty="0"/>
          </a:p>
        </p:txBody>
      </p:sp>
      <p:sp>
        <p:nvSpPr>
          <p:cNvPr id="6" name="Content Placeholder 5">
            <a:extLst>
              <a:ext uri="{FF2B5EF4-FFF2-40B4-BE49-F238E27FC236}">
                <a16:creationId xmlns:a16="http://schemas.microsoft.com/office/drawing/2014/main" id="{47BD993B-3ACC-4E70-9001-8B29818EF9D3}"/>
              </a:ext>
            </a:extLst>
          </p:cNvPr>
          <p:cNvSpPr>
            <a:spLocks noGrp="1"/>
          </p:cNvSpPr>
          <p:nvPr>
            <p:ph sz="quarter" idx="4"/>
          </p:nvPr>
        </p:nvSpPr>
        <p:spPr/>
        <p:txBody>
          <a:bodyPr vert="horz" lIns="91440" tIns="45720" rIns="91440" bIns="45720" rtlCol="0" anchor="t">
            <a:normAutofit/>
          </a:bodyPr>
          <a:lstStyle/>
          <a:p>
            <a:pPr marL="514350" indent="-514350">
              <a:buAutoNum type="arabicPeriod"/>
            </a:pPr>
            <a:r>
              <a:rPr lang="en-US" sz="3000" dirty="0"/>
              <a:t>Amazon </a:t>
            </a:r>
            <a:r>
              <a:rPr lang="en-US" sz="3000" dirty="0" err="1"/>
              <a:t>reletional</a:t>
            </a:r>
            <a:r>
              <a:rPr lang="en-US" sz="3000" dirty="0"/>
              <a:t> database service</a:t>
            </a:r>
          </a:p>
          <a:p>
            <a:pPr marL="514350" indent="-514350">
              <a:buAutoNum type="arabicPeriod"/>
            </a:pPr>
            <a:r>
              <a:rPr lang="en-US" sz="3000" dirty="0" err="1"/>
              <a:t>Clustrix</a:t>
            </a:r>
            <a:r>
              <a:rPr lang="en-US" sz="3000" dirty="0"/>
              <a:t> DBaaS</a:t>
            </a:r>
          </a:p>
          <a:p>
            <a:pPr marL="514350" indent="-514350">
              <a:buAutoNum type="arabicPeriod"/>
            </a:pPr>
            <a:r>
              <a:rPr lang="en-US" sz="3000" dirty="0"/>
              <a:t>Google could SQL </a:t>
            </a:r>
          </a:p>
        </p:txBody>
      </p:sp>
    </p:spTree>
    <p:extLst>
      <p:ext uri="{BB962C8B-B14F-4D97-AF65-F5344CB8AC3E}">
        <p14:creationId xmlns:p14="http://schemas.microsoft.com/office/powerpoint/2010/main" val="2340948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19C2A-145D-4141-A21F-7F823827A6D5}"/>
              </a:ext>
            </a:extLst>
          </p:cNvPr>
          <p:cNvSpPr>
            <a:spLocks noGrp="1"/>
          </p:cNvSpPr>
          <p:nvPr>
            <p:ph type="title"/>
          </p:nvPr>
        </p:nvSpPr>
        <p:spPr>
          <a:xfrm>
            <a:off x="1189038" y="-607"/>
            <a:ext cx="9905998" cy="1478570"/>
          </a:xfrm>
        </p:spPr>
        <p:txBody>
          <a:bodyPr/>
          <a:lstStyle/>
          <a:p>
            <a:pPr algn="ctr"/>
            <a:r>
              <a:rPr lang="en-US" sz="4200" dirty="0"/>
              <a:t>Cloud database </a:t>
            </a:r>
          </a:p>
        </p:txBody>
      </p:sp>
      <p:sp>
        <p:nvSpPr>
          <p:cNvPr id="3" name="Content Placeholder 2">
            <a:extLst>
              <a:ext uri="{FF2B5EF4-FFF2-40B4-BE49-F238E27FC236}">
                <a16:creationId xmlns:a16="http://schemas.microsoft.com/office/drawing/2014/main" id="{26BAEDB6-6457-4A06-9719-CFDE3B942070}"/>
              </a:ext>
            </a:extLst>
          </p:cNvPr>
          <p:cNvSpPr>
            <a:spLocks noGrp="1"/>
          </p:cNvSpPr>
          <p:nvPr>
            <p:ph idx="1"/>
          </p:nvPr>
        </p:nvSpPr>
        <p:spPr>
          <a:xfrm>
            <a:off x="1001016" y="1644976"/>
            <a:ext cx="6127314" cy="5055276"/>
          </a:xfrm>
        </p:spPr>
        <p:txBody>
          <a:bodyPr vert="horz" lIns="91440" tIns="45720" rIns="91440" bIns="45720" rtlCol="0" anchor="t">
            <a:normAutofit/>
          </a:bodyPr>
          <a:lstStyle/>
          <a:p>
            <a:r>
              <a:rPr lang="en-US" sz="3600" dirty="0"/>
              <a:t>A cloud database is a type of database service that is built, deployed and delivered through a cloud platform.</a:t>
            </a:r>
          </a:p>
          <a:p>
            <a:r>
              <a:rPr lang="en-US" sz="3600" dirty="0"/>
              <a:t>Cloud databases typically run on a cloud computing platform </a:t>
            </a:r>
          </a:p>
          <a:p>
            <a:pPr marL="0" indent="0">
              <a:buNone/>
            </a:pPr>
            <a:endParaRPr lang="en-US" sz="3600" dirty="0"/>
          </a:p>
        </p:txBody>
      </p:sp>
      <p:pic>
        <p:nvPicPr>
          <p:cNvPr id="12" name="Picture 12" descr="A black sign with white text&#10;&#10;Description generated with high confidence">
            <a:extLst>
              <a:ext uri="{FF2B5EF4-FFF2-40B4-BE49-F238E27FC236}">
                <a16:creationId xmlns:a16="http://schemas.microsoft.com/office/drawing/2014/main" id="{8A8D3EB9-B3A5-48A9-A208-4DB2630C16D4}"/>
              </a:ext>
            </a:extLst>
          </p:cNvPr>
          <p:cNvPicPr>
            <a:picLocks noChangeAspect="1"/>
          </p:cNvPicPr>
          <p:nvPr/>
        </p:nvPicPr>
        <p:blipFill>
          <a:blip r:embed="rId2"/>
          <a:stretch>
            <a:fillRect/>
          </a:stretch>
        </p:blipFill>
        <p:spPr>
          <a:xfrm>
            <a:off x="7125222" y="2001200"/>
            <a:ext cx="4162817" cy="3335763"/>
          </a:xfrm>
          <a:prstGeom prst="rect">
            <a:avLst/>
          </a:prstGeom>
        </p:spPr>
      </p:pic>
    </p:spTree>
    <p:extLst>
      <p:ext uri="{BB962C8B-B14F-4D97-AF65-F5344CB8AC3E}">
        <p14:creationId xmlns:p14="http://schemas.microsoft.com/office/powerpoint/2010/main" val="1341643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2D7B-E464-4A25-BAEB-AA37642CAC7A}"/>
              </a:ext>
            </a:extLst>
          </p:cNvPr>
          <p:cNvSpPr>
            <a:spLocks noGrp="1"/>
          </p:cNvSpPr>
          <p:nvPr>
            <p:ph type="title"/>
          </p:nvPr>
        </p:nvSpPr>
        <p:spPr/>
        <p:txBody>
          <a:bodyPr/>
          <a:lstStyle/>
          <a:p>
            <a:pPr algn="ctr"/>
            <a:r>
              <a:rPr lang="en-US" sz="4200" dirty="0" err="1"/>
              <a:t>Nosql</a:t>
            </a:r>
            <a:r>
              <a:rPr lang="en-US" sz="4200" dirty="0"/>
              <a:t> data model examples</a:t>
            </a:r>
            <a:endParaRPr lang="en-US" dirty="0"/>
          </a:p>
        </p:txBody>
      </p:sp>
      <p:sp>
        <p:nvSpPr>
          <p:cNvPr id="3" name="Text Placeholder 2">
            <a:extLst>
              <a:ext uri="{FF2B5EF4-FFF2-40B4-BE49-F238E27FC236}">
                <a16:creationId xmlns:a16="http://schemas.microsoft.com/office/drawing/2014/main" id="{6C9270F2-73F2-472A-9CCB-8053B6A1C727}"/>
              </a:ext>
            </a:extLst>
          </p:cNvPr>
          <p:cNvSpPr>
            <a:spLocks noGrp="1"/>
          </p:cNvSpPr>
          <p:nvPr>
            <p:ph type="body" idx="1"/>
          </p:nvPr>
        </p:nvSpPr>
        <p:spPr>
          <a:xfrm>
            <a:off x="1255197" y="2103350"/>
            <a:ext cx="4649783" cy="980486"/>
          </a:xfrm>
        </p:spPr>
        <p:txBody>
          <a:bodyPr vert="horz" lIns="91440" tIns="45720" rIns="91440" bIns="45720" rtlCol="0" anchor="ctr">
            <a:normAutofit/>
          </a:bodyPr>
          <a:lstStyle/>
          <a:p>
            <a:pPr algn="ctr"/>
            <a:r>
              <a:rPr lang="en-US" sz="3000">
                <a:solidFill>
                  <a:srgbClr val="00B0F0"/>
                </a:solidFill>
              </a:rPr>
              <a:t>Virtual machine deployment</a:t>
            </a:r>
            <a:endParaRPr lang="en-US"/>
          </a:p>
        </p:txBody>
      </p:sp>
      <p:sp>
        <p:nvSpPr>
          <p:cNvPr id="4" name="Content Placeholder 3">
            <a:extLst>
              <a:ext uri="{FF2B5EF4-FFF2-40B4-BE49-F238E27FC236}">
                <a16:creationId xmlns:a16="http://schemas.microsoft.com/office/drawing/2014/main" id="{FD6A3FBC-49EF-4461-83FB-1DC98DFF0A2B}"/>
              </a:ext>
            </a:extLst>
          </p:cNvPr>
          <p:cNvSpPr>
            <a:spLocks noGrp="1"/>
          </p:cNvSpPr>
          <p:nvPr>
            <p:ph sz="half" idx="2"/>
          </p:nvPr>
        </p:nvSpPr>
        <p:spPr/>
        <p:txBody>
          <a:bodyPr vert="horz" lIns="91440" tIns="45720" rIns="91440" bIns="45720" rtlCol="0" anchor="t">
            <a:normAutofit/>
          </a:bodyPr>
          <a:lstStyle/>
          <a:p>
            <a:pPr marL="457200" indent="-457200">
              <a:buAutoNum type="arabicPeriod"/>
            </a:pPr>
            <a:r>
              <a:rPr lang="en-US" sz="3000" dirty="0"/>
              <a:t>Apache Casandra </a:t>
            </a:r>
            <a:endParaRPr lang="en-US" dirty="0"/>
          </a:p>
          <a:p>
            <a:pPr marL="457200" indent="-457200">
              <a:buAutoNum type="arabicPeriod"/>
            </a:pPr>
            <a:r>
              <a:rPr lang="en-US" sz="3000" dirty="0" err="1"/>
              <a:t>Clusterpoint</a:t>
            </a:r>
            <a:r>
              <a:rPr lang="en-US" sz="3000" dirty="0"/>
              <a:t> database virtual box </a:t>
            </a:r>
          </a:p>
          <a:p>
            <a:pPr marL="457200" indent="-457200">
              <a:buAutoNum type="arabicPeriod"/>
            </a:pPr>
            <a:r>
              <a:rPr lang="en-US" sz="3000" dirty="0"/>
              <a:t>CouchDB</a:t>
            </a:r>
          </a:p>
        </p:txBody>
      </p:sp>
      <p:sp>
        <p:nvSpPr>
          <p:cNvPr id="5" name="Text Placeholder 4">
            <a:extLst>
              <a:ext uri="{FF2B5EF4-FFF2-40B4-BE49-F238E27FC236}">
                <a16:creationId xmlns:a16="http://schemas.microsoft.com/office/drawing/2014/main" id="{98A3F761-BA29-4E43-9E09-C349504BAD2B}"/>
              </a:ext>
            </a:extLst>
          </p:cNvPr>
          <p:cNvSpPr>
            <a:spLocks noGrp="1"/>
          </p:cNvSpPr>
          <p:nvPr>
            <p:ph type="body" sz="quarter" idx="3"/>
          </p:nvPr>
        </p:nvSpPr>
        <p:spPr>
          <a:xfrm>
            <a:off x="6285986" y="2186855"/>
            <a:ext cx="4646602" cy="823912"/>
          </a:xfrm>
        </p:spPr>
        <p:txBody>
          <a:bodyPr vert="horz" lIns="91440" tIns="45720" rIns="91440" bIns="45720" rtlCol="0" anchor="ctr">
            <a:normAutofit/>
          </a:bodyPr>
          <a:lstStyle/>
          <a:p>
            <a:pPr algn="ctr"/>
            <a:r>
              <a:rPr lang="en-US" sz="3000">
                <a:solidFill>
                  <a:srgbClr val="00B0F0"/>
                </a:solidFill>
              </a:rPr>
              <a:t>DAtabase as a service </a:t>
            </a:r>
            <a:endParaRPr lang="en-US"/>
          </a:p>
        </p:txBody>
      </p:sp>
      <p:sp>
        <p:nvSpPr>
          <p:cNvPr id="6" name="Content Placeholder 5">
            <a:extLst>
              <a:ext uri="{FF2B5EF4-FFF2-40B4-BE49-F238E27FC236}">
                <a16:creationId xmlns:a16="http://schemas.microsoft.com/office/drawing/2014/main" id="{B3B7C57D-0E2D-4CE2-B95E-7DD46BFAD4CE}"/>
              </a:ext>
            </a:extLst>
          </p:cNvPr>
          <p:cNvSpPr>
            <a:spLocks noGrp="1"/>
          </p:cNvSpPr>
          <p:nvPr>
            <p:ph sz="quarter" idx="4"/>
          </p:nvPr>
        </p:nvSpPr>
        <p:spPr/>
        <p:txBody>
          <a:bodyPr vert="horz" lIns="91440" tIns="45720" rIns="91440" bIns="45720" rtlCol="0" anchor="t">
            <a:normAutofit/>
          </a:bodyPr>
          <a:lstStyle/>
          <a:p>
            <a:pPr marL="457200" indent="-457200">
              <a:buAutoNum type="arabicPeriod"/>
            </a:pPr>
            <a:r>
              <a:rPr lang="en-US" sz="3000" dirty="0"/>
              <a:t>Amazon </a:t>
            </a:r>
            <a:r>
              <a:rPr lang="en-US" sz="3000" dirty="0" err="1"/>
              <a:t>dinamoDB</a:t>
            </a:r>
            <a:endParaRPr lang="en-US" dirty="0"/>
          </a:p>
          <a:p>
            <a:pPr marL="457200" indent="-457200">
              <a:buAutoNum type="arabicPeriod"/>
            </a:pPr>
            <a:r>
              <a:rPr lang="en-US" sz="3000" dirty="0"/>
              <a:t>Azure document DB</a:t>
            </a:r>
          </a:p>
          <a:p>
            <a:pPr marL="457200" indent="-457200">
              <a:buAutoNum type="arabicPeriod"/>
            </a:pPr>
            <a:r>
              <a:rPr lang="en-US" sz="3000" dirty="0"/>
              <a:t>Google cloud </a:t>
            </a:r>
            <a:r>
              <a:rPr lang="en-US" sz="3000" dirty="0" err="1"/>
              <a:t>bigtable</a:t>
            </a:r>
            <a:r>
              <a:rPr lang="en-US" sz="3000" dirty="0"/>
              <a:t> </a:t>
            </a:r>
          </a:p>
        </p:txBody>
      </p:sp>
    </p:spTree>
    <p:extLst>
      <p:ext uri="{BB962C8B-B14F-4D97-AF65-F5344CB8AC3E}">
        <p14:creationId xmlns:p14="http://schemas.microsoft.com/office/powerpoint/2010/main" val="2637654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6F8DDD-1332-4C65-BDA8-AA2039BCBB34}"/>
              </a:ext>
            </a:extLst>
          </p:cNvPr>
          <p:cNvPicPr>
            <a:picLocks noChangeAspect="1"/>
          </p:cNvPicPr>
          <p:nvPr/>
        </p:nvPicPr>
        <p:blipFill>
          <a:blip r:embed="rId2"/>
          <a:stretch>
            <a:fillRect/>
          </a:stretch>
        </p:blipFill>
        <p:spPr>
          <a:xfrm>
            <a:off x="265042" y="159026"/>
            <a:ext cx="11781183" cy="6655904"/>
          </a:xfrm>
          <a:prstGeom prst="rect">
            <a:avLst/>
          </a:prstGeom>
        </p:spPr>
      </p:pic>
    </p:spTree>
    <p:extLst>
      <p:ext uri="{BB962C8B-B14F-4D97-AF65-F5344CB8AC3E}">
        <p14:creationId xmlns:p14="http://schemas.microsoft.com/office/powerpoint/2010/main" val="1422057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6B8AB-7FF6-4C11-B46A-6C433EF80C35}"/>
              </a:ext>
            </a:extLst>
          </p:cNvPr>
          <p:cNvSpPr>
            <a:spLocks noGrp="1"/>
          </p:cNvSpPr>
          <p:nvPr>
            <p:ph type="title"/>
          </p:nvPr>
        </p:nvSpPr>
        <p:spPr/>
        <p:txBody>
          <a:bodyPr/>
          <a:lstStyle/>
          <a:p>
            <a:r>
              <a:rPr lang="en-IN" dirty="0"/>
              <a:t>Architecture and common characteristics</a:t>
            </a:r>
          </a:p>
        </p:txBody>
      </p:sp>
      <p:sp>
        <p:nvSpPr>
          <p:cNvPr id="3" name="Content Placeholder 2">
            <a:extLst>
              <a:ext uri="{FF2B5EF4-FFF2-40B4-BE49-F238E27FC236}">
                <a16:creationId xmlns:a16="http://schemas.microsoft.com/office/drawing/2014/main" id="{D858DA6D-8FFA-42F0-9629-97E8A204BB37}"/>
              </a:ext>
            </a:extLst>
          </p:cNvPr>
          <p:cNvSpPr>
            <a:spLocks noGrp="1"/>
          </p:cNvSpPr>
          <p:nvPr>
            <p:ph idx="1"/>
          </p:nvPr>
        </p:nvSpPr>
        <p:spPr>
          <a:xfrm>
            <a:off x="1141412" y="1908313"/>
            <a:ext cx="9905999" cy="4691270"/>
          </a:xfrm>
        </p:spPr>
        <p:txBody>
          <a:bodyPr>
            <a:normAutofit fontScale="92500" lnSpcReduction="10000"/>
          </a:bodyPr>
          <a:lstStyle/>
          <a:p>
            <a:r>
              <a:rPr lang="en-US" dirty="0"/>
              <a:t>Most database services offer web-based consoles, which the end user can use to provision and configure database instances. </a:t>
            </a:r>
          </a:p>
          <a:p>
            <a:r>
              <a:rPr lang="en-US" dirty="0"/>
              <a:t>Database services consist of a database-manager component, which controls the underlying database instances using a service API.</a:t>
            </a:r>
          </a:p>
          <a:p>
            <a:r>
              <a:rPr lang="en-US" dirty="0"/>
              <a:t> The service API is exposed to the end user, and permits users to perform maintenance and scaling operations on their database instances.</a:t>
            </a:r>
          </a:p>
          <a:p>
            <a:r>
              <a:rPr lang="en-US" dirty="0"/>
              <a:t> The service provider is responsible for installing, patching and updating the underlying software stack and ensuring the overall health and performance of the database. </a:t>
            </a:r>
          </a:p>
          <a:p>
            <a:r>
              <a:rPr lang="en-US" dirty="0"/>
              <a:t> There is typically a commitment for a certain level of high availability (e.g. 99.9% or 99.99%).</a:t>
            </a:r>
            <a:endParaRPr lang="en-IN" dirty="0"/>
          </a:p>
        </p:txBody>
      </p:sp>
    </p:spTree>
    <p:extLst>
      <p:ext uri="{BB962C8B-B14F-4D97-AF65-F5344CB8AC3E}">
        <p14:creationId xmlns:p14="http://schemas.microsoft.com/office/powerpoint/2010/main" val="2730382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D45F4A-6A60-4224-82E5-6A5E9B8BC0BB}"/>
              </a:ext>
            </a:extLst>
          </p:cNvPr>
          <p:cNvPicPr>
            <a:picLocks noChangeAspect="1"/>
          </p:cNvPicPr>
          <p:nvPr/>
        </p:nvPicPr>
        <p:blipFill>
          <a:blip r:embed="rId2"/>
          <a:stretch>
            <a:fillRect/>
          </a:stretch>
        </p:blipFill>
        <p:spPr>
          <a:xfrm>
            <a:off x="702365" y="503582"/>
            <a:ext cx="10681251" cy="6188765"/>
          </a:xfrm>
          <a:prstGeom prst="rect">
            <a:avLst/>
          </a:prstGeom>
        </p:spPr>
      </p:pic>
    </p:spTree>
    <p:extLst>
      <p:ext uri="{BB962C8B-B14F-4D97-AF65-F5344CB8AC3E}">
        <p14:creationId xmlns:p14="http://schemas.microsoft.com/office/powerpoint/2010/main" val="4248605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B639-627D-4D1B-8823-8844D81DDC15}"/>
              </a:ext>
            </a:extLst>
          </p:cNvPr>
          <p:cNvSpPr>
            <a:spLocks noGrp="1"/>
          </p:cNvSpPr>
          <p:nvPr>
            <p:ph type="title"/>
          </p:nvPr>
        </p:nvSpPr>
        <p:spPr/>
        <p:txBody>
          <a:bodyPr>
            <a:normAutofit/>
          </a:bodyPr>
          <a:lstStyle/>
          <a:p>
            <a:r>
              <a:rPr lang="en-IN" dirty="0"/>
              <a:t>CHALLENGES TO CLOUD DATABASE</a:t>
            </a:r>
            <a:br>
              <a:rPr lang="en-IN" dirty="0"/>
            </a:br>
            <a:endParaRPr lang="en-IN" dirty="0"/>
          </a:p>
        </p:txBody>
      </p:sp>
      <p:sp>
        <p:nvSpPr>
          <p:cNvPr id="3" name="Content Placeholder 2">
            <a:extLst>
              <a:ext uri="{FF2B5EF4-FFF2-40B4-BE49-F238E27FC236}">
                <a16:creationId xmlns:a16="http://schemas.microsoft.com/office/drawing/2014/main" id="{A8A6F501-245B-47CE-84B2-545418A09D90}"/>
              </a:ext>
            </a:extLst>
          </p:cNvPr>
          <p:cNvSpPr>
            <a:spLocks noGrp="1"/>
          </p:cNvSpPr>
          <p:nvPr>
            <p:ph idx="1"/>
          </p:nvPr>
        </p:nvSpPr>
        <p:spPr>
          <a:xfrm>
            <a:off x="715618" y="1658142"/>
            <a:ext cx="10331794" cy="4742657"/>
          </a:xfrm>
        </p:spPr>
        <p:txBody>
          <a:bodyPr>
            <a:normAutofit fontScale="92500" lnSpcReduction="10000"/>
          </a:bodyPr>
          <a:lstStyle/>
          <a:p>
            <a:pPr marL="0" indent="0">
              <a:buNone/>
            </a:pPr>
            <a:r>
              <a:rPr lang="en-US" dirty="0"/>
              <a:t>The implementation of cloud database has certain challenges in its implementation and its successful working. However, after all these challenges, the cloud database is becoming the best option for the companies. Below are some of the challenges to the cloud computing</a:t>
            </a:r>
          </a:p>
          <a:p>
            <a:pPr marL="0" indent="0">
              <a:buNone/>
            </a:pPr>
            <a:r>
              <a:rPr lang="en-IN" sz="2600" b="1" dirty="0"/>
              <a:t>1 Internet Speed</a:t>
            </a:r>
            <a:r>
              <a:rPr lang="en-IN" dirty="0"/>
              <a:t>:</a:t>
            </a:r>
          </a:p>
          <a:p>
            <a:pPr marL="0" indent="0">
              <a:buNone/>
            </a:pPr>
            <a:r>
              <a:rPr lang="en-US" dirty="0"/>
              <a:t>The speed of data transfer in the data center is comparatively very high as compare to the speed  of the internet that is used to access the data center. This is a barrier to the performance of the cloud database. This affects the performance of the cloud database (Bloor, 2011). The queries sent to the database are very fast, but the time taken to retrieve data from data center depends on the speed of the internet. The solution to this challenge is that to have faster speed cables, but that will cost very high and the motive of having a cloud database will waste</a:t>
            </a:r>
          </a:p>
          <a:p>
            <a:pPr marL="0" indent="0">
              <a:buNone/>
            </a:pPr>
            <a:endParaRPr lang="en-US" dirty="0"/>
          </a:p>
          <a:p>
            <a:endParaRPr lang="en-IN" dirty="0"/>
          </a:p>
        </p:txBody>
      </p:sp>
    </p:spTree>
    <p:extLst>
      <p:ext uri="{BB962C8B-B14F-4D97-AF65-F5344CB8AC3E}">
        <p14:creationId xmlns:p14="http://schemas.microsoft.com/office/powerpoint/2010/main" val="926156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781515-3E2D-4C3A-8D42-22F250B3A0FB}"/>
              </a:ext>
            </a:extLst>
          </p:cNvPr>
          <p:cNvSpPr>
            <a:spLocks noGrp="1"/>
          </p:cNvSpPr>
          <p:nvPr>
            <p:ph idx="1"/>
          </p:nvPr>
        </p:nvSpPr>
        <p:spPr>
          <a:xfrm>
            <a:off x="848140" y="622852"/>
            <a:ext cx="10199272" cy="5804451"/>
          </a:xfrm>
        </p:spPr>
        <p:txBody>
          <a:bodyPr>
            <a:normAutofit fontScale="92500" lnSpcReduction="10000"/>
          </a:bodyPr>
          <a:lstStyle/>
          <a:p>
            <a:pPr marL="0" indent="0">
              <a:buNone/>
            </a:pPr>
            <a:r>
              <a:rPr lang="en-IN" dirty="0"/>
              <a:t>2) </a:t>
            </a:r>
            <a:r>
              <a:rPr lang="en-IN" b="1" dirty="0"/>
              <a:t>Query and Transactional Workloads</a:t>
            </a:r>
            <a:r>
              <a:rPr lang="en-IN" dirty="0"/>
              <a:t>:</a:t>
            </a:r>
          </a:p>
          <a:p>
            <a:r>
              <a:rPr lang="en-US" dirty="0"/>
              <a:t>There is a major difference between the query workload and the transaction work load. When we  talk about the transactional workload, we can get an estimate about the time that will be required  while on the other hand, we cannot estimate about the time of query workload. In query workload, it depends on the number of queries, and it is not known how many users will be there who will be making queries to the database</a:t>
            </a:r>
          </a:p>
          <a:p>
            <a:pPr marL="0" indent="0">
              <a:buNone/>
            </a:pPr>
            <a:r>
              <a:rPr lang="en-US" dirty="0"/>
              <a:t>3) </a:t>
            </a:r>
            <a:r>
              <a:rPr lang="en-IN" b="1" dirty="0"/>
              <a:t>Multi-Tenancy</a:t>
            </a:r>
          </a:p>
          <a:p>
            <a:r>
              <a:rPr lang="en-US" dirty="0"/>
              <a:t>There may be a database and a workload that needs to be handled, but the main thing to ponder over is that what is the best way to get the maximum perform from the given machine. In this regard, it is important that the number of machines should be lesser and the efficiency should not decrease. The system should be able to understand the number of hardware resources that are required for each of the workload. The better idea is to use the same database server on different machines that will increase the performance as well</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356856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ECA578-3724-4FE5-9F0A-95ADB1879DA6}"/>
              </a:ext>
            </a:extLst>
          </p:cNvPr>
          <p:cNvSpPr>
            <a:spLocks noGrp="1"/>
          </p:cNvSpPr>
          <p:nvPr>
            <p:ph idx="1"/>
          </p:nvPr>
        </p:nvSpPr>
        <p:spPr>
          <a:xfrm>
            <a:off x="1141412" y="384313"/>
            <a:ext cx="9905999" cy="5406888"/>
          </a:xfrm>
        </p:spPr>
        <p:txBody>
          <a:bodyPr>
            <a:normAutofit fontScale="92500"/>
          </a:bodyPr>
          <a:lstStyle/>
          <a:p>
            <a:pPr marL="0" indent="0">
              <a:buNone/>
            </a:pPr>
            <a:r>
              <a:rPr lang="en-US" b="1" dirty="0"/>
              <a:t>4) High Security</a:t>
            </a:r>
          </a:p>
          <a:p>
            <a:r>
              <a:rPr lang="en-US" dirty="0"/>
              <a:t>Security is an important concern particularly when you run your databases on in-house servers. It is necessary to make sure your database has an updated kernel and other important software so that you can fight with the digital threats. It is easy to do, but most companies don’t do it in a right way. Cloud can secure your data. So leave databases to your cloud service provider, and get a peace of mind.</a:t>
            </a:r>
          </a:p>
          <a:p>
            <a:pPr marL="0" indent="0">
              <a:buNone/>
            </a:pPr>
            <a:r>
              <a:rPr lang="en-US" b="1" dirty="0"/>
              <a:t>5) Scalability</a:t>
            </a:r>
            <a:endParaRPr lang="en-US" dirty="0"/>
          </a:p>
          <a:p>
            <a:r>
              <a:rPr lang="en-US" dirty="0"/>
              <a:t>If we compare to traditional databases, cloud-hosted databases are flexible, cheap, and effective. To scale along any dimension needs adding or subtracting nodes from a group to change the storage capacity and also I/O operations/ second. To perform this operation, you require to redistribute copies of the data and deliver it between nodes</a:t>
            </a:r>
          </a:p>
          <a:p>
            <a:endParaRPr lang="en-IN" dirty="0"/>
          </a:p>
        </p:txBody>
      </p:sp>
    </p:spTree>
    <p:extLst>
      <p:ext uri="{BB962C8B-B14F-4D97-AF65-F5344CB8AC3E}">
        <p14:creationId xmlns:p14="http://schemas.microsoft.com/office/powerpoint/2010/main" val="3262270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24BA-1259-4E67-A233-A727254F4637}"/>
              </a:ext>
            </a:extLst>
          </p:cNvPr>
          <p:cNvSpPr>
            <a:spLocks noGrp="1"/>
          </p:cNvSpPr>
          <p:nvPr>
            <p:ph type="title"/>
          </p:nvPr>
        </p:nvSpPr>
        <p:spPr>
          <a:xfrm>
            <a:off x="1273934" y="298175"/>
            <a:ext cx="9905998" cy="918734"/>
          </a:xfrm>
        </p:spPr>
        <p:txBody>
          <a:bodyPr/>
          <a:lstStyle/>
          <a:p>
            <a:r>
              <a:rPr lang="en-IN" dirty="0"/>
              <a:t>Advantages of Cloud Databases</a:t>
            </a:r>
          </a:p>
        </p:txBody>
      </p:sp>
      <p:sp>
        <p:nvSpPr>
          <p:cNvPr id="3" name="Content Placeholder 2">
            <a:extLst>
              <a:ext uri="{FF2B5EF4-FFF2-40B4-BE49-F238E27FC236}">
                <a16:creationId xmlns:a16="http://schemas.microsoft.com/office/drawing/2014/main" id="{90B10AED-5EAD-405E-9115-EB350D9EFC41}"/>
              </a:ext>
            </a:extLst>
          </p:cNvPr>
          <p:cNvSpPr>
            <a:spLocks noGrp="1"/>
          </p:cNvSpPr>
          <p:nvPr>
            <p:ph idx="1"/>
          </p:nvPr>
        </p:nvSpPr>
        <p:spPr>
          <a:xfrm>
            <a:off x="834888" y="1216910"/>
            <a:ext cx="10893286" cy="5342916"/>
          </a:xfrm>
        </p:spPr>
        <p:txBody>
          <a:bodyPr>
            <a:normAutofit fontScale="70000" lnSpcReduction="20000"/>
          </a:bodyPr>
          <a:lstStyle/>
          <a:p>
            <a:pPr marL="457200" indent="-457200">
              <a:buFont typeface="+mj-lt"/>
              <a:buAutoNum type="arabicPeriod"/>
            </a:pPr>
            <a:r>
              <a:rPr lang="en-US" b="1" dirty="0"/>
              <a:t>Scalability: </a:t>
            </a:r>
            <a:r>
              <a:rPr lang="en-US" dirty="0"/>
              <a:t>One of the key features of cloud-hosted databases, scalability lets you adjust your operations upwards or downwards as your IT requirements change. Scaling can be done quickly, cheaply, and efficiently, so even small businesses can find value in using the cloud.</a:t>
            </a:r>
          </a:p>
          <a:p>
            <a:pPr marL="457200" indent="-457200">
              <a:buFont typeface="+mj-lt"/>
              <a:buAutoNum type="arabicPeriod"/>
            </a:pPr>
            <a:r>
              <a:rPr lang="en-US" b="1" dirty="0"/>
              <a:t>Location Independence: </a:t>
            </a:r>
            <a:r>
              <a:rPr lang="en-US" dirty="0"/>
              <a:t>Free yourself of the ball and chain! No physical limitations related to server location and storage means that wherever the end user may be, the database is right there, too. Data storage can now be done in an independent location, allowing easy access to information from every corner of the globe. All that readily available data means simpler than ever collaboration, as users can easily access, view and modify shared files.</a:t>
            </a:r>
          </a:p>
          <a:p>
            <a:pPr marL="457200" indent="-457200">
              <a:buFont typeface="+mj-lt"/>
              <a:buAutoNum type="arabicPeriod"/>
            </a:pPr>
            <a:r>
              <a:rPr lang="en-US" b="1" dirty="0"/>
              <a:t>Lighter Administrative Burden:</a:t>
            </a:r>
            <a:r>
              <a:rPr lang="en-US" dirty="0"/>
              <a:t> Cloud-hosted databases don’t eliminate the role of a database administrator, but it can get rid of many features that typically consume a DBA’s time, allowing them to focus on more important tasks.</a:t>
            </a:r>
          </a:p>
          <a:p>
            <a:pPr marL="457200" indent="-457200">
              <a:buFont typeface="+mj-lt"/>
              <a:buAutoNum type="arabicPeriod"/>
            </a:pPr>
            <a:r>
              <a:rPr lang="en-US" b="1" dirty="0"/>
              <a:t>Prepare for </a:t>
            </a:r>
            <a:r>
              <a:rPr lang="en-US" b="1" dirty="0" err="1"/>
              <a:t>disaster:</a:t>
            </a:r>
            <a:r>
              <a:rPr lang="en-US" dirty="0" err="1"/>
              <a:t>As</a:t>
            </a:r>
            <a:r>
              <a:rPr lang="en-US" dirty="0"/>
              <a:t> the arrival of disaster is uncertain, it is important for every business to have a reliable backup that can help in emergency time. The answer to this is online database management that gives integrated cloud backup for off-site storage, robust backup solutions to secure physical and virtual systems, and automated physical to virtual backup conversion during the time of server failover.</a:t>
            </a:r>
          </a:p>
          <a:p>
            <a:pPr marL="457200" indent="-457200">
              <a:buFont typeface="+mj-lt"/>
              <a:buAutoNum type="arabicPeriod"/>
            </a:pPr>
            <a:r>
              <a:rPr lang="en-US" b="1" dirty="0"/>
              <a:t>Elimination of physical infrastructure: </a:t>
            </a:r>
            <a:r>
              <a:rPr lang="en-US" dirty="0"/>
              <a:t>The cloud computing provider takes care of maintenance and availability of servers, storage, and other infrastructure. The organization that has the database are authorized to support and maintain the database software along with its contents.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427327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2C2503-3C61-4AEE-84E9-3CF018ECEA23}"/>
              </a:ext>
            </a:extLst>
          </p:cNvPr>
          <p:cNvSpPr/>
          <p:nvPr/>
        </p:nvSpPr>
        <p:spPr>
          <a:xfrm>
            <a:off x="855094" y="751344"/>
            <a:ext cx="10609025" cy="5940088"/>
          </a:xfrm>
          <a:prstGeom prst="rect">
            <a:avLst/>
          </a:prstGeom>
        </p:spPr>
        <p:txBody>
          <a:bodyPr wrap="square">
            <a:spAutoFit/>
          </a:bodyPr>
          <a:lstStyle/>
          <a:p>
            <a:pPr marL="285750" indent="-285750">
              <a:buFont typeface="Arial" panose="020B0604020202020204" pitchFamily="34" charset="0"/>
              <a:buChar char="•"/>
            </a:pPr>
            <a:r>
              <a:rPr lang="en-IN" sz="2000" dirty="0"/>
              <a:t>The  other  advantage  of  using  a  cloud  database  is  that  it  saves  a  lot  of  money.  The  company  does  not need  to  invest  money  in  setting up  their  own  data </a:t>
            </a:r>
            <a:r>
              <a:rPr lang="en-IN" sz="2000" dirty="0" err="1"/>
              <a:t>centers</a:t>
            </a:r>
            <a:r>
              <a:rPr lang="en-IN" sz="2000" dirty="0"/>
              <a:t>  and  then  managing it by hiring extra staff for this purpose. Moreover, after setting up a data </a:t>
            </a:r>
            <a:r>
              <a:rPr lang="en-IN" sz="2000" dirty="0" err="1"/>
              <a:t>center</a:t>
            </a:r>
            <a:r>
              <a:rPr lang="en-IN" sz="2000" dirty="0"/>
              <a:t>,  the  company  will  need  to  buy  the  </a:t>
            </a:r>
            <a:r>
              <a:rPr lang="en-IN" sz="2000" dirty="0" err="1"/>
              <a:t>softwares</a:t>
            </a:r>
            <a:r>
              <a:rPr lang="en-IN" sz="2000" dirty="0"/>
              <a:t>  as  well  and  their  maintenance  is  also  required. </a:t>
            </a:r>
          </a:p>
          <a:p>
            <a:endParaRPr lang="en-IN" sz="2000" dirty="0"/>
          </a:p>
          <a:p>
            <a:pPr marL="285750" indent="-285750">
              <a:buFont typeface="Arial" panose="020B0604020202020204" pitchFamily="34" charset="0"/>
              <a:buChar char="•"/>
            </a:pPr>
            <a:r>
              <a:rPr lang="en-IN" sz="2000" dirty="0"/>
              <a:t>The  cloud  database  service providers  of  DBaaS  providers  also  make  the  customer free  from the tensions of  making any immediate changes in the database. On the other hand,  the cloud database providers also offer scalability on the  peak times that does not let the  performance of the company go down. </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Cloud computing has given the freedom to access the information from anywhere without  any  boundaries  of  getting  to  your  personal  computer  at  home.  This  makes  it  a  very  powerful  technology  and  the  companies  prefer  it  as  the  customers,  employees  or  the  authorities of the companies can get the formation they want from anywhere at any time. </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 There  are  many  other  benefits of  cloud database  as  well,  that  makes  it  the  best  option  available to the  larger  organizations and companies who  need  to hold terabytes of  data.  The cloud database makes the availability of data possible anytime from anywhere</a:t>
            </a: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303606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D83E1-9D51-4032-9521-E306C7F13BCE}"/>
              </a:ext>
            </a:extLst>
          </p:cNvPr>
          <p:cNvSpPr>
            <a:spLocks noGrp="1"/>
          </p:cNvSpPr>
          <p:nvPr>
            <p:ph type="title"/>
          </p:nvPr>
        </p:nvSpPr>
        <p:spPr>
          <a:xfrm>
            <a:off x="1141413" y="128188"/>
            <a:ext cx="9905998" cy="1478570"/>
          </a:xfrm>
        </p:spPr>
        <p:txBody>
          <a:bodyPr/>
          <a:lstStyle/>
          <a:p>
            <a:r>
              <a:rPr lang="en-IN" dirty="0"/>
              <a:t>DISADVANTAGES OF CLOUD DATABASES</a:t>
            </a:r>
          </a:p>
        </p:txBody>
      </p:sp>
      <p:sp>
        <p:nvSpPr>
          <p:cNvPr id="3" name="Content Placeholder 2">
            <a:extLst>
              <a:ext uri="{FF2B5EF4-FFF2-40B4-BE49-F238E27FC236}">
                <a16:creationId xmlns:a16="http://schemas.microsoft.com/office/drawing/2014/main" id="{1C93C095-ABD4-467D-8173-3DDADCC5151F}"/>
              </a:ext>
            </a:extLst>
          </p:cNvPr>
          <p:cNvSpPr>
            <a:spLocks noGrp="1"/>
          </p:cNvSpPr>
          <p:nvPr>
            <p:ph idx="1"/>
          </p:nvPr>
        </p:nvSpPr>
        <p:spPr>
          <a:xfrm>
            <a:off x="1141412" y="1606757"/>
            <a:ext cx="10162692" cy="4833800"/>
          </a:xfrm>
        </p:spPr>
        <p:txBody>
          <a:bodyPr>
            <a:normAutofit fontScale="92500" lnSpcReduction="10000"/>
          </a:bodyPr>
          <a:lstStyle/>
          <a:p>
            <a:pPr marL="457200" indent="-457200">
              <a:buFont typeface="+mj-lt"/>
              <a:buAutoNum type="arabicPeriod"/>
            </a:pPr>
            <a:r>
              <a:rPr lang="en-US" b="1" dirty="0"/>
              <a:t>Data Breaches: </a:t>
            </a:r>
            <a:r>
              <a:rPr lang="en-US" dirty="0"/>
              <a:t>It’s every CEO’s worst nightmare — the company’s data falls into the hands of its competitors. Cloud computing has brought with it new paths for putting data at risk, including cyber attacks. There are ways, of course, to prevent data breaches. But while encryption protects your data, you lose the data if you lose the encryption key. The solution is to make multiple data copies, but the more copies that exist, the more the data is exposed to breaches.</a:t>
            </a:r>
          </a:p>
          <a:p>
            <a:pPr marL="457200" indent="-457200">
              <a:buFont typeface="+mj-lt"/>
              <a:buAutoNum type="arabicPeriod"/>
            </a:pPr>
            <a:r>
              <a:rPr lang="en-US" b="1" dirty="0"/>
              <a:t>Data Loss:</a:t>
            </a:r>
            <a:r>
              <a:rPr lang="en-US" dirty="0"/>
              <a:t> Fear of seeing valuable data disappear into the unknown leaves many people skeptical of cloud services. For them, loss of the encryption key, a malicious hack, or a careless cloud service provider isn’t worth the advantages.</a:t>
            </a:r>
          </a:p>
          <a:p>
            <a:pPr marL="457200" indent="-457200">
              <a:buFont typeface="+mj-lt"/>
              <a:buAutoNum type="arabicPeriod"/>
            </a:pPr>
            <a:r>
              <a:rPr lang="en-US" b="1" dirty="0"/>
              <a:t>Inflexibility: </a:t>
            </a:r>
            <a:r>
              <a:rPr lang="en-US" dirty="0"/>
              <a:t>Many non-cloud database issues can only be solved with a patch, upgrade, or configuration setting, and the locked-down nature of a cloud database may prevent you from using these solutions.</a:t>
            </a:r>
          </a:p>
          <a:p>
            <a:endParaRPr lang="en-IN" dirty="0"/>
          </a:p>
        </p:txBody>
      </p:sp>
    </p:spTree>
    <p:extLst>
      <p:ext uri="{BB962C8B-B14F-4D97-AF65-F5344CB8AC3E}">
        <p14:creationId xmlns:p14="http://schemas.microsoft.com/office/powerpoint/2010/main" val="2272900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951E4-8E87-41C6-AB07-7DFB0DF4E4CA}"/>
              </a:ext>
            </a:extLst>
          </p:cNvPr>
          <p:cNvSpPr>
            <a:spLocks noGrp="1"/>
          </p:cNvSpPr>
          <p:nvPr>
            <p:ph type="title"/>
          </p:nvPr>
        </p:nvSpPr>
        <p:spPr/>
        <p:txBody>
          <a:bodyPr/>
          <a:lstStyle/>
          <a:p>
            <a:r>
              <a:rPr lang="en-US" dirty="0"/>
              <a:t>Cloud database </a:t>
            </a:r>
            <a:endParaRPr lang="en-IN" dirty="0"/>
          </a:p>
        </p:txBody>
      </p:sp>
      <p:sp>
        <p:nvSpPr>
          <p:cNvPr id="3" name="Content Placeholder 2">
            <a:extLst>
              <a:ext uri="{FF2B5EF4-FFF2-40B4-BE49-F238E27FC236}">
                <a16:creationId xmlns:a16="http://schemas.microsoft.com/office/drawing/2014/main" id="{63F6E9D6-127C-4D2A-BAB9-F5BA04977676}"/>
              </a:ext>
            </a:extLst>
          </p:cNvPr>
          <p:cNvSpPr>
            <a:spLocks noGrp="1"/>
          </p:cNvSpPr>
          <p:nvPr>
            <p:ph idx="1"/>
          </p:nvPr>
        </p:nvSpPr>
        <p:spPr/>
        <p:txBody>
          <a:bodyPr>
            <a:normAutofit fontScale="92500"/>
          </a:bodyPr>
          <a:lstStyle/>
          <a:p>
            <a:r>
              <a:rPr lang="en-US" dirty="0"/>
              <a:t>A distributed database that provides computing as a service is referred to the cloud database management system. </a:t>
            </a:r>
          </a:p>
          <a:p>
            <a:r>
              <a:rPr lang="en-US" dirty="0"/>
              <a:t>It provides web infrastructure for resources, software and information across the network. The use of cloud as a storage location helps to mine and compute database from any location. </a:t>
            </a:r>
          </a:p>
          <a:p>
            <a:r>
              <a:rPr lang="en-US" dirty="0"/>
              <a:t>The distributed storage solution is increasingly used by the different web application to scale up. The users can outsource the resource and services to the third party server using this solution.</a:t>
            </a:r>
            <a:endParaRPr lang="en-IN" dirty="0"/>
          </a:p>
        </p:txBody>
      </p:sp>
    </p:spTree>
    <p:extLst>
      <p:ext uri="{BB962C8B-B14F-4D97-AF65-F5344CB8AC3E}">
        <p14:creationId xmlns:p14="http://schemas.microsoft.com/office/powerpoint/2010/main" val="384824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41AB4B-B526-4231-911F-AB32DCB832A1}"/>
              </a:ext>
            </a:extLst>
          </p:cNvPr>
          <p:cNvSpPr>
            <a:spLocks noGrp="1"/>
          </p:cNvSpPr>
          <p:nvPr>
            <p:ph idx="1"/>
          </p:nvPr>
        </p:nvSpPr>
        <p:spPr>
          <a:xfrm>
            <a:off x="1022143" y="119270"/>
            <a:ext cx="10719283" cy="6838121"/>
          </a:xfrm>
        </p:spPr>
        <p:txBody>
          <a:bodyPr>
            <a:normAutofit fontScale="77500" lnSpcReduction="20000"/>
          </a:bodyPr>
          <a:lstStyle/>
          <a:p>
            <a:r>
              <a:rPr lang="en-IN" dirty="0"/>
              <a:t>The companies have to pay for the usage of the cloud database as per decided. Every time  the data  is transferred from the database, the  company will have to  pay each time. If the traffic of  the  company for transferring  data  with the database  is  high then  the  company  may be paying than its expectations.  </a:t>
            </a:r>
          </a:p>
          <a:p>
            <a:r>
              <a:rPr lang="en-IN" dirty="0"/>
              <a:t> The other  disadvantage of using  a cloud  database  is that,  we  do not  have a  full  control  over  the  server  where  our  database  is  being held.  We do  not  have  the  control  over  the  </a:t>
            </a:r>
            <a:r>
              <a:rPr lang="en-IN" dirty="0" err="1"/>
              <a:t>softwares</a:t>
            </a:r>
            <a:r>
              <a:rPr lang="en-IN" dirty="0"/>
              <a:t> installed on those computers. You cannot do  anything  to  make the  security  of cloud  database  strong.  The  client  will  have  to  rely  on  the  provider  only.  The  security issues can be a big problem for the companies.</a:t>
            </a:r>
          </a:p>
          <a:p>
            <a:r>
              <a:rPr lang="en-IN" dirty="0"/>
              <a:t>The  data  you  have  hosted  on  the  cloud  database  is  totally  dependent  on  the  service provider. The data and information about a company are the most important asset for the organization. The  organizations cannot afford to lose its information about its customers 	and company policies. If the information is given in the wrong hands then the company or the organization may face heavy losses. </a:t>
            </a:r>
          </a:p>
          <a:p>
            <a:r>
              <a:rPr lang="en-IN" dirty="0"/>
              <a:t>As there are masses of data hosted on the cloud database so it is very difficult to transfer  that data  to  your computer. For  this purpose,  internet  speed must be  high. On the  other hand, the traditional database can transfer data at a very high speed. </a:t>
            </a:r>
          </a:p>
          <a:p>
            <a:r>
              <a:rPr lang="en-IN" dirty="0"/>
              <a:t>If the client wants to switch database from one service provider to new one, then he may face  problems.  The  reason  is  that  each  service  provides  use  their  own  methods  and techniques for storing data. The organization must  be very careful about the selection of DBaaS provider. </a:t>
            </a:r>
          </a:p>
          <a:p>
            <a:r>
              <a:rPr lang="en-IN" dirty="0"/>
              <a:t>In case  of  cloud  database, the data is to be fetched  via internet, so if the server is down, then  it  may  cause  inability  to  access  the  data from  the  server. This  causes  huge losses when the information is not available when needed</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883737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70C0-4AD9-478E-A8F7-20A6C2045D3D}"/>
              </a:ext>
            </a:extLst>
          </p:cNvPr>
          <p:cNvSpPr>
            <a:spLocks noGrp="1"/>
          </p:cNvSpPr>
          <p:nvPr>
            <p:ph type="title"/>
          </p:nvPr>
        </p:nvSpPr>
        <p:spPr>
          <a:xfrm>
            <a:off x="1141414" y="0"/>
            <a:ext cx="9905998" cy="1478570"/>
          </a:xfrm>
        </p:spPr>
        <p:txBody>
          <a:bodyPr/>
          <a:lstStyle/>
          <a:p>
            <a:r>
              <a:rPr lang="en-IN" dirty="0"/>
              <a:t>Cloud Database service Providers</a:t>
            </a:r>
          </a:p>
        </p:txBody>
      </p:sp>
      <p:sp>
        <p:nvSpPr>
          <p:cNvPr id="3" name="Content Placeholder 2">
            <a:extLst>
              <a:ext uri="{FF2B5EF4-FFF2-40B4-BE49-F238E27FC236}">
                <a16:creationId xmlns:a16="http://schemas.microsoft.com/office/drawing/2014/main" id="{6A6F9AFF-C5A9-400A-91FF-A53C430C3288}"/>
              </a:ext>
            </a:extLst>
          </p:cNvPr>
          <p:cNvSpPr>
            <a:spLocks noGrp="1"/>
          </p:cNvSpPr>
          <p:nvPr>
            <p:ph idx="1"/>
          </p:nvPr>
        </p:nvSpPr>
        <p:spPr>
          <a:xfrm>
            <a:off x="662610" y="1417982"/>
            <a:ext cx="10384802" cy="5112503"/>
          </a:xfrm>
        </p:spPr>
        <p:txBody>
          <a:bodyPr>
            <a:normAutofit fontScale="77500" lnSpcReduction="20000"/>
          </a:bodyPr>
          <a:lstStyle/>
          <a:p>
            <a:pPr marL="0" indent="0">
              <a:buNone/>
            </a:pPr>
            <a:r>
              <a:rPr lang="en-IN" b="1" dirty="0"/>
              <a:t>1. </a:t>
            </a:r>
            <a:r>
              <a:rPr lang="en-IN" b="1" dirty="0">
                <a:hlinkClick r:id="rId2"/>
              </a:rPr>
              <a:t>Amazon Web Services</a:t>
            </a:r>
            <a:endParaRPr lang="en-IN" b="1" dirty="0"/>
          </a:p>
          <a:p>
            <a:pPr marL="0" indent="0" fontAlgn="base">
              <a:buNone/>
            </a:pPr>
            <a:r>
              <a:rPr lang="en-IN" dirty="0"/>
              <a:t>The key services of AWS are:</a:t>
            </a:r>
          </a:p>
          <a:p>
            <a:pPr marL="0" indent="0" fontAlgn="base">
              <a:buNone/>
            </a:pPr>
            <a:r>
              <a:rPr lang="en-IN" dirty="0"/>
              <a:t>o Amazon RDS — for relational databases</a:t>
            </a:r>
          </a:p>
          <a:p>
            <a:pPr marL="0" indent="0" fontAlgn="base">
              <a:buNone/>
            </a:pPr>
            <a:r>
              <a:rPr lang="en-IN" dirty="0"/>
              <a:t>o Amazon Redshift — As quick fully-managed, petabyte-scale data warehouse.</a:t>
            </a:r>
          </a:p>
          <a:p>
            <a:pPr marL="0" indent="0" fontAlgn="base">
              <a:buNone/>
            </a:pPr>
            <a:r>
              <a:rPr lang="en-IN" dirty="0"/>
              <a:t>o Amazon DynamoDB — With its managed NoSQL database services</a:t>
            </a:r>
          </a:p>
          <a:p>
            <a:pPr marL="0" indent="0" fontAlgn="base">
              <a:buNone/>
            </a:pPr>
            <a:r>
              <a:rPr lang="en-IN" dirty="0"/>
              <a:t>o Amazon </a:t>
            </a:r>
            <a:r>
              <a:rPr lang="en-IN" dirty="0" err="1"/>
              <a:t>ElastiCache</a:t>
            </a:r>
            <a:r>
              <a:rPr lang="en-IN" dirty="0"/>
              <a:t> — Providing in-memory caching service.</a:t>
            </a:r>
          </a:p>
          <a:p>
            <a:pPr marL="0" indent="0">
              <a:buNone/>
            </a:pPr>
            <a:r>
              <a:rPr lang="en-IN" dirty="0"/>
              <a:t>2.</a:t>
            </a:r>
            <a:r>
              <a:rPr lang="en-IN" b="1" dirty="0">
                <a:hlinkClick r:id="rId3"/>
              </a:rPr>
              <a:t> Microsoft Azure SQL Database</a:t>
            </a:r>
            <a:endParaRPr lang="en-IN" b="1" dirty="0"/>
          </a:p>
          <a:p>
            <a:pPr marL="0" indent="0">
              <a:buNone/>
            </a:pPr>
            <a:r>
              <a:rPr lang="en-US" dirty="0"/>
              <a:t>Azure is also pretty much like Amazon and offers both SQL and NoSQL databases. Advantages of having Azure include scalability with absolutely no downtime, built-in security protections, automated tuning, multi-tenancy capabilities and support for development tools</a:t>
            </a:r>
          </a:p>
          <a:p>
            <a:pPr marL="0" indent="0">
              <a:buNone/>
            </a:pPr>
            <a:r>
              <a:rPr lang="en-US" dirty="0"/>
              <a:t>3</a:t>
            </a:r>
            <a:r>
              <a:rPr lang="en-US" b="1" dirty="0">
                <a:solidFill>
                  <a:srgbClr val="92D050"/>
                </a:solidFill>
              </a:rPr>
              <a:t>. Rackspace</a:t>
            </a:r>
          </a:p>
          <a:p>
            <a:r>
              <a:rPr lang="en-US" dirty="0"/>
              <a:t>Databases offered by Rackspace come in managed or hosted cloud databases. Rackspace provides high performance and incorporates a SAN storage network based on the OpenStack platform.</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1758899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AA7926-53F0-49F7-B8A3-B2CDDE2239E9}"/>
              </a:ext>
            </a:extLst>
          </p:cNvPr>
          <p:cNvSpPr>
            <a:spLocks noGrp="1"/>
          </p:cNvSpPr>
          <p:nvPr>
            <p:ph idx="1"/>
          </p:nvPr>
        </p:nvSpPr>
        <p:spPr>
          <a:xfrm>
            <a:off x="689114" y="212034"/>
            <a:ext cx="10358298" cy="6467061"/>
          </a:xfrm>
        </p:spPr>
        <p:txBody>
          <a:bodyPr>
            <a:normAutofit fontScale="85000" lnSpcReduction="20000"/>
          </a:bodyPr>
          <a:lstStyle/>
          <a:p>
            <a:pPr marL="0" indent="0">
              <a:buNone/>
            </a:pPr>
            <a:r>
              <a:rPr lang="en-IN" b="1" dirty="0">
                <a:hlinkClick r:id="rId2"/>
              </a:rPr>
              <a:t>4. Cloud SQL by Google</a:t>
            </a:r>
            <a:endParaRPr lang="en-IN" b="1" dirty="0"/>
          </a:p>
          <a:p>
            <a:pPr fontAlgn="base"/>
            <a:r>
              <a:rPr lang="en-US" dirty="0"/>
              <a:t>As it can manage both MySQL and PostgreSQL databases, Cloud SQL with its relational databases and a Big Query analysis tool can easily run queries on cloud-based data for Google Cloud Platform.</a:t>
            </a:r>
          </a:p>
          <a:p>
            <a:pPr fontAlgn="base"/>
            <a:r>
              <a:rPr lang="en-US" dirty="0"/>
              <a:t>It is easy to set up, manage, maintain and administer. Cloud SQL is the answer for developers looking for the best option to save time consuming tasks like applying patches and updates, manage backups and a lot more.</a:t>
            </a:r>
          </a:p>
          <a:p>
            <a:pPr marL="0" indent="0">
              <a:buNone/>
            </a:pPr>
            <a:r>
              <a:rPr lang="en-US" dirty="0"/>
              <a:t>5. </a:t>
            </a:r>
            <a:r>
              <a:rPr lang="en-US" b="1" u="sng" dirty="0">
                <a:solidFill>
                  <a:srgbClr val="92D050"/>
                </a:solidFill>
              </a:rPr>
              <a:t>SAP</a:t>
            </a:r>
          </a:p>
          <a:p>
            <a:pPr marL="0" indent="0">
              <a:buNone/>
            </a:pPr>
            <a:r>
              <a:rPr lang="en-US" dirty="0"/>
              <a:t>SAP, the giant in offering enterprise software, now offers a cloud database platform called </a:t>
            </a:r>
            <a:r>
              <a:rPr lang="en-US" dirty="0">
                <a:hlinkClick r:id="rId3"/>
              </a:rPr>
              <a:t>HANA</a:t>
            </a:r>
            <a:r>
              <a:rPr lang="en-US" dirty="0"/>
              <a:t> for complementing the on-premise database-related tools of an organization. One of the major database tools complemented by SAP HANA includes Sybase, and this tool is available in the </a:t>
            </a:r>
            <a:r>
              <a:rPr lang="en-US" dirty="0">
                <a:hlinkClick r:id="rId4"/>
              </a:rPr>
              <a:t>AWS</a:t>
            </a:r>
            <a:r>
              <a:rPr lang="en-US" dirty="0"/>
              <a:t> cloud.</a:t>
            </a:r>
          </a:p>
          <a:p>
            <a:pPr marL="0" indent="0">
              <a:buNone/>
            </a:pPr>
            <a:r>
              <a:rPr lang="en-US" dirty="0"/>
              <a:t>6.</a:t>
            </a:r>
            <a:r>
              <a:rPr lang="pt-BR" b="1" dirty="0">
                <a:hlinkClick r:id="rId5"/>
              </a:rPr>
              <a:t>Oracle Database as a Service</a:t>
            </a:r>
            <a:endParaRPr lang="pt-BR" b="1" dirty="0"/>
          </a:p>
          <a:p>
            <a:r>
              <a:rPr lang="en-US" dirty="0"/>
              <a:t>Enterprise developers are also aware of the capabilities of Oracle databases in data centers. Keeping this in mind, Oracle has released its database technology on an SaaS basis. It can support any size workload, right from development to testing, and still provide high-level security encryption spanning multiple layers.</a:t>
            </a:r>
          </a:p>
          <a:p>
            <a:endParaRPr lang="en-US" dirty="0"/>
          </a:p>
          <a:p>
            <a:pPr fontAlgn="base"/>
            <a:endParaRPr lang="en-US" dirty="0"/>
          </a:p>
          <a:p>
            <a:endParaRPr lang="en-IN" b="1" dirty="0"/>
          </a:p>
        </p:txBody>
      </p:sp>
    </p:spTree>
    <p:extLst>
      <p:ext uri="{BB962C8B-B14F-4D97-AF65-F5344CB8AC3E}">
        <p14:creationId xmlns:p14="http://schemas.microsoft.com/office/powerpoint/2010/main" val="2831647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3E1E-D1F0-4146-9040-27B984577812}"/>
              </a:ext>
            </a:extLst>
          </p:cNvPr>
          <p:cNvSpPr>
            <a:spLocks noGrp="1"/>
          </p:cNvSpPr>
          <p:nvPr>
            <p:ph type="title"/>
          </p:nvPr>
        </p:nvSpPr>
        <p:spPr/>
        <p:txBody>
          <a:bodyPr/>
          <a:lstStyle/>
          <a:p>
            <a:r>
              <a:rPr lang="en-US" dirty="0"/>
              <a:t>Cloud database </a:t>
            </a:r>
            <a:endParaRPr lang="en-IN" dirty="0"/>
          </a:p>
        </p:txBody>
      </p:sp>
      <p:sp>
        <p:nvSpPr>
          <p:cNvPr id="3" name="Content Placeholder 2">
            <a:extLst>
              <a:ext uri="{FF2B5EF4-FFF2-40B4-BE49-F238E27FC236}">
                <a16:creationId xmlns:a16="http://schemas.microsoft.com/office/drawing/2014/main" id="{F11C2EEF-FF37-496A-99E8-3AEE214C1129}"/>
              </a:ext>
            </a:extLst>
          </p:cNvPr>
          <p:cNvSpPr>
            <a:spLocks noGrp="1"/>
          </p:cNvSpPr>
          <p:nvPr>
            <p:ph idx="1"/>
          </p:nvPr>
        </p:nvSpPr>
        <p:spPr>
          <a:xfrm>
            <a:off x="1141412" y="1908312"/>
            <a:ext cx="10414484" cy="4465983"/>
          </a:xfrm>
        </p:spPr>
        <p:txBody>
          <a:bodyPr>
            <a:normAutofit fontScale="92500" lnSpcReduction="20000"/>
          </a:bodyPr>
          <a:lstStyle/>
          <a:p>
            <a:pPr fontAlgn="base"/>
            <a:r>
              <a:rPr lang="en-US" dirty="0"/>
              <a:t>A</a:t>
            </a:r>
            <a:r>
              <a:rPr lang="en-US" b="1" dirty="0"/>
              <a:t> </a:t>
            </a:r>
            <a:r>
              <a:rPr lang="en-US" dirty="0"/>
              <a:t>cloud database is a database service built and accessed through a cloud platform. It serves many of the same functions as a traditional database with the added flexibility of cloud computing. Users install software on a cloud infrastructure to implement the database.</a:t>
            </a:r>
          </a:p>
          <a:p>
            <a:pPr fontAlgn="base"/>
            <a:r>
              <a:rPr lang="en-US" dirty="0"/>
              <a:t>Key features:</a:t>
            </a:r>
          </a:p>
          <a:p>
            <a:pPr fontAlgn="base"/>
            <a:r>
              <a:rPr lang="en-US" dirty="0"/>
              <a:t>A database service built and accessed through a cloud platform</a:t>
            </a:r>
          </a:p>
          <a:p>
            <a:pPr fontAlgn="base"/>
            <a:r>
              <a:rPr lang="en-US" dirty="0"/>
              <a:t>Enables enterprise users to host databases without buying dedicated hardware</a:t>
            </a:r>
          </a:p>
          <a:p>
            <a:pPr fontAlgn="base"/>
            <a:r>
              <a:rPr lang="en-US" dirty="0"/>
              <a:t>Can be managed by the user or offered as a service and managed by a provider</a:t>
            </a:r>
          </a:p>
          <a:p>
            <a:pPr fontAlgn="base"/>
            <a:r>
              <a:rPr lang="en-US" dirty="0"/>
              <a:t>Can support SQL (including MySQL) or NoSQL databases</a:t>
            </a:r>
          </a:p>
          <a:p>
            <a:pPr fontAlgn="base"/>
            <a:r>
              <a:rPr lang="en-US" dirty="0"/>
              <a:t>Accessed through a web interface or vendor-provided API</a:t>
            </a:r>
          </a:p>
          <a:p>
            <a:endParaRPr lang="en-IN" dirty="0"/>
          </a:p>
        </p:txBody>
      </p:sp>
    </p:spTree>
    <p:extLst>
      <p:ext uri="{BB962C8B-B14F-4D97-AF65-F5344CB8AC3E}">
        <p14:creationId xmlns:p14="http://schemas.microsoft.com/office/powerpoint/2010/main" val="850359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01C7-12E2-452C-9CE7-1C26791EB280}"/>
              </a:ext>
            </a:extLst>
          </p:cNvPr>
          <p:cNvSpPr>
            <a:spLocks noGrp="1"/>
          </p:cNvSpPr>
          <p:nvPr>
            <p:ph type="title"/>
          </p:nvPr>
        </p:nvSpPr>
        <p:spPr>
          <a:xfrm>
            <a:off x="1141413" y="-607"/>
            <a:ext cx="9905998" cy="1478570"/>
          </a:xfrm>
        </p:spPr>
        <p:txBody>
          <a:bodyPr/>
          <a:lstStyle/>
          <a:p>
            <a:pPr algn="ctr"/>
            <a:r>
              <a:rPr lang="en-US" sz="4200" dirty="0"/>
              <a:t>Cloud computing</a:t>
            </a:r>
          </a:p>
        </p:txBody>
      </p:sp>
      <p:sp>
        <p:nvSpPr>
          <p:cNvPr id="3" name="Content Placeholder 2">
            <a:extLst>
              <a:ext uri="{FF2B5EF4-FFF2-40B4-BE49-F238E27FC236}">
                <a16:creationId xmlns:a16="http://schemas.microsoft.com/office/drawing/2014/main" id="{53CA202B-029B-46EC-A618-457BEB746F16}"/>
              </a:ext>
            </a:extLst>
          </p:cNvPr>
          <p:cNvSpPr>
            <a:spLocks noGrp="1"/>
          </p:cNvSpPr>
          <p:nvPr>
            <p:ph idx="1"/>
          </p:nvPr>
        </p:nvSpPr>
        <p:spPr>
          <a:xfrm>
            <a:off x="1141412" y="1477962"/>
            <a:ext cx="9905999" cy="2195167"/>
          </a:xfrm>
        </p:spPr>
        <p:txBody>
          <a:bodyPr vert="horz" lIns="91440" tIns="45720" rIns="91440" bIns="45720" rtlCol="0" anchor="t">
            <a:normAutofit/>
          </a:bodyPr>
          <a:lstStyle/>
          <a:p>
            <a:r>
              <a:rPr lang="en-US" sz="3000" dirty="0"/>
              <a:t>Cloud computing is shared pools of configurable computer system resource that can be rapidly provisioned with minimal management effort. </a:t>
            </a:r>
          </a:p>
        </p:txBody>
      </p:sp>
      <p:sp>
        <p:nvSpPr>
          <p:cNvPr id="9" name="TextBox 8">
            <a:extLst>
              <a:ext uri="{FF2B5EF4-FFF2-40B4-BE49-F238E27FC236}">
                <a16:creationId xmlns:a16="http://schemas.microsoft.com/office/drawing/2014/main" id="{93019DD0-5230-4ECB-8C88-C17DA88C49D0}"/>
              </a:ext>
            </a:extLst>
          </p:cNvPr>
          <p:cNvSpPr txBox="1"/>
          <p:nvPr/>
        </p:nvSpPr>
        <p:spPr>
          <a:xfrm>
            <a:off x="1137782" y="3826701"/>
            <a:ext cx="5396630"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000" dirty="0"/>
              <a:t>It relies on sharing of resource to </a:t>
            </a:r>
            <a:r>
              <a:rPr lang="en-US" sz="3000" dirty="0" err="1"/>
              <a:t>achive</a:t>
            </a:r>
            <a:r>
              <a:rPr lang="en-US" sz="3000" dirty="0"/>
              <a:t> </a:t>
            </a:r>
            <a:r>
              <a:rPr lang="en-US" sz="3000" dirty="0" err="1"/>
              <a:t>coherance</a:t>
            </a:r>
            <a:r>
              <a:rPr lang="en-US" sz="3000" dirty="0"/>
              <a:t> and economies of scale ​</a:t>
            </a:r>
            <a:endParaRPr lang="en-US" dirty="0"/>
          </a:p>
        </p:txBody>
      </p:sp>
      <p:pic>
        <p:nvPicPr>
          <p:cNvPr id="10" name="Picture 10" descr="A screenshot of a cell phone&#10;&#10;Description generated with high confidence">
            <a:extLst>
              <a:ext uri="{FF2B5EF4-FFF2-40B4-BE49-F238E27FC236}">
                <a16:creationId xmlns:a16="http://schemas.microsoft.com/office/drawing/2014/main" id="{E70E5CA4-0CCC-48B3-8832-181F1DEC4527}"/>
              </a:ext>
            </a:extLst>
          </p:cNvPr>
          <p:cNvPicPr>
            <a:picLocks noChangeAspect="1"/>
          </p:cNvPicPr>
          <p:nvPr/>
        </p:nvPicPr>
        <p:blipFill>
          <a:blip r:embed="rId2"/>
          <a:stretch>
            <a:fillRect/>
          </a:stretch>
        </p:blipFill>
        <p:spPr>
          <a:xfrm>
            <a:off x="6916455" y="3071676"/>
            <a:ext cx="3661774" cy="2969333"/>
          </a:xfrm>
          <a:prstGeom prst="rect">
            <a:avLst/>
          </a:prstGeom>
        </p:spPr>
      </p:pic>
    </p:spTree>
    <p:extLst>
      <p:ext uri="{BB962C8B-B14F-4D97-AF65-F5344CB8AC3E}">
        <p14:creationId xmlns:p14="http://schemas.microsoft.com/office/powerpoint/2010/main" val="852790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A58BBB-F26E-48AD-8781-97D4CFC0EA9A}"/>
              </a:ext>
            </a:extLst>
          </p:cNvPr>
          <p:cNvSpPr>
            <a:spLocks noGrp="1"/>
          </p:cNvSpPr>
          <p:nvPr>
            <p:ph idx="1"/>
          </p:nvPr>
        </p:nvSpPr>
        <p:spPr>
          <a:xfrm>
            <a:off x="1303337" y="896937"/>
            <a:ext cx="9905999" cy="4856164"/>
          </a:xfrm>
        </p:spPr>
        <p:txBody>
          <a:bodyPr vert="horz" lIns="91440" tIns="45720" rIns="91440" bIns="45720" rtlCol="0" anchor="t">
            <a:normAutofit lnSpcReduction="10000"/>
          </a:bodyPr>
          <a:lstStyle/>
          <a:p>
            <a:r>
              <a:rPr lang="en-US" sz="3000" dirty="0"/>
              <a:t>Third party clouds help organizations to focus on their core </a:t>
            </a:r>
            <a:r>
              <a:rPr lang="en-US" sz="3000" dirty="0" err="1"/>
              <a:t>bussiness</a:t>
            </a:r>
            <a:r>
              <a:rPr lang="en-US" sz="3000" dirty="0"/>
              <a:t> instead </a:t>
            </a:r>
          </a:p>
          <a:p>
            <a:r>
              <a:rPr lang="en-US" sz="3000" dirty="0"/>
              <a:t>The perks of cloud computing are: </a:t>
            </a:r>
            <a:endParaRPr lang="en-US" dirty="0"/>
          </a:p>
          <a:p>
            <a:pPr marL="514350" indent="-514350">
              <a:buAutoNum type="arabicPeriod"/>
            </a:pPr>
            <a:r>
              <a:rPr lang="en-US" sz="3000" dirty="0"/>
              <a:t>Avoiding or </a:t>
            </a:r>
            <a:r>
              <a:rPr lang="en-US" sz="3000" dirty="0" err="1"/>
              <a:t>minimazing</a:t>
            </a:r>
            <a:r>
              <a:rPr lang="en-US" sz="3000" dirty="0"/>
              <a:t> up-front IT infrastructure cost </a:t>
            </a:r>
          </a:p>
          <a:p>
            <a:pPr marL="514350" indent="-514350">
              <a:buAutoNum type="arabicPeriod"/>
            </a:pPr>
            <a:r>
              <a:rPr lang="en-US" sz="3000" dirty="0"/>
              <a:t>Allowing enterprises to get their applications up and </a:t>
            </a:r>
            <a:r>
              <a:rPr lang="en-US" sz="3000" dirty="0" err="1"/>
              <a:t>runnging</a:t>
            </a:r>
            <a:r>
              <a:rPr lang="en-US" sz="3000" dirty="0"/>
              <a:t> faster </a:t>
            </a:r>
          </a:p>
          <a:p>
            <a:pPr marL="514350" indent="-514350">
              <a:buAutoNum type="arabicPeriod"/>
            </a:pPr>
            <a:r>
              <a:rPr lang="en-US" sz="3000" dirty="0" err="1"/>
              <a:t>Enableing</a:t>
            </a:r>
            <a:r>
              <a:rPr lang="en-US" sz="3000" dirty="0"/>
              <a:t> IT teams to more rapidly adjust resource to meet </a:t>
            </a:r>
            <a:r>
              <a:rPr lang="en-US" sz="3000" dirty="0" err="1"/>
              <a:t>fluctuatuing</a:t>
            </a:r>
            <a:r>
              <a:rPr lang="en-US" sz="3000" dirty="0"/>
              <a:t> and unexpected demand </a:t>
            </a:r>
          </a:p>
        </p:txBody>
      </p:sp>
    </p:spTree>
    <p:extLst>
      <p:ext uri="{BB962C8B-B14F-4D97-AF65-F5344CB8AC3E}">
        <p14:creationId xmlns:p14="http://schemas.microsoft.com/office/powerpoint/2010/main" val="3009862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8A5051CB-812A-47B9-A511-038054E06C43}"/>
              </a:ext>
            </a:extLst>
          </p:cNvPr>
          <p:cNvPicPr>
            <a:picLocks noChangeAspect="1"/>
          </p:cNvPicPr>
          <p:nvPr/>
        </p:nvPicPr>
        <p:blipFill>
          <a:blip r:embed="rId2"/>
          <a:stretch>
            <a:fillRect/>
          </a:stretch>
        </p:blipFill>
        <p:spPr>
          <a:xfrm>
            <a:off x="5068605" y="3022296"/>
            <a:ext cx="3348625" cy="3348625"/>
          </a:xfrm>
          <a:prstGeom prst="rect">
            <a:avLst/>
          </a:prstGeom>
          <a:ln>
            <a:noFill/>
          </a:ln>
          <a:effectLst>
            <a:softEdge rad="112500"/>
          </a:effectLst>
        </p:spPr>
      </p:pic>
      <p:sp>
        <p:nvSpPr>
          <p:cNvPr id="3" name="Content Placeholder 2">
            <a:extLst>
              <a:ext uri="{FF2B5EF4-FFF2-40B4-BE49-F238E27FC236}">
                <a16:creationId xmlns:a16="http://schemas.microsoft.com/office/drawing/2014/main" id="{A692600A-A3FA-48DE-9124-F13B63DB9C25}"/>
              </a:ext>
            </a:extLst>
          </p:cNvPr>
          <p:cNvSpPr>
            <a:spLocks noGrp="1"/>
          </p:cNvSpPr>
          <p:nvPr>
            <p:ph idx="1"/>
          </p:nvPr>
        </p:nvSpPr>
        <p:spPr>
          <a:xfrm>
            <a:off x="1274762" y="1439862"/>
            <a:ext cx="9905999" cy="3541714"/>
          </a:xfrm>
        </p:spPr>
        <p:txBody>
          <a:bodyPr vert="horz" lIns="91440" tIns="45720" rIns="91440" bIns="45720" rtlCol="0" anchor="t">
            <a:normAutofit/>
          </a:bodyPr>
          <a:lstStyle/>
          <a:p>
            <a:r>
              <a:rPr lang="en-US" sz="3000" dirty="0"/>
              <a:t>Usually cloud providers use a "pay-as-you-go" model </a:t>
            </a:r>
            <a:endParaRPr lang="en-US" dirty="0"/>
          </a:p>
          <a:p>
            <a:r>
              <a:rPr lang="en-US" sz="3000" dirty="0"/>
              <a:t>A lot of adoptions and improvements have led to the growth in cloud </a:t>
            </a:r>
          </a:p>
        </p:txBody>
      </p:sp>
    </p:spTree>
    <p:extLst>
      <p:ext uri="{BB962C8B-B14F-4D97-AF65-F5344CB8AC3E}">
        <p14:creationId xmlns:p14="http://schemas.microsoft.com/office/powerpoint/2010/main" val="2022768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E1720-C5AB-43EB-B6C1-B79A07B7FE9D}"/>
              </a:ext>
            </a:extLst>
          </p:cNvPr>
          <p:cNvSpPr>
            <a:spLocks noGrp="1"/>
          </p:cNvSpPr>
          <p:nvPr>
            <p:ph type="title"/>
          </p:nvPr>
        </p:nvSpPr>
        <p:spPr>
          <a:xfrm>
            <a:off x="1857030" y="220953"/>
            <a:ext cx="7777300" cy="1478570"/>
          </a:xfrm>
        </p:spPr>
        <p:txBody>
          <a:bodyPr/>
          <a:lstStyle/>
          <a:p>
            <a:r>
              <a:rPr lang="en-US" b="1" dirty="0"/>
              <a:t>cloud computing services</a:t>
            </a:r>
            <a:endParaRPr lang="en-IN" dirty="0"/>
          </a:p>
        </p:txBody>
      </p:sp>
      <p:sp>
        <p:nvSpPr>
          <p:cNvPr id="3" name="Content Placeholder 2">
            <a:extLst>
              <a:ext uri="{FF2B5EF4-FFF2-40B4-BE49-F238E27FC236}">
                <a16:creationId xmlns:a16="http://schemas.microsoft.com/office/drawing/2014/main" id="{9B77D3C7-7C98-401B-97B5-9AB5B41EDA35}"/>
              </a:ext>
            </a:extLst>
          </p:cNvPr>
          <p:cNvSpPr>
            <a:spLocks noGrp="1"/>
          </p:cNvSpPr>
          <p:nvPr>
            <p:ph idx="1"/>
          </p:nvPr>
        </p:nvSpPr>
        <p:spPr>
          <a:xfrm>
            <a:off x="1141412" y="1484244"/>
            <a:ext cx="10401231" cy="4996070"/>
          </a:xfrm>
        </p:spPr>
        <p:txBody>
          <a:bodyPr>
            <a:normAutofit fontScale="92500" lnSpcReduction="10000"/>
          </a:bodyPr>
          <a:lstStyle/>
          <a:p>
            <a:r>
              <a:rPr lang="en-US" b="1" dirty="0"/>
              <a:t>Generally, cloud computing services are categorized into three types.</a:t>
            </a:r>
            <a:endParaRPr lang="en-US" dirty="0"/>
          </a:p>
          <a:p>
            <a:r>
              <a:rPr lang="en-US" b="1" dirty="0"/>
              <a:t>1) Infrastructure as a Service (IaaS): </a:t>
            </a:r>
            <a:r>
              <a:rPr lang="en-US" dirty="0"/>
              <a:t>This service provides the infrastructure like Servers, Operating Systems, Virtual Machines, Networks, and Storage on rent basis.</a:t>
            </a:r>
          </a:p>
          <a:p>
            <a:r>
              <a:rPr lang="en-US" b="1" u="sng" dirty="0" err="1"/>
              <a:t>Eg</a:t>
            </a:r>
            <a:r>
              <a:rPr lang="en-US" b="1" u="sng" dirty="0"/>
              <a:t>:</a:t>
            </a:r>
            <a:r>
              <a:rPr lang="en-US" b="1" dirty="0"/>
              <a:t> </a:t>
            </a:r>
            <a:r>
              <a:rPr lang="en-US" dirty="0"/>
              <a:t>Amazon Web Service, Microsoft Azure</a:t>
            </a:r>
          </a:p>
          <a:p>
            <a:r>
              <a:rPr lang="en-US" b="1" dirty="0"/>
              <a:t>2) Platform as a Service (PaaS): </a:t>
            </a:r>
            <a:r>
              <a:rPr lang="en-US" dirty="0"/>
              <a:t>This service is used in developing, testing and maintaining of software. PaaS is same as IaaS but also provides additional tools like DBMS and BI service.</a:t>
            </a:r>
          </a:p>
          <a:p>
            <a:r>
              <a:rPr lang="en-US" b="1" u="sng" dirty="0" err="1"/>
              <a:t>Eg</a:t>
            </a:r>
            <a:r>
              <a:rPr lang="en-US" b="1" u="sng" dirty="0"/>
              <a:t>:</a:t>
            </a:r>
            <a:r>
              <a:rPr lang="en-US" dirty="0"/>
              <a:t> </a:t>
            </a:r>
            <a:r>
              <a:rPr lang="en-US" dirty="0" err="1"/>
              <a:t>Apprenda</a:t>
            </a:r>
            <a:r>
              <a:rPr lang="en-US" dirty="0"/>
              <a:t>, Red Hat OpenShift</a:t>
            </a:r>
          </a:p>
          <a:p>
            <a:r>
              <a:rPr lang="en-US" b="1" dirty="0"/>
              <a:t>3) Software as a Service (SaaS): </a:t>
            </a:r>
            <a:r>
              <a:rPr lang="en-US" dirty="0"/>
              <a:t>This service makes the users connect to the applications through the Internet on a subscription basis.</a:t>
            </a:r>
          </a:p>
          <a:p>
            <a:r>
              <a:rPr lang="en-US" b="1" u="sng" dirty="0" err="1"/>
              <a:t>Eg</a:t>
            </a:r>
            <a:r>
              <a:rPr lang="en-US" b="1" u="sng" dirty="0"/>
              <a:t>:</a:t>
            </a:r>
            <a:r>
              <a:rPr lang="en-US" dirty="0"/>
              <a:t> Google Applications, Salesforce</a:t>
            </a:r>
          </a:p>
          <a:p>
            <a:endParaRPr lang="en-IN" dirty="0"/>
          </a:p>
        </p:txBody>
      </p:sp>
    </p:spTree>
    <p:extLst>
      <p:ext uri="{BB962C8B-B14F-4D97-AF65-F5344CB8AC3E}">
        <p14:creationId xmlns:p14="http://schemas.microsoft.com/office/powerpoint/2010/main" val="1957950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3394C-13A0-42F4-BC5A-CC3B36872174}"/>
              </a:ext>
            </a:extLst>
          </p:cNvPr>
          <p:cNvSpPr>
            <a:spLocks noGrp="1"/>
          </p:cNvSpPr>
          <p:nvPr>
            <p:ph type="title"/>
          </p:nvPr>
        </p:nvSpPr>
        <p:spPr>
          <a:xfrm>
            <a:off x="1141413" y="499248"/>
            <a:ext cx="9905998" cy="1478570"/>
          </a:xfrm>
        </p:spPr>
        <p:txBody>
          <a:bodyPr>
            <a:normAutofit/>
          </a:bodyPr>
          <a:lstStyle/>
          <a:p>
            <a:pPr algn="ctr"/>
            <a:r>
              <a:rPr lang="en-US" sz="4200" dirty="0"/>
              <a:t>CLOUD </a:t>
            </a:r>
            <a:r>
              <a:rPr lang="en-US" sz="4200" dirty="0" err="1"/>
              <a:t>DATABaSE</a:t>
            </a:r>
            <a:r>
              <a:rPr lang="en-US" sz="4200" dirty="0"/>
              <a:t> Deployment models </a:t>
            </a:r>
          </a:p>
        </p:txBody>
      </p:sp>
      <p:sp>
        <p:nvSpPr>
          <p:cNvPr id="3" name="Content Placeholder 2">
            <a:extLst>
              <a:ext uri="{FF2B5EF4-FFF2-40B4-BE49-F238E27FC236}">
                <a16:creationId xmlns:a16="http://schemas.microsoft.com/office/drawing/2014/main" id="{76AAFDAD-456D-40E3-82F1-64710FEE80A5}"/>
              </a:ext>
            </a:extLst>
          </p:cNvPr>
          <p:cNvSpPr>
            <a:spLocks noGrp="1"/>
          </p:cNvSpPr>
          <p:nvPr>
            <p:ph idx="1"/>
          </p:nvPr>
        </p:nvSpPr>
        <p:spPr/>
        <p:txBody>
          <a:bodyPr vert="horz" lIns="91440" tIns="45720" rIns="91440" bIns="45720" rtlCol="0" anchor="t">
            <a:normAutofit/>
          </a:bodyPr>
          <a:lstStyle/>
          <a:p>
            <a:r>
              <a:rPr lang="en-US" sz="3000" dirty="0"/>
              <a:t>There are 2 primary ways to run a database in a cloud:</a:t>
            </a:r>
            <a:endParaRPr lang="en-US" dirty="0"/>
          </a:p>
          <a:p>
            <a:pPr marL="514350" indent="-514350">
              <a:buAutoNum type="arabicPeriod"/>
            </a:pPr>
            <a:r>
              <a:rPr lang="en-US" sz="3000" dirty="0"/>
              <a:t>Virtual machine image </a:t>
            </a:r>
          </a:p>
          <a:p>
            <a:pPr marL="514350" indent="-514350">
              <a:buAutoNum type="arabicPeriod"/>
            </a:pPr>
            <a:r>
              <a:rPr lang="en-US" sz="3000" dirty="0"/>
              <a:t>Database as a service (DBaaS)</a:t>
            </a:r>
          </a:p>
        </p:txBody>
      </p:sp>
    </p:spTree>
    <p:extLst>
      <p:ext uri="{BB962C8B-B14F-4D97-AF65-F5344CB8AC3E}">
        <p14:creationId xmlns:p14="http://schemas.microsoft.com/office/powerpoint/2010/main" val="549729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0</TotalTime>
  <Words>2899</Words>
  <Application>Microsoft Office PowerPoint</Application>
  <PresentationFormat>Widescreen</PresentationFormat>
  <Paragraphs>150</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Tw Cen MT</vt:lpstr>
      <vt:lpstr>Circuit</vt:lpstr>
      <vt:lpstr>Cloud Computing And databases </vt:lpstr>
      <vt:lpstr>Cloud database </vt:lpstr>
      <vt:lpstr>Cloud database </vt:lpstr>
      <vt:lpstr>Cloud database </vt:lpstr>
      <vt:lpstr>Cloud computing</vt:lpstr>
      <vt:lpstr>PowerPoint Presentation</vt:lpstr>
      <vt:lpstr>PowerPoint Presentation</vt:lpstr>
      <vt:lpstr>cloud computing services</vt:lpstr>
      <vt:lpstr>CLOUD DATABaSE Deployment models </vt:lpstr>
      <vt:lpstr>Virtual machine image </vt:lpstr>
      <vt:lpstr>Virtual machine image</vt:lpstr>
      <vt:lpstr>Database as a service (DBaas)</vt:lpstr>
      <vt:lpstr>PowerPoint Presentation</vt:lpstr>
      <vt:lpstr>Data model </vt:lpstr>
      <vt:lpstr>PowerPoint Presentation</vt:lpstr>
      <vt:lpstr>SQL databases</vt:lpstr>
      <vt:lpstr>NoSql databases</vt:lpstr>
      <vt:lpstr>PowerPoint Presentation</vt:lpstr>
      <vt:lpstr>Sql data model examples </vt:lpstr>
      <vt:lpstr>Nosql data model examples</vt:lpstr>
      <vt:lpstr>PowerPoint Presentation</vt:lpstr>
      <vt:lpstr>Architecture and common characteristics</vt:lpstr>
      <vt:lpstr>PowerPoint Presentation</vt:lpstr>
      <vt:lpstr>CHALLENGES TO CLOUD DATABASE </vt:lpstr>
      <vt:lpstr>PowerPoint Presentation</vt:lpstr>
      <vt:lpstr>PowerPoint Presentation</vt:lpstr>
      <vt:lpstr>Advantages of Cloud Databases</vt:lpstr>
      <vt:lpstr>PowerPoint Presentation</vt:lpstr>
      <vt:lpstr>DISADVANTAGES OF CLOUD DATABASES</vt:lpstr>
      <vt:lpstr>PowerPoint Presentation</vt:lpstr>
      <vt:lpstr>Cloud Database service Providers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amanpreet kaur</cp:lastModifiedBy>
  <cp:revision>721</cp:revision>
  <dcterms:created xsi:type="dcterms:W3CDTF">2014-08-26T23:43:54Z</dcterms:created>
  <dcterms:modified xsi:type="dcterms:W3CDTF">2019-11-07T17:34:37Z</dcterms:modified>
</cp:coreProperties>
</file>