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4" d="100"/>
          <a:sy n="74" d="100"/>
        </p:scale>
        <p:origin x="5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364545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340454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047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1862964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154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3887593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1531355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285593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214624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B33DD-D7FB-4EAB-80D9-CF838CF95763}" type="datetimeFigureOut">
              <a:rPr lang="en-IN" smtClean="0"/>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116593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6B33DD-D7FB-4EAB-80D9-CF838CF95763}" type="datetimeFigureOut">
              <a:rPr lang="en-IN" smtClean="0"/>
              <a:t>14-11-2019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409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6B33DD-D7FB-4EAB-80D9-CF838CF95763}" type="datetimeFigureOut">
              <a:rPr lang="en-IN" smtClean="0"/>
              <a:t>14-11-2019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428503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6B33DD-D7FB-4EAB-80D9-CF838CF95763}" type="datetimeFigureOut">
              <a:rPr lang="en-IN" smtClean="0"/>
              <a:t>14-11-2019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343258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B33DD-D7FB-4EAB-80D9-CF838CF95763}" type="datetimeFigureOut">
              <a:rPr lang="en-IN" smtClean="0"/>
              <a:t>14-11-2019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173383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B33DD-D7FB-4EAB-80D9-CF838CF95763}" type="datetimeFigureOut">
              <a:rPr lang="en-IN" smtClean="0"/>
              <a:t>14-11-2019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170172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B33DD-D7FB-4EAB-80D9-CF838CF95763}" type="datetimeFigureOut">
              <a:rPr lang="en-IN" smtClean="0"/>
              <a:t>14-11-2019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3FB808-75D5-4DAC-83FE-5688E56B51B7}" type="slidenum">
              <a:rPr lang="en-IN" smtClean="0"/>
              <a:t>‹#›</a:t>
            </a:fld>
            <a:endParaRPr lang="en-IN"/>
          </a:p>
        </p:txBody>
      </p:sp>
    </p:spTree>
    <p:extLst>
      <p:ext uri="{BB962C8B-B14F-4D97-AF65-F5344CB8AC3E}">
        <p14:creationId xmlns:p14="http://schemas.microsoft.com/office/powerpoint/2010/main" val="235580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6B33DD-D7FB-4EAB-80D9-CF838CF95763}" type="datetimeFigureOut">
              <a:rPr lang="en-IN" smtClean="0"/>
              <a:t>14-11-2019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3FB808-75D5-4DAC-83FE-5688E56B51B7}" type="slidenum">
              <a:rPr lang="en-IN" smtClean="0"/>
              <a:t>‹#›</a:t>
            </a:fld>
            <a:endParaRPr lang="en-IN"/>
          </a:p>
        </p:txBody>
      </p:sp>
    </p:spTree>
    <p:extLst>
      <p:ext uri="{BB962C8B-B14F-4D97-AF65-F5344CB8AC3E}">
        <p14:creationId xmlns:p14="http://schemas.microsoft.com/office/powerpoint/2010/main" val="198078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1F3E49-B9FC-42B2-8B86-18BE3C13C1D0}"/>
              </a:ext>
            </a:extLst>
          </p:cNvPr>
          <p:cNvSpPr>
            <a:spLocks noGrp="1"/>
          </p:cNvSpPr>
          <p:nvPr>
            <p:ph type="ctrTitle"/>
          </p:nvPr>
        </p:nvSpPr>
        <p:spPr/>
        <p:txBody>
          <a:bodyPr>
            <a:normAutofit fontScale="90000"/>
          </a:bodyPr>
          <a:lstStyle/>
          <a:p>
            <a:r>
              <a:rPr lang="en-IN" smtClean="0"/>
              <a:t>MASTER DATA MANAGEMENT </a:t>
            </a:r>
            <a:br>
              <a:rPr lang="en-IN" smtClean="0"/>
            </a:br>
            <a:r>
              <a:rPr lang="en-IN" smtClean="0"/>
              <a:t>(MDM)</a:t>
            </a:r>
            <a:endParaRPr lang="en-IN"/>
          </a:p>
        </p:txBody>
      </p:sp>
      <p:sp>
        <p:nvSpPr>
          <p:cNvPr id="3" name="Subtitle 2">
            <a:extLst>
              <a:ext uri="{FF2B5EF4-FFF2-40B4-BE49-F238E27FC236}">
                <a16:creationId xmlns="" xmlns:a16="http://schemas.microsoft.com/office/drawing/2014/main" id="{665B3590-A11E-46CC-951A-34B892F8941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5018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69" y="556675"/>
            <a:ext cx="10045521" cy="5818367"/>
          </a:xfrm>
          <a:prstGeom prst="rect">
            <a:avLst/>
          </a:prstGeom>
        </p:spPr>
      </p:pic>
    </p:spTree>
    <p:extLst>
      <p:ext uri="{BB962C8B-B14F-4D97-AF65-F5344CB8AC3E}">
        <p14:creationId xmlns:p14="http://schemas.microsoft.com/office/powerpoint/2010/main" val="81982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37" y="437882"/>
            <a:ext cx="10534919" cy="6181859"/>
          </a:xfrm>
          <a:prstGeom prst="rect">
            <a:avLst/>
          </a:prstGeom>
        </p:spPr>
      </p:pic>
    </p:spTree>
    <p:extLst>
      <p:ext uri="{BB962C8B-B14F-4D97-AF65-F5344CB8AC3E}">
        <p14:creationId xmlns:p14="http://schemas.microsoft.com/office/powerpoint/2010/main" val="365805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85" y="1171977"/>
            <a:ext cx="10921284" cy="5241702"/>
          </a:xfrm>
          <a:prstGeom prst="rect">
            <a:avLst/>
          </a:prstGeom>
        </p:spPr>
      </p:pic>
      <p:sp>
        <p:nvSpPr>
          <p:cNvPr id="3" name="Rectangle 2"/>
          <p:cNvSpPr/>
          <p:nvPr/>
        </p:nvSpPr>
        <p:spPr>
          <a:xfrm>
            <a:off x="1098862" y="501134"/>
            <a:ext cx="10015605" cy="646331"/>
          </a:xfrm>
          <a:prstGeom prst="rect">
            <a:avLst/>
          </a:prstGeom>
        </p:spPr>
        <p:txBody>
          <a:bodyPr wrap="square">
            <a:spAutoFit/>
          </a:bodyPr>
          <a:lstStyle/>
          <a:p>
            <a:r>
              <a:rPr lang="en-US" sz="3600" b="1" dirty="0"/>
              <a:t>Key functions </a:t>
            </a:r>
            <a:r>
              <a:rPr lang="en-US" sz="3600" b="1" dirty="0" smtClean="0"/>
              <a:t>of </a:t>
            </a:r>
            <a:r>
              <a:rPr lang="en-US" sz="3600" b="1" dirty="0"/>
              <a:t>an MDM system</a:t>
            </a:r>
            <a:endParaRPr lang="en-US" sz="3600" dirty="0"/>
          </a:p>
        </p:txBody>
      </p:sp>
    </p:spTree>
    <p:extLst>
      <p:ext uri="{BB962C8B-B14F-4D97-AF65-F5344CB8AC3E}">
        <p14:creationId xmlns:p14="http://schemas.microsoft.com/office/powerpoint/2010/main" val="183243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E97A2E-FB6E-4816-B0DD-DC9DC9B0E292}"/>
              </a:ext>
            </a:extLst>
          </p:cNvPr>
          <p:cNvSpPr>
            <a:spLocks noGrp="1"/>
          </p:cNvSpPr>
          <p:nvPr>
            <p:ph type="title"/>
          </p:nvPr>
        </p:nvSpPr>
        <p:spPr>
          <a:xfrm>
            <a:off x="638697" y="339143"/>
            <a:ext cx="9754553" cy="1320800"/>
          </a:xfrm>
        </p:spPr>
        <p:txBody>
          <a:bodyPr/>
          <a:lstStyle/>
          <a:p>
            <a:r>
              <a:rPr lang="en-US" b="1" dirty="0"/>
              <a:t>Key functions &amp; benefits of an MDM system</a:t>
            </a:r>
            <a:endParaRPr lang="en-IN" dirty="0"/>
          </a:p>
        </p:txBody>
      </p:sp>
      <p:sp>
        <p:nvSpPr>
          <p:cNvPr id="3" name="Content Placeholder 2">
            <a:extLst>
              <a:ext uri="{FF2B5EF4-FFF2-40B4-BE49-F238E27FC236}">
                <a16:creationId xmlns="" xmlns:a16="http://schemas.microsoft.com/office/drawing/2014/main" id="{6EE1A485-6311-4045-A3B3-D0D9172CA352}"/>
              </a:ext>
            </a:extLst>
          </p:cNvPr>
          <p:cNvSpPr>
            <a:spLocks noGrp="1"/>
          </p:cNvSpPr>
          <p:nvPr>
            <p:ph idx="1"/>
          </p:nvPr>
        </p:nvSpPr>
        <p:spPr>
          <a:xfrm>
            <a:off x="368121" y="1365161"/>
            <a:ext cx="11390290" cy="5357611"/>
          </a:xfrm>
        </p:spPr>
        <p:txBody>
          <a:bodyPr>
            <a:normAutofit/>
          </a:bodyPr>
          <a:lstStyle/>
          <a:p>
            <a:pPr marL="514350" indent="-514350">
              <a:buFont typeface="+mj-lt"/>
              <a:buAutoNum type="arabicPeriod"/>
            </a:pPr>
            <a:r>
              <a:rPr lang="en-US" dirty="0"/>
              <a:t>Provides seamless information across multiple </a:t>
            </a:r>
            <a:r>
              <a:rPr lang="en-US" dirty="0" err="1"/>
              <a:t>channelsAccurate</a:t>
            </a:r>
            <a:r>
              <a:rPr lang="en-US" dirty="0"/>
              <a:t> product data is critical to differentiate your business and provides customers with a dynamic and personalized shopping experience.</a:t>
            </a:r>
          </a:p>
          <a:p>
            <a:pPr marL="514350" indent="-514350">
              <a:buFont typeface="+mj-lt"/>
              <a:buAutoNum type="arabicPeriod"/>
            </a:pPr>
            <a:r>
              <a:rPr lang="en-US" dirty="0"/>
              <a:t>Product Information Management (PIM) helps businesses manage product data from multiple sources.</a:t>
            </a:r>
          </a:p>
          <a:p>
            <a:pPr marL="514350" indent="-514350">
              <a:buFont typeface="+mj-lt"/>
              <a:buAutoNum type="arabicPeriod"/>
            </a:pPr>
            <a:r>
              <a:rPr lang="en-US" dirty="0"/>
              <a:t>It creates a master catalog of validated, high-quality unique product data for efficient distribution to all sales channels, whether data is structured or unstructured.</a:t>
            </a:r>
          </a:p>
          <a:p>
            <a:pPr marL="514350" indent="-514350">
              <a:buFont typeface="+mj-lt"/>
              <a:buAutoNum type="arabicPeriod"/>
            </a:pPr>
            <a:r>
              <a:rPr lang="en-US" dirty="0"/>
              <a:t>Helps understand your customer </a:t>
            </a:r>
            <a:r>
              <a:rPr lang="en-US" dirty="0" smtClean="0"/>
              <a:t>better Customer </a:t>
            </a:r>
            <a:r>
              <a:rPr lang="en-US" dirty="0"/>
              <a:t>data management helps organizations maintain a single view of all customer data. It synchronizes customer information across systems and the organization’s information supply chain.</a:t>
            </a:r>
          </a:p>
          <a:p>
            <a:pPr marL="514350" indent="-514350">
              <a:buFont typeface="+mj-lt"/>
              <a:buAutoNum type="arabicPeriod"/>
            </a:pPr>
            <a:r>
              <a:rPr lang="en-US" dirty="0"/>
              <a:t>Provides a unified view of your </a:t>
            </a:r>
            <a:r>
              <a:rPr lang="en-US" dirty="0" smtClean="0"/>
              <a:t>masters MDM </a:t>
            </a:r>
            <a:r>
              <a:rPr lang="en-US" dirty="0"/>
              <a:t>software helps create reliable views to drive operations efficiently with a complete view of all your data assets.</a:t>
            </a:r>
          </a:p>
          <a:p>
            <a:pPr marL="514350" indent="-514350">
              <a:buFont typeface="+mj-lt"/>
              <a:buAutoNum type="arabicPeriod"/>
            </a:pPr>
            <a:r>
              <a:rPr lang="en-US" dirty="0"/>
              <a:t>It enables the creation of an integrated view of products, customers, suppliers, materials and other data sets. Currently, this data may reside in silos with different departments and units</a:t>
            </a:r>
            <a:r>
              <a:rPr lang="en-US" dirty="0" smtClean="0"/>
              <a:t>.</a:t>
            </a:r>
          </a:p>
          <a:p>
            <a:pPr marL="514350" indent="-514350">
              <a:buFont typeface="+mj-lt"/>
              <a:buAutoNum type="arabicPeriod"/>
            </a:pPr>
            <a:r>
              <a:rPr lang="en-US" dirty="0"/>
              <a:t>Increases trust in your data Poor quality data can have negative effects on customer relationships, business decision making, and forecasting. MDM system provides high-quality data for quality decision making.</a:t>
            </a:r>
          </a:p>
          <a:p>
            <a:pPr marL="514350" indent="-514350">
              <a:buFont typeface="+mj-lt"/>
              <a:buAutoNum type="arabicPeriod"/>
            </a:pPr>
            <a:endParaRPr lang="en-US" dirty="0"/>
          </a:p>
          <a:p>
            <a:endParaRPr lang="en-IN" dirty="0"/>
          </a:p>
        </p:txBody>
      </p:sp>
    </p:spTree>
    <p:extLst>
      <p:ext uri="{BB962C8B-B14F-4D97-AF65-F5344CB8AC3E}">
        <p14:creationId xmlns:p14="http://schemas.microsoft.com/office/powerpoint/2010/main" val="108813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05F055-9476-4A9A-B5B5-84073CD44BB3}"/>
              </a:ext>
            </a:extLst>
          </p:cNvPr>
          <p:cNvSpPr>
            <a:spLocks noGrp="1"/>
          </p:cNvSpPr>
          <p:nvPr>
            <p:ph idx="1"/>
          </p:nvPr>
        </p:nvSpPr>
        <p:spPr>
          <a:xfrm>
            <a:off x="838200" y="90152"/>
            <a:ext cx="10515600" cy="6086811"/>
          </a:xfrm>
        </p:spPr>
        <p:txBody>
          <a:bodyPr>
            <a:normAutofit lnSpcReduction="10000"/>
          </a:bodyPr>
          <a:lstStyle/>
          <a:p>
            <a:pPr marL="514350" indent="-514350">
              <a:buFont typeface="+mj-lt"/>
              <a:buAutoNum type="arabicPeriod" startAt="8"/>
            </a:pPr>
            <a:r>
              <a:rPr lang="en-US" sz="2800" dirty="0" smtClean="0"/>
              <a:t>Connects </a:t>
            </a:r>
            <a:r>
              <a:rPr lang="en-US" sz="2800" dirty="0"/>
              <a:t>everything &amp; </a:t>
            </a:r>
            <a:r>
              <a:rPr lang="en-US" sz="2800" dirty="0" err="1"/>
              <a:t>anythingWith</a:t>
            </a:r>
            <a:r>
              <a:rPr lang="en-US" sz="2800" dirty="0"/>
              <a:t> business information residing in multiple systems and in multiple formats, information users have to duplicate efforts by going through information from multiple systems and combining data together.</a:t>
            </a:r>
          </a:p>
          <a:p>
            <a:pPr marL="514350" indent="-514350">
              <a:buFont typeface="+mj-lt"/>
              <a:buAutoNum type="arabicPeriod" startAt="8"/>
            </a:pPr>
            <a:r>
              <a:rPr lang="en-US" sz="2800" dirty="0"/>
              <a:t>MDM’s data integration tool helps to combine data with multiple format attributes from disparate data sources. It delivers a single unified view of all your data instead of data in silos.</a:t>
            </a:r>
          </a:p>
          <a:p>
            <a:pPr marL="514350" indent="-514350">
              <a:buFont typeface="+mj-lt"/>
              <a:buAutoNum type="arabicPeriod" startAt="8"/>
            </a:pPr>
            <a:r>
              <a:rPr lang="en-US" sz="2800" dirty="0"/>
              <a:t>Increases accountability of your </a:t>
            </a:r>
            <a:r>
              <a:rPr lang="en-US" sz="2800" smtClean="0"/>
              <a:t>data: MDM’s </a:t>
            </a:r>
            <a:r>
              <a:rPr lang="en-US" sz="2800" dirty="0"/>
              <a:t>master data governance feature can easily govern your organizational data for accuracy and accountability. Data governance brings business users in the implementation lifecycle and provides an effective mechanism to manage and author data.</a:t>
            </a:r>
          </a:p>
          <a:p>
            <a:pPr marL="514350" indent="-514350">
              <a:buFont typeface="+mj-lt"/>
              <a:buAutoNum type="arabicPeriod" startAt="8"/>
            </a:pPr>
            <a:endParaRPr lang="en-IN" dirty="0"/>
          </a:p>
        </p:txBody>
      </p:sp>
    </p:spTree>
    <p:extLst>
      <p:ext uri="{BB962C8B-B14F-4D97-AF65-F5344CB8AC3E}">
        <p14:creationId xmlns:p14="http://schemas.microsoft.com/office/powerpoint/2010/main" val="237054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BEFCF3-D848-47A3-8A5B-C9774A0C472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F99AB456-BA46-4086-A47C-C2B4262ECF9B}"/>
              </a:ext>
            </a:extLst>
          </p:cNvPr>
          <p:cNvSpPr>
            <a:spLocks noGrp="1"/>
          </p:cNvSpPr>
          <p:nvPr>
            <p:ph idx="1"/>
          </p:nvPr>
        </p:nvSpPr>
        <p:spPr/>
        <p:txBody>
          <a:bodyPr/>
          <a:lstStyle/>
          <a:p>
            <a:r>
              <a:rPr lang="en-US" dirty="0"/>
              <a:t>Bad data is bad for business. According to an Experian research report*, 89% of executives agree that inaccurate data is undermining their ability to provide an excellent customer experience.</a:t>
            </a:r>
          </a:p>
          <a:p>
            <a:r>
              <a:rPr lang="en-US" dirty="0"/>
              <a:t>An erroneous and incomplete data can hinder the process of decision making which can impact the growth of your business.</a:t>
            </a:r>
          </a:p>
          <a:p>
            <a:r>
              <a:rPr lang="en-US" dirty="0"/>
              <a:t>Now more than ever, business leaders all over the world have realized the importance of using high-quality information to drive business success. To meet these expectations, businesses turn to Master Data Management (MDM).</a:t>
            </a:r>
          </a:p>
          <a:p>
            <a:pPr marL="0" indent="0">
              <a:buNone/>
            </a:pPr>
            <a:endParaRPr lang="en-IN" dirty="0"/>
          </a:p>
        </p:txBody>
      </p:sp>
    </p:spTree>
    <p:extLst>
      <p:ext uri="{BB962C8B-B14F-4D97-AF65-F5344CB8AC3E}">
        <p14:creationId xmlns:p14="http://schemas.microsoft.com/office/powerpoint/2010/main" val="135699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3B154-5620-4089-81C8-0BABCC1C4348}"/>
              </a:ext>
            </a:extLst>
          </p:cNvPr>
          <p:cNvSpPr>
            <a:spLocks noGrp="1"/>
          </p:cNvSpPr>
          <p:nvPr>
            <p:ph type="title"/>
          </p:nvPr>
        </p:nvSpPr>
        <p:spPr/>
        <p:txBody>
          <a:bodyPr/>
          <a:lstStyle/>
          <a:p>
            <a:r>
              <a:rPr lang="en-IN" b="1" dirty="0"/>
              <a:t>What is master data?</a:t>
            </a:r>
            <a:br>
              <a:rPr lang="en-IN" b="1" dirty="0"/>
            </a:br>
            <a:endParaRPr lang="en-IN" dirty="0"/>
          </a:p>
        </p:txBody>
      </p:sp>
      <p:sp>
        <p:nvSpPr>
          <p:cNvPr id="3" name="Content Placeholder 2">
            <a:extLst>
              <a:ext uri="{FF2B5EF4-FFF2-40B4-BE49-F238E27FC236}">
                <a16:creationId xmlns="" xmlns:a16="http://schemas.microsoft.com/office/drawing/2014/main" id="{2BF5FA9C-55DD-46CE-BB6F-3264E02941EC}"/>
              </a:ext>
            </a:extLst>
          </p:cNvPr>
          <p:cNvSpPr>
            <a:spLocks noGrp="1"/>
          </p:cNvSpPr>
          <p:nvPr>
            <p:ph idx="1"/>
          </p:nvPr>
        </p:nvSpPr>
        <p:spPr/>
        <p:txBody>
          <a:bodyPr>
            <a:normAutofit/>
          </a:bodyPr>
          <a:lstStyle/>
          <a:p>
            <a:r>
              <a:rPr lang="en-US" dirty="0"/>
              <a:t>According to Gartner*, master data is the consistent and uniform set of identifiers and extended attributes that describes the core entities of the enterprise including customers, prospects, citizens, suppliers, sites, hierarchies and chart of accounts.</a:t>
            </a:r>
          </a:p>
          <a:p>
            <a:r>
              <a:rPr lang="en-US" dirty="0"/>
              <a:t>Let us simplify this for you.</a:t>
            </a:r>
          </a:p>
          <a:p>
            <a:r>
              <a:rPr lang="en-US" dirty="0"/>
              <a:t>You can think of master data as nouns that typically describe your business processes. For example, parties, products and locations are all master data domains. They are the core data assets that you manage within your enterprise.</a:t>
            </a:r>
          </a:p>
          <a:p>
            <a:r>
              <a:rPr lang="en-US" dirty="0"/>
              <a:t>The master data domains can be further divided into sub-domains. For instance, a party domain will have sub-domains such as customer, supplier, employee and salesperson.</a:t>
            </a:r>
          </a:p>
          <a:p>
            <a:endParaRPr lang="en-IN" dirty="0"/>
          </a:p>
        </p:txBody>
      </p:sp>
    </p:spTree>
    <p:extLst>
      <p:ext uri="{BB962C8B-B14F-4D97-AF65-F5344CB8AC3E}">
        <p14:creationId xmlns:p14="http://schemas.microsoft.com/office/powerpoint/2010/main" val="121086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6B1B6E-F6DF-4ADB-9A19-17E6B9A48EAD}"/>
              </a:ext>
            </a:extLst>
          </p:cNvPr>
          <p:cNvSpPr>
            <a:spLocks noGrp="1"/>
          </p:cNvSpPr>
          <p:nvPr>
            <p:ph type="title"/>
          </p:nvPr>
        </p:nvSpPr>
        <p:spPr>
          <a:xfrm>
            <a:off x="865031" y="65355"/>
            <a:ext cx="10515600" cy="1325563"/>
          </a:xfrm>
        </p:spPr>
        <p:txBody>
          <a:bodyPr/>
          <a:lstStyle/>
          <a:p>
            <a:r>
              <a:rPr lang="en-US" b="1" dirty="0"/>
              <a:t>Why do you need to manage master data?</a:t>
            </a:r>
            <a:endParaRPr lang="en-IN" dirty="0"/>
          </a:p>
        </p:txBody>
      </p:sp>
      <p:sp>
        <p:nvSpPr>
          <p:cNvPr id="3" name="Content Placeholder 2">
            <a:extLst>
              <a:ext uri="{FF2B5EF4-FFF2-40B4-BE49-F238E27FC236}">
                <a16:creationId xmlns="" xmlns:a16="http://schemas.microsoft.com/office/drawing/2014/main" id="{B8C3E378-DD14-48EF-8D32-7F582E66A35B}"/>
              </a:ext>
            </a:extLst>
          </p:cNvPr>
          <p:cNvSpPr>
            <a:spLocks noGrp="1"/>
          </p:cNvSpPr>
          <p:nvPr>
            <p:ph idx="1"/>
          </p:nvPr>
        </p:nvSpPr>
        <p:spPr>
          <a:xfrm>
            <a:off x="437882" y="1390918"/>
            <a:ext cx="10942749" cy="5151550"/>
          </a:xfrm>
        </p:spPr>
        <p:txBody>
          <a:bodyPr>
            <a:normAutofit/>
          </a:bodyPr>
          <a:lstStyle/>
          <a:p>
            <a:r>
              <a:rPr lang="en-US" dirty="0"/>
              <a:t>Organizations continue to face issues with data as they grow. They spend a huge amount of resources to prepare data and gain insights. According to Experian’s 2018 global data management benchmark report*, 91% of executives believe that preparing data for insights ultimately costs their business in terms of resources and efficiency. All these resources go to waste if the prepared data is erroneous.</a:t>
            </a:r>
          </a:p>
          <a:p>
            <a:r>
              <a:rPr lang="en-US" dirty="0"/>
              <a:t>Similarly, there are other data related challenges which are the reasons that you should manage your master data. They are:</a:t>
            </a:r>
          </a:p>
          <a:p>
            <a:pPr marL="514350" indent="-514350">
              <a:buFont typeface="+mj-lt"/>
              <a:buAutoNum type="arabicPeriod"/>
            </a:pPr>
            <a:r>
              <a:rPr lang="en-US" dirty="0"/>
              <a:t>Inconsistent data across the value chain – Organizational data, in multiple versions, across functions, locations, and systems makes it difficult to ensure a single view of truth. This happens primarily due to the lack of an integrated approach to information management</a:t>
            </a:r>
          </a:p>
          <a:p>
            <a:pPr marL="514350" indent="-514350">
              <a:buFont typeface="+mj-lt"/>
              <a:buAutoNum type="arabicPeriod"/>
            </a:pPr>
            <a:r>
              <a:rPr lang="en-US" dirty="0"/>
              <a:t>Lack of cross-domain relationships – Domain masters (such as supplier, customer, product etc.) often lack the relationships among each other. This prevents business users from gaining operational intelligence making it difficult for organizations to manage interdependent business processes</a:t>
            </a:r>
          </a:p>
          <a:p>
            <a:pPr marL="0" indent="0">
              <a:buNone/>
            </a:pPr>
            <a:endParaRPr lang="en-US" b="1" dirty="0"/>
          </a:p>
        </p:txBody>
      </p:sp>
    </p:spTree>
    <p:extLst>
      <p:ext uri="{BB962C8B-B14F-4D97-AF65-F5344CB8AC3E}">
        <p14:creationId xmlns:p14="http://schemas.microsoft.com/office/powerpoint/2010/main" val="112202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1AC235-5214-4664-8B13-630B1D9155F7}"/>
              </a:ext>
            </a:extLst>
          </p:cNvPr>
          <p:cNvSpPr>
            <a:spLocks noGrp="1"/>
          </p:cNvSpPr>
          <p:nvPr>
            <p:ph idx="1"/>
          </p:nvPr>
        </p:nvSpPr>
        <p:spPr/>
        <p:txBody>
          <a:bodyPr>
            <a:normAutofit/>
          </a:bodyPr>
          <a:lstStyle/>
          <a:p>
            <a:pPr marL="0" indent="0">
              <a:buNone/>
            </a:pPr>
            <a:r>
              <a:rPr lang="en-US" dirty="0" smtClean="0"/>
              <a:t>3. Lack </a:t>
            </a:r>
            <a:r>
              <a:rPr lang="en-US" dirty="0"/>
              <a:t>of process orchestration &amp; data governance – Organizations struggle to maintain data integrity and security as they lack collaborative authorization of data. This makes it difficult for business users to manage and approve information in accordance with the organizational policies and </a:t>
            </a:r>
            <a:r>
              <a:rPr lang="en-US" dirty="0" smtClean="0"/>
              <a:t>processes</a:t>
            </a:r>
          </a:p>
          <a:p>
            <a:pPr marL="0" indent="0">
              <a:buNone/>
            </a:pPr>
            <a:r>
              <a:rPr lang="en-US" dirty="0" smtClean="0"/>
              <a:t>4. </a:t>
            </a:r>
            <a:r>
              <a:rPr lang="en-US" dirty="0" smtClean="0"/>
              <a:t>Authenticity </a:t>
            </a:r>
            <a:r>
              <a:rPr lang="en-US" dirty="0"/>
              <a:t>of data manipulation – Maintaining and tracking logs for previous versions of data is often a challenge for the organization which can severely impact the authenticity of business </a:t>
            </a:r>
            <a:r>
              <a:rPr lang="en-US" dirty="0" smtClean="0"/>
              <a:t>processes</a:t>
            </a:r>
            <a:r>
              <a:rPr lang="en-US" dirty="0"/>
              <a:t/>
            </a:r>
            <a:br>
              <a:rPr lang="en-US" dirty="0"/>
            </a:br>
            <a:endParaRPr lang="en-IN" dirty="0"/>
          </a:p>
        </p:txBody>
      </p:sp>
    </p:spTree>
    <p:extLst>
      <p:ext uri="{BB962C8B-B14F-4D97-AF65-F5344CB8AC3E}">
        <p14:creationId xmlns:p14="http://schemas.microsoft.com/office/powerpoint/2010/main" val="288350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A33850-0018-4DF3-BD36-D1CB5DEAC195}"/>
              </a:ext>
            </a:extLst>
          </p:cNvPr>
          <p:cNvSpPr>
            <a:spLocks noGrp="1"/>
          </p:cNvSpPr>
          <p:nvPr>
            <p:ph type="title"/>
          </p:nvPr>
        </p:nvSpPr>
        <p:spPr/>
        <p:txBody>
          <a:bodyPr/>
          <a:lstStyle/>
          <a:p>
            <a:r>
              <a:rPr lang="en-US" b="1" dirty="0"/>
              <a:t>What is master data management?</a:t>
            </a:r>
            <a:endParaRPr lang="en-IN" dirty="0"/>
          </a:p>
        </p:txBody>
      </p:sp>
      <p:sp>
        <p:nvSpPr>
          <p:cNvPr id="3" name="Content Placeholder 2">
            <a:extLst>
              <a:ext uri="{FF2B5EF4-FFF2-40B4-BE49-F238E27FC236}">
                <a16:creationId xmlns="" xmlns:a16="http://schemas.microsoft.com/office/drawing/2014/main" id="{3BAF66CA-FEB6-480B-92BF-D45AB08E2A60}"/>
              </a:ext>
            </a:extLst>
          </p:cNvPr>
          <p:cNvSpPr>
            <a:spLocks noGrp="1"/>
          </p:cNvSpPr>
          <p:nvPr>
            <p:ph idx="1"/>
          </p:nvPr>
        </p:nvSpPr>
        <p:spPr/>
        <p:txBody>
          <a:bodyPr/>
          <a:lstStyle/>
          <a:p>
            <a:r>
              <a:rPr lang="en-US" dirty="0"/>
              <a:t>Master Data Management (MDM) is the technology, tools and processes that coordinate your master data across the enterprise.</a:t>
            </a:r>
          </a:p>
          <a:p>
            <a:r>
              <a:rPr lang="en-US" dirty="0"/>
              <a:t>It provides a unified master data service to obtain an accurate, consistent and complete master data across the organization.</a:t>
            </a:r>
          </a:p>
          <a:p>
            <a:r>
              <a:rPr lang="en-US" dirty="0"/>
              <a:t>A master data management solution must have a Multi-Domain characteristic. The relationship between domains empowers business users to gain operational intelligence and improve decision making.</a:t>
            </a:r>
          </a:p>
          <a:p>
            <a:pPr marL="0" indent="0">
              <a:buNone/>
            </a:pPr>
            <a:endParaRPr lang="en-US" b="1" dirty="0"/>
          </a:p>
        </p:txBody>
      </p:sp>
    </p:spTree>
    <p:extLst>
      <p:ext uri="{BB962C8B-B14F-4D97-AF65-F5344CB8AC3E}">
        <p14:creationId xmlns:p14="http://schemas.microsoft.com/office/powerpoint/2010/main" val="41077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53" y="320093"/>
            <a:ext cx="11127347" cy="6093585"/>
          </a:xfrm>
          <a:prstGeom prst="rect">
            <a:avLst/>
          </a:prstGeom>
        </p:spPr>
      </p:pic>
    </p:spTree>
    <p:extLst>
      <p:ext uri="{BB962C8B-B14F-4D97-AF65-F5344CB8AC3E}">
        <p14:creationId xmlns:p14="http://schemas.microsoft.com/office/powerpoint/2010/main" val="272324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98" y="334850"/>
            <a:ext cx="10419009" cy="6523149"/>
          </a:xfrm>
          <a:prstGeom prst="rect">
            <a:avLst/>
          </a:prstGeom>
        </p:spPr>
      </p:pic>
    </p:spTree>
    <p:extLst>
      <p:ext uri="{BB962C8B-B14F-4D97-AF65-F5344CB8AC3E}">
        <p14:creationId xmlns:p14="http://schemas.microsoft.com/office/powerpoint/2010/main" val="154214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28" y="437881"/>
            <a:ext cx="10900558" cy="6130344"/>
          </a:xfrm>
          <a:prstGeom prst="rect">
            <a:avLst/>
          </a:prstGeom>
        </p:spPr>
      </p:pic>
    </p:spTree>
    <p:extLst>
      <p:ext uri="{BB962C8B-B14F-4D97-AF65-F5344CB8AC3E}">
        <p14:creationId xmlns:p14="http://schemas.microsoft.com/office/powerpoint/2010/main" val="3395415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409</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MASTER DATA MANAGEMENT  (MDM)</vt:lpstr>
      <vt:lpstr>INTRODUCTION</vt:lpstr>
      <vt:lpstr>What is master data? </vt:lpstr>
      <vt:lpstr>Why do you need to manage master data?</vt:lpstr>
      <vt:lpstr>PowerPoint Presentation</vt:lpstr>
      <vt:lpstr>What is master data management?</vt:lpstr>
      <vt:lpstr>PowerPoint Presentation</vt:lpstr>
      <vt:lpstr>PowerPoint Presentation</vt:lpstr>
      <vt:lpstr>PowerPoint Presentation</vt:lpstr>
      <vt:lpstr>PowerPoint Presentation</vt:lpstr>
      <vt:lpstr>PowerPoint Presentation</vt:lpstr>
      <vt:lpstr>PowerPoint Presentation</vt:lpstr>
      <vt:lpstr>Key functions &amp; benefits of an MDM system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amanpreet kaur</dc:creator>
  <cp:lastModifiedBy>amanpreet kaur</cp:lastModifiedBy>
  <cp:revision>7</cp:revision>
  <dcterms:created xsi:type="dcterms:W3CDTF">2019-11-12T14:09:13Z</dcterms:created>
  <dcterms:modified xsi:type="dcterms:W3CDTF">2019-11-14T15:46:45Z</dcterms:modified>
</cp:coreProperties>
</file>