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50e312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50e312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50e3122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50e3122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50e3122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50e3122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50e31228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50e31228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4a0198b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4a0198b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4ac6983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4ac6983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4ac6983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4ac6983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4ac6983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4ac6983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4ac6983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4ac6983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50e3122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50e3122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b4b3076c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4b3076c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4ac6983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4ac6983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0feba16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0feba16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0feba16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0feba16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0feba1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0feba1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0feba16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0feba16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0feba16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0feba16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0feba16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0feba16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50e31228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50e31228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4a0198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4a0198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102b40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102b40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102b40f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102b40f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102b40f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102b40f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102b40f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102b40f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4a0198b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4a0198b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4b3076c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4b3076c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7175" y="-780940"/>
            <a:ext cx="8520600" cy="244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HOUSEBOAT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SCHEMA</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07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Tourist(</a:t>
            </a:r>
            <a:r>
              <a:rPr lang="en" sz="1400" u="sng">
                <a:solidFill>
                  <a:schemeClr val="dk1"/>
                </a:solidFill>
                <a:latin typeface="Times New Roman"/>
                <a:ea typeface="Times New Roman"/>
                <a:cs typeface="Times New Roman"/>
                <a:sym typeface="Times New Roman"/>
              </a:rPr>
              <a:t>T_id</a:t>
            </a:r>
            <a:r>
              <a:rPr lang="en" sz="1400">
                <a:solidFill>
                  <a:schemeClr val="dk1"/>
                </a:solidFill>
                <a:latin typeface="Times New Roman"/>
                <a:ea typeface="Times New Roman"/>
                <a:cs typeface="Times New Roman"/>
                <a:sym typeface="Times New Roman"/>
              </a:rPr>
              <a:t>, TFirst_name, TLast_name, Age,phone,T_location)</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None/>
            </a:pPr>
            <a:r>
              <a:rPr lang="en" sz="1400">
                <a:solidFill>
                  <a:schemeClr val="dk1"/>
                </a:solidFill>
                <a:latin typeface="Times New Roman"/>
                <a:ea typeface="Times New Roman"/>
                <a:cs typeface="Times New Roman"/>
                <a:sym typeface="Times New Roman"/>
              </a:rPr>
              <a:t>Driver(</a:t>
            </a:r>
            <a:r>
              <a:rPr lang="en" sz="1400" u="sng">
                <a:solidFill>
                  <a:schemeClr val="dk1"/>
                </a:solidFill>
                <a:latin typeface="Times New Roman"/>
                <a:ea typeface="Times New Roman"/>
                <a:cs typeface="Times New Roman"/>
                <a:sym typeface="Times New Roman"/>
              </a:rPr>
              <a:t>D_id</a:t>
            </a:r>
            <a:r>
              <a:rPr lang="en" sz="1400">
                <a:solidFill>
                  <a:schemeClr val="dk1"/>
                </a:solidFill>
                <a:latin typeface="Times New Roman"/>
                <a:ea typeface="Times New Roman"/>
                <a:cs typeface="Times New Roman"/>
                <a:sym typeface="Times New Roman"/>
              </a:rPr>
              <a:t>, DFirst_name, DLast_name, D_salary, D_age,Dlocation,D_phone)</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rPr lang="en" sz="1400">
                <a:solidFill>
                  <a:schemeClr val="dk1"/>
                </a:solidFill>
                <a:latin typeface="Times New Roman"/>
                <a:ea typeface="Times New Roman"/>
                <a:cs typeface="Times New Roman"/>
                <a:sym typeface="Times New Roman"/>
              </a:rPr>
              <a:t>Medical_Record(</a:t>
            </a:r>
            <a:r>
              <a:rPr b="1" lang="en" sz="1400" u="sng">
                <a:solidFill>
                  <a:schemeClr val="dk1"/>
                </a:solidFill>
                <a:highlight>
                  <a:srgbClr val="D3D3D3"/>
                </a:highlight>
                <a:latin typeface="Times New Roman"/>
                <a:ea typeface="Times New Roman"/>
                <a:cs typeface="Times New Roman"/>
                <a:sym typeface="Times New Roman"/>
              </a:rPr>
              <a:t>D_id</a:t>
            </a:r>
            <a:r>
              <a:rPr lang="en" sz="1400">
                <a:solidFill>
                  <a:schemeClr val="dk1"/>
                </a:solidFill>
                <a:latin typeface="Times New Roman"/>
                <a:ea typeface="Times New Roman"/>
                <a:cs typeface="Times New Roman"/>
                <a:sym typeface="Times New Roman"/>
              </a:rPr>
              <a:t>, I_id, I_description)</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rPr lang="en" sz="1400">
                <a:solidFill>
                  <a:schemeClr val="dk1"/>
                </a:solidFill>
                <a:latin typeface="Times New Roman"/>
                <a:ea typeface="Times New Roman"/>
                <a:cs typeface="Times New Roman"/>
                <a:sym typeface="Times New Roman"/>
              </a:rPr>
              <a:t>Time Card(</a:t>
            </a:r>
            <a:r>
              <a:rPr lang="en" sz="1400" u="sng">
                <a:solidFill>
                  <a:schemeClr val="dk1"/>
                </a:solidFill>
                <a:latin typeface="Times New Roman"/>
                <a:ea typeface="Times New Roman"/>
                <a:cs typeface="Times New Roman"/>
                <a:sym typeface="Times New Roman"/>
              </a:rPr>
              <a:t>TC_id</a:t>
            </a:r>
            <a:r>
              <a:rPr lang="en" sz="1400">
                <a:solidFill>
                  <a:schemeClr val="dk1"/>
                </a:solidFill>
                <a:latin typeface="Times New Roman"/>
                <a:ea typeface="Times New Roman"/>
                <a:cs typeface="Times New Roman"/>
                <a:sym typeface="Times New Roman"/>
              </a:rPr>
              <a:t>, Hours_worked,  </a:t>
            </a:r>
            <a:r>
              <a:rPr lang="en" sz="1400" u="sng">
                <a:solidFill>
                  <a:schemeClr val="dk1"/>
                </a:solidFill>
                <a:highlight>
                  <a:srgbClr val="D3D3D3"/>
                </a:highlight>
                <a:latin typeface="Times New Roman"/>
                <a:ea typeface="Times New Roman"/>
                <a:cs typeface="Times New Roman"/>
                <a:sym typeface="Times New Roman"/>
              </a:rPr>
              <a:t>D_id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rPr lang="en" sz="1400">
                <a:solidFill>
                  <a:schemeClr val="dk1"/>
                </a:solidFill>
                <a:latin typeface="Times New Roman"/>
                <a:ea typeface="Times New Roman"/>
                <a:cs typeface="Times New Roman"/>
                <a:sym typeface="Times New Roman"/>
              </a:rPr>
              <a:t>Owner(</a:t>
            </a:r>
            <a:r>
              <a:rPr lang="en" sz="1400" u="sng">
                <a:solidFill>
                  <a:schemeClr val="dk1"/>
                </a:solidFill>
                <a:latin typeface="Times New Roman"/>
                <a:ea typeface="Times New Roman"/>
                <a:cs typeface="Times New Roman"/>
                <a:sym typeface="Times New Roman"/>
              </a:rPr>
              <a:t>O_id</a:t>
            </a:r>
            <a:r>
              <a:rPr lang="en" sz="1400">
                <a:solidFill>
                  <a:schemeClr val="dk1"/>
                </a:solidFill>
                <a:latin typeface="Times New Roman"/>
                <a:ea typeface="Times New Roman"/>
                <a:cs typeface="Times New Roman"/>
                <a:sym typeface="Times New Roman"/>
              </a:rPr>
              <a:t>, OFirst_name, OLast_name, O_phone,O_phone, </a:t>
            </a:r>
            <a:r>
              <a:rPr lang="en" sz="1400" u="sng">
                <a:solidFill>
                  <a:schemeClr val="dk1"/>
                </a:solidFill>
                <a:highlight>
                  <a:srgbClr val="D3D3D3"/>
                </a:highlight>
                <a:latin typeface="Times New Roman"/>
                <a:ea typeface="Times New Roman"/>
                <a:cs typeface="Times New Roman"/>
                <a:sym typeface="Times New Roman"/>
              </a:rPr>
              <a:t>TC_id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rPr lang="en" sz="1400">
                <a:solidFill>
                  <a:schemeClr val="dk1"/>
                </a:solidFill>
                <a:latin typeface="Times New Roman"/>
                <a:ea typeface="Times New Roman"/>
                <a:cs typeface="Times New Roman"/>
                <a:sym typeface="Times New Roman"/>
              </a:rPr>
              <a:t>Boat(capacity</a:t>
            </a:r>
            <a:r>
              <a:rPr lang="en" sz="1400" u="sng">
                <a:solidFill>
                  <a:schemeClr val="dk1"/>
                </a:solidFill>
                <a:latin typeface="Times New Roman"/>
                <a:ea typeface="Times New Roman"/>
                <a:cs typeface="Times New Roman"/>
                <a:sym typeface="Times New Roman"/>
              </a:rPr>
              <a:t>,H_id</a:t>
            </a:r>
            <a:r>
              <a:rPr lang="en" sz="1400">
                <a:solidFill>
                  <a:schemeClr val="dk1"/>
                </a:solidFill>
                <a:latin typeface="Times New Roman"/>
                <a:ea typeface="Times New Roman"/>
                <a:cs typeface="Times New Roman"/>
                <a:sym typeface="Times New Roman"/>
              </a:rPr>
              <a:t> ,H_name,</a:t>
            </a:r>
            <a:r>
              <a:rPr lang="en" sz="1400">
                <a:highlight>
                  <a:srgbClr val="B7B7B7"/>
                </a:highlight>
                <a:latin typeface="Times New Roman"/>
                <a:ea typeface="Times New Roman"/>
                <a:cs typeface="Times New Roman"/>
                <a:sym typeface="Times New Roman"/>
              </a:rPr>
              <a:t>O_id</a:t>
            </a:r>
            <a:r>
              <a:rPr lang="en" sz="1400">
                <a:solidFill>
                  <a:schemeClr val="dk1"/>
                </a:solidFill>
                <a:latin typeface="Times New Roman"/>
                <a:ea typeface="Times New Roman"/>
                <a:cs typeface="Times New Roman"/>
                <a:sym typeface="Times New Roman"/>
              </a:rPr>
              <a:t>,Type,price,noofrooms)</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where:</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rPr lang="en" sz="1400">
                <a:solidFill>
                  <a:schemeClr val="dk1"/>
                </a:solidFill>
                <a:latin typeface="Times New Roman"/>
                <a:ea typeface="Times New Roman"/>
                <a:cs typeface="Times New Roman"/>
                <a:sym typeface="Times New Roman"/>
              </a:rPr>
              <a:t>Primary Keys  : ___</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800"/>
              </a:spcAft>
              <a:buNone/>
            </a:pPr>
            <a:r>
              <a:rPr lang="en" sz="1400">
                <a:solidFill>
                  <a:schemeClr val="dk1"/>
                </a:solidFill>
                <a:latin typeface="Times New Roman"/>
                <a:ea typeface="Times New Roman"/>
                <a:cs typeface="Times New Roman"/>
                <a:sym typeface="Times New Roman"/>
              </a:rPr>
              <a:t>Foreign Keys:  </a:t>
            </a:r>
            <a:r>
              <a:rPr lang="en" sz="1400">
                <a:solidFill>
                  <a:schemeClr val="dk1"/>
                </a:solidFill>
                <a:highlight>
                  <a:srgbClr val="D3D3D3"/>
                </a:highlight>
                <a:latin typeface="Times New Roman"/>
                <a:ea typeface="Times New Roman"/>
                <a:cs typeface="Times New Roman"/>
                <a:sym typeface="Times New Roman"/>
              </a:rPr>
              <a:t>grey</a:t>
            </a:r>
            <a:r>
              <a:rPr lang="en" sz="1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0" rtl="0" algn="just">
              <a:lnSpc>
                <a:spcPct val="107000"/>
              </a:lnSpc>
              <a:spcBef>
                <a:spcPts val="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The table tourist contains the details of the tourist - name, age and phone number.</a:t>
            </a:r>
            <a:endParaRPr sz="1400">
              <a:solidFill>
                <a:schemeClr val="dk1"/>
              </a:solidFill>
            </a:endParaRPr>
          </a:p>
          <a:p>
            <a:pPr indent="-228600" lvl="0" marL="0" rtl="0" algn="just">
              <a:lnSpc>
                <a:spcPct val="107000"/>
              </a:lnSpc>
              <a:spcBef>
                <a:spcPts val="120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The entities BOAT and tourist forms an aggregate which results in the formation of relation rents, which will be having the primary keys of both tourist and Boat entities. If driver is unavailable, tourist wont be able to rent a Boat.</a:t>
            </a:r>
            <a:endParaRPr sz="1400">
              <a:solidFill>
                <a:schemeClr val="dk1"/>
              </a:solidFill>
            </a:endParaRPr>
          </a:p>
          <a:p>
            <a:pPr indent="-228600" lvl="0" marL="0" rtl="0" algn="just">
              <a:lnSpc>
                <a:spcPct val="107000"/>
              </a:lnSpc>
              <a:spcBef>
                <a:spcPts val="120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The driver entity contains details of the driver such as his id and age. It also contains his medical records, which is a separate entity and is treated as a weak enitity. </a:t>
            </a:r>
            <a:endParaRPr sz="1400">
              <a:solidFill>
                <a:schemeClr val="dk1"/>
              </a:solidFill>
            </a:endParaRPr>
          </a:p>
          <a:p>
            <a:pPr indent="-228600" lvl="0" marL="0" rtl="0" algn="just">
              <a:lnSpc>
                <a:spcPct val="107000"/>
              </a:lnSpc>
              <a:spcBef>
                <a:spcPts val="1200"/>
              </a:spcBef>
              <a:spcAft>
                <a:spcPts val="0"/>
              </a:spcAft>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The Boat entity can be differentiated on the basis of type as A/C and non-A/C. </a:t>
            </a:r>
            <a:endParaRPr sz="1400">
              <a:solidFill>
                <a:schemeClr val="dk1"/>
              </a:solidFill>
            </a:endParaRPr>
          </a:p>
          <a:p>
            <a:pPr indent="-228600" lvl="0" marL="0" rtl="0" algn="just">
              <a:lnSpc>
                <a:spcPct val="107000"/>
              </a:lnSpc>
              <a:spcBef>
                <a:spcPts val="120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The time card entity will have details related to the driver, such as his id and the number of hours worked by him. Each driver will have his time card which has to be approved by the respective owner.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DESCRIPTION OF TABLES</a:t>
            </a:r>
            <a:endParaRPr sz="1400">
              <a:latin typeface="Times New Roman"/>
              <a:ea typeface="Times New Roman"/>
              <a:cs typeface="Times New Roman"/>
              <a:sym typeface="Times New Roman"/>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79400" rtl="0" algn="just">
              <a:lnSpc>
                <a:spcPct val="107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relation between entities</a:t>
            </a:r>
            <a:endParaRPr sz="1400">
              <a:solidFill>
                <a:schemeClr val="dk1"/>
              </a:solidFill>
              <a:latin typeface="Times New Roman"/>
              <a:ea typeface="Times New Roman"/>
              <a:cs typeface="Times New Roman"/>
              <a:sym typeface="Times New Roman"/>
            </a:endParaRPr>
          </a:p>
          <a:p>
            <a:pPr indent="-228600" lvl="0" marL="736600" rtl="0" algn="just">
              <a:lnSpc>
                <a:spcPct val="107000"/>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228600" lvl="0" marL="736600" rtl="0" algn="just">
              <a:lnSpc>
                <a:spcPct val="107000"/>
              </a:lnSpc>
              <a:spcBef>
                <a:spcPts val="800"/>
              </a:spcBef>
              <a:spcAft>
                <a:spcPts val="0"/>
              </a:spcAft>
              <a:buNone/>
            </a:pPr>
            <a:r>
              <a:t/>
            </a:r>
            <a:endParaRPr sz="1400">
              <a:solidFill>
                <a:schemeClr val="dk1"/>
              </a:solidFill>
            </a:endParaRPr>
          </a:p>
          <a:p>
            <a:pPr indent="-228600" lvl="0" marL="736600" rtl="0" algn="just">
              <a:lnSpc>
                <a:spcPct val="107000"/>
              </a:lnSpc>
              <a:spcBef>
                <a:spcPts val="80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One to one relationship: Time card and Driver, Driver and Medical records.</a:t>
            </a:r>
            <a:endParaRPr sz="1400">
              <a:solidFill>
                <a:schemeClr val="dk1"/>
              </a:solidFill>
            </a:endParaRPr>
          </a:p>
          <a:p>
            <a:pPr indent="-228600" lvl="0" marL="736600" rtl="0" algn="just">
              <a:lnSpc>
                <a:spcPct val="107000"/>
              </a:lnSpc>
              <a:spcBef>
                <a:spcPts val="1200"/>
              </a:spcBef>
              <a:spcAft>
                <a:spcPts val="0"/>
              </a:spcAft>
              <a:buClr>
                <a:schemeClr val="dk1"/>
              </a:buClr>
              <a:buSzPts val="1100"/>
              <a:buFont typeface="Arial"/>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One to many relationship: Boat and owner, Boat and Owner, Time card and owner.</a:t>
            </a:r>
            <a:endParaRPr sz="1400">
              <a:solidFill>
                <a:schemeClr val="dk1"/>
              </a:solidFill>
            </a:endParaRPr>
          </a:p>
          <a:p>
            <a:pPr indent="-228600" lvl="0" marL="736600" rtl="0" algn="just">
              <a:lnSpc>
                <a:spcPct val="107000"/>
              </a:lnSpc>
              <a:spcBef>
                <a:spcPts val="1200"/>
              </a:spcBef>
              <a:spcAft>
                <a:spcPts val="0"/>
              </a:spcAft>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Many to many relationship: Tourist and Boat, Tourist and Boat.</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07000"/>
              </a:lnSpc>
              <a:spcBef>
                <a:spcPts val="1200"/>
              </a:spcBef>
              <a:spcAft>
                <a:spcPts val="800"/>
              </a:spcAft>
              <a:buNone/>
            </a:pPr>
            <a:r>
              <a:rPr lang="en" sz="1400">
                <a:latin typeface="Times New Roman"/>
                <a:ea typeface="Times New Roman"/>
                <a:cs typeface="Times New Roman"/>
                <a:sym typeface="Times New Roman"/>
              </a:rPr>
              <a:t>aggregation between Boat and Tourist entities.</a:t>
            </a:r>
            <a:endParaRPr sz="1400">
              <a:latin typeface="Times New Roman"/>
              <a:ea typeface="Times New Roman"/>
              <a:cs typeface="Times New Roman"/>
              <a:sym typeface="Times New Roman"/>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0" rtl="0" algn="just">
              <a:lnSpc>
                <a:spcPct val="107000"/>
              </a:lnSpc>
              <a:spcBef>
                <a:spcPts val="0"/>
              </a:spcBef>
              <a:spcAft>
                <a:spcPts val="0"/>
              </a:spcAft>
              <a:buNone/>
            </a:pPr>
            <a:r>
              <a:rPr lang="en" sz="1400">
                <a:solidFill>
                  <a:schemeClr val="dk1"/>
                </a:solidFill>
              </a:rPr>
              <a:t>·</a:t>
            </a:r>
            <a:r>
              <a:rPr lang="en" sz="7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a:p>
            <a:pPr indent="-228600" lvl="0" marL="0" rtl="0" algn="just">
              <a:lnSpc>
                <a:spcPct val="107000"/>
              </a:lnSpc>
              <a:spcBef>
                <a:spcPts val="800"/>
              </a:spcBef>
              <a:spcAft>
                <a:spcPts val="0"/>
              </a:spcAft>
              <a:buNone/>
            </a:pPr>
            <a:r>
              <a:rPr lang="en" sz="1400">
                <a:solidFill>
                  <a:schemeClr val="dk1"/>
                </a:solidFill>
                <a:latin typeface="Times New Roman"/>
                <a:ea typeface="Times New Roman"/>
                <a:cs typeface="Times New Roman"/>
                <a:sym typeface="Times New Roman"/>
              </a:rPr>
              <a:t>                     We used aggregation between Houseboat and Tourist entities.</a:t>
            </a:r>
            <a:endParaRPr sz="1400">
              <a:solidFill>
                <a:schemeClr val="dk1"/>
              </a:solidFill>
              <a:latin typeface="Times New Roman"/>
              <a:ea typeface="Times New Roman"/>
              <a:cs typeface="Times New Roman"/>
              <a:sym typeface="Times New Roman"/>
            </a:endParaRPr>
          </a:p>
          <a:p>
            <a:pPr indent="-228600" lvl="0" marL="0" rtl="0" algn="just">
              <a:lnSpc>
                <a:spcPct val="107000"/>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228600" lvl="0" marL="0" rtl="0" algn="just">
              <a:lnSpc>
                <a:spcPct val="107000"/>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07000"/>
              </a:lnSpc>
              <a:spcBef>
                <a:spcPts val="800"/>
              </a:spcBef>
              <a:spcAft>
                <a:spcPts val="0"/>
              </a:spcAft>
              <a:buClr>
                <a:schemeClr val="dk1"/>
              </a:buClr>
              <a:buSzPts val="1400"/>
              <a:buChar char="●"/>
            </a:pPr>
            <a:r>
              <a:rPr lang="en" sz="1400">
                <a:solidFill>
                  <a:schemeClr val="dk1"/>
                </a:solidFill>
              </a:rPr>
              <a:t>   Total participation is included through the Medical records entity.</a:t>
            </a:r>
            <a:r>
              <a:rPr lang="en" sz="1300">
                <a:solidFill>
                  <a:schemeClr val="dk1"/>
                </a:solidFill>
              </a:rPr>
              <a:t>The primary key of the driver entity is included in the medical records entity. All the attributes in the medical records will belong to only one driver(Total Participation).</a:t>
            </a:r>
            <a:endParaRPr sz="1600">
              <a:solidFill>
                <a:schemeClr val="dk1"/>
              </a:solidFill>
            </a:endParaRPr>
          </a:p>
          <a:p>
            <a:pPr indent="-342900" lvl="0" marL="457200" rtl="0" algn="just">
              <a:lnSpc>
                <a:spcPct val="107000"/>
              </a:lnSpc>
              <a:spcBef>
                <a:spcPts val="0"/>
              </a:spcBef>
              <a:spcAft>
                <a:spcPts val="0"/>
              </a:spcAft>
              <a:buClr>
                <a:schemeClr val="dk1"/>
              </a:buClr>
              <a:buSzPts val="1800"/>
              <a:buChar char="●"/>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Added new entities such as Medical records, Time card.</a:t>
            </a:r>
            <a:endParaRPr sz="1400">
              <a:solidFill>
                <a:schemeClr val="dk1"/>
              </a:solidFill>
            </a:endParaRPr>
          </a:p>
          <a:p>
            <a:pPr indent="-342900" lvl="0" marL="457200" rtl="0" algn="just">
              <a:lnSpc>
                <a:spcPct val="107000"/>
              </a:lnSpc>
              <a:spcBef>
                <a:spcPts val="0"/>
              </a:spcBef>
              <a:spcAft>
                <a:spcPts val="0"/>
              </a:spcAft>
              <a:buClr>
                <a:schemeClr val="dk1"/>
              </a:buClr>
              <a:buSzPts val="1800"/>
              <a:buChar char="●"/>
            </a:pPr>
            <a:r>
              <a:rPr lang="en" sz="1400">
                <a:solidFill>
                  <a:schemeClr val="dk1"/>
                </a:solidFill>
              </a:rPr>
              <a:t>·</a:t>
            </a:r>
            <a:r>
              <a:rPr lang="en" sz="700">
                <a:solidFill>
                  <a:schemeClr val="dk1"/>
                </a:solidFill>
                <a:latin typeface="Times New Roman"/>
                <a:ea typeface="Times New Roman"/>
                <a:cs typeface="Times New Roman"/>
                <a:sym typeface="Times New Roman"/>
              </a:rPr>
              <a:t>       </a:t>
            </a:r>
            <a:r>
              <a:rPr lang="en" sz="1400">
                <a:solidFill>
                  <a:schemeClr val="dk1"/>
                </a:solidFill>
              </a:rPr>
              <a:t>Medical record is a weak entity.</a:t>
            </a:r>
            <a:endParaRPr sz="1400">
              <a:solidFill>
                <a:schemeClr val="dk1"/>
              </a:solidFill>
            </a:endParaRPr>
          </a:p>
          <a:p>
            <a:pPr indent="0" lvl="0" marL="914400" rtl="0" algn="just">
              <a:lnSpc>
                <a:spcPct val="107000"/>
              </a:lnSpc>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NORMALISATION</a:t>
            </a:r>
            <a:endParaRPr/>
          </a:p>
        </p:txBody>
      </p:sp>
      <p:sp>
        <p:nvSpPr>
          <p:cNvPr id="133" name="Google Shape;133;p26"/>
          <p:cNvSpPr txBox="1"/>
          <p:nvPr>
            <p:ph idx="1" type="body"/>
          </p:nvPr>
        </p:nvSpPr>
        <p:spPr>
          <a:xfrm>
            <a:off x="311700" y="1338250"/>
            <a:ext cx="874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used to make the tables into smaller </a:t>
            </a:r>
            <a:r>
              <a:rPr lang="en"/>
              <a:t>relations by breaking the bad relations</a:t>
            </a:r>
            <a:endParaRPr/>
          </a:p>
          <a:p>
            <a:pPr indent="0" lvl="0" marL="0" rtl="0" algn="l">
              <a:spcBef>
                <a:spcPts val="1200"/>
              </a:spcBef>
              <a:spcAft>
                <a:spcPts val="0"/>
              </a:spcAft>
              <a:buNone/>
            </a:pPr>
            <a:r>
              <a:rPr lang="en"/>
              <a:t>To reduce the redundancy and minimizing the insertion,deletion and update anomalies.</a:t>
            </a:r>
            <a:endParaRPr/>
          </a:p>
          <a:p>
            <a:pPr indent="0" lvl="0" marL="0" rtl="0" algn="l">
              <a:spcBef>
                <a:spcPts val="1200"/>
              </a:spcBef>
              <a:spcAft>
                <a:spcPts val="0"/>
              </a:spcAft>
              <a:buClr>
                <a:schemeClr val="dk1"/>
              </a:buClr>
              <a:buSzPts val="1100"/>
              <a:buFont typeface="Arial"/>
              <a:buNone/>
            </a:pPr>
            <a:r>
              <a:rPr lang="en"/>
              <a:t>Normal form is a framework for analyzing relation</a:t>
            </a:r>
            <a:endParaRPr/>
          </a:p>
          <a:p>
            <a:pPr indent="0" lvl="0" marL="0" rtl="0" algn="l">
              <a:spcBef>
                <a:spcPts val="1200"/>
              </a:spcBef>
              <a:spcAft>
                <a:spcPts val="0"/>
              </a:spcAft>
              <a:buClr>
                <a:schemeClr val="dk1"/>
              </a:buClr>
              <a:buSzPts val="1100"/>
              <a:buFont typeface="Arial"/>
              <a:buNone/>
            </a:pPr>
            <a:r>
              <a:rPr lang="en"/>
              <a:t>schemas based on their keys and the FDs among their</a:t>
            </a:r>
            <a:endParaRPr/>
          </a:p>
          <a:p>
            <a:pPr indent="0" lvl="0" marL="0" rtl="0" algn="l">
              <a:spcBef>
                <a:spcPts val="1200"/>
              </a:spcBef>
              <a:spcAft>
                <a:spcPts val="0"/>
              </a:spcAft>
              <a:buClr>
                <a:schemeClr val="dk1"/>
              </a:buClr>
              <a:buSzPts val="1100"/>
              <a:buFont typeface="Arial"/>
              <a:buNone/>
            </a:pPr>
            <a:r>
              <a:rPr lang="en"/>
              <a:t>Attributes.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0"/>
            <a:ext cx="8520600" cy="4521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the taken houseboating data base in the relational scheme there is violations of normal form</a:t>
            </a:r>
            <a:endParaRPr/>
          </a:p>
          <a:p>
            <a:pPr indent="0" lvl="0" marL="0" rtl="0" algn="l">
              <a:spcBef>
                <a:spcPts val="1200"/>
              </a:spcBef>
              <a:spcAft>
                <a:spcPts val="0"/>
              </a:spcAft>
              <a:buNone/>
            </a:pPr>
            <a:r>
              <a:rPr lang="en"/>
              <a:t>There are violations in the tables Tourist,Driver,Boat,Owner</a:t>
            </a:r>
            <a:endParaRPr/>
          </a:p>
          <a:p>
            <a:pPr indent="0" lvl="0" marL="0" rtl="0" algn="l">
              <a:spcBef>
                <a:spcPts val="1200"/>
              </a:spcBef>
              <a:spcAft>
                <a:spcPts val="0"/>
              </a:spcAft>
              <a:buNone/>
            </a:pPr>
            <a:r>
              <a:rPr lang="en"/>
              <a:t>Firstly in the Toursit table the FD’s and the violations of the normal forms</a:t>
            </a:r>
            <a:endParaRPr/>
          </a:p>
          <a:p>
            <a:pPr indent="0" lvl="0" marL="0" rtl="0" algn="l">
              <a:spcBef>
                <a:spcPts val="1200"/>
              </a:spcBef>
              <a:spcAft>
                <a:spcPts val="0"/>
              </a:spcAft>
              <a:buNone/>
            </a:pPr>
            <a:r>
              <a:rPr lang="en"/>
              <a:t>TOURIST(</a:t>
            </a:r>
            <a:r>
              <a:rPr lang="en" u="sng"/>
              <a:t>T_ID</a:t>
            </a:r>
            <a:r>
              <a:rPr lang="en"/>
              <a:t>,T_FIRSTNAME,T_LASTNAME,T_AGE,T_PHONE,T_LOCATION)</a:t>
            </a:r>
            <a:endParaRPr/>
          </a:p>
          <a:p>
            <a:pPr indent="0" lvl="0" marL="0" rtl="0" algn="l">
              <a:spcBef>
                <a:spcPts val="1200"/>
              </a:spcBef>
              <a:spcAft>
                <a:spcPts val="0"/>
              </a:spcAft>
              <a:buNone/>
            </a:pPr>
            <a:r>
              <a:rPr lang="en"/>
              <a:t>As it violates the 1NF as it has the multivalued attributes for the name section </a:t>
            </a:r>
            <a:endParaRPr/>
          </a:p>
          <a:p>
            <a:pPr indent="0" lvl="0" marL="0" rtl="0" algn="l">
              <a:spcBef>
                <a:spcPts val="1200"/>
              </a:spcBef>
              <a:spcAft>
                <a:spcPts val="0"/>
              </a:spcAft>
              <a:buNone/>
            </a:pPr>
            <a:r>
              <a:rPr lang="en"/>
              <a:t>We change them into the T_name</a:t>
            </a:r>
            <a:endParaRPr/>
          </a:p>
          <a:p>
            <a:pPr indent="0" lvl="0" marL="0" rtl="0" algn="l">
              <a:spcBef>
                <a:spcPts val="1200"/>
              </a:spcBef>
              <a:spcAft>
                <a:spcPts val="0"/>
              </a:spcAft>
              <a:buNone/>
            </a:pPr>
            <a:r>
              <a:rPr lang="en"/>
              <a:t>FD’s are : FD1: {</a:t>
            </a:r>
            <a:r>
              <a:rPr lang="en" u="sng"/>
              <a:t>T_ID}</a:t>
            </a:r>
            <a:r>
              <a:rPr lang="en"/>
              <a:t> → </a:t>
            </a:r>
            <a:r>
              <a:rPr lang="en" u="sng"/>
              <a:t>{</a:t>
            </a:r>
            <a:r>
              <a:rPr lang="en"/>
              <a:t>T_name,T_T_AGE,T_phone,T_location)</a:t>
            </a:r>
            <a:endParaRPr/>
          </a:p>
          <a:p>
            <a:pPr indent="0" lvl="0" marL="0" rtl="0" algn="l">
              <a:spcBef>
                <a:spcPts val="1200"/>
              </a:spcBef>
              <a:spcAft>
                <a:spcPts val="0"/>
              </a:spcAft>
              <a:buNone/>
            </a:pPr>
            <a:r>
              <a:rPr lang="en"/>
              <a:t>                FD2: {T_phone} → {T_Location}</a:t>
            </a:r>
            <a:endParaRPr/>
          </a:p>
          <a:p>
            <a:pPr indent="0" lvl="0" marL="0" rtl="0" algn="l">
              <a:spcBef>
                <a:spcPts val="1200"/>
              </a:spcBef>
              <a:spcAft>
                <a:spcPts val="0"/>
              </a:spcAft>
              <a:buNone/>
            </a:pPr>
            <a:r>
              <a:rPr lang="en"/>
              <a:t>The taken FD’s violates the 3 NF as  where it has transitive relation in the FD2 we should remove it </a:t>
            </a:r>
            <a:endParaRPr/>
          </a:p>
          <a:p>
            <a:pPr indent="0" lvl="0" marL="0" rtl="0" algn="l">
              <a:spcBef>
                <a:spcPts val="1200"/>
              </a:spcBef>
              <a:spcAft>
                <a:spcPts val="0"/>
              </a:spcAft>
              <a:buNone/>
            </a:pPr>
            <a:r>
              <a:rPr lang="en"/>
              <a:t>After the 3NF:</a:t>
            </a:r>
            <a:endParaRPr/>
          </a:p>
          <a:p>
            <a:pPr indent="0" lvl="0" marL="0" rtl="0" algn="l">
              <a:spcBef>
                <a:spcPts val="1200"/>
              </a:spcBef>
              <a:spcAft>
                <a:spcPts val="0"/>
              </a:spcAft>
              <a:buNone/>
            </a:pPr>
            <a:r>
              <a:rPr lang="en"/>
              <a:t>Tourist 1 :(</a:t>
            </a:r>
            <a:r>
              <a:rPr lang="en" u="sng"/>
              <a:t>T_ID</a:t>
            </a:r>
            <a:r>
              <a:rPr lang="en"/>
              <a:t>,T_NAME,T_AGE,T_PHONE)</a:t>
            </a:r>
            <a:endParaRPr/>
          </a:p>
          <a:p>
            <a:pPr indent="0" lvl="0" marL="0" rtl="0" algn="l">
              <a:spcBef>
                <a:spcPts val="1200"/>
              </a:spcBef>
              <a:spcAft>
                <a:spcPts val="1200"/>
              </a:spcAft>
              <a:buNone/>
            </a:pPr>
            <a:r>
              <a:rPr lang="en"/>
              <a:t>Tourist 2:(T_Phone,T_location)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11700" y="346975"/>
            <a:ext cx="8520600" cy="4221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in the Driver table the FD’s and the violations of the normal forms</a:t>
            </a:r>
            <a:endParaRPr/>
          </a:p>
          <a:p>
            <a:pPr indent="0" lvl="0" marL="0" rtl="0" algn="l">
              <a:spcBef>
                <a:spcPts val="1200"/>
              </a:spcBef>
              <a:spcAft>
                <a:spcPts val="0"/>
              </a:spcAft>
              <a:buClr>
                <a:schemeClr val="dk1"/>
              </a:buClr>
              <a:buSzPct val="61111"/>
              <a:buFont typeface="Arial"/>
              <a:buNone/>
            </a:pPr>
            <a:r>
              <a:rPr lang="en"/>
              <a:t>Driver</a:t>
            </a:r>
            <a:r>
              <a:rPr lang="en"/>
              <a:t>(</a:t>
            </a:r>
            <a:r>
              <a:rPr lang="en" u="sng"/>
              <a:t>D_ID</a:t>
            </a:r>
            <a:r>
              <a:rPr lang="en"/>
              <a:t>,</a:t>
            </a:r>
            <a:r>
              <a:rPr lang="en" u="sng"/>
              <a:t>D_SSN</a:t>
            </a:r>
            <a:r>
              <a:rPr lang="en"/>
              <a:t>,D_FIRSTNAME,D_LASTNAME,D_SALARY,D_AGE,D_PHONE,D_LOCATION)</a:t>
            </a:r>
            <a:endParaRPr/>
          </a:p>
          <a:p>
            <a:pPr indent="0" lvl="0" marL="0" rtl="0" algn="l">
              <a:spcBef>
                <a:spcPts val="1200"/>
              </a:spcBef>
              <a:spcAft>
                <a:spcPts val="0"/>
              </a:spcAft>
              <a:buClr>
                <a:schemeClr val="dk1"/>
              </a:buClr>
              <a:buSzPct val="61111"/>
              <a:buFont typeface="Arial"/>
              <a:buNone/>
            </a:pPr>
            <a:r>
              <a:rPr lang="en"/>
              <a:t>As it violates the 1NF as it has the multivalued attributes for the name section </a:t>
            </a:r>
            <a:endParaRPr/>
          </a:p>
          <a:p>
            <a:pPr indent="0" lvl="0" marL="0" rtl="0" algn="l">
              <a:spcBef>
                <a:spcPts val="1200"/>
              </a:spcBef>
              <a:spcAft>
                <a:spcPts val="0"/>
              </a:spcAft>
              <a:buClr>
                <a:schemeClr val="dk1"/>
              </a:buClr>
              <a:buSzPct val="61111"/>
              <a:buFont typeface="Arial"/>
              <a:buNone/>
            </a:pPr>
            <a:r>
              <a:rPr lang="en"/>
              <a:t>We change them into the D_name after the first normal form</a:t>
            </a:r>
            <a:endParaRPr/>
          </a:p>
          <a:p>
            <a:pPr indent="0" lvl="0" marL="0" rtl="0" algn="l">
              <a:spcBef>
                <a:spcPts val="1200"/>
              </a:spcBef>
              <a:spcAft>
                <a:spcPts val="0"/>
              </a:spcAft>
              <a:buClr>
                <a:schemeClr val="dk1"/>
              </a:buClr>
              <a:buSzPct val="61111"/>
              <a:buFont typeface="Arial"/>
              <a:buNone/>
            </a:pPr>
            <a:r>
              <a:rPr lang="en"/>
              <a:t>FD’s are : FD1: {</a:t>
            </a:r>
            <a:r>
              <a:rPr lang="en" u="sng"/>
              <a:t>D_ID,D_SSN}</a:t>
            </a:r>
            <a:r>
              <a:rPr lang="en"/>
              <a:t> → </a:t>
            </a:r>
            <a:r>
              <a:rPr lang="en" u="sng"/>
              <a:t>{</a:t>
            </a:r>
            <a:r>
              <a:rPr lang="en"/>
              <a:t>D_name,D_salary,D_age,D_phone,D_location)</a:t>
            </a:r>
            <a:endParaRPr/>
          </a:p>
          <a:p>
            <a:pPr indent="0" lvl="0" marL="0" rtl="0" algn="l">
              <a:spcBef>
                <a:spcPts val="1200"/>
              </a:spcBef>
              <a:spcAft>
                <a:spcPts val="0"/>
              </a:spcAft>
              <a:buNone/>
            </a:pPr>
            <a:r>
              <a:rPr lang="en"/>
              <a:t>                FD 2: {</a:t>
            </a:r>
            <a:r>
              <a:rPr lang="en" u="sng"/>
              <a:t>D_ID</a:t>
            </a:r>
            <a:r>
              <a:rPr lang="en"/>
              <a:t>} → {D_name}</a:t>
            </a:r>
            <a:endParaRPr/>
          </a:p>
          <a:p>
            <a:pPr indent="0" lvl="0" marL="0" rtl="0" algn="l">
              <a:spcBef>
                <a:spcPts val="1200"/>
              </a:spcBef>
              <a:spcAft>
                <a:spcPts val="0"/>
              </a:spcAft>
              <a:buNone/>
            </a:pPr>
            <a:r>
              <a:rPr lang="en"/>
              <a:t>                FD 3 :{</a:t>
            </a:r>
            <a:r>
              <a:rPr lang="en" u="sng"/>
              <a:t>D_SSN</a:t>
            </a:r>
            <a:r>
              <a:rPr lang="en"/>
              <a:t>} → {D_salary}</a:t>
            </a:r>
            <a:endParaRPr/>
          </a:p>
          <a:p>
            <a:pPr indent="0" lvl="0" marL="0" rtl="0" algn="l">
              <a:spcBef>
                <a:spcPts val="1200"/>
              </a:spcBef>
              <a:spcAft>
                <a:spcPts val="0"/>
              </a:spcAft>
              <a:buNone/>
            </a:pPr>
            <a:r>
              <a:rPr lang="en"/>
              <a:t>               FD 4: {D_phone} → {D_Location}</a:t>
            </a:r>
            <a:endParaRPr/>
          </a:p>
          <a:p>
            <a:pPr indent="0" lvl="0" marL="0" rtl="0" algn="l">
              <a:spcBef>
                <a:spcPts val="1200"/>
              </a:spcBef>
              <a:spcAft>
                <a:spcPts val="0"/>
              </a:spcAft>
              <a:buNone/>
            </a:pPr>
            <a:r>
              <a:rPr lang="en"/>
              <a:t>The  taken Fd’s violates the 2 Nf from FD2 and FD3 as it has the partial dependence </a:t>
            </a:r>
            <a:endParaRPr/>
          </a:p>
          <a:p>
            <a:pPr indent="0" lvl="0" marL="0" rtl="0" algn="l">
              <a:spcBef>
                <a:spcPts val="1200"/>
              </a:spcBef>
              <a:spcAft>
                <a:spcPts val="0"/>
              </a:spcAft>
              <a:buNone/>
            </a:pPr>
            <a:r>
              <a:rPr lang="en"/>
              <a:t>After the 2NF </a:t>
            </a:r>
            <a:endParaRPr/>
          </a:p>
          <a:p>
            <a:pPr indent="0" lvl="0" marL="0" rtl="0" algn="l">
              <a:spcBef>
                <a:spcPts val="1200"/>
              </a:spcBef>
              <a:spcAft>
                <a:spcPts val="0"/>
              </a:spcAft>
              <a:buNone/>
            </a:pPr>
            <a:r>
              <a:rPr lang="en"/>
              <a:t>(</a:t>
            </a:r>
            <a:r>
              <a:rPr lang="en" u="sng"/>
              <a:t>D_ID</a:t>
            </a:r>
            <a:r>
              <a:rPr lang="en"/>
              <a:t>,</a:t>
            </a:r>
            <a:r>
              <a:rPr lang="en" u="sng"/>
              <a:t>D_SSN</a:t>
            </a:r>
            <a:r>
              <a:rPr lang="en"/>
              <a:t>,D_AGE,D_PHONE,D_LOCATION)</a:t>
            </a:r>
            <a:endParaRPr/>
          </a:p>
          <a:p>
            <a:pPr indent="0" lvl="0" marL="0" rtl="0" algn="l">
              <a:spcBef>
                <a:spcPts val="1200"/>
              </a:spcBef>
              <a:spcAft>
                <a:spcPts val="0"/>
              </a:spcAft>
              <a:buNone/>
            </a:pPr>
            <a:r>
              <a:rPr lang="en"/>
              <a:t>(</a:t>
            </a:r>
            <a:r>
              <a:rPr lang="en" u="sng"/>
              <a:t>D_ID</a:t>
            </a:r>
            <a:r>
              <a:rPr lang="en"/>
              <a:t>,D_name)</a:t>
            </a:r>
            <a:endParaRPr/>
          </a:p>
          <a:p>
            <a:pPr indent="0" lvl="0" marL="0" rtl="0" algn="l">
              <a:spcBef>
                <a:spcPts val="1200"/>
              </a:spcBef>
              <a:spcAft>
                <a:spcPts val="0"/>
              </a:spcAft>
              <a:buClr>
                <a:schemeClr val="dk1"/>
              </a:buClr>
              <a:buSzPct val="61111"/>
              <a:buFont typeface="Arial"/>
              <a:buNone/>
            </a:pPr>
            <a:r>
              <a:rPr lang="en"/>
              <a:t>(</a:t>
            </a:r>
            <a:r>
              <a:rPr lang="en" u="sng"/>
              <a:t>D_SSN,</a:t>
            </a:r>
            <a:r>
              <a:rPr lang="en"/>
              <a:t> D_salary)</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taken FD’s violates the 3 NF as  where it has transitive relation in the FD2 we should remove it </a:t>
            </a:r>
            <a:endParaRPr/>
          </a:p>
          <a:p>
            <a:pPr indent="0" lvl="0" marL="0" rtl="0" algn="l">
              <a:spcBef>
                <a:spcPts val="1200"/>
              </a:spcBef>
              <a:spcAft>
                <a:spcPts val="0"/>
              </a:spcAft>
              <a:buClr>
                <a:schemeClr val="dk1"/>
              </a:buClr>
              <a:buSzPts val="1100"/>
              <a:buFont typeface="Arial"/>
              <a:buNone/>
            </a:pPr>
            <a:r>
              <a:rPr lang="en"/>
              <a:t>After the 3NF:</a:t>
            </a:r>
            <a:endParaRPr/>
          </a:p>
          <a:p>
            <a:pPr indent="0" lvl="0" marL="0" rtl="0" algn="l">
              <a:spcBef>
                <a:spcPts val="1200"/>
              </a:spcBef>
              <a:spcAft>
                <a:spcPts val="0"/>
              </a:spcAft>
              <a:buNone/>
            </a:pPr>
            <a:r>
              <a:rPr lang="en"/>
              <a:t>Driver 1 :(</a:t>
            </a:r>
            <a:r>
              <a:rPr lang="en" u="sng"/>
              <a:t>D_ID</a:t>
            </a:r>
            <a:r>
              <a:rPr lang="en"/>
              <a:t>,</a:t>
            </a:r>
            <a:r>
              <a:rPr lang="en" u="sng"/>
              <a:t>D_SSN</a:t>
            </a:r>
            <a:r>
              <a:rPr lang="en"/>
              <a:t>,D_AGE,D_PHONE)</a:t>
            </a:r>
            <a:endParaRPr/>
          </a:p>
          <a:p>
            <a:pPr indent="0" lvl="0" marL="0" rtl="0" algn="l">
              <a:spcBef>
                <a:spcPts val="1200"/>
              </a:spcBef>
              <a:spcAft>
                <a:spcPts val="0"/>
              </a:spcAft>
              <a:buNone/>
            </a:pPr>
            <a:r>
              <a:rPr lang="en"/>
              <a:t>Driver 2 : (</a:t>
            </a:r>
            <a:r>
              <a:rPr lang="en" u="sng"/>
              <a:t>D_ID,</a:t>
            </a:r>
            <a:r>
              <a:rPr lang="en"/>
              <a:t> D_name)</a:t>
            </a:r>
            <a:endParaRPr/>
          </a:p>
          <a:p>
            <a:pPr indent="0" lvl="0" marL="0" rtl="0" algn="l">
              <a:spcBef>
                <a:spcPts val="1200"/>
              </a:spcBef>
              <a:spcAft>
                <a:spcPts val="0"/>
              </a:spcAft>
              <a:buClr>
                <a:schemeClr val="dk1"/>
              </a:buClr>
              <a:buSzPts val="1100"/>
              <a:buFont typeface="Arial"/>
              <a:buNone/>
            </a:pPr>
            <a:r>
              <a:rPr lang="en"/>
              <a:t>Driver 3: (</a:t>
            </a:r>
            <a:r>
              <a:rPr lang="en" u="sng"/>
              <a:t>D_SSN </a:t>
            </a:r>
            <a:r>
              <a:rPr lang="en"/>
              <a:t>, D_salary)</a:t>
            </a:r>
            <a:endParaRPr/>
          </a:p>
          <a:p>
            <a:pPr indent="0" lvl="0" marL="0" rtl="0" algn="l">
              <a:spcBef>
                <a:spcPts val="1200"/>
              </a:spcBef>
              <a:spcAft>
                <a:spcPts val="1200"/>
              </a:spcAft>
              <a:buClr>
                <a:schemeClr val="dk1"/>
              </a:buClr>
              <a:buSzPts val="1100"/>
              <a:buFont typeface="Arial"/>
              <a:buNone/>
            </a:pPr>
            <a:r>
              <a:rPr lang="en"/>
              <a:t>Driver 4:(D_Phone,D_location)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311700" y="275550"/>
            <a:ext cx="8520600" cy="4293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a:t>
            </a:r>
            <a:r>
              <a:rPr lang="en"/>
              <a:t>n the </a:t>
            </a:r>
            <a:r>
              <a:rPr b="1" lang="en"/>
              <a:t>Boat table</a:t>
            </a:r>
            <a:r>
              <a:rPr lang="en"/>
              <a:t> the FD’s and the violations of the normal forms</a:t>
            </a:r>
            <a:endParaRPr/>
          </a:p>
          <a:p>
            <a:pPr indent="0" lvl="0" marL="0" rtl="0" algn="l">
              <a:spcBef>
                <a:spcPts val="1200"/>
              </a:spcBef>
              <a:spcAft>
                <a:spcPts val="0"/>
              </a:spcAft>
              <a:buNone/>
            </a:pPr>
            <a:r>
              <a:rPr lang="en"/>
              <a:t>Boat(</a:t>
            </a:r>
            <a:r>
              <a:rPr lang="en" u="sng"/>
              <a:t>H_ID</a:t>
            </a:r>
            <a:r>
              <a:rPr lang="en"/>
              <a:t>,</a:t>
            </a:r>
            <a:r>
              <a:rPr lang="en" u="sng"/>
              <a:t>O_id </a:t>
            </a:r>
            <a:r>
              <a:rPr lang="en"/>
              <a:t>,H_name,Capacity,Type ,Noofbeds,price )</a:t>
            </a:r>
            <a:endParaRPr/>
          </a:p>
          <a:p>
            <a:pPr indent="0" lvl="0" marL="0" rtl="0" algn="l">
              <a:spcBef>
                <a:spcPts val="1200"/>
              </a:spcBef>
              <a:spcAft>
                <a:spcPts val="0"/>
              </a:spcAft>
              <a:buClr>
                <a:schemeClr val="dk1"/>
              </a:buClr>
              <a:buSzPct val="61111"/>
              <a:buFont typeface="Arial"/>
              <a:buNone/>
            </a:pPr>
            <a:r>
              <a:rPr lang="en"/>
              <a:t>As it violates the 1NF as it has the multivalued attributes for the name section </a:t>
            </a:r>
            <a:endParaRPr/>
          </a:p>
          <a:p>
            <a:pPr indent="0" lvl="0" marL="0" rtl="0" algn="l">
              <a:spcBef>
                <a:spcPts val="1200"/>
              </a:spcBef>
              <a:spcAft>
                <a:spcPts val="0"/>
              </a:spcAft>
              <a:buClr>
                <a:schemeClr val="dk1"/>
              </a:buClr>
              <a:buSzPct val="61111"/>
              <a:buFont typeface="Arial"/>
              <a:buNone/>
            </a:pPr>
            <a:r>
              <a:rPr lang="en"/>
              <a:t>We change them into the D_name after the first normal form</a:t>
            </a:r>
            <a:endParaRPr/>
          </a:p>
          <a:p>
            <a:pPr indent="0" lvl="0" marL="0" rtl="0" algn="l">
              <a:spcBef>
                <a:spcPts val="1200"/>
              </a:spcBef>
              <a:spcAft>
                <a:spcPts val="0"/>
              </a:spcAft>
              <a:buClr>
                <a:schemeClr val="dk1"/>
              </a:buClr>
              <a:buSzPct val="61111"/>
              <a:buFont typeface="Arial"/>
              <a:buNone/>
            </a:pPr>
            <a:r>
              <a:rPr lang="en"/>
              <a:t>FD’s are : FD1: {</a:t>
            </a:r>
            <a:r>
              <a:rPr lang="en" u="sng"/>
              <a:t>H_ID, O_id}</a:t>
            </a:r>
            <a:r>
              <a:rPr lang="en"/>
              <a:t> → </a:t>
            </a:r>
            <a:r>
              <a:rPr lang="en" u="sng"/>
              <a:t>{</a:t>
            </a:r>
            <a:r>
              <a:rPr lang="en"/>
              <a:t>Capacity,Type ,Noofbeds )</a:t>
            </a:r>
            <a:endParaRPr/>
          </a:p>
          <a:p>
            <a:pPr indent="0" lvl="0" marL="0" rtl="0" algn="l">
              <a:spcBef>
                <a:spcPts val="1200"/>
              </a:spcBef>
              <a:spcAft>
                <a:spcPts val="0"/>
              </a:spcAft>
              <a:buClr>
                <a:schemeClr val="dk1"/>
              </a:buClr>
              <a:buSzPct val="61111"/>
              <a:buFont typeface="Arial"/>
              <a:buNone/>
            </a:pPr>
            <a:r>
              <a:rPr lang="en"/>
              <a:t>                FD 2: {</a:t>
            </a:r>
            <a:r>
              <a:rPr lang="en" u="sng"/>
              <a:t>H_ID</a:t>
            </a:r>
            <a:r>
              <a:rPr lang="en"/>
              <a:t>} → {H_name}</a:t>
            </a:r>
            <a:endParaRPr/>
          </a:p>
          <a:p>
            <a:pPr indent="0" lvl="0" marL="0" rtl="0" algn="l">
              <a:spcBef>
                <a:spcPts val="1200"/>
              </a:spcBef>
              <a:spcAft>
                <a:spcPts val="0"/>
              </a:spcAft>
              <a:buClr>
                <a:schemeClr val="dk1"/>
              </a:buClr>
              <a:buSzPct val="61111"/>
              <a:buFont typeface="Arial"/>
              <a:buNone/>
            </a:pPr>
            <a:r>
              <a:rPr lang="en"/>
              <a:t>                FD 3 :{</a:t>
            </a:r>
            <a:r>
              <a:rPr lang="en" u="sng"/>
              <a:t>TYPE</a:t>
            </a:r>
            <a:r>
              <a:rPr lang="en"/>
              <a:t>} → {price}</a:t>
            </a:r>
            <a:endParaRPr/>
          </a:p>
          <a:p>
            <a:pPr indent="0" lvl="0" marL="0" rtl="0" algn="l">
              <a:spcBef>
                <a:spcPts val="1200"/>
              </a:spcBef>
              <a:spcAft>
                <a:spcPts val="0"/>
              </a:spcAft>
              <a:buClr>
                <a:schemeClr val="dk1"/>
              </a:buClr>
              <a:buSzPct val="61111"/>
              <a:buFont typeface="Arial"/>
              <a:buNone/>
            </a:pPr>
            <a:r>
              <a:rPr lang="en"/>
              <a:t>The  taken Fd’s violates the 2 Nf from FD2 as it has the partial dependence </a:t>
            </a:r>
            <a:endParaRPr/>
          </a:p>
          <a:p>
            <a:pPr indent="0" lvl="0" marL="0" rtl="0" algn="l">
              <a:spcBef>
                <a:spcPts val="1200"/>
              </a:spcBef>
              <a:spcAft>
                <a:spcPts val="0"/>
              </a:spcAft>
              <a:buClr>
                <a:schemeClr val="dk1"/>
              </a:buClr>
              <a:buSzPct val="61111"/>
              <a:buFont typeface="Arial"/>
              <a:buNone/>
            </a:pPr>
            <a:r>
              <a:rPr lang="en"/>
              <a:t>After the 2NF </a:t>
            </a:r>
            <a:endParaRPr/>
          </a:p>
          <a:p>
            <a:pPr indent="0" lvl="0" marL="0" rtl="0" algn="l">
              <a:spcBef>
                <a:spcPts val="1200"/>
              </a:spcBef>
              <a:spcAft>
                <a:spcPts val="0"/>
              </a:spcAft>
              <a:buClr>
                <a:schemeClr val="dk1"/>
              </a:buClr>
              <a:buSzPct val="61111"/>
              <a:buFont typeface="Arial"/>
              <a:buNone/>
            </a:pPr>
            <a:r>
              <a:rPr lang="en"/>
              <a:t>(</a:t>
            </a:r>
            <a:r>
              <a:rPr lang="en" u="sng"/>
              <a:t>H_ID</a:t>
            </a:r>
            <a:r>
              <a:rPr lang="en"/>
              <a:t>,O_id</a:t>
            </a:r>
            <a:r>
              <a:rPr lang="en" u="sng"/>
              <a:t> </a:t>
            </a:r>
            <a:r>
              <a:rPr lang="en"/>
              <a:t>,Type ,Noofbeds,price,capacity)</a:t>
            </a:r>
            <a:endParaRPr/>
          </a:p>
          <a:p>
            <a:pPr indent="0" lvl="0" marL="0" rtl="0" algn="l">
              <a:spcBef>
                <a:spcPts val="1200"/>
              </a:spcBef>
              <a:spcAft>
                <a:spcPts val="0"/>
              </a:spcAft>
              <a:buClr>
                <a:schemeClr val="dk1"/>
              </a:buClr>
              <a:buSzPct val="61111"/>
              <a:buFont typeface="Arial"/>
              <a:buNone/>
            </a:pPr>
            <a:r>
              <a:rPr lang="en"/>
              <a:t>(</a:t>
            </a:r>
            <a:r>
              <a:rPr lang="en" u="sng"/>
              <a:t>H_ID</a:t>
            </a:r>
            <a:r>
              <a:rPr lang="en"/>
              <a:t>,H_name)</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taken FD’s violates the 3 NF as  where it has transitive relation in the FD2 we should remove it </a:t>
            </a:r>
            <a:endParaRPr/>
          </a:p>
          <a:p>
            <a:pPr indent="0" lvl="0" marL="0" rtl="0" algn="l">
              <a:spcBef>
                <a:spcPts val="1200"/>
              </a:spcBef>
              <a:spcAft>
                <a:spcPts val="0"/>
              </a:spcAft>
              <a:buClr>
                <a:schemeClr val="dk1"/>
              </a:buClr>
              <a:buSzPts val="1100"/>
              <a:buFont typeface="Arial"/>
              <a:buNone/>
            </a:pPr>
            <a:r>
              <a:rPr lang="en"/>
              <a:t>After the 3NF:</a:t>
            </a:r>
            <a:endParaRPr/>
          </a:p>
          <a:p>
            <a:pPr indent="0" lvl="0" marL="0" rtl="0" algn="l">
              <a:spcBef>
                <a:spcPts val="1200"/>
              </a:spcBef>
              <a:spcAft>
                <a:spcPts val="0"/>
              </a:spcAft>
              <a:buClr>
                <a:schemeClr val="dk1"/>
              </a:buClr>
              <a:buSzPts val="1100"/>
              <a:buFont typeface="Arial"/>
              <a:buNone/>
            </a:pPr>
            <a:r>
              <a:rPr lang="en"/>
              <a:t>Boat 1 :(</a:t>
            </a:r>
            <a:r>
              <a:rPr lang="en" u="sng"/>
              <a:t>H_ID</a:t>
            </a:r>
            <a:r>
              <a:rPr lang="en"/>
              <a:t>,O_id</a:t>
            </a:r>
            <a:r>
              <a:rPr lang="en" u="sng"/>
              <a:t>,</a:t>
            </a:r>
            <a:r>
              <a:rPr lang="en"/>
              <a:t>Capacity,Type,No.of.beds)</a:t>
            </a:r>
            <a:endParaRPr/>
          </a:p>
          <a:p>
            <a:pPr indent="0" lvl="0" marL="0" rtl="0" algn="l">
              <a:spcBef>
                <a:spcPts val="1200"/>
              </a:spcBef>
              <a:spcAft>
                <a:spcPts val="0"/>
              </a:spcAft>
              <a:buClr>
                <a:schemeClr val="dk1"/>
              </a:buClr>
              <a:buSzPts val="1100"/>
              <a:buFont typeface="Arial"/>
              <a:buNone/>
            </a:pPr>
            <a:r>
              <a:rPr lang="en"/>
              <a:t>Boat 2 : (</a:t>
            </a:r>
            <a:r>
              <a:rPr lang="en" u="sng"/>
              <a:t>H_ID</a:t>
            </a:r>
            <a:r>
              <a:rPr lang="en"/>
              <a:t>,H_name)</a:t>
            </a:r>
            <a:endParaRPr/>
          </a:p>
          <a:p>
            <a:pPr indent="0" lvl="0" marL="0" rtl="0" algn="l">
              <a:spcBef>
                <a:spcPts val="1200"/>
              </a:spcBef>
              <a:spcAft>
                <a:spcPts val="0"/>
              </a:spcAft>
              <a:buClr>
                <a:schemeClr val="dk1"/>
              </a:buClr>
              <a:buSzPts val="1100"/>
              <a:buFont typeface="Arial"/>
              <a:buNone/>
            </a:pPr>
            <a:r>
              <a:rPr lang="en"/>
              <a:t>Boat 3: (TYPE ,Price)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9DAF8"/>
                </a:solidFill>
              </a:rPr>
              <a:t>I</a:t>
            </a:r>
            <a:r>
              <a:rPr lang="en" sz="1500">
                <a:solidFill>
                  <a:srgbClr val="C9DAF8"/>
                </a:solidFill>
              </a:rPr>
              <a:t>n this project, we explained about how houseboat management works , description of our project and we also created ER diagram that represents how actually all the things in houseboat management are connected each other and some description about that. Here we have converted the ER diagram that we have created into tables and describing the tables. After conversion of ER diagram into tables, We have done normalization on that tables upto 3-NF for 4  tables. Coming to sql part, we have created tables that came after normalization and inserted some values into the tables. For that tables, we created some sql queries and few views using those table. </a:t>
            </a:r>
            <a:endParaRPr>
              <a:solidFill>
                <a:srgbClr val="C9DAF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FD’s for owner table</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a:t>
            </a:r>
            <a:r>
              <a:rPr lang="en"/>
              <a:t>n the Owner table the FD’s and the violations of the normal forms</a:t>
            </a:r>
            <a:endParaRPr/>
          </a:p>
          <a:p>
            <a:pPr indent="0" lvl="0" marL="0" rtl="0" algn="l">
              <a:spcBef>
                <a:spcPts val="1200"/>
              </a:spcBef>
              <a:spcAft>
                <a:spcPts val="0"/>
              </a:spcAft>
              <a:buClr>
                <a:schemeClr val="dk1"/>
              </a:buClr>
              <a:buSzPct val="61111"/>
              <a:buFont typeface="Arial"/>
              <a:buNone/>
            </a:pPr>
            <a:r>
              <a:rPr lang="en"/>
              <a:t>Owner(</a:t>
            </a:r>
            <a:r>
              <a:rPr lang="en" u="sng"/>
              <a:t>O_ID</a:t>
            </a:r>
            <a:r>
              <a:rPr lang="en"/>
              <a:t>,O_FIRSTNAME,O_LASTNAME,O_PHONE,TC_id)</a:t>
            </a:r>
            <a:endParaRPr/>
          </a:p>
          <a:p>
            <a:pPr indent="0" lvl="0" marL="0" rtl="0" algn="l">
              <a:spcBef>
                <a:spcPts val="1200"/>
              </a:spcBef>
              <a:spcAft>
                <a:spcPts val="0"/>
              </a:spcAft>
              <a:buClr>
                <a:schemeClr val="dk1"/>
              </a:buClr>
              <a:buSzPct val="61111"/>
              <a:buFont typeface="Arial"/>
              <a:buNone/>
            </a:pPr>
            <a:r>
              <a:rPr lang="en"/>
              <a:t>As it violates the 1NF as it has the multivalued attributes for the name section </a:t>
            </a:r>
            <a:endParaRPr/>
          </a:p>
          <a:p>
            <a:pPr indent="0" lvl="0" marL="0" rtl="0" algn="l">
              <a:spcBef>
                <a:spcPts val="1200"/>
              </a:spcBef>
              <a:spcAft>
                <a:spcPts val="0"/>
              </a:spcAft>
              <a:buClr>
                <a:schemeClr val="dk1"/>
              </a:buClr>
              <a:buSzPct val="61111"/>
              <a:buFont typeface="Arial"/>
              <a:buNone/>
            </a:pPr>
            <a:r>
              <a:rPr lang="en"/>
              <a:t>We change them into the O_name after the first normal form</a:t>
            </a:r>
            <a:endParaRPr/>
          </a:p>
          <a:p>
            <a:pPr indent="0" lvl="0" marL="0" rtl="0" algn="l">
              <a:spcBef>
                <a:spcPts val="1200"/>
              </a:spcBef>
              <a:spcAft>
                <a:spcPts val="0"/>
              </a:spcAft>
              <a:buClr>
                <a:schemeClr val="dk1"/>
              </a:buClr>
              <a:buSzPct val="61111"/>
              <a:buFont typeface="Arial"/>
              <a:buNone/>
            </a:pPr>
            <a:r>
              <a:rPr lang="en"/>
              <a:t>FD’s are : FD1: {</a:t>
            </a:r>
            <a:r>
              <a:rPr lang="en" u="sng"/>
              <a:t>O_ID}</a:t>
            </a:r>
            <a:r>
              <a:rPr lang="en"/>
              <a:t> → </a:t>
            </a:r>
            <a:r>
              <a:rPr lang="en" u="sng"/>
              <a:t>{</a:t>
            </a:r>
            <a:r>
              <a:rPr lang="en"/>
              <a:t>O_name,O_phone,TC_id)</a:t>
            </a:r>
            <a:endParaRPr/>
          </a:p>
          <a:p>
            <a:pPr indent="0" lvl="0" marL="0" rtl="0" algn="l">
              <a:spcBef>
                <a:spcPts val="1200"/>
              </a:spcBef>
              <a:spcAft>
                <a:spcPts val="0"/>
              </a:spcAft>
              <a:buClr>
                <a:schemeClr val="dk1"/>
              </a:buClr>
              <a:buSzPct val="61111"/>
              <a:buFont typeface="Arial"/>
              <a:buNone/>
            </a:pPr>
            <a:r>
              <a:rPr lang="en"/>
              <a:t>                FD 2: {O_name} → {TC_id}</a:t>
            </a:r>
            <a:endParaRPr/>
          </a:p>
          <a:p>
            <a:pPr indent="0" lvl="0" marL="0" rtl="0" algn="l">
              <a:spcBef>
                <a:spcPts val="1200"/>
              </a:spcBef>
              <a:spcAft>
                <a:spcPts val="0"/>
              </a:spcAft>
              <a:buNone/>
            </a:pPr>
            <a:r>
              <a:rPr lang="en"/>
              <a:t> The taken FD’s violates the 3 NF as  where it has transitive relation in the FD2 we should remove it </a:t>
            </a:r>
            <a:endParaRPr/>
          </a:p>
          <a:p>
            <a:pPr indent="0" lvl="0" marL="0" rtl="0" algn="l">
              <a:spcBef>
                <a:spcPts val="1200"/>
              </a:spcBef>
              <a:spcAft>
                <a:spcPts val="0"/>
              </a:spcAft>
              <a:buNone/>
            </a:pPr>
            <a:r>
              <a:rPr lang="en"/>
              <a:t>After the 3NF:</a:t>
            </a:r>
            <a:endParaRPr/>
          </a:p>
          <a:p>
            <a:pPr indent="0" lvl="0" marL="0" rtl="0" algn="l">
              <a:spcBef>
                <a:spcPts val="1200"/>
              </a:spcBef>
              <a:spcAft>
                <a:spcPts val="0"/>
              </a:spcAft>
              <a:buNone/>
            </a:pPr>
            <a:r>
              <a:rPr lang="en"/>
              <a:t>Owner 1 :(</a:t>
            </a:r>
            <a:r>
              <a:rPr lang="en" u="sng"/>
              <a:t>O_ID</a:t>
            </a:r>
            <a:r>
              <a:rPr lang="en"/>
              <a:t>,O_name,D_PHONE)</a:t>
            </a:r>
            <a:endParaRPr/>
          </a:p>
          <a:p>
            <a:pPr indent="0" lvl="0" marL="0" rtl="0" algn="l">
              <a:spcBef>
                <a:spcPts val="1200"/>
              </a:spcBef>
              <a:spcAft>
                <a:spcPts val="1200"/>
              </a:spcAft>
              <a:buNone/>
            </a:pPr>
            <a:r>
              <a:rPr lang="en"/>
              <a:t>Owner 2 : (O_name</a:t>
            </a:r>
            <a:r>
              <a:rPr lang="en" u="sng"/>
              <a:t>,</a:t>
            </a:r>
            <a:r>
              <a:rPr lang="en"/>
              <a:t> TC_id)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for creating a </a:t>
            </a:r>
            <a:r>
              <a:rPr lang="en"/>
              <a:t>table</a:t>
            </a:r>
            <a:r>
              <a:rPr lang="en"/>
              <a:t> in sql</a:t>
            </a:r>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400"/>
              <a:t>CREATE TABLE table_name (</a:t>
            </a:r>
            <a:endParaRPr sz="1400"/>
          </a:p>
          <a:p>
            <a:pPr indent="0" lvl="0" marL="0" rtl="0" algn="l">
              <a:lnSpc>
                <a:spcPct val="95000"/>
              </a:lnSpc>
              <a:spcBef>
                <a:spcPts val="1200"/>
              </a:spcBef>
              <a:spcAft>
                <a:spcPts val="0"/>
              </a:spcAft>
              <a:buClr>
                <a:schemeClr val="dk1"/>
              </a:buClr>
              <a:buSzPts val="770"/>
              <a:buFont typeface="Arial"/>
              <a:buNone/>
            </a:pPr>
            <a:r>
              <a:rPr lang="en" sz="1400"/>
              <a:t>	column1 datatype,</a:t>
            </a:r>
            <a:endParaRPr sz="1400"/>
          </a:p>
          <a:p>
            <a:pPr indent="0" lvl="0" marL="0" rtl="0" algn="l">
              <a:lnSpc>
                <a:spcPct val="95000"/>
              </a:lnSpc>
              <a:spcBef>
                <a:spcPts val="1200"/>
              </a:spcBef>
              <a:spcAft>
                <a:spcPts val="0"/>
              </a:spcAft>
              <a:buClr>
                <a:schemeClr val="dk1"/>
              </a:buClr>
              <a:buSzPts val="770"/>
              <a:buFont typeface="Arial"/>
              <a:buNone/>
            </a:pPr>
            <a:r>
              <a:rPr lang="en" sz="1400"/>
              <a:t>	column2 datatype,</a:t>
            </a:r>
            <a:endParaRPr sz="1400"/>
          </a:p>
          <a:p>
            <a:pPr indent="0" lvl="0" marL="0" rtl="0" algn="l">
              <a:lnSpc>
                <a:spcPct val="95000"/>
              </a:lnSpc>
              <a:spcBef>
                <a:spcPts val="1200"/>
              </a:spcBef>
              <a:spcAft>
                <a:spcPts val="0"/>
              </a:spcAft>
              <a:buClr>
                <a:schemeClr val="dk1"/>
              </a:buClr>
              <a:buSzPts val="770"/>
              <a:buFont typeface="Arial"/>
              <a:buNone/>
            </a:pPr>
            <a:r>
              <a:rPr lang="en" sz="1400"/>
              <a:t>	column3 datatype,</a:t>
            </a:r>
            <a:endParaRPr sz="1400"/>
          </a:p>
          <a:p>
            <a:pPr indent="0" lvl="0" marL="0" rtl="0" algn="l">
              <a:lnSpc>
                <a:spcPct val="95000"/>
              </a:lnSpc>
              <a:spcBef>
                <a:spcPts val="1200"/>
              </a:spcBef>
              <a:spcAft>
                <a:spcPts val="0"/>
              </a:spcAft>
              <a:buClr>
                <a:schemeClr val="dk1"/>
              </a:buClr>
              <a:buSzPts val="770"/>
              <a:buFont typeface="Arial"/>
              <a:buNone/>
            </a:pPr>
            <a:r>
              <a:rPr lang="en" sz="1400"/>
              <a:t>   ....</a:t>
            </a:r>
            <a:endParaRPr sz="1400"/>
          </a:p>
          <a:p>
            <a:pPr indent="0" lvl="0" marL="0" rtl="0" algn="l">
              <a:lnSpc>
                <a:spcPct val="95000"/>
              </a:lnSpc>
              <a:spcBef>
                <a:spcPts val="1200"/>
              </a:spcBef>
              <a:spcAft>
                <a:spcPts val="0"/>
              </a:spcAft>
              <a:buClr>
                <a:schemeClr val="dk1"/>
              </a:buClr>
              <a:buSzPts val="770"/>
              <a:buFont typeface="Arial"/>
              <a:buNone/>
            </a:pPr>
            <a:r>
              <a:rPr lang="en" sz="1400"/>
              <a:t>	columnn datatype,</a:t>
            </a:r>
            <a:endParaRPr sz="1400"/>
          </a:p>
          <a:p>
            <a:pPr indent="0" lvl="0" marL="0" rtl="0" algn="l">
              <a:lnSpc>
                <a:spcPct val="95000"/>
              </a:lnSpc>
              <a:spcBef>
                <a:spcPts val="1200"/>
              </a:spcBef>
              <a:spcAft>
                <a:spcPts val="0"/>
              </a:spcAft>
              <a:buClr>
                <a:schemeClr val="dk1"/>
              </a:buClr>
              <a:buSzPts val="770"/>
              <a:buFont typeface="Arial"/>
              <a:buNone/>
            </a:pPr>
            <a:r>
              <a:rPr lang="en" sz="1400"/>
              <a:t>	primary key(column 1),</a:t>
            </a:r>
            <a:endParaRPr sz="1400"/>
          </a:p>
          <a:p>
            <a:pPr indent="0" lvl="0" marL="0" rtl="0" algn="l">
              <a:lnSpc>
                <a:spcPct val="95000"/>
              </a:lnSpc>
              <a:spcBef>
                <a:spcPts val="1200"/>
              </a:spcBef>
              <a:spcAft>
                <a:spcPts val="0"/>
              </a:spcAft>
              <a:buClr>
                <a:schemeClr val="dk1"/>
              </a:buClr>
              <a:buSzPts val="770"/>
              <a:buFont typeface="Arial"/>
              <a:buNone/>
            </a:pPr>
            <a:r>
              <a:rPr lang="en" sz="1400"/>
              <a:t>	foreign key(column 2) references table_name(column 2)</a:t>
            </a:r>
            <a:endParaRPr sz="1400"/>
          </a:p>
          <a:p>
            <a:pPr indent="0" lvl="0" marL="0" rtl="0" algn="l">
              <a:lnSpc>
                <a:spcPct val="95000"/>
              </a:lnSpc>
              <a:spcBef>
                <a:spcPts val="1200"/>
              </a:spcBef>
              <a:spcAft>
                <a:spcPts val="0"/>
              </a:spcAft>
              <a:buClr>
                <a:schemeClr val="dk1"/>
              </a:buClr>
              <a:buSzPts val="770"/>
              <a:buFont typeface="Arial"/>
              <a:buNone/>
            </a:pPr>
            <a:r>
              <a:rPr lang="en" sz="1400"/>
              <a:t>);</a:t>
            </a:r>
            <a:endParaRPr sz="1400"/>
          </a:p>
          <a:p>
            <a:pPr indent="0" lvl="0" marL="0" rtl="0" algn="l">
              <a:lnSpc>
                <a:spcPct val="95000"/>
              </a:lnSpc>
              <a:spcBef>
                <a:spcPts val="0"/>
              </a:spcBef>
              <a:spcAft>
                <a:spcPts val="0"/>
              </a:spcAft>
              <a:buClr>
                <a:schemeClr val="dk1"/>
              </a:buClr>
              <a:buSzPts val="770"/>
              <a:buFont typeface="Arial"/>
              <a:buNone/>
            </a:pPr>
            <a:r>
              <a:t/>
            </a:r>
            <a:endParaRPr sz="140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Syntax for inserting data into the tables in mysql</a:t>
            </a:r>
            <a:endParaRPr/>
          </a:p>
          <a:p>
            <a:pPr indent="0" lvl="0" marL="0" rtl="0" algn="l">
              <a:spcBef>
                <a:spcPts val="0"/>
              </a:spcBef>
              <a:spcAft>
                <a:spcPts val="0"/>
              </a:spcAft>
              <a:buNone/>
            </a:pPr>
            <a:r>
              <a:t/>
            </a:r>
            <a:endParaRPr/>
          </a:p>
        </p:txBody>
      </p:sp>
      <p:sp>
        <p:nvSpPr>
          <p:cNvPr id="176" name="Google Shape;176;p34"/>
          <p:cNvSpPr txBox="1"/>
          <p:nvPr>
            <p:ph idx="1" type="body"/>
          </p:nvPr>
        </p:nvSpPr>
        <p:spPr>
          <a:xfrm>
            <a:off x="311700" y="1123725"/>
            <a:ext cx="8520600" cy="34452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54974"/>
              <a:buFont typeface="Arial"/>
              <a:buNone/>
            </a:pPr>
            <a:r>
              <a:rPr lang="en" sz="2000"/>
              <a:t>INSERT INTO table_name (column_list)</a:t>
            </a:r>
            <a:endParaRPr sz="2000"/>
          </a:p>
          <a:p>
            <a:pPr indent="0" lvl="0" marL="0" rtl="0" algn="l">
              <a:lnSpc>
                <a:spcPct val="115000"/>
              </a:lnSpc>
              <a:spcBef>
                <a:spcPts val="1200"/>
              </a:spcBef>
              <a:spcAft>
                <a:spcPts val="0"/>
              </a:spcAft>
              <a:buClr>
                <a:schemeClr val="dk1"/>
              </a:buClr>
              <a:buSzPct val="54974"/>
              <a:buFont typeface="Arial"/>
              <a:buNone/>
            </a:pPr>
            <a:r>
              <a:rPr lang="en" sz="2000"/>
              <a:t>VALUES</a:t>
            </a:r>
            <a:endParaRPr sz="2000"/>
          </a:p>
          <a:p>
            <a:pPr indent="0" lvl="0" marL="0" rtl="0" algn="l">
              <a:lnSpc>
                <a:spcPct val="115000"/>
              </a:lnSpc>
              <a:spcBef>
                <a:spcPts val="1200"/>
              </a:spcBef>
              <a:spcAft>
                <a:spcPts val="0"/>
              </a:spcAft>
              <a:buClr>
                <a:schemeClr val="dk1"/>
              </a:buClr>
              <a:buSzPct val="54974"/>
              <a:buFont typeface="Arial"/>
              <a:buNone/>
            </a:pPr>
            <a:r>
              <a:rPr lang="en" sz="2000"/>
              <a:t>	(value_list_1),</a:t>
            </a:r>
            <a:endParaRPr sz="2000"/>
          </a:p>
          <a:p>
            <a:pPr indent="0" lvl="0" marL="0" rtl="0" algn="l">
              <a:lnSpc>
                <a:spcPct val="115000"/>
              </a:lnSpc>
              <a:spcBef>
                <a:spcPts val="1200"/>
              </a:spcBef>
              <a:spcAft>
                <a:spcPts val="0"/>
              </a:spcAft>
              <a:buClr>
                <a:schemeClr val="dk1"/>
              </a:buClr>
              <a:buSzPct val="54974"/>
              <a:buFont typeface="Arial"/>
              <a:buNone/>
            </a:pPr>
            <a:r>
              <a:rPr lang="en" sz="2000"/>
              <a:t>	(value_list_2),</a:t>
            </a:r>
            <a:endParaRPr sz="2000"/>
          </a:p>
          <a:p>
            <a:pPr indent="0" lvl="0" marL="0" rtl="0" algn="l">
              <a:lnSpc>
                <a:spcPct val="115000"/>
              </a:lnSpc>
              <a:spcBef>
                <a:spcPts val="1200"/>
              </a:spcBef>
              <a:spcAft>
                <a:spcPts val="0"/>
              </a:spcAft>
              <a:buClr>
                <a:schemeClr val="dk1"/>
              </a:buClr>
              <a:buSzPct val="54974"/>
              <a:buFont typeface="Arial"/>
              <a:buNone/>
            </a:pPr>
            <a:r>
              <a:rPr lang="en" sz="2000"/>
              <a:t>	...</a:t>
            </a:r>
            <a:endParaRPr sz="2000"/>
          </a:p>
          <a:p>
            <a:pPr indent="0" lvl="0" marL="0" rtl="0" algn="l">
              <a:lnSpc>
                <a:spcPct val="115000"/>
              </a:lnSpc>
              <a:spcBef>
                <a:spcPts val="1200"/>
              </a:spcBef>
              <a:spcAft>
                <a:spcPts val="0"/>
              </a:spcAft>
              <a:buClr>
                <a:schemeClr val="dk1"/>
              </a:buClr>
              <a:buSzPct val="54974"/>
              <a:buFont typeface="Arial"/>
              <a:buNone/>
            </a:pPr>
            <a:r>
              <a:rPr lang="en" sz="2000"/>
              <a:t>	(value_list_n);</a:t>
            </a:r>
            <a:endParaRPr sz="20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In SQL, a view is a virtual table based on the result-set of an SQL statement.</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A </a:t>
            </a:r>
            <a:r>
              <a:rPr b="1" lang="en" sz="1150">
                <a:solidFill>
                  <a:schemeClr val="dk1"/>
                </a:solidFill>
                <a:highlight>
                  <a:srgbClr val="FFFFFF"/>
                </a:highlight>
                <a:latin typeface="Verdana"/>
                <a:ea typeface="Verdana"/>
                <a:cs typeface="Verdana"/>
                <a:sym typeface="Verdana"/>
              </a:rPr>
              <a:t>view</a:t>
            </a:r>
            <a:r>
              <a:rPr lang="en" sz="1150">
                <a:solidFill>
                  <a:schemeClr val="dk1"/>
                </a:solidFill>
                <a:highlight>
                  <a:srgbClr val="FFFFFF"/>
                </a:highlight>
                <a:latin typeface="Verdana"/>
                <a:ea typeface="Verdana"/>
                <a:cs typeface="Verdana"/>
                <a:sym typeface="Verdana"/>
              </a:rPr>
              <a:t> contains rows and columns, just like a real table. The fields in a view are fields from one or more real tables in the database.</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You can add SQL statements and functions to a view and present the data as if the data were coming from one single table.</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1200"/>
              </a:spcAft>
              <a:buNone/>
            </a:pPr>
            <a:r>
              <a:rPr lang="en" sz="1300">
                <a:solidFill>
                  <a:srgbClr val="273239"/>
                </a:solidFill>
                <a:highlight>
                  <a:srgbClr val="FFFFFF"/>
                </a:highlight>
              </a:rPr>
              <a:t>When the results of a view expression are stored in a database system, they are called </a:t>
            </a:r>
            <a:r>
              <a:rPr b="1" lang="en" sz="1300">
                <a:solidFill>
                  <a:srgbClr val="273239"/>
                </a:solidFill>
                <a:highlight>
                  <a:srgbClr val="FFFFFF"/>
                </a:highlight>
              </a:rPr>
              <a:t>materialized views.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chemeClr val="dk1"/>
                </a:solidFill>
              </a:rPr>
              <a:t>1) Create a view ‘newdriver’ with id,age and name, then display the drivers whose age is less than 24</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Sql Query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Creating the view “newdriver”</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view newdriver as select d1.d_id,d1.d_age,d_name from driver1 d1,driver3;</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distinct (D_id) from newdriver where d_age&lt;24;</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chemeClr val="dk1"/>
                </a:solidFill>
              </a:rPr>
              <a:t>(2) Create a view ‘room’ and display id of the boad,typeand number of beds with capacity greater than 50</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Sql Query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view room AS select h_id,type,noofbed from boat where capacity &gt; 50;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 from room;</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(3) create view ‘updatedtimecard’ and select id and number of hours worked should be equal to 23.5</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view updatedTimecard AS select TC_id,hours_worked as hours from time_card where hours_worked = 23.5;</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 from updatedTimecard;</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chemeClr val="dk1"/>
                </a:solidFill>
              </a:rPr>
              <a:t>(4) create a view of ‘hospitalstaff’ and display the id and medical condition of the driver.</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Sql Query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view hospitalstaff AS select I_id,I_description from medical;</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 from hospitalstaff;</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(5) Create view tourister</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view tourister AS select t_name,T_age,T_phone from tourist1;</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Sql Query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select * from tourister;</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rgbClr val="00FFFF"/>
                </a:solidFill>
              </a:rPr>
              <a:t>SUBMITTED BY</a:t>
            </a:r>
            <a:endParaRPr b="1">
              <a:solidFill>
                <a:srgbClr val="00FFFF"/>
              </a:solidFill>
            </a:endParaRPr>
          </a:p>
        </p:txBody>
      </p:sp>
      <p:sp>
        <p:nvSpPr>
          <p:cNvPr id="203" name="Google Shape;20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rgbClr val="FFFF00"/>
                </a:solidFill>
              </a:rPr>
              <a:t>SATWIK SAI                             (AP20110010592)  — </a:t>
            </a:r>
            <a:endParaRPr>
              <a:solidFill>
                <a:srgbClr val="FFFF00"/>
              </a:solidFill>
            </a:endParaRPr>
          </a:p>
          <a:p>
            <a:pPr indent="0" lvl="0" marL="0" rtl="0" algn="l">
              <a:spcBef>
                <a:spcPts val="1200"/>
              </a:spcBef>
              <a:spcAft>
                <a:spcPts val="0"/>
              </a:spcAft>
              <a:buNone/>
            </a:pPr>
            <a:r>
              <a:rPr lang="en">
                <a:solidFill>
                  <a:srgbClr val="FFFF00"/>
                </a:solidFill>
              </a:rPr>
              <a:t>                                                                                    Introduction and presentation</a:t>
            </a:r>
            <a:endParaRPr>
              <a:solidFill>
                <a:srgbClr val="FFFF00"/>
              </a:solidFill>
            </a:endParaRPr>
          </a:p>
          <a:p>
            <a:pPr indent="0" lvl="0" marL="0" rtl="0" algn="l">
              <a:spcBef>
                <a:spcPts val="1200"/>
              </a:spcBef>
              <a:spcAft>
                <a:spcPts val="0"/>
              </a:spcAft>
              <a:buClr>
                <a:schemeClr val="dk1"/>
              </a:buClr>
              <a:buSzPts val="1100"/>
              <a:buFont typeface="Arial"/>
              <a:buNone/>
            </a:pPr>
            <a:r>
              <a:rPr lang="en">
                <a:solidFill>
                  <a:srgbClr val="FFFF00"/>
                </a:solidFill>
              </a:rPr>
              <a:t>MAMATHA                               (AP20110010595)  — ER Diagram</a:t>
            </a:r>
            <a:endParaRPr>
              <a:solidFill>
                <a:srgbClr val="FFFF00"/>
              </a:solidFill>
            </a:endParaRPr>
          </a:p>
          <a:p>
            <a:pPr indent="0" lvl="0" marL="0" rtl="0" algn="l">
              <a:spcBef>
                <a:spcPts val="1200"/>
              </a:spcBef>
              <a:spcAft>
                <a:spcPts val="0"/>
              </a:spcAft>
              <a:buNone/>
            </a:pPr>
            <a:r>
              <a:rPr lang="en">
                <a:solidFill>
                  <a:srgbClr val="FFFF00"/>
                </a:solidFill>
              </a:rPr>
              <a:t>BRAHMENDRA                       (AP20110010629)  —Normalization and views</a:t>
            </a:r>
            <a:endParaRPr>
              <a:solidFill>
                <a:srgbClr val="FFFF00"/>
              </a:solidFill>
            </a:endParaRPr>
          </a:p>
          <a:p>
            <a:pPr indent="0" lvl="0" marL="0" rtl="0" algn="l">
              <a:spcBef>
                <a:spcPts val="1200"/>
              </a:spcBef>
              <a:spcAft>
                <a:spcPts val="0"/>
              </a:spcAft>
              <a:buNone/>
            </a:pPr>
            <a:r>
              <a:rPr lang="en">
                <a:solidFill>
                  <a:srgbClr val="FFFF00"/>
                </a:solidFill>
              </a:rPr>
              <a:t>NEHAL SAMPATH KUMAR     (AP20110010618)  —SQL queries</a:t>
            </a:r>
            <a:endParaRPr>
              <a:solidFill>
                <a:srgbClr val="FFFF00"/>
              </a:solidFill>
            </a:endParaRPr>
          </a:p>
          <a:p>
            <a:pPr indent="0" lvl="0" marL="0" rtl="0" algn="l">
              <a:spcBef>
                <a:spcPts val="1200"/>
              </a:spcBef>
              <a:spcAft>
                <a:spcPts val="0"/>
              </a:spcAft>
              <a:buNone/>
            </a:pPr>
            <a:r>
              <a:t/>
            </a:r>
            <a:endParaRPr>
              <a:solidFill>
                <a:srgbClr val="FFFF00"/>
              </a:solidFill>
            </a:endParaRPr>
          </a:p>
          <a:p>
            <a:pPr indent="0" lvl="0" marL="0" rtl="0" algn="l">
              <a:spcBef>
                <a:spcPts val="1200"/>
              </a:spcBef>
              <a:spcAft>
                <a:spcPts val="0"/>
              </a:spcAft>
              <a:buNone/>
            </a:pPr>
            <a:r>
              <a:rPr lang="en">
                <a:solidFill>
                  <a:srgbClr val="9900FF"/>
                </a:solidFill>
              </a:rPr>
              <a:t>                      </a:t>
            </a:r>
            <a:endParaRPr>
              <a:solidFill>
                <a:srgbClr val="9900FF"/>
              </a:solidFill>
            </a:endParaRPr>
          </a:p>
          <a:p>
            <a:pPr indent="0" lvl="0" marL="0" rtl="0" algn="l">
              <a:spcBef>
                <a:spcPts val="1200"/>
              </a:spcBef>
              <a:spcAft>
                <a:spcPts val="1200"/>
              </a:spcAft>
              <a:buNone/>
            </a:pPr>
            <a:r>
              <a:t/>
            </a:r>
            <a:endParaRPr>
              <a:solidFill>
                <a:srgbClr val="99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 Houseboat agency keeps track of houseboats, it’s owners and the customers who rented it. It allows the owner of the company to efficiently monitor the booking history, accounts ,check-in, checkout status of the boats.  A customer can rent many house boats and a house boat can be rented by many customers on different dates.  It is best suitable for managing your resources in a very simple and effective manner with minimal efforts and time so that it increases revenue. </a:t>
            </a:r>
            <a:r>
              <a:rPr b="1" lang="en" sz="2000">
                <a:solidFill>
                  <a:schemeClr val="dk1"/>
                </a:solidFill>
                <a:latin typeface="Times New Roman"/>
                <a:ea typeface="Times New Roman"/>
                <a:cs typeface="Times New Roman"/>
                <a:sym typeface="Times New Roman"/>
              </a:rPr>
              <a:t>Our aim is to design a database system for the Agency to maintain all the data conveniently and efficiently.</a:t>
            </a:r>
            <a:endParaRPr b="1" sz="2000">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320040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AP20110010592</a:t>
            </a:r>
            <a:endParaRPr>
              <a:solidFill>
                <a:schemeClr val="dk1"/>
              </a:solidFill>
              <a:latin typeface="Cambria"/>
              <a:ea typeface="Cambria"/>
              <a:cs typeface="Cambria"/>
              <a:sym typeface="Cambria"/>
            </a:endParaRPr>
          </a:p>
          <a:p>
            <a:pPr indent="0" lvl="0" marL="3200400" rtl="0" algn="l">
              <a:spcBef>
                <a:spcPts val="1200"/>
              </a:spcBef>
              <a:spcAft>
                <a:spcPts val="0"/>
              </a:spcAft>
              <a:buClr>
                <a:schemeClr val="dk1"/>
              </a:buClr>
              <a:buSzPts val="1100"/>
              <a:buFont typeface="Arial"/>
              <a:buNone/>
            </a:pPr>
            <a:r>
              <a:rPr lang="en">
                <a:solidFill>
                  <a:schemeClr val="dk1"/>
                </a:solidFill>
                <a:latin typeface="Cambria"/>
                <a:ea typeface="Cambria"/>
                <a:cs typeface="Cambria"/>
                <a:sym typeface="Cambria"/>
              </a:rPr>
              <a:t>    SATWIK SAI</a:t>
            </a:r>
            <a:endParaRPr>
              <a:solidFill>
                <a:schemeClr val="dk1"/>
              </a:solidFill>
              <a:latin typeface="Cambria"/>
              <a:ea typeface="Cambria"/>
              <a:cs typeface="Cambria"/>
              <a:sym typeface="Cambria"/>
            </a:endParaRPr>
          </a:p>
          <a:p>
            <a:pPr indent="0" lvl="0" marL="0" rtl="0" algn="l">
              <a:spcBef>
                <a:spcPts val="1200"/>
              </a:spcBef>
              <a:spcAft>
                <a:spcPts val="0"/>
              </a:spcAft>
              <a:buClr>
                <a:schemeClr val="dk1"/>
              </a:buClr>
              <a:buSzPts val="1100"/>
              <a:buFont typeface="Arial"/>
              <a:buNone/>
            </a:pPr>
            <a:r>
              <a:rPr lang="en">
                <a:solidFill>
                  <a:srgbClr val="FF0000"/>
                </a:solidFill>
                <a:latin typeface="Cambria"/>
                <a:ea typeface="Cambria"/>
                <a:cs typeface="Cambria"/>
                <a:sym typeface="Cambria"/>
              </a:rPr>
              <a:t>CONTRIBUTION:</a:t>
            </a:r>
            <a:endParaRPr>
              <a:solidFill>
                <a:srgbClr val="FF0000"/>
              </a:solidFill>
              <a:latin typeface="Cambria"/>
              <a:ea typeface="Cambria"/>
              <a:cs typeface="Cambria"/>
              <a:sym typeface="Cambria"/>
            </a:endParaRPr>
          </a:p>
          <a:p>
            <a:pPr indent="0" lvl="0" marL="0" rtl="0" algn="l">
              <a:spcBef>
                <a:spcPts val="1200"/>
              </a:spcBef>
              <a:spcAft>
                <a:spcPts val="0"/>
              </a:spcAft>
              <a:buNone/>
            </a:pPr>
            <a:r>
              <a:rPr lang="en"/>
              <a:t>INTRODUCTION</a:t>
            </a:r>
            <a:endParaRPr/>
          </a:p>
          <a:p>
            <a:pPr indent="0" lvl="0" marL="0" rtl="0" algn="l">
              <a:spcBef>
                <a:spcPts val="1200"/>
              </a:spcBef>
              <a:spcAft>
                <a:spcPts val="0"/>
              </a:spcAft>
              <a:buNone/>
            </a:pPr>
            <a:r>
              <a:rPr lang="en"/>
              <a:t>AIM,DESCRIPTION</a:t>
            </a:r>
            <a:endParaRPr/>
          </a:p>
          <a:p>
            <a:pPr indent="0" lvl="0" marL="0" rtl="0" algn="l">
              <a:spcBef>
                <a:spcPts val="1200"/>
              </a:spcBef>
              <a:spcAft>
                <a:spcPts val="0"/>
              </a:spcAft>
              <a:buNone/>
            </a:pPr>
            <a:r>
              <a:rPr lang="en"/>
              <a:t>HELPING IN CREATION OF ER DIAGRAMS AND PPT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3200400" rtl="0" algn="l">
              <a:spcBef>
                <a:spcPts val="0"/>
              </a:spcBef>
              <a:spcAft>
                <a:spcPts val="0"/>
              </a:spcAft>
              <a:buNone/>
            </a:pPr>
            <a:r>
              <a:rPr lang="en">
                <a:solidFill>
                  <a:schemeClr val="dk1"/>
                </a:solidFill>
                <a:latin typeface="Cambria"/>
                <a:ea typeface="Cambria"/>
                <a:cs typeface="Cambria"/>
                <a:sym typeface="Cambria"/>
              </a:rPr>
              <a:t>AP20110010595</a:t>
            </a:r>
            <a:endParaRPr>
              <a:solidFill>
                <a:schemeClr val="dk1"/>
              </a:solidFill>
              <a:latin typeface="Cambria"/>
              <a:ea typeface="Cambria"/>
              <a:cs typeface="Cambria"/>
              <a:sym typeface="Cambria"/>
            </a:endParaRPr>
          </a:p>
          <a:p>
            <a:pPr indent="0" lvl="0" marL="3200400" rtl="0" algn="l">
              <a:spcBef>
                <a:spcPts val="1200"/>
              </a:spcBef>
              <a:spcAft>
                <a:spcPts val="0"/>
              </a:spcAft>
              <a:buNone/>
            </a:pPr>
            <a:r>
              <a:rPr lang="en">
                <a:solidFill>
                  <a:schemeClr val="dk1"/>
                </a:solidFill>
                <a:latin typeface="Cambria"/>
                <a:ea typeface="Cambria"/>
                <a:cs typeface="Cambria"/>
                <a:sym typeface="Cambria"/>
              </a:rPr>
              <a:t>    MAMATHA</a:t>
            </a:r>
            <a:endParaRPr>
              <a:solidFill>
                <a:schemeClr val="dk1"/>
              </a:solidFill>
              <a:latin typeface="Cambria"/>
              <a:ea typeface="Cambria"/>
              <a:cs typeface="Cambria"/>
              <a:sym typeface="Cambria"/>
            </a:endParaRPr>
          </a:p>
          <a:p>
            <a:pPr indent="0" lvl="0" marL="0" rtl="0" algn="l">
              <a:spcBef>
                <a:spcPts val="1200"/>
              </a:spcBef>
              <a:spcAft>
                <a:spcPts val="0"/>
              </a:spcAft>
              <a:buNone/>
            </a:pPr>
            <a:r>
              <a:rPr lang="en">
                <a:solidFill>
                  <a:srgbClr val="FF0000"/>
                </a:solidFill>
                <a:latin typeface="Cambria"/>
                <a:ea typeface="Cambria"/>
                <a:cs typeface="Cambria"/>
                <a:sym typeface="Cambria"/>
              </a:rPr>
              <a:t>CONTRIBUTION:</a:t>
            </a:r>
            <a:endParaRPr>
              <a:solidFill>
                <a:srgbClr val="FF0000"/>
              </a:solidFill>
              <a:latin typeface="Cambria"/>
              <a:ea typeface="Cambria"/>
              <a:cs typeface="Cambria"/>
              <a:sym typeface="Cambria"/>
            </a:endParaRPr>
          </a:p>
          <a:p>
            <a:pPr indent="0" lvl="0" marL="0" rtl="0" algn="l">
              <a:spcBef>
                <a:spcPts val="1200"/>
              </a:spcBef>
              <a:spcAft>
                <a:spcPts val="0"/>
              </a:spcAft>
              <a:buNone/>
            </a:pPr>
            <a:r>
              <a:rPr lang="en">
                <a:latin typeface="Cambria"/>
                <a:ea typeface="Cambria"/>
                <a:cs typeface="Cambria"/>
                <a:sym typeface="Cambria"/>
              </a:rPr>
              <a:t>CREATION OF ER DIAGRAM</a:t>
            </a:r>
            <a:endParaRPr>
              <a:latin typeface="Cambria"/>
              <a:ea typeface="Cambria"/>
              <a:cs typeface="Cambria"/>
              <a:sym typeface="Cambria"/>
            </a:endParaRPr>
          </a:p>
          <a:p>
            <a:pPr indent="0" lvl="0" marL="0" rtl="0" algn="l">
              <a:spcBef>
                <a:spcPts val="1200"/>
              </a:spcBef>
              <a:spcAft>
                <a:spcPts val="0"/>
              </a:spcAft>
              <a:buNone/>
            </a:pPr>
            <a:r>
              <a:rPr lang="en">
                <a:latin typeface="Cambria"/>
                <a:ea typeface="Cambria"/>
                <a:cs typeface="Cambria"/>
                <a:sym typeface="Cambria"/>
              </a:rPr>
              <a:t>DESCRIPTION OF ER DIAGRAM</a:t>
            </a:r>
            <a:endParaRPr>
              <a:latin typeface="Cambria"/>
              <a:ea typeface="Cambria"/>
              <a:cs typeface="Cambria"/>
              <a:sym typeface="Cambria"/>
            </a:endParaRPr>
          </a:p>
          <a:p>
            <a:pPr indent="0" lvl="0" marL="0" rtl="0" algn="l">
              <a:spcBef>
                <a:spcPts val="1200"/>
              </a:spcBef>
              <a:spcAft>
                <a:spcPts val="0"/>
              </a:spcAft>
              <a:buNone/>
            </a:pPr>
            <a:r>
              <a:rPr lang="en">
                <a:latin typeface="Cambria"/>
                <a:ea typeface="Cambria"/>
                <a:cs typeface="Cambria"/>
                <a:sym typeface="Cambria"/>
              </a:rPr>
              <a:t>CONVERSION OF ER DIAGRAM INTO TABLES</a:t>
            </a:r>
            <a:endParaRPr>
              <a:latin typeface="Cambria"/>
              <a:ea typeface="Cambria"/>
              <a:cs typeface="Cambria"/>
              <a:sym typeface="Cambria"/>
            </a:endParaRPr>
          </a:p>
          <a:p>
            <a:pPr indent="0" lvl="0" marL="0" rtl="0" algn="l">
              <a:spcBef>
                <a:spcPts val="1200"/>
              </a:spcBef>
              <a:spcAft>
                <a:spcPts val="0"/>
              </a:spcAft>
              <a:buNone/>
            </a:pPr>
            <a:r>
              <a:rPr lang="en">
                <a:latin typeface="Cambria"/>
                <a:ea typeface="Cambria"/>
                <a:cs typeface="Cambria"/>
                <a:sym typeface="Cambria"/>
              </a:rPr>
              <a:t>DESCRIPTION OF TABLES</a:t>
            </a:r>
            <a:endParaRPr>
              <a:latin typeface="Cambria"/>
              <a:ea typeface="Cambria"/>
              <a:cs typeface="Cambria"/>
              <a:sym typeface="Cambria"/>
            </a:endParaRPr>
          </a:p>
          <a:p>
            <a:pPr indent="0" lvl="0" marL="0" rtl="0" algn="l">
              <a:spcBef>
                <a:spcPts val="1200"/>
              </a:spcBef>
              <a:spcAft>
                <a:spcPts val="0"/>
              </a:spcAft>
              <a:buNone/>
            </a:pPr>
            <a:r>
              <a:t/>
            </a:r>
            <a:endParaRPr sz="1600">
              <a:solidFill>
                <a:schemeClr val="dk1"/>
              </a:solidFill>
              <a:latin typeface="Cambria"/>
              <a:ea typeface="Cambria"/>
              <a:cs typeface="Cambria"/>
              <a:sym typeface="Cambria"/>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AP20110010629</a:t>
            </a:r>
            <a:endParaRPr>
              <a:solidFill>
                <a:schemeClr val="dk1"/>
              </a:solidFill>
              <a:latin typeface="Cambria"/>
              <a:ea typeface="Cambria"/>
              <a:cs typeface="Cambria"/>
              <a:sym typeface="Cambria"/>
            </a:endParaRPr>
          </a:p>
          <a:p>
            <a:pPr indent="0" lvl="0" marL="3200400" rtl="0" algn="l">
              <a:spcBef>
                <a:spcPts val="1200"/>
              </a:spcBef>
              <a:spcAft>
                <a:spcPts val="0"/>
              </a:spcAft>
              <a:buClr>
                <a:schemeClr val="dk1"/>
              </a:buClr>
              <a:buSzPts val="1100"/>
              <a:buFont typeface="Arial"/>
              <a:buNone/>
            </a:pPr>
            <a:r>
              <a:rPr lang="en">
                <a:solidFill>
                  <a:schemeClr val="dk1"/>
                </a:solidFill>
                <a:latin typeface="Cambria"/>
                <a:ea typeface="Cambria"/>
                <a:cs typeface="Cambria"/>
                <a:sym typeface="Cambria"/>
              </a:rPr>
              <a:t>   BRAHMENDRA</a:t>
            </a:r>
            <a:endParaRPr>
              <a:solidFill>
                <a:schemeClr val="dk1"/>
              </a:solidFill>
              <a:latin typeface="Cambria"/>
              <a:ea typeface="Cambria"/>
              <a:cs typeface="Cambria"/>
              <a:sym typeface="Cambria"/>
            </a:endParaRPr>
          </a:p>
          <a:p>
            <a:pPr indent="0" lvl="0" marL="0" rtl="0" algn="l">
              <a:spcBef>
                <a:spcPts val="1200"/>
              </a:spcBef>
              <a:spcAft>
                <a:spcPts val="0"/>
              </a:spcAft>
              <a:buClr>
                <a:schemeClr val="dk1"/>
              </a:buClr>
              <a:buSzPts val="1100"/>
              <a:buFont typeface="Arial"/>
              <a:buNone/>
            </a:pPr>
            <a:r>
              <a:rPr lang="en">
                <a:solidFill>
                  <a:srgbClr val="FF0000"/>
                </a:solidFill>
                <a:latin typeface="Cambria"/>
                <a:ea typeface="Cambria"/>
                <a:cs typeface="Cambria"/>
                <a:sym typeface="Cambria"/>
              </a:rPr>
              <a:t>CONTRIBUTION:</a:t>
            </a:r>
            <a:endParaRPr>
              <a:solidFill>
                <a:srgbClr val="FF0000"/>
              </a:solidFill>
              <a:latin typeface="Cambria"/>
              <a:ea typeface="Cambria"/>
              <a:cs typeface="Cambria"/>
              <a:sym typeface="Cambria"/>
            </a:endParaRPr>
          </a:p>
          <a:p>
            <a:pPr indent="0" lvl="0" marL="0" rtl="0" algn="l">
              <a:spcBef>
                <a:spcPts val="1200"/>
              </a:spcBef>
              <a:spcAft>
                <a:spcPts val="0"/>
              </a:spcAft>
              <a:buNone/>
            </a:pPr>
            <a:r>
              <a:rPr lang="en"/>
              <a:t>NORMALIZATION OF TABLES UPTO 3NF</a:t>
            </a:r>
            <a:endParaRPr/>
          </a:p>
          <a:p>
            <a:pPr indent="0" lvl="0" marL="0" rtl="0" algn="l">
              <a:spcBef>
                <a:spcPts val="1200"/>
              </a:spcBef>
              <a:spcAft>
                <a:spcPts val="1200"/>
              </a:spcAft>
              <a:buNone/>
            </a:pPr>
            <a:r>
              <a:rPr lang="en"/>
              <a:t>VIEWS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None/>
            </a:pPr>
            <a:r>
              <a:rPr lang="en">
                <a:solidFill>
                  <a:schemeClr val="dk1"/>
                </a:solidFill>
                <a:latin typeface="Cambria"/>
                <a:ea typeface="Cambria"/>
                <a:cs typeface="Cambria"/>
                <a:sym typeface="Cambria"/>
              </a:rPr>
              <a:t>AP2011001061</a:t>
            </a:r>
            <a:endParaRPr>
              <a:solidFill>
                <a:schemeClr val="dk1"/>
              </a:solidFill>
              <a:latin typeface="Cambria"/>
              <a:ea typeface="Cambria"/>
              <a:cs typeface="Cambria"/>
              <a:sym typeface="Cambria"/>
            </a:endParaRPr>
          </a:p>
          <a:p>
            <a:pPr indent="457200" lvl="0" marL="2286000" rtl="0" algn="l">
              <a:spcBef>
                <a:spcPts val="1200"/>
              </a:spcBef>
              <a:spcAft>
                <a:spcPts val="0"/>
              </a:spcAft>
              <a:buClr>
                <a:schemeClr val="dk1"/>
              </a:buClr>
              <a:buSzPts val="1100"/>
              <a:buFont typeface="Arial"/>
              <a:buNone/>
            </a:pPr>
            <a:r>
              <a:rPr lang="en">
                <a:solidFill>
                  <a:schemeClr val="dk1"/>
                </a:solidFill>
                <a:latin typeface="Cambria"/>
                <a:ea typeface="Cambria"/>
                <a:cs typeface="Cambria"/>
                <a:sym typeface="Cambria"/>
              </a:rPr>
              <a:t>NEHAL SAMPATH KUMAR</a:t>
            </a:r>
            <a:endParaRPr>
              <a:solidFill>
                <a:schemeClr val="dk1"/>
              </a:solidFill>
              <a:latin typeface="Cambria"/>
              <a:ea typeface="Cambria"/>
              <a:cs typeface="Cambria"/>
              <a:sym typeface="Cambria"/>
            </a:endParaRPr>
          </a:p>
          <a:p>
            <a:pPr indent="0" lvl="0" marL="0" rtl="0" algn="l">
              <a:spcBef>
                <a:spcPts val="1200"/>
              </a:spcBef>
              <a:spcAft>
                <a:spcPts val="0"/>
              </a:spcAft>
              <a:buClr>
                <a:schemeClr val="dk1"/>
              </a:buClr>
              <a:buSzPts val="1100"/>
              <a:buFont typeface="Arial"/>
              <a:buNone/>
            </a:pPr>
            <a:r>
              <a:rPr lang="en">
                <a:solidFill>
                  <a:srgbClr val="FF0000"/>
                </a:solidFill>
                <a:latin typeface="Cambria"/>
                <a:ea typeface="Cambria"/>
                <a:cs typeface="Cambria"/>
                <a:sym typeface="Cambria"/>
              </a:rPr>
              <a:t>CONTRIBUTION:</a:t>
            </a:r>
            <a:endParaRPr>
              <a:solidFill>
                <a:srgbClr val="FF0000"/>
              </a:solidFill>
              <a:latin typeface="Cambria"/>
              <a:ea typeface="Cambria"/>
              <a:cs typeface="Cambria"/>
              <a:sym typeface="Cambria"/>
            </a:endParaRPr>
          </a:p>
          <a:p>
            <a:pPr indent="0" lvl="0" marL="0" rtl="0" algn="l">
              <a:spcBef>
                <a:spcPts val="1200"/>
              </a:spcBef>
              <a:spcAft>
                <a:spcPts val="0"/>
              </a:spcAft>
              <a:buNone/>
            </a:pPr>
            <a:r>
              <a:rPr lang="en"/>
              <a:t>CREATION OF TABLES AND INSERTION OF DATA INTO TABLES</a:t>
            </a:r>
            <a:endParaRPr/>
          </a:p>
          <a:p>
            <a:pPr indent="0" lvl="0" marL="0" rtl="0" algn="l">
              <a:spcBef>
                <a:spcPts val="1200"/>
              </a:spcBef>
              <a:spcAft>
                <a:spcPts val="1200"/>
              </a:spcAft>
              <a:buNone/>
            </a:pPr>
            <a:r>
              <a:rPr lang="en"/>
              <a:t>SQL QUERIES</a:t>
            </a:r>
            <a:endParaRPr/>
          </a:p>
        </p:txBody>
      </p:sp>
      <p:sp>
        <p:nvSpPr>
          <p:cNvPr id="91" name="Google Shape;91;p19"/>
          <p:cNvSpPr txBox="1"/>
          <p:nvPr/>
        </p:nvSpPr>
        <p:spPr>
          <a:xfrm>
            <a:off x="0" y="2041793"/>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DESCRIPTION</a:t>
            </a:r>
            <a:endParaRPr sz="42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Houseboat agency, There are two scenarios of Tourist and Owner. A Tourist provides his details such as his Name, Age and his Contact Number at the time of booking. A Tourist is uniquely identified by a Tourist_id. A Tourist can book a single boat per booking. He/ She can make any no of bookings. A House boat is uniquely identified by House boat number. Every House boat offers some set of services such as AC, Cuisine, Wifi etc based on its type. Every House boat is owned by an owner.</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An Owner can have any number of boats. Owner details and his id is recorded.. A client is allowed to choose a single route for a specific booking. A route is uniquely identified by a route_id. A booking is uniquely identified by tourist_id, houseboat_number. An amount for every booking is based on the type of boat and number of days of booking.</a:t>
            </a:r>
            <a:endParaRPr sz="14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rPr lang="en" sz="1500">
                <a:solidFill>
                  <a:schemeClr val="dk1"/>
                </a:solidFill>
              </a:rPr>
              <a:t> </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444444"/>
                </a:solidFill>
                <a:latin typeface="Verdana"/>
                <a:ea typeface="Verdana"/>
                <a:cs typeface="Verdana"/>
                <a:sym typeface="Verdana"/>
              </a:rPr>
              <a:t>ERD-&gt; Entity relationship diagram</a:t>
            </a:r>
            <a:endParaRPr sz="1200">
              <a:solidFill>
                <a:srgbClr val="444444"/>
              </a:solidFill>
              <a:latin typeface="Verdana"/>
              <a:ea typeface="Verdana"/>
              <a:cs typeface="Verdana"/>
              <a:sym typeface="Verdana"/>
            </a:endParaRPr>
          </a:p>
          <a:p>
            <a:pPr indent="0" lvl="0" marL="0" rtl="0" algn="l">
              <a:spcBef>
                <a:spcPts val="1200"/>
              </a:spcBef>
              <a:spcAft>
                <a:spcPts val="0"/>
              </a:spcAft>
              <a:buNone/>
            </a:pPr>
            <a:r>
              <a:rPr lang="en" sz="1200">
                <a:solidFill>
                  <a:srgbClr val="444444"/>
                </a:solidFill>
                <a:latin typeface="Verdana"/>
                <a:ea typeface="Verdana"/>
                <a:cs typeface="Verdana"/>
                <a:sym typeface="Verdana"/>
              </a:rPr>
              <a:t>Represents relation between entities in database.</a:t>
            </a:r>
            <a:endParaRPr sz="1200">
              <a:solidFill>
                <a:srgbClr val="444444"/>
              </a:solidFill>
              <a:latin typeface="Verdana"/>
              <a:ea typeface="Verdana"/>
              <a:cs typeface="Verdana"/>
              <a:sym typeface="Verdana"/>
            </a:endParaRPr>
          </a:p>
          <a:p>
            <a:pPr indent="0" lvl="0" marL="0" rtl="0" algn="l">
              <a:spcBef>
                <a:spcPts val="1200"/>
              </a:spcBef>
              <a:spcAft>
                <a:spcPts val="0"/>
              </a:spcAft>
              <a:buNone/>
            </a:pPr>
            <a:r>
              <a:rPr lang="en" sz="1200">
                <a:solidFill>
                  <a:srgbClr val="444444"/>
                </a:solidFill>
                <a:latin typeface="Verdana"/>
                <a:ea typeface="Verdana"/>
                <a:cs typeface="Verdana"/>
                <a:sym typeface="Verdana"/>
              </a:rPr>
              <a:t>ER diagram on Houseboat management system.</a:t>
            </a:r>
            <a:endParaRPr sz="1200">
              <a:solidFill>
                <a:srgbClr val="444444"/>
              </a:solidFill>
              <a:latin typeface="Verdana"/>
              <a:ea typeface="Verdana"/>
              <a:cs typeface="Verdana"/>
              <a:sym typeface="Verdana"/>
            </a:endParaRPr>
          </a:p>
          <a:p>
            <a:pPr indent="0" lvl="0" marL="0" rtl="0" algn="l">
              <a:spcBef>
                <a:spcPts val="1200"/>
              </a:spcBef>
              <a:spcAft>
                <a:spcPts val="0"/>
              </a:spcAft>
              <a:buNone/>
            </a:pPr>
            <a:r>
              <a:rPr lang="en" sz="1200">
                <a:solidFill>
                  <a:srgbClr val="444444"/>
                </a:solidFill>
                <a:latin typeface="Verdana"/>
                <a:ea typeface="Verdana"/>
                <a:cs typeface="Verdana"/>
                <a:sym typeface="Verdana"/>
              </a:rPr>
              <a:t>Main entities are - Boat,owner,driver,medical card,time ,tourist,time card.</a:t>
            </a:r>
            <a:endParaRPr sz="1200">
              <a:solidFill>
                <a:srgbClr val="444444"/>
              </a:solidFill>
              <a:latin typeface="Verdana"/>
              <a:ea typeface="Verdana"/>
              <a:cs typeface="Verdana"/>
              <a:sym typeface="Verdana"/>
            </a:endParaRPr>
          </a:p>
          <a:p>
            <a:pPr indent="0" lvl="0" marL="0" rtl="0" algn="l">
              <a:spcBef>
                <a:spcPts val="1200"/>
              </a:spcBef>
              <a:spcAft>
                <a:spcPts val="1200"/>
              </a:spcAft>
              <a:buNone/>
            </a:pPr>
            <a:r>
              <a:t/>
            </a:r>
            <a:endParaRPr sz="1200">
              <a:solidFill>
                <a:srgbClr val="444444"/>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