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5" r:id="rId5"/>
    <p:sldId id="260" r:id="rId6"/>
    <p:sldId id="261" r:id="rId7"/>
    <p:sldId id="263" r:id="rId8"/>
    <p:sldId id="262" r:id="rId9"/>
    <p:sldId id="26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6/11/2025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6/11/2025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C840EF-409F-F8C9-9656-3FABA54EB233}"/>
              </a:ext>
            </a:extLst>
          </p:cNvPr>
          <p:cNvSpPr>
            <a:spLocks noGrp="1"/>
          </p:cNvSpPr>
          <p:nvPr>
            <p:ph type="ctrTitle"/>
          </p:nvPr>
        </p:nvSpPr>
        <p:spPr/>
        <p:txBody>
          <a:bodyPr/>
          <a:lstStyle/>
          <a:p>
            <a:r>
              <a:rPr lang="es-AR" dirty="0"/>
              <a:t>Trabajo Final 	</a:t>
            </a:r>
          </a:p>
        </p:txBody>
      </p:sp>
      <p:sp>
        <p:nvSpPr>
          <p:cNvPr id="3" name="Subtítulo 2">
            <a:extLst>
              <a:ext uri="{FF2B5EF4-FFF2-40B4-BE49-F238E27FC236}">
                <a16:creationId xmlns:a16="http://schemas.microsoft.com/office/drawing/2014/main" id="{B165BB8A-2C05-7D6E-AF3B-E668CF270504}"/>
              </a:ext>
            </a:extLst>
          </p:cNvPr>
          <p:cNvSpPr>
            <a:spLocks noGrp="1"/>
          </p:cNvSpPr>
          <p:nvPr>
            <p:ph type="subTitle" idx="1"/>
          </p:nvPr>
        </p:nvSpPr>
        <p:spPr/>
        <p:txBody>
          <a:bodyPr/>
          <a:lstStyle/>
          <a:p>
            <a:r>
              <a:rPr lang="es-AR" dirty="0"/>
              <a:t>Complejidad temporal</a:t>
            </a:r>
          </a:p>
        </p:txBody>
      </p:sp>
      <p:pic>
        <p:nvPicPr>
          <p:cNvPr id="1026" name="Picture 2">
            <a:extLst>
              <a:ext uri="{FF2B5EF4-FFF2-40B4-BE49-F238E27FC236}">
                <a16:creationId xmlns:a16="http://schemas.microsoft.com/office/drawing/2014/main" id="{2480AF7D-129C-58C6-4E72-9E6A38CDA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2537" y="4237307"/>
            <a:ext cx="2066925" cy="2209800"/>
          </a:xfrm>
          <a:prstGeom prst="rect">
            <a:avLst/>
          </a:prstGeom>
          <a:noFill/>
          <a:extLst>
            <a:ext uri="{909E8E84-426E-40DD-AFC4-6F175D3DCCD1}">
              <a14:hiddenFill xmlns:a14="http://schemas.microsoft.com/office/drawing/2010/main">
                <a:solidFill>
                  <a:srgbClr val="FFFFFF"/>
                </a:solidFill>
              </a14:hiddenFill>
            </a:ext>
          </a:extLst>
        </p:spPr>
      </p:pic>
      <p:sp>
        <p:nvSpPr>
          <p:cNvPr id="4" name="Subtítulo 2">
            <a:extLst>
              <a:ext uri="{FF2B5EF4-FFF2-40B4-BE49-F238E27FC236}">
                <a16:creationId xmlns:a16="http://schemas.microsoft.com/office/drawing/2014/main" id="{714EEAE7-3437-3F32-063C-C84C994EE7B0}"/>
              </a:ext>
            </a:extLst>
          </p:cNvPr>
          <p:cNvSpPr txBox="1">
            <a:spLocks/>
          </p:cNvSpPr>
          <p:nvPr/>
        </p:nvSpPr>
        <p:spPr>
          <a:xfrm>
            <a:off x="-3268" y="6187074"/>
            <a:ext cx="2280830" cy="520065"/>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s-AR" dirty="0"/>
              <a:t>Carranza Braian</a:t>
            </a:r>
          </a:p>
        </p:txBody>
      </p:sp>
    </p:spTree>
    <p:extLst>
      <p:ext uri="{BB962C8B-B14F-4D97-AF65-F5344CB8AC3E}">
        <p14:creationId xmlns:p14="http://schemas.microsoft.com/office/powerpoint/2010/main" val="1659973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9B626-5054-16CC-57A5-61F4F5472A0A}"/>
              </a:ext>
            </a:extLst>
          </p:cNvPr>
          <p:cNvSpPr>
            <a:spLocks noGrp="1"/>
          </p:cNvSpPr>
          <p:nvPr>
            <p:ph type="title"/>
          </p:nvPr>
        </p:nvSpPr>
        <p:spPr/>
        <p:txBody>
          <a:bodyPr/>
          <a:lstStyle/>
          <a:p>
            <a:r>
              <a:rPr lang="es-AR" dirty="0"/>
              <a:t>Conclusiones</a:t>
            </a:r>
          </a:p>
        </p:txBody>
      </p:sp>
      <p:sp>
        <p:nvSpPr>
          <p:cNvPr id="3" name="Marcador de contenido 2">
            <a:extLst>
              <a:ext uri="{FF2B5EF4-FFF2-40B4-BE49-F238E27FC236}">
                <a16:creationId xmlns:a16="http://schemas.microsoft.com/office/drawing/2014/main" id="{52300994-7A16-CFC8-3CAA-B833F099FC00}"/>
              </a:ext>
            </a:extLst>
          </p:cNvPr>
          <p:cNvSpPr>
            <a:spLocks noGrp="1"/>
          </p:cNvSpPr>
          <p:nvPr>
            <p:ph idx="1"/>
          </p:nvPr>
        </p:nvSpPr>
        <p:spPr/>
        <p:txBody>
          <a:bodyPr/>
          <a:lstStyle/>
          <a:p>
            <a:r>
              <a:rPr lang="es-AR" sz="3000" dirty="0"/>
              <a:t>La conclusión que llego de este proyecto, es lo que podemos hacer con los recorridos, en la primera clase de la materia vimos lo que fueron los recorridos de </a:t>
            </a:r>
            <a:r>
              <a:rPr lang="es-AR" sz="3000" dirty="0" err="1"/>
              <a:t>preorden</a:t>
            </a:r>
            <a:r>
              <a:rPr lang="es-AR" sz="3000" dirty="0"/>
              <a:t>, de orden y de nivel, donde con eso ya podíamos realizar el proyecto, no basto más que eso, es decir, lo que se puede realizar con los caminos es muy amplio y mucha utilidad. </a:t>
            </a:r>
          </a:p>
          <a:p>
            <a:pPr marL="0" indent="0">
              <a:buNone/>
            </a:pPr>
            <a:endParaRPr lang="es-AR" dirty="0"/>
          </a:p>
        </p:txBody>
      </p:sp>
    </p:spTree>
    <p:extLst>
      <p:ext uri="{BB962C8B-B14F-4D97-AF65-F5344CB8AC3E}">
        <p14:creationId xmlns:p14="http://schemas.microsoft.com/office/powerpoint/2010/main" val="121831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4829EE-ACC4-3619-4ACD-B48E4E8CFCC8}"/>
              </a:ext>
            </a:extLst>
          </p:cNvPr>
          <p:cNvSpPr>
            <a:spLocks noGrp="1"/>
          </p:cNvSpPr>
          <p:nvPr>
            <p:ph type="title"/>
          </p:nvPr>
        </p:nvSpPr>
        <p:spPr>
          <a:xfrm>
            <a:off x="1451578" y="652213"/>
            <a:ext cx="9603275" cy="1049235"/>
          </a:xfrm>
        </p:spPr>
        <p:txBody>
          <a:bodyPr/>
          <a:lstStyle/>
          <a:p>
            <a:pPr algn="ctr"/>
            <a:r>
              <a:rPr lang="es-AR" dirty="0"/>
              <a:t>Who is who (Wiw)</a:t>
            </a:r>
          </a:p>
        </p:txBody>
      </p:sp>
      <p:sp>
        <p:nvSpPr>
          <p:cNvPr id="3" name="Marcador de contenido 2">
            <a:extLst>
              <a:ext uri="{FF2B5EF4-FFF2-40B4-BE49-F238E27FC236}">
                <a16:creationId xmlns:a16="http://schemas.microsoft.com/office/drawing/2014/main" id="{9261801F-5F96-8446-C875-6905ED27284A}"/>
              </a:ext>
            </a:extLst>
          </p:cNvPr>
          <p:cNvSpPr>
            <a:spLocks noGrp="1"/>
          </p:cNvSpPr>
          <p:nvPr>
            <p:ph idx="1"/>
          </p:nvPr>
        </p:nvSpPr>
        <p:spPr>
          <a:xfrm>
            <a:off x="1451578" y="1889123"/>
            <a:ext cx="9603275" cy="3450613"/>
          </a:xfrm>
        </p:spPr>
        <p:txBody>
          <a:bodyPr/>
          <a:lstStyle/>
          <a:p>
            <a:r>
              <a:rPr lang="es-AR" dirty="0"/>
              <a:t>Es un juego se tiene que adivinar primero cuál es el personaje elegido por el oponente. Nosotros tenemos que seleccionar uno de los personajes que nos de el programa, donde luego se empezara a jugar. En este caso se jugaría contra un Bot, donde cada uno tiene una lista de preguntas para realizarle al otro, todo esto por mediante turnos. El jugador que le toque responder, deberá responder con un “si” o “no”, donde se ira descartando mediante la pregunta que se haga para encontrar al personaje seleccionado. </a:t>
            </a:r>
          </a:p>
          <a:p>
            <a:pPr marL="0" indent="0">
              <a:buNone/>
            </a:pPr>
            <a:endParaRPr lang="es-AR" dirty="0"/>
          </a:p>
        </p:txBody>
      </p:sp>
      <p:pic>
        <p:nvPicPr>
          <p:cNvPr id="5" name="Imagen 4">
            <a:extLst>
              <a:ext uri="{FF2B5EF4-FFF2-40B4-BE49-F238E27FC236}">
                <a16:creationId xmlns:a16="http://schemas.microsoft.com/office/drawing/2014/main" id="{87657D3B-15D3-8B21-8898-F068586C6CC5}"/>
              </a:ext>
            </a:extLst>
          </p:cNvPr>
          <p:cNvPicPr>
            <a:picLocks noChangeAspect="1"/>
          </p:cNvPicPr>
          <p:nvPr/>
        </p:nvPicPr>
        <p:blipFill>
          <a:blip r:embed="rId2"/>
          <a:srcRect l="30923" t="42061" r="32155" b="21819"/>
          <a:stretch>
            <a:fillRect/>
          </a:stretch>
        </p:blipFill>
        <p:spPr>
          <a:xfrm>
            <a:off x="3845169" y="4289454"/>
            <a:ext cx="4501661" cy="2475914"/>
          </a:xfrm>
          <a:prstGeom prst="rect">
            <a:avLst/>
          </a:prstGeom>
        </p:spPr>
      </p:pic>
    </p:spTree>
    <p:extLst>
      <p:ext uri="{BB962C8B-B14F-4D97-AF65-F5344CB8AC3E}">
        <p14:creationId xmlns:p14="http://schemas.microsoft.com/office/powerpoint/2010/main" val="2462769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028AB-7562-1718-A778-D40DDEBC83DA}"/>
              </a:ext>
            </a:extLst>
          </p:cNvPr>
          <p:cNvSpPr>
            <a:spLocks noGrp="1"/>
          </p:cNvSpPr>
          <p:nvPr>
            <p:ph type="title"/>
          </p:nvPr>
        </p:nvSpPr>
        <p:spPr>
          <a:xfrm>
            <a:off x="1451579" y="100425"/>
            <a:ext cx="9603275" cy="1049235"/>
          </a:xfrm>
        </p:spPr>
        <p:txBody>
          <a:bodyPr/>
          <a:lstStyle/>
          <a:p>
            <a:pPr algn="ctr"/>
            <a:r>
              <a:rPr lang="es-AR" dirty="0"/>
              <a:t>UML</a:t>
            </a:r>
          </a:p>
        </p:txBody>
      </p:sp>
      <p:pic>
        <p:nvPicPr>
          <p:cNvPr id="4" name="Marcador de contenido 3">
            <a:extLst>
              <a:ext uri="{FF2B5EF4-FFF2-40B4-BE49-F238E27FC236}">
                <a16:creationId xmlns:a16="http://schemas.microsoft.com/office/drawing/2014/main" id="{BE6E454A-2786-B916-7F0D-1447B3ED52AF}"/>
              </a:ext>
            </a:extLst>
          </p:cNvPr>
          <p:cNvPicPr>
            <a:picLocks noGrp="1" noChangeAspect="1"/>
          </p:cNvPicPr>
          <p:nvPr>
            <p:ph idx="1"/>
          </p:nvPr>
        </p:nvPicPr>
        <p:blipFill>
          <a:blip r:embed="rId2"/>
          <a:stretch>
            <a:fillRect/>
          </a:stretch>
        </p:blipFill>
        <p:spPr>
          <a:xfrm>
            <a:off x="1137146" y="625043"/>
            <a:ext cx="9948579" cy="6232957"/>
          </a:xfrm>
        </p:spPr>
      </p:pic>
    </p:spTree>
    <p:extLst>
      <p:ext uri="{BB962C8B-B14F-4D97-AF65-F5344CB8AC3E}">
        <p14:creationId xmlns:p14="http://schemas.microsoft.com/office/powerpoint/2010/main" val="3542986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1F0780-FC9B-9E21-7154-3448E4CA762C}"/>
              </a:ext>
            </a:extLst>
          </p:cNvPr>
          <p:cNvSpPr>
            <a:spLocks noGrp="1"/>
          </p:cNvSpPr>
          <p:nvPr>
            <p:ph type="title"/>
          </p:nvPr>
        </p:nvSpPr>
        <p:spPr/>
        <p:txBody>
          <a:bodyPr/>
          <a:lstStyle/>
          <a:p>
            <a:r>
              <a:rPr lang="es-AR" dirty="0"/>
              <a:t>Clases</a:t>
            </a:r>
            <a:br>
              <a:rPr lang="es-AR" dirty="0"/>
            </a:br>
            <a:endParaRPr lang="es-AR" dirty="0"/>
          </a:p>
        </p:txBody>
      </p:sp>
      <p:sp>
        <p:nvSpPr>
          <p:cNvPr id="3" name="Marcador de contenido 2">
            <a:extLst>
              <a:ext uri="{FF2B5EF4-FFF2-40B4-BE49-F238E27FC236}">
                <a16:creationId xmlns:a16="http://schemas.microsoft.com/office/drawing/2014/main" id="{E972B4F6-6A59-C898-AC6F-A260F6890C83}"/>
              </a:ext>
            </a:extLst>
          </p:cNvPr>
          <p:cNvSpPr>
            <a:spLocks noGrp="1"/>
          </p:cNvSpPr>
          <p:nvPr>
            <p:ph idx="1"/>
          </p:nvPr>
        </p:nvSpPr>
        <p:spPr>
          <a:xfrm>
            <a:off x="1451579" y="2015732"/>
            <a:ext cx="9603275" cy="3583210"/>
          </a:xfrm>
        </p:spPr>
        <p:txBody>
          <a:bodyPr>
            <a:normAutofit fontScale="92500" lnSpcReduction="10000"/>
          </a:bodyPr>
          <a:lstStyle/>
          <a:p>
            <a:r>
              <a:rPr lang="es-AR" b="1" dirty="0"/>
              <a:t>Clasificador: </a:t>
            </a:r>
            <a:r>
              <a:rPr lang="es-AR" dirty="0"/>
              <a:t>es la que se encarga de procesar un conjunto de datos y determinar la mejor pregunta para dividirlos en dos grupos. Permite saber si en ese punto se debe crear una hoja o continuar creando nodos de decisión. </a:t>
            </a:r>
          </a:p>
          <a:p>
            <a:r>
              <a:rPr lang="es-AR" b="1" dirty="0"/>
              <a:t>DecisionData: </a:t>
            </a:r>
            <a:r>
              <a:rPr lang="es-AR" dirty="0"/>
              <a:t>encapsula la información que se guarda en cada nodo del árbol binario de decisión. Puede almacenar dos tipos de datos: </a:t>
            </a:r>
          </a:p>
          <a:p>
            <a:pPr marL="0" lvl="0" indent="0">
              <a:buNone/>
            </a:pPr>
            <a:r>
              <a:rPr lang="es-AR" dirty="0"/>
              <a:t>	Una pregunta</a:t>
            </a:r>
          </a:p>
          <a:p>
            <a:pPr marL="0" lvl="0" indent="0">
              <a:buNone/>
            </a:pPr>
            <a:r>
              <a:rPr lang="es-AR" dirty="0"/>
              <a:t>	Una predicción</a:t>
            </a:r>
          </a:p>
          <a:p>
            <a:r>
              <a:rPr lang="es-AR" b="1" dirty="0"/>
              <a:t>ArbolBinario&lt;T&gt;: </a:t>
            </a:r>
            <a:r>
              <a:rPr lang="es-AR" dirty="0"/>
              <a:t>representa la estructura de árbol binario genérico, donde cada nodo almacena un dato de tipo T y puede tener un hijo izquierdo y un hijo derecho. </a:t>
            </a:r>
          </a:p>
          <a:p>
            <a:endParaRPr lang="es-AR" dirty="0"/>
          </a:p>
        </p:txBody>
      </p:sp>
    </p:spTree>
    <p:extLst>
      <p:ext uri="{BB962C8B-B14F-4D97-AF65-F5344CB8AC3E}">
        <p14:creationId xmlns:p14="http://schemas.microsoft.com/office/powerpoint/2010/main" val="2724337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501D2-834F-2199-4ADA-1BC73CDA2FCF}"/>
              </a:ext>
            </a:extLst>
          </p:cNvPr>
          <p:cNvSpPr>
            <a:spLocks noGrp="1"/>
          </p:cNvSpPr>
          <p:nvPr>
            <p:ph type="title"/>
          </p:nvPr>
        </p:nvSpPr>
        <p:spPr/>
        <p:txBody>
          <a:bodyPr/>
          <a:lstStyle/>
          <a:p>
            <a:r>
              <a:rPr lang="es-AR" dirty="0"/>
              <a:t>Métodos para implementar</a:t>
            </a:r>
          </a:p>
        </p:txBody>
      </p:sp>
      <p:sp>
        <p:nvSpPr>
          <p:cNvPr id="3" name="Marcador de contenido 2">
            <a:extLst>
              <a:ext uri="{FF2B5EF4-FFF2-40B4-BE49-F238E27FC236}">
                <a16:creationId xmlns:a16="http://schemas.microsoft.com/office/drawing/2014/main" id="{70D30453-23EB-1BFF-3247-9A6E2063F638}"/>
              </a:ext>
            </a:extLst>
          </p:cNvPr>
          <p:cNvSpPr>
            <a:spLocks noGrp="1"/>
          </p:cNvSpPr>
          <p:nvPr>
            <p:ph idx="1"/>
          </p:nvPr>
        </p:nvSpPr>
        <p:spPr/>
        <p:txBody>
          <a:bodyPr/>
          <a:lstStyle/>
          <a:p>
            <a:r>
              <a:rPr lang="es-AR" dirty="0" err="1"/>
              <a:t>CrearArbol</a:t>
            </a:r>
            <a:r>
              <a:rPr lang="es-AR" dirty="0"/>
              <a:t> (Clasificador clasificador): </a:t>
            </a:r>
            <a:r>
              <a:rPr lang="es-MX" dirty="0"/>
              <a:t>Construye el árbol de decisión a partir de un clasificador, colocando preguntas en los nodos y predicciones en las hojas.</a:t>
            </a:r>
          </a:p>
          <a:p>
            <a:pPr marL="0" indent="0">
              <a:buNone/>
            </a:pPr>
            <a:endParaRPr lang="es-AR" dirty="0"/>
          </a:p>
        </p:txBody>
      </p:sp>
      <p:pic>
        <p:nvPicPr>
          <p:cNvPr id="4" name="Imagen 3">
            <a:extLst>
              <a:ext uri="{FF2B5EF4-FFF2-40B4-BE49-F238E27FC236}">
                <a16:creationId xmlns:a16="http://schemas.microsoft.com/office/drawing/2014/main" id="{BE32FD58-1A7D-EA8C-89C5-B32358529912}"/>
              </a:ext>
            </a:extLst>
          </p:cNvPr>
          <p:cNvPicPr>
            <a:picLocks noChangeAspect="1"/>
          </p:cNvPicPr>
          <p:nvPr/>
        </p:nvPicPr>
        <p:blipFill rotWithShape="1">
          <a:blip r:embed="rId2">
            <a:extLst>
              <a:ext uri="{28A0092B-C50C-407E-A947-70E740481C1C}">
                <a14:useLocalDpi xmlns:a14="http://schemas.microsoft.com/office/drawing/2010/main" val="0"/>
              </a:ext>
            </a:extLst>
          </a:blip>
          <a:srcRect l="20109" t="27296" r="16216" b="43839"/>
          <a:stretch>
            <a:fillRect/>
          </a:stretch>
        </p:blipFill>
        <p:spPr bwMode="auto">
          <a:xfrm>
            <a:off x="1451579" y="2890711"/>
            <a:ext cx="10105928" cy="2575634"/>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0302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A8632-FB6B-4DB2-9562-6284766B7BA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6C43AD2-5F10-6448-6042-BB9415E81AA8}"/>
              </a:ext>
            </a:extLst>
          </p:cNvPr>
          <p:cNvSpPr>
            <a:spLocks noGrp="1"/>
          </p:cNvSpPr>
          <p:nvPr>
            <p:ph type="title"/>
          </p:nvPr>
        </p:nvSpPr>
        <p:spPr/>
        <p:txBody>
          <a:bodyPr/>
          <a:lstStyle/>
          <a:p>
            <a:r>
              <a:rPr lang="es-AR" dirty="0"/>
              <a:t>Métodos para implementar</a:t>
            </a:r>
          </a:p>
        </p:txBody>
      </p:sp>
      <p:sp>
        <p:nvSpPr>
          <p:cNvPr id="3" name="Marcador de contenido 2">
            <a:extLst>
              <a:ext uri="{FF2B5EF4-FFF2-40B4-BE49-F238E27FC236}">
                <a16:creationId xmlns:a16="http://schemas.microsoft.com/office/drawing/2014/main" id="{B93A6CE0-52CF-1ECD-ACD3-C80C93684F02}"/>
              </a:ext>
            </a:extLst>
          </p:cNvPr>
          <p:cNvSpPr>
            <a:spLocks noGrp="1"/>
          </p:cNvSpPr>
          <p:nvPr>
            <p:ph idx="1"/>
          </p:nvPr>
        </p:nvSpPr>
        <p:spPr/>
        <p:txBody>
          <a:bodyPr/>
          <a:lstStyle/>
          <a:p>
            <a:r>
              <a:rPr lang="es-AR" dirty="0"/>
              <a:t>Consulta1 (ArbolBinario &lt;DecisionData&gt; </a:t>
            </a:r>
            <a:r>
              <a:rPr lang="es-AR" dirty="0" err="1"/>
              <a:t>arbol</a:t>
            </a:r>
            <a:r>
              <a:rPr lang="es-AR" dirty="0"/>
              <a:t>): </a:t>
            </a:r>
            <a:r>
              <a:rPr lang="es-MX" dirty="0"/>
              <a:t>Recorre el árbol y devuelve todas las predicciones (hojas) concatenadas.</a:t>
            </a:r>
            <a:endParaRPr lang="es-AR" dirty="0"/>
          </a:p>
        </p:txBody>
      </p:sp>
      <p:pic>
        <p:nvPicPr>
          <p:cNvPr id="5" name="Imagen 4">
            <a:extLst>
              <a:ext uri="{FF2B5EF4-FFF2-40B4-BE49-F238E27FC236}">
                <a16:creationId xmlns:a16="http://schemas.microsoft.com/office/drawing/2014/main" id="{30EBE3ED-2A99-EAC0-F8F5-2EFB51FB5CF3}"/>
              </a:ext>
            </a:extLst>
          </p:cNvPr>
          <p:cNvPicPr>
            <a:picLocks noChangeAspect="1"/>
          </p:cNvPicPr>
          <p:nvPr/>
        </p:nvPicPr>
        <p:blipFill rotWithShape="1">
          <a:blip r:embed="rId2">
            <a:extLst>
              <a:ext uri="{28A0092B-C50C-407E-A947-70E740481C1C}">
                <a14:useLocalDpi xmlns:a14="http://schemas.microsoft.com/office/drawing/2010/main" val="0"/>
              </a:ext>
            </a:extLst>
          </a:blip>
          <a:srcRect l="22048" t="24472" r="38794" b="45409"/>
          <a:stretch>
            <a:fillRect/>
          </a:stretch>
        </p:blipFill>
        <p:spPr bwMode="auto">
          <a:xfrm>
            <a:off x="3166571" y="3048876"/>
            <a:ext cx="6948099" cy="3004605"/>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20160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E546A-896F-2406-CB6C-B21E58C8DA9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20DCCFC-A801-F34E-D004-55028F49526A}"/>
              </a:ext>
            </a:extLst>
          </p:cNvPr>
          <p:cNvSpPr>
            <a:spLocks noGrp="1"/>
          </p:cNvSpPr>
          <p:nvPr>
            <p:ph type="title"/>
          </p:nvPr>
        </p:nvSpPr>
        <p:spPr/>
        <p:txBody>
          <a:bodyPr/>
          <a:lstStyle/>
          <a:p>
            <a:r>
              <a:rPr lang="es-AR" dirty="0"/>
              <a:t>Métodos para implementar</a:t>
            </a:r>
          </a:p>
        </p:txBody>
      </p:sp>
      <p:sp>
        <p:nvSpPr>
          <p:cNvPr id="3" name="Marcador de contenido 2">
            <a:extLst>
              <a:ext uri="{FF2B5EF4-FFF2-40B4-BE49-F238E27FC236}">
                <a16:creationId xmlns:a16="http://schemas.microsoft.com/office/drawing/2014/main" id="{103237DA-B1BF-DBBF-7641-50E302952345}"/>
              </a:ext>
            </a:extLst>
          </p:cNvPr>
          <p:cNvSpPr>
            <a:spLocks noGrp="1"/>
          </p:cNvSpPr>
          <p:nvPr>
            <p:ph idx="1"/>
          </p:nvPr>
        </p:nvSpPr>
        <p:spPr/>
        <p:txBody>
          <a:bodyPr/>
          <a:lstStyle/>
          <a:p>
            <a:r>
              <a:rPr lang="es-AR" dirty="0"/>
              <a:t>Consulta2 (ArbolBinario &lt;DecisionData&gt; </a:t>
            </a:r>
            <a:r>
              <a:rPr lang="es-AR" dirty="0" err="1"/>
              <a:t>arbol</a:t>
            </a:r>
            <a:r>
              <a:rPr lang="es-AR" dirty="0"/>
              <a:t>): </a:t>
            </a:r>
            <a:r>
              <a:rPr lang="es-MX" dirty="0"/>
              <a:t>Muestra todos los caminos desde la raíz hasta cada predicción, indicando las preguntas y si se tomó la rama </a:t>
            </a:r>
            <a:r>
              <a:rPr lang="es-MX" i="1" dirty="0"/>
              <a:t>Sí</a:t>
            </a:r>
            <a:r>
              <a:rPr lang="es-MX" dirty="0"/>
              <a:t> o </a:t>
            </a:r>
            <a:r>
              <a:rPr lang="es-MX" i="1" dirty="0"/>
              <a:t>No</a:t>
            </a:r>
            <a:r>
              <a:rPr lang="es-MX" dirty="0"/>
              <a:t>.</a:t>
            </a:r>
            <a:endParaRPr lang="es-AR" dirty="0"/>
          </a:p>
        </p:txBody>
      </p:sp>
      <p:pic>
        <p:nvPicPr>
          <p:cNvPr id="4" name="Imagen 3">
            <a:extLst>
              <a:ext uri="{FF2B5EF4-FFF2-40B4-BE49-F238E27FC236}">
                <a16:creationId xmlns:a16="http://schemas.microsoft.com/office/drawing/2014/main" id="{F8F0B00A-37A3-5D19-8131-924C3B19005F}"/>
              </a:ext>
            </a:extLst>
          </p:cNvPr>
          <p:cNvPicPr>
            <a:picLocks noChangeAspect="1"/>
          </p:cNvPicPr>
          <p:nvPr/>
        </p:nvPicPr>
        <p:blipFill rotWithShape="1">
          <a:blip r:embed="rId2">
            <a:extLst>
              <a:ext uri="{28A0092B-C50C-407E-A947-70E740481C1C}">
                <a14:useLocalDpi xmlns:a14="http://schemas.microsoft.com/office/drawing/2010/main" val="0"/>
              </a:ext>
            </a:extLst>
          </a:blip>
          <a:srcRect l="20460" t="28237" r="18085" b="46036"/>
          <a:stretch>
            <a:fillRect/>
          </a:stretch>
        </p:blipFill>
        <p:spPr bwMode="auto">
          <a:xfrm>
            <a:off x="1451579" y="3244135"/>
            <a:ext cx="10357452" cy="2436942"/>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36868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21342-28BD-E7BB-8F5C-5B699A17C62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8AEBE96-58DA-0D77-76FC-93352ED2B296}"/>
              </a:ext>
            </a:extLst>
          </p:cNvPr>
          <p:cNvSpPr>
            <a:spLocks noGrp="1"/>
          </p:cNvSpPr>
          <p:nvPr>
            <p:ph type="title"/>
          </p:nvPr>
        </p:nvSpPr>
        <p:spPr>
          <a:xfrm>
            <a:off x="1451579" y="508680"/>
            <a:ext cx="9603275" cy="1049235"/>
          </a:xfrm>
        </p:spPr>
        <p:txBody>
          <a:bodyPr/>
          <a:lstStyle/>
          <a:p>
            <a:r>
              <a:rPr lang="es-AR" dirty="0"/>
              <a:t>Métodos para implementar</a:t>
            </a:r>
          </a:p>
        </p:txBody>
      </p:sp>
      <p:sp>
        <p:nvSpPr>
          <p:cNvPr id="3" name="Marcador de contenido 2">
            <a:extLst>
              <a:ext uri="{FF2B5EF4-FFF2-40B4-BE49-F238E27FC236}">
                <a16:creationId xmlns:a16="http://schemas.microsoft.com/office/drawing/2014/main" id="{369911E1-8BF5-A430-569B-E9B415404588}"/>
              </a:ext>
            </a:extLst>
          </p:cNvPr>
          <p:cNvSpPr>
            <a:spLocks noGrp="1"/>
          </p:cNvSpPr>
          <p:nvPr>
            <p:ph idx="1"/>
          </p:nvPr>
        </p:nvSpPr>
        <p:spPr>
          <a:xfrm>
            <a:off x="1451579" y="1818784"/>
            <a:ext cx="9603275" cy="3450613"/>
          </a:xfrm>
        </p:spPr>
        <p:txBody>
          <a:bodyPr/>
          <a:lstStyle/>
          <a:p>
            <a:r>
              <a:rPr lang="es-AR" dirty="0"/>
              <a:t>Consulta3 (ArbolBinario &lt;DecisionData&gt; </a:t>
            </a:r>
            <a:r>
              <a:rPr lang="es-AR" dirty="0" err="1"/>
              <a:t>arbol</a:t>
            </a:r>
            <a:r>
              <a:rPr lang="es-AR" dirty="0"/>
              <a:t>): </a:t>
            </a:r>
            <a:r>
              <a:rPr lang="es-MX" dirty="0"/>
              <a:t>Recorre el árbol por niveles y muestra qué datos hay en cada nivel.</a:t>
            </a:r>
          </a:p>
          <a:p>
            <a:pPr marL="0" indent="0">
              <a:buNone/>
            </a:pPr>
            <a:endParaRPr lang="es-AR" dirty="0"/>
          </a:p>
        </p:txBody>
      </p:sp>
      <p:pic>
        <p:nvPicPr>
          <p:cNvPr id="8" name="Imagen 7">
            <a:extLst>
              <a:ext uri="{FF2B5EF4-FFF2-40B4-BE49-F238E27FC236}">
                <a16:creationId xmlns:a16="http://schemas.microsoft.com/office/drawing/2014/main" id="{67A8DEB8-3A93-3CFA-7399-EC3B7C08A703}"/>
              </a:ext>
            </a:extLst>
          </p:cNvPr>
          <p:cNvPicPr>
            <a:picLocks noChangeAspect="1"/>
          </p:cNvPicPr>
          <p:nvPr/>
        </p:nvPicPr>
        <p:blipFill>
          <a:blip r:embed="rId2"/>
          <a:srcRect l="34039" t="29382" r="27192" b="21832"/>
          <a:stretch>
            <a:fillRect/>
          </a:stretch>
        </p:blipFill>
        <p:spPr>
          <a:xfrm>
            <a:off x="3214596" y="2644636"/>
            <a:ext cx="6478045" cy="4213364"/>
          </a:xfrm>
          <a:prstGeom prst="rect">
            <a:avLst/>
          </a:prstGeom>
        </p:spPr>
      </p:pic>
    </p:spTree>
    <p:extLst>
      <p:ext uri="{BB962C8B-B14F-4D97-AF65-F5344CB8AC3E}">
        <p14:creationId xmlns:p14="http://schemas.microsoft.com/office/powerpoint/2010/main" val="428889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15469E-67C8-8FA0-C70D-4FD654B30FE6}"/>
              </a:ext>
            </a:extLst>
          </p:cNvPr>
          <p:cNvSpPr>
            <a:spLocks noGrp="1"/>
          </p:cNvSpPr>
          <p:nvPr>
            <p:ph type="title"/>
          </p:nvPr>
        </p:nvSpPr>
        <p:spPr/>
        <p:txBody>
          <a:bodyPr/>
          <a:lstStyle/>
          <a:p>
            <a:r>
              <a:rPr lang="es-AR" dirty="0"/>
              <a:t>Posibles mejoras</a:t>
            </a:r>
          </a:p>
        </p:txBody>
      </p:sp>
      <p:sp>
        <p:nvSpPr>
          <p:cNvPr id="3" name="Marcador de contenido 2">
            <a:extLst>
              <a:ext uri="{FF2B5EF4-FFF2-40B4-BE49-F238E27FC236}">
                <a16:creationId xmlns:a16="http://schemas.microsoft.com/office/drawing/2014/main" id="{5BBA2BD7-2FDD-34ED-EDDB-96C5393179A8}"/>
              </a:ext>
            </a:extLst>
          </p:cNvPr>
          <p:cNvSpPr>
            <a:spLocks noGrp="1"/>
          </p:cNvSpPr>
          <p:nvPr>
            <p:ph idx="1"/>
          </p:nvPr>
        </p:nvSpPr>
        <p:spPr/>
        <p:txBody>
          <a:bodyPr>
            <a:normAutofit/>
          </a:bodyPr>
          <a:lstStyle/>
          <a:p>
            <a:r>
              <a:rPr lang="es-419" sz="3000" dirty="0"/>
              <a:t>Unas de las mejoras que se me ocurren son la de un método que devuelva la altura del árbol, para saber cuántas preguntas máximo podría hacer el Bot antes de adivinar</a:t>
            </a:r>
            <a:endParaRPr lang="es-AR" sz="3000" dirty="0"/>
          </a:p>
        </p:txBody>
      </p:sp>
    </p:spTree>
    <p:extLst>
      <p:ext uri="{BB962C8B-B14F-4D97-AF65-F5344CB8AC3E}">
        <p14:creationId xmlns:p14="http://schemas.microsoft.com/office/powerpoint/2010/main" val="565146450"/>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Galería</Template>
  <TotalTime>150</TotalTime>
  <Words>441</Words>
  <Application>Microsoft Office PowerPoint</Application>
  <PresentationFormat>Panorámica</PresentationFormat>
  <Paragraphs>24</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Gill Sans MT</vt:lpstr>
      <vt:lpstr>Galería</vt:lpstr>
      <vt:lpstr>Trabajo Final  </vt:lpstr>
      <vt:lpstr>Who is who (Wiw)</vt:lpstr>
      <vt:lpstr>UML</vt:lpstr>
      <vt:lpstr>Clases </vt:lpstr>
      <vt:lpstr>Métodos para implementar</vt:lpstr>
      <vt:lpstr>Métodos para implementar</vt:lpstr>
      <vt:lpstr>Métodos para implementar</vt:lpstr>
      <vt:lpstr>Métodos para implementar</vt:lpstr>
      <vt:lpstr>Posibles mejoras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braiancompu12@hotmail.com</dc:creator>
  <cp:lastModifiedBy>braiancompu12@hotmail.com</cp:lastModifiedBy>
  <cp:revision>6</cp:revision>
  <dcterms:created xsi:type="dcterms:W3CDTF">2025-06-10T21:27:19Z</dcterms:created>
  <dcterms:modified xsi:type="dcterms:W3CDTF">2025-06-11T22:29:02Z</dcterms:modified>
</cp:coreProperties>
</file>