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9144000"/>
  <p:notesSz cx="6858000" cy="9144000"/>
  <p:embeddedFontLst>
    <p:embeddedFont>
      <p:font typeface="Roboto"/>
      <p:regular r:id="rId38"/>
      <p:bold r:id="rId39"/>
      <p:italic r:id="rId40"/>
      <p:boldItalic r:id="rId41"/>
    </p:embeddedFont>
    <p:embeddedFont>
      <p:font typeface="Constanti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6" roundtripDataSignature="AMtx7mgwgARjPC6QHRbbaRWQiZp0Tnw/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C8AB6F-7A11-4FA0-BFB5-5D343970D30B}">
  <a:tblStyle styleId="{C3C8AB6F-7A11-4FA0-BFB5-5D343970D30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schemas.openxmlformats.org/officeDocument/2006/relationships/font" Target="fonts/Constantia-regular.fntdata"/><Relationship Id="rId41" Type="http://schemas.openxmlformats.org/officeDocument/2006/relationships/font" Target="fonts/Roboto-boldItalic.fntdata"/><Relationship Id="rId22" Type="http://schemas.openxmlformats.org/officeDocument/2006/relationships/slide" Target="slides/slide15.xml"/><Relationship Id="rId44" Type="http://schemas.openxmlformats.org/officeDocument/2006/relationships/font" Target="fonts/Constantia-italic.fntdata"/><Relationship Id="rId21" Type="http://schemas.openxmlformats.org/officeDocument/2006/relationships/slide" Target="slides/slide14.xml"/><Relationship Id="rId43" Type="http://schemas.openxmlformats.org/officeDocument/2006/relationships/font" Target="fonts/Constantia-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Constanti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7d0b50373_4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87d0b50373_4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7d0b50373_4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87d0b50373_4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7d0b50373_4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87d0b50373_4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7d0b50373_4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87d0b50373_4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402f13d0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a402f13d0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7d0b50373_4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87d0b50373_4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7d0b50373_4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87d0b50373_4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7d0b50373_4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87d0b50373_4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7d0b50373_4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g87d0b50373_4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7d0b50373_4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87d0b50373_4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402f13d0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a402f13d0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402f13d07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ga402f13d07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402f13d07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a402f13d07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62c81425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g862c81425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402f13d07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ga402f13d07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7d0b50373_4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7" name="Google Shape;387;g87d0b50373_4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7d0b50373_4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g87d0b50373_4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87d0b50373_4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g87d0b50373_4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402f13d07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ga402f13d07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7d0b50373_4_3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g87d0b50373_4_3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9d6271c2a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g9d6271c2a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4" name="Google Shape;44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7d0b50373_4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87d0b50373_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7d0b50373_4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87d0b50373_4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7d0b50373_4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87d0b50373_4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7d0b50373_4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87d0b50373_4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7d0b50373_4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87d0b50373_4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7d0b50373_4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87d0b50373_4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46"/>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6"/>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9" name="Google Shape;19;p4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83" name="Shape 83"/>
        <p:cNvGrpSpPr/>
        <p:nvPr/>
      </p:nvGrpSpPr>
      <p:grpSpPr>
        <a:xfrm>
          <a:off x="0" y="0"/>
          <a:ext cx="0" cy="0"/>
          <a:chOff x="0" y="0"/>
          <a:chExt cx="0" cy="0"/>
        </a:xfrm>
      </p:grpSpPr>
      <p:sp>
        <p:nvSpPr>
          <p:cNvPr id="84" name="Google Shape;84;p54"/>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85" name="Google Shape;85;p54"/>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86" name="Google Shape;86;p54"/>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chemeClr val="dk2"/>
              </a:buClr>
              <a:buSzPts val="2000"/>
              <a:buFont typeface="Calibri"/>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4"/>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lnSpc>
                <a:spcPct val="100000"/>
              </a:lnSpc>
              <a:spcBef>
                <a:spcPts val="250"/>
              </a:spcBef>
              <a:spcAft>
                <a:spcPts val="0"/>
              </a:spcAft>
              <a:buSzPts val="1235"/>
              <a:buFont typeface="Constantia"/>
              <a:buNone/>
              <a:defRPr sz="1300"/>
            </a:lvl1pPr>
            <a:lvl2pPr indent="-293369" lvl="1" marL="914400" algn="l">
              <a:lnSpc>
                <a:spcPct val="100000"/>
              </a:lnSpc>
              <a:spcBef>
                <a:spcPts val="240"/>
              </a:spcBef>
              <a:spcAft>
                <a:spcPts val="0"/>
              </a:spcAft>
              <a:buSzPts val="1020"/>
              <a:buChar char="⚫"/>
              <a:defRPr sz="1200"/>
            </a:lvl2pPr>
            <a:lvl3pPr indent="-273050" lvl="2" marL="1371600" algn="l">
              <a:lnSpc>
                <a:spcPct val="100000"/>
              </a:lnSpc>
              <a:spcBef>
                <a:spcPts val="200"/>
              </a:spcBef>
              <a:spcAft>
                <a:spcPts val="0"/>
              </a:spcAft>
              <a:buSzPts val="700"/>
              <a:buChar char="⚫"/>
              <a:defRPr sz="1000"/>
            </a:lvl3pPr>
            <a:lvl4pPr indent="-265747" lvl="3" marL="1828800" algn="l">
              <a:lnSpc>
                <a:spcPct val="100000"/>
              </a:lnSpc>
              <a:spcBef>
                <a:spcPts val="180"/>
              </a:spcBef>
              <a:spcAft>
                <a:spcPts val="0"/>
              </a:spcAft>
              <a:buSzPts val="585"/>
              <a:buChar char="⚫"/>
              <a:defRPr sz="900"/>
            </a:lvl4pPr>
            <a:lvl5pPr indent="-265747" lvl="4" marL="2286000" algn="l">
              <a:lnSpc>
                <a:spcPct val="100000"/>
              </a:lnSpc>
              <a:spcBef>
                <a:spcPts val="180"/>
              </a:spcBef>
              <a:spcAft>
                <a:spcPts val="0"/>
              </a:spcAft>
              <a:buSzPts val="585"/>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8" name="Google Shape;88;p5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4"/>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
        <p:nvSpPr>
          <p:cNvPr id="91" name="Google Shape;91;p54"/>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2" name="Google Shape;92;p54"/>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93" name="Google Shape;93;p54"/>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4" name="Shape 94"/>
        <p:cNvGrpSpPr/>
        <p:nvPr/>
      </p:nvGrpSpPr>
      <p:grpSpPr>
        <a:xfrm>
          <a:off x="0" y="0"/>
          <a:ext cx="0" cy="0"/>
          <a:chOff x="0" y="0"/>
          <a:chExt cx="0" cy="0"/>
        </a:xfrm>
      </p:grpSpPr>
      <p:sp>
        <p:nvSpPr>
          <p:cNvPr id="95" name="Google Shape;95;p5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5"/>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5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0" name="Shape 100"/>
        <p:cNvGrpSpPr/>
        <p:nvPr/>
      </p:nvGrpSpPr>
      <p:grpSpPr>
        <a:xfrm>
          <a:off x="0" y="0"/>
          <a:ext cx="0" cy="0"/>
          <a:chOff x="0" y="0"/>
          <a:chExt cx="0" cy="0"/>
        </a:xfrm>
      </p:grpSpPr>
      <p:sp>
        <p:nvSpPr>
          <p:cNvPr id="101" name="Google Shape;101;p56"/>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56"/>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3" name="Google Shape;103;p5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5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3" name="Shape 33"/>
        <p:cNvGrpSpPr/>
        <p:nvPr/>
      </p:nvGrpSpPr>
      <p:grpSpPr>
        <a:xfrm>
          <a:off x="0" y="0"/>
          <a:ext cx="0" cy="0"/>
          <a:chOff x="0" y="0"/>
          <a:chExt cx="0" cy="0"/>
        </a:xfrm>
      </p:grpSpPr>
      <p:sp>
        <p:nvSpPr>
          <p:cNvPr id="34" name="Google Shape;34;p4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4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4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42" name="Google Shape;42;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48"/>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8"/>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440"/>
              </a:spcBef>
              <a:spcAft>
                <a:spcPts val="0"/>
              </a:spcAft>
              <a:buSzPts val="2090"/>
              <a:buNone/>
              <a:defRPr sz="2200">
                <a:solidFill>
                  <a:schemeClr val="lt1"/>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120"/>
              <a:buNone/>
              <a:defRPr sz="1600">
                <a:solidFill>
                  <a:schemeClr val="lt1"/>
                </a:solidFill>
              </a:defRPr>
            </a:lvl3pPr>
            <a:lvl4pPr indent="-228600" lvl="3" marL="1828800" algn="l">
              <a:lnSpc>
                <a:spcPct val="100000"/>
              </a:lnSpc>
              <a:spcBef>
                <a:spcPts val="280"/>
              </a:spcBef>
              <a:spcAft>
                <a:spcPts val="0"/>
              </a:spcAft>
              <a:buSzPts val="910"/>
              <a:buNone/>
              <a:defRPr sz="1400">
                <a:solidFill>
                  <a:schemeClr val="lt1"/>
                </a:solidFill>
              </a:defRPr>
            </a:lvl4pPr>
            <a:lvl5pPr indent="-228600" lvl="4" marL="2286000" algn="l">
              <a:lnSpc>
                <a:spcPct val="100000"/>
              </a:lnSpc>
              <a:spcBef>
                <a:spcPts val="280"/>
              </a:spcBef>
              <a:spcAft>
                <a:spcPts val="0"/>
              </a:spcAft>
              <a:buSzPts val="910"/>
              <a:buNone/>
              <a:defRPr sz="1400">
                <a:solidFill>
                  <a:schemeClr val="lt1"/>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4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1" name="Shape 51"/>
        <p:cNvGrpSpPr/>
        <p:nvPr/>
      </p:nvGrpSpPr>
      <p:grpSpPr>
        <a:xfrm>
          <a:off x="0" y="0"/>
          <a:ext cx="0" cy="0"/>
          <a:chOff x="0" y="0"/>
          <a:chExt cx="0" cy="0"/>
        </a:xfrm>
      </p:grpSpPr>
      <p:sp>
        <p:nvSpPr>
          <p:cNvPr id="52" name="Google Shape;52;p4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9"/>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9"/>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4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8" name="Shape 58"/>
        <p:cNvGrpSpPr/>
        <p:nvPr/>
      </p:nvGrpSpPr>
      <p:grpSpPr>
        <a:xfrm>
          <a:off x="0" y="0"/>
          <a:ext cx="0" cy="0"/>
          <a:chOff x="0" y="0"/>
          <a:chExt cx="0" cy="0"/>
        </a:xfrm>
      </p:grpSpPr>
      <p:sp>
        <p:nvSpPr>
          <p:cNvPr id="59" name="Google Shape;59;p5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0"/>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1" name="Google Shape;61;p50"/>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50"/>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3" name="Google Shape;63;p50"/>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4" name="Google Shape;64;p5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67" name="Shape 67"/>
        <p:cNvGrpSpPr/>
        <p:nvPr/>
      </p:nvGrpSpPr>
      <p:grpSpPr>
        <a:xfrm>
          <a:off x="0" y="0"/>
          <a:ext cx="0" cy="0"/>
          <a:chOff x="0" y="0"/>
          <a:chExt cx="0" cy="0"/>
        </a:xfrm>
      </p:grpSpPr>
      <p:sp>
        <p:nvSpPr>
          <p:cNvPr id="68" name="Google Shape;68;p51"/>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2" name="Shape 72"/>
        <p:cNvGrpSpPr/>
        <p:nvPr/>
      </p:nvGrpSpPr>
      <p:grpSpPr>
        <a:xfrm>
          <a:off x="0" y="0"/>
          <a:ext cx="0" cy="0"/>
          <a:chOff x="0" y="0"/>
          <a:chExt cx="0" cy="0"/>
        </a:xfrm>
      </p:grpSpPr>
      <p:sp>
        <p:nvSpPr>
          <p:cNvPr id="73" name="Google Shape;73;p5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6" name="Shape 76"/>
        <p:cNvGrpSpPr/>
        <p:nvPr/>
      </p:nvGrpSpPr>
      <p:grpSpPr>
        <a:xfrm>
          <a:off x="0" y="0"/>
          <a:ext cx="0" cy="0"/>
          <a:chOff x="0" y="0"/>
          <a:chExt cx="0" cy="0"/>
        </a:xfrm>
      </p:grpSpPr>
      <p:sp>
        <p:nvSpPr>
          <p:cNvPr id="77" name="Google Shape;77;p53"/>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3"/>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lnSpc>
                <a:spcPct val="100000"/>
              </a:lnSpc>
              <a:spcBef>
                <a:spcPts val="280"/>
              </a:spcBef>
              <a:spcAft>
                <a:spcPts val="0"/>
              </a:spcAft>
              <a:buSzPts val="133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85"/>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53"/>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lnSpc>
                <a:spcPct val="100000"/>
              </a:lnSpc>
              <a:spcBef>
                <a:spcPts val="560"/>
              </a:spcBef>
              <a:spcAft>
                <a:spcPts val="0"/>
              </a:spcAft>
              <a:buSzPts val="2660"/>
              <a:buChar char="⚫"/>
              <a:defRPr sz="2800"/>
            </a:lvl1pPr>
            <a:lvl2pPr indent="-368935" lvl="1" marL="914400" algn="l">
              <a:lnSpc>
                <a:spcPct val="100000"/>
              </a:lnSpc>
              <a:spcBef>
                <a:spcPts val="520"/>
              </a:spcBef>
              <a:spcAft>
                <a:spcPts val="0"/>
              </a:spcAft>
              <a:buSzPts val="2210"/>
              <a:buChar char="⚫"/>
              <a:defRPr sz="2600"/>
            </a:lvl2pPr>
            <a:lvl3pPr indent="-335280" lvl="2" marL="1371600" algn="l">
              <a:lnSpc>
                <a:spcPct val="100000"/>
              </a:lnSpc>
              <a:spcBef>
                <a:spcPts val="480"/>
              </a:spcBef>
              <a:spcAft>
                <a:spcPts val="0"/>
              </a:spcAft>
              <a:buSzPts val="1680"/>
              <a:buChar char="⚫"/>
              <a:defRPr sz="2400"/>
            </a:lvl3pPr>
            <a:lvl4pPr indent="-311150" lvl="3" marL="1828800" algn="l">
              <a:lnSpc>
                <a:spcPct val="100000"/>
              </a:lnSpc>
              <a:spcBef>
                <a:spcPts val="400"/>
              </a:spcBef>
              <a:spcAft>
                <a:spcPts val="0"/>
              </a:spcAft>
              <a:buSzPts val="1300"/>
              <a:buChar char="⚫"/>
              <a:defRPr sz="20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0" name="Google Shape;80;p5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44"/>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44"/>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4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lnSpc>
                <a:spcPct val="100000"/>
              </a:lnSpc>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4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0E9ED"/>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0E9ED"/>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4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grpSp>
        <p:nvGrpSpPr>
          <p:cNvPr id="13" name="Google Shape;13;p44"/>
          <p:cNvGrpSpPr/>
          <p:nvPr/>
        </p:nvGrpSpPr>
        <p:grpSpPr>
          <a:xfrm>
            <a:off x="-29294" y="-16113"/>
            <a:ext cx="9198255" cy="1086266"/>
            <a:chOff x="-29322" y="-1971"/>
            <a:chExt cx="9198255" cy="1086266"/>
          </a:xfrm>
        </p:grpSpPr>
        <p:sp>
          <p:nvSpPr>
            <p:cNvPr id="14" name="Google Shape;14;p4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5" name="Google Shape;15;p4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4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4" name="Google Shape;24;p4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5" name="Google Shape;25;p4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lnSpc>
                <a:spcPct val="100000"/>
              </a:lnSpc>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grpSp>
        <p:nvGrpSpPr>
          <p:cNvPr id="30" name="Google Shape;30;p43"/>
          <p:cNvGrpSpPr/>
          <p:nvPr/>
        </p:nvGrpSpPr>
        <p:grpSpPr>
          <a:xfrm>
            <a:off x="-29294" y="-16113"/>
            <a:ext cx="9198255" cy="1086266"/>
            <a:chOff x="-29322" y="-1971"/>
            <a:chExt cx="9198255" cy="1086266"/>
          </a:xfrm>
        </p:grpSpPr>
        <p:sp>
          <p:nvSpPr>
            <p:cNvPr id="31" name="Google Shape;31;p4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2" name="Google Shape;32;p4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networkofthrones.wordpres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lnSpc>
                <a:spcPct val="100000"/>
              </a:lnSpc>
              <a:spcBef>
                <a:spcPts val="0"/>
              </a:spcBef>
              <a:spcAft>
                <a:spcPts val="0"/>
              </a:spcAft>
              <a:buClr>
                <a:srgbClr val="4CE0EA"/>
              </a:buClr>
              <a:buSzPts val="5600"/>
              <a:buFont typeface="Calibri"/>
              <a:buNone/>
            </a:pPr>
            <a:r>
              <a:rPr lang="es-ES"/>
              <a:t>Teoría de Grafos</a:t>
            </a:r>
            <a:endParaRPr/>
          </a:p>
        </p:txBody>
      </p:sp>
      <p:sp>
        <p:nvSpPr>
          <p:cNvPr id="111" name="Google Shape;111;p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0" rtl="0" algn="r">
              <a:lnSpc>
                <a:spcPct val="90000"/>
              </a:lnSpc>
              <a:spcBef>
                <a:spcPts val="0"/>
              </a:spcBef>
              <a:spcAft>
                <a:spcPts val="0"/>
              </a:spcAft>
              <a:buSzPts val="2285"/>
              <a:buNone/>
            </a:pPr>
            <a:r>
              <a:rPr lang="es-ES" sz="2405"/>
              <a:t>Algoritmos y Estructuras de Datos</a:t>
            </a:r>
            <a:endParaRPr/>
          </a:p>
          <a:p>
            <a:pPr indent="0" lvl="0" marL="0" marR="0" rtl="0" algn="r">
              <a:lnSpc>
                <a:spcPct val="90000"/>
              </a:lnSpc>
              <a:spcBef>
                <a:spcPts val="518"/>
              </a:spcBef>
              <a:spcAft>
                <a:spcPts val="0"/>
              </a:spcAft>
              <a:buSzPts val="2461"/>
              <a:buNone/>
            </a:pPr>
            <a:r>
              <a:rPr lang="es-ES" sz="2590"/>
              <a:t>UNLA</a:t>
            </a:r>
            <a:endParaRPr/>
          </a:p>
          <a:p>
            <a:pPr indent="0" lvl="0" marL="0" marR="0" rtl="0" algn="r">
              <a:lnSpc>
                <a:spcPct val="90000"/>
              </a:lnSpc>
              <a:spcBef>
                <a:spcPts val="518"/>
              </a:spcBef>
              <a:spcAft>
                <a:spcPts val="0"/>
              </a:spcAft>
              <a:buSzPts val="2461"/>
              <a:buNone/>
            </a:pPr>
            <a:r>
              <a:rPr lang="es-ES" sz="2590"/>
              <a:t>Lic. Alejandro Sasin</a:t>
            </a:r>
            <a:endParaRPr/>
          </a:p>
          <a:p>
            <a:pPr indent="0" lvl="0" marL="0" marR="0" rtl="0" algn="r">
              <a:lnSpc>
                <a:spcPct val="90000"/>
              </a:lnSpc>
              <a:spcBef>
                <a:spcPts val="518"/>
              </a:spcBef>
              <a:spcAft>
                <a:spcPts val="0"/>
              </a:spcAft>
              <a:buSzPts val="2461"/>
              <a:buNone/>
            </a:pPr>
            <a:r>
              <a:rPr lang="es-ES" sz="2590"/>
              <a:t>Diego Cañete</a:t>
            </a:r>
            <a:endParaRPr/>
          </a:p>
          <a:p>
            <a:pPr indent="0" lvl="0" marL="0" marR="45720" rtl="0" algn="r">
              <a:lnSpc>
                <a:spcPct val="90000"/>
              </a:lnSpc>
              <a:spcBef>
                <a:spcPts val="481"/>
              </a:spcBef>
              <a:spcAft>
                <a:spcPts val="0"/>
              </a:spcAft>
              <a:buSzPts val="2285"/>
              <a:buNone/>
            </a:pPr>
            <a:r>
              <a:t/>
            </a:r>
            <a:endParaRPr sz="240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87d0b50373_4_2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a:t>Grafos Dirigidos</a:t>
            </a:r>
            <a:endParaRPr/>
          </a:p>
        </p:txBody>
      </p:sp>
      <p:sp>
        <p:nvSpPr>
          <p:cNvPr id="198" name="Google Shape;198;g87d0b50373_4_27"/>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Autofit/>
          </a:bodyPr>
          <a:lstStyle/>
          <a:p>
            <a:pPr indent="-261620" lvl="0" marL="274320" rtl="0" algn="just">
              <a:lnSpc>
                <a:spcPct val="100000"/>
              </a:lnSpc>
              <a:spcBef>
                <a:spcPts val="481"/>
              </a:spcBef>
              <a:spcAft>
                <a:spcPts val="0"/>
              </a:spcAft>
              <a:buSzPts val="2080"/>
              <a:buChar char="⚫"/>
            </a:pPr>
            <a:r>
              <a:rPr i="1" lang="es-ES" sz="2205"/>
              <a:t>Un </a:t>
            </a:r>
            <a:r>
              <a:rPr b="1" i="1" lang="es-ES" sz="2205"/>
              <a:t>Grafo Dirigido es un tipo especial de grafo, </a:t>
            </a:r>
            <a:r>
              <a:rPr i="1" lang="es-ES" sz="2205"/>
              <a:t>este</a:t>
            </a:r>
            <a:r>
              <a:rPr i="1" lang="es-ES" sz="2205"/>
              <a:t> </a:t>
            </a:r>
            <a:r>
              <a:rPr i="1" lang="es-ES" sz="2205"/>
              <a:t>G</a:t>
            </a:r>
            <a:r>
              <a:rPr lang="es-ES" sz="2205"/>
              <a:t> es un par (V, E), donde V es un conjunto finito, no vacío y E es una relación binaria en V, es decir, un conjunto de pares </a:t>
            </a:r>
            <a:r>
              <a:rPr b="1" lang="es-ES" sz="2205"/>
              <a:t>ordenados </a:t>
            </a:r>
            <a:r>
              <a:rPr lang="es-ES" sz="2205"/>
              <a:t>de elementos de V. </a:t>
            </a:r>
            <a:endParaRPr sz="2205"/>
          </a:p>
          <a:p>
            <a:pPr indent="-368617" lvl="0" marL="914400" rtl="0" algn="just">
              <a:lnSpc>
                <a:spcPct val="100000"/>
              </a:lnSpc>
              <a:spcBef>
                <a:spcPts val="0"/>
              </a:spcBef>
              <a:spcAft>
                <a:spcPts val="0"/>
              </a:spcAft>
              <a:buClr>
                <a:srgbClr val="4A86E8"/>
              </a:buClr>
              <a:buSzPts val="2205"/>
              <a:buChar char="❏"/>
            </a:pPr>
            <a:r>
              <a:rPr lang="es-ES" sz="2205"/>
              <a:t>Nos interesa la dirección (el sentido) de sus Aristas.</a:t>
            </a:r>
            <a:endParaRPr i="1" sz="2205"/>
          </a:p>
        </p:txBody>
      </p:sp>
      <p:sp>
        <p:nvSpPr>
          <p:cNvPr id="199" name="Google Shape;199;g87d0b50373_4_27"/>
          <p:cNvSpPr/>
          <p:nvPr/>
        </p:nvSpPr>
        <p:spPr>
          <a:xfrm>
            <a:off x="6111625" y="499607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200" name="Google Shape;200;g87d0b50373_4_27"/>
          <p:cNvSpPr/>
          <p:nvPr/>
        </p:nvSpPr>
        <p:spPr>
          <a:xfrm>
            <a:off x="7664450" y="443147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01" name="Google Shape;201;g87d0b50373_4_27"/>
          <p:cNvSpPr/>
          <p:nvPr/>
        </p:nvSpPr>
        <p:spPr>
          <a:xfrm>
            <a:off x="7172150" y="580127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cxnSp>
        <p:nvCxnSpPr>
          <p:cNvPr id="202" name="Google Shape;202;g87d0b50373_4_27"/>
          <p:cNvCxnSpPr>
            <a:stCxn id="199" idx="6"/>
            <a:endCxn id="200" idx="3"/>
          </p:cNvCxnSpPr>
          <p:nvPr/>
        </p:nvCxnSpPr>
        <p:spPr>
          <a:xfrm flipH="1" rot="10800000">
            <a:off x="6603925" y="4913275"/>
            <a:ext cx="1132500" cy="365100"/>
          </a:xfrm>
          <a:prstGeom prst="straightConnector1">
            <a:avLst/>
          </a:prstGeom>
          <a:noFill/>
          <a:ln cap="flat" cmpd="sng" w="9525">
            <a:solidFill>
              <a:schemeClr val="dk2"/>
            </a:solidFill>
            <a:prstDash val="solid"/>
            <a:round/>
            <a:headEnd len="sm" w="sm" type="none"/>
            <a:tailEnd len="med" w="med" type="triangle"/>
          </a:ln>
        </p:spPr>
      </p:cxnSp>
      <p:cxnSp>
        <p:nvCxnSpPr>
          <p:cNvPr id="203" name="Google Shape;203;g87d0b50373_4_27"/>
          <p:cNvCxnSpPr>
            <a:stCxn id="201" idx="1"/>
            <a:endCxn id="199" idx="5"/>
          </p:cNvCxnSpPr>
          <p:nvPr/>
        </p:nvCxnSpPr>
        <p:spPr>
          <a:xfrm rot="10800000">
            <a:off x="6531746" y="5478059"/>
            <a:ext cx="712500" cy="405900"/>
          </a:xfrm>
          <a:prstGeom prst="straightConnector1">
            <a:avLst/>
          </a:prstGeom>
          <a:noFill/>
          <a:ln cap="flat" cmpd="sng" w="9525">
            <a:solidFill>
              <a:schemeClr val="dk2"/>
            </a:solidFill>
            <a:prstDash val="solid"/>
            <a:round/>
            <a:headEnd len="sm" w="sm" type="none"/>
            <a:tailEnd len="med" w="med" type="triangle"/>
          </a:ln>
        </p:spPr>
      </p:cxnSp>
      <p:cxnSp>
        <p:nvCxnSpPr>
          <p:cNvPr id="204" name="Google Shape;204;g87d0b50373_4_27"/>
          <p:cNvCxnSpPr>
            <a:stCxn id="200" idx="4"/>
            <a:endCxn id="201" idx="7"/>
          </p:cNvCxnSpPr>
          <p:nvPr/>
        </p:nvCxnSpPr>
        <p:spPr>
          <a:xfrm flipH="1">
            <a:off x="7592300" y="4996075"/>
            <a:ext cx="318300" cy="888000"/>
          </a:xfrm>
          <a:prstGeom prst="straightConnector1">
            <a:avLst/>
          </a:prstGeom>
          <a:noFill/>
          <a:ln cap="flat" cmpd="sng" w="9525">
            <a:solidFill>
              <a:schemeClr val="dk2"/>
            </a:solidFill>
            <a:prstDash val="solid"/>
            <a:round/>
            <a:headEnd len="sm" w="sm" type="none"/>
            <a:tailEnd len="med" w="med" type="triangle"/>
          </a:ln>
        </p:spPr>
      </p:cxnSp>
      <p:sp>
        <p:nvSpPr>
          <p:cNvPr id="205" name="Google Shape;205;g87d0b50373_4_27"/>
          <p:cNvSpPr/>
          <p:nvPr/>
        </p:nvSpPr>
        <p:spPr>
          <a:xfrm>
            <a:off x="1241400" y="4996038"/>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06" name="Google Shape;206;g87d0b50373_4_27"/>
          <p:cNvSpPr/>
          <p:nvPr/>
        </p:nvSpPr>
        <p:spPr>
          <a:xfrm>
            <a:off x="2418275" y="404252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207" name="Google Shape;207;g87d0b50373_4_27"/>
          <p:cNvSpPr/>
          <p:nvPr/>
        </p:nvSpPr>
        <p:spPr>
          <a:xfrm>
            <a:off x="4079700" y="6053513"/>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208" name="Google Shape;208;g87d0b50373_4_27"/>
          <p:cNvSpPr/>
          <p:nvPr/>
        </p:nvSpPr>
        <p:spPr>
          <a:xfrm>
            <a:off x="2418275" y="6053538"/>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cxnSp>
        <p:nvCxnSpPr>
          <p:cNvPr id="209" name="Google Shape;209;g87d0b50373_4_27"/>
          <p:cNvCxnSpPr>
            <a:stCxn id="205" idx="7"/>
            <a:endCxn id="206" idx="3"/>
          </p:cNvCxnSpPr>
          <p:nvPr/>
        </p:nvCxnSpPr>
        <p:spPr>
          <a:xfrm flipH="1" rot="10800000">
            <a:off x="1661604" y="4524322"/>
            <a:ext cx="828900" cy="554400"/>
          </a:xfrm>
          <a:prstGeom prst="straightConnector1">
            <a:avLst/>
          </a:prstGeom>
          <a:noFill/>
          <a:ln cap="flat" cmpd="sng" w="9525">
            <a:solidFill>
              <a:schemeClr val="dk2"/>
            </a:solidFill>
            <a:prstDash val="solid"/>
            <a:round/>
            <a:headEnd len="sm" w="sm" type="none"/>
            <a:tailEnd len="sm" w="sm" type="none"/>
          </a:ln>
        </p:spPr>
      </p:cxnSp>
      <p:cxnSp>
        <p:nvCxnSpPr>
          <p:cNvPr id="210" name="Google Shape;210;g87d0b50373_4_27"/>
          <p:cNvCxnSpPr>
            <a:stCxn id="205" idx="0"/>
            <a:endCxn id="205" idx="2"/>
          </p:cNvCxnSpPr>
          <p:nvPr/>
        </p:nvCxnSpPr>
        <p:spPr>
          <a:xfrm rot="5400000">
            <a:off x="1223250" y="5014038"/>
            <a:ext cx="282300" cy="246300"/>
          </a:xfrm>
          <a:prstGeom prst="curvedConnector4">
            <a:avLst>
              <a:gd fmla="val -84352" name="adj1"/>
              <a:gd fmla="val 197100" name="adj2"/>
            </a:avLst>
          </a:prstGeom>
          <a:noFill/>
          <a:ln cap="flat" cmpd="sng" w="9525">
            <a:solidFill>
              <a:schemeClr val="dk2"/>
            </a:solidFill>
            <a:prstDash val="solid"/>
            <a:round/>
            <a:headEnd len="sm" w="sm" type="none"/>
            <a:tailEnd len="sm" w="sm" type="none"/>
          </a:ln>
        </p:spPr>
      </p:cxnSp>
      <p:cxnSp>
        <p:nvCxnSpPr>
          <p:cNvPr id="211" name="Google Shape;211;g87d0b50373_4_27"/>
          <p:cNvCxnSpPr>
            <a:stCxn id="205" idx="7"/>
            <a:endCxn id="206" idx="3"/>
          </p:cNvCxnSpPr>
          <p:nvPr/>
        </p:nvCxnSpPr>
        <p:spPr>
          <a:xfrm flipH="1" rot="10800000">
            <a:off x="1661604" y="4524322"/>
            <a:ext cx="828900" cy="554400"/>
          </a:xfrm>
          <a:prstGeom prst="straightConnector1">
            <a:avLst/>
          </a:prstGeom>
          <a:noFill/>
          <a:ln cap="flat" cmpd="sng" w="9525">
            <a:solidFill>
              <a:schemeClr val="dk2"/>
            </a:solidFill>
            <a:prstDash val="solid"/>
            <a:round/>
            <a:headEnd len="sm" w="sm" type="none"/>
            <a:tailEnd len="med" w="med" type="triangle"/>
          </a:ln>
        </p:spPr>
      </p:cxnSp>
      <p:cxnSp>
        <p:nvCxnSpPr>
          <p:cNvPr id="212" name="Google Shape;212;g87d0b50373_4_27"/>
          <p:cNvCxnSpPr>
            <a:stCxn id="206" idx="4"/>
            <a:endCxn id="208" idx="0"/>
          </p:cNvCxnSpPr>
          <p:nvPr/>
        </p:nvCxnSpPr>
        <p:spPr>
          <a:xfrm>
            <a:off x="2664425" y="4607125"/>
            <a:ext cx="0" cy="1446300"/>
          </a:xfrm>
          <a:prstGeom prst="straightConnector1">
            <a:avLst/>
          </a:prstGeom>
          <a:noFill/>
          <a:ln cap="flat" cmpd="sng" w="9525">
            <a:solidFill>
              <a:schemeClr val="dk2"/>
            </a:solidFill>
            <a:prstDash val="solid"/>
            <a:round/>
            <a:headEnd len="sm" w="sm" type="none"/>
            <a:tailEnd len="med" w="med" type="triangle"/>
          </a:ln>
        </p:spPr>
      </p:cxnSp>
      <p:cxnSp>
        <p:nvCxnSpPr>
          <p:cNvPr id="213" name="Google Shape;213;g87d0b50373_4_27"/>
          <p:cNvCxnSpPr>
            <a:stCxn id="207" idx="1"/>
            <a:endCxn id="206" idx="5"/>
          </p:cNvCxnSpPr>
          <p:nvPr/>
        </p:nvCxnSpPr>
        <p:spPr>
          <a:xfrm rot="10800000">
            <a:off x="2838396" y="4524297"/>
            <a:ext cx="1313400" cy="1611900"/>
          </a:xfrm>
          <a:prstGeom prst="straightConnector1">
            <a:avLst/>
          </a:prstGeom>
          <a:noFill/>
          <a:ln cap="flat" cmpd="sng" w="9525">
            <a:solidFill>
              <a:schemeClr val="dk2"/>
            </a:solidFill>
            <a:prstDash val="solid"/>
            <a:round/>
            <a:headEnd len="sm" w="sm" type="none"/>
            <a:tailEnd len="med" w="med" type="triangle"/>
          </a:ln>
        </p:spPr>
      </p:cxnSp>
      <p:cxnSp>
        <p:nvCxnSpPr>
          <p:cNvPr id="214" name="Google Shape;214;g87d0b50373_4_27"/>
          <p:cNvCxnSpPr>
            <a:stCxn id="208" idx="6"/>
            <a:endCxn id="207" idx="2"/>
          </p:cNvCxnSpPr>
          <p:nvPr/>
        </p:nvCxnSpPr>
        <p:spPr>
          <a:xfrm>
            <a:off x="2910575" y="6335838"/>
            <a:ext cx="1169100" cy="0"/>
          </a:xfrm>
          <a:prstGeom prst="straightConnector1">
            <a:avLst/>
          </a:prstGeom>
          <a:noFill/>
          <a:ln cap="flat" cmpd="sng" w="9525">
            <a:solidFill>
              <a:schemeClr val="dk2"/>
            </a:solidFill>
            <a:prstDash val="solid"/>
            <a:round/>
            <a:headEnd len="sm" w="sm" type="none"/>
            <a:tailEnd len="med" w="med" type="triangle"/>
          </a:ln>
        </p:spPr>
      </p:cxnSp>
      <p:cxnSp>
        <p:nvCxnSpPr>
          <p:cNvPr id="215" name="Google Shape;215;g87d0b50373_4_27"/>
          <p:cNvCxnSpPr>
            <a:stCxn id="208" idx="1"/>
            <a:endCxn id="205" idx="5"/>
          </p:cNvCxnSpPr>
          <p:nvPr/>
        </p:nvCxnSpPr>
        <p:spPr>
          <a:xfrm rot="10800000">
            <a:off x="1661471" y="5478022"/>
            <a:ext cx="828900" cy="658200"/>
          </a:xfrm>
          <a:prstGeom prst="straightConnector1">
            <a:avLst/>
          </a:prstGeom>
          <a:noFill/>
          <a:ln cap="flat" cmpd="sng" w="9525">
            <a:solidFill>
              <a:schemeClr val="dk2"/>
            </a:solidFill>
            <a:prstDash val="solid"/>
            <a:round/>
            <a:headEnd len="sm" w="sm" type="none"/>
            <a:tailEnd len="med" w="med" type="triangle"/>
          </a:ln>
        </p:spPr>
      </p:cxnSp>
      <p:cxnSp>
        <p:nvCxnSpPr>
          <p:cNvPr id="216" name="Google Shape;216;g87d0b50373_4_27"/>
          <p:cNvCxnSpPr/>
          <p:nvPr/>
        </p:nvCxnSpPr>
        <p:spPr>
          <a:xfrm>
            <a:off x="1465650" y="4907150"/>
            <a:ext cx="26100" cy="97200"/>
          </a:xfrm>
          <a:prstGeom prst="straightConnector1">
            <a:avLst/>
          </a:prstGeom>
          <a:noFill/>
          <a:ln cap="flat" cmpd="sng" w="9525">
            <a:solidFill>
              <a:schemeClr val="dk2"/>
            </a:solidFill>
            <a:prstDash val="solid"/>
            <a:round/>
            <a:headEnd len="sm" w="sm" type="none"/>
            <a:tailEnd len="med" w="med" type="triangle"/>
          </a:ln>
        </p:spPr>
      </p:cxnSp>
      <p:cxnSp>
        <p:nvCxnSpPr>
          <p:cNvPr id="217" name="Google Shape;217;g87d0b50373_4_27"/>
          <p:cNvCxnSpPr>
            <a:stCxn id="200" idx="2"/>
            <a:endCxn id="199" idx="7"/>
          </p:cNvCxnSpPr>
          <p:nvPr/>
        </p:nvCxnSpPr>
        <p:spPr>
          <a:xfrm flipH="1">
            <a:off x="6531950" y="4713775"/>
            <a:ext cx="1132500" cy="365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500"/>
                                        <p:tgtEl>
                                          <p:spTgt spid="19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87d0b50373_4_6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a:t>Representaciones</a:t>
            </a:r>
            <a:endParaRPr/>
          </a:p>
        </p:txBody>
      </p:sp>
      <p:sp>
        <p:nvSpPr>
          <p:cNvPr id="223" name="Google Shape;223;g87d0b50373_4_61"/>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Autofit/>
          </a:bodyPr>
          <a:lstStyle/>
          <a:p>
            <a:pPr indent="0" lvl="0" marL="274320" rtl="0" algn="just">
              <a:lnSpc>
                <a:spcPct val="100000"/>
              </a:lnSpc>
              <a:spcBef>
                <a:spcPts val="481"/>
              </a:spcBef>
              <a:spcAft>
                <a:spcPts val="0"/>
              </a:spcAft>
              <a:buSzPts val="1710"/>
              <a:buNone/>
            </a:pPr>
            <a:r>
              <a:rPr lang="es-ES" sz="2405"/>
              <a:t>Para representar a esta estructura de datos de manera computacional y que sea sencillo de recorrerlas. Existen dos formas </a:t>
            </a:r>
            <a:r>
              <a:rPr i="1" lang="es-ES" sz="2405"/>
              <a:t>standard </a:t>
            </a:r>
            <a:r>
              <a:rPr lang="es-ES" sz="2405"/>
              <a:t>de representación, ambas se pueden utilizar de manera independiente para los dos tipos de grafos:</a:t>
            </a:r>
            <a:endParaRPr sz="2405"/>
          </a:p>
          <a:p>
            <a:pPr indent="0" lvl="0" marL="274320" rtl="0" algn="just">
              <a:lnSpc>
                <a:spcPct val="100000"/>
              </a:lnSpc>
              <a:spcBef>
                <a:spcPts val="481"/>
              </a:spcBef>
              <a:spcAft>
                <a:spcPts val="0"/>
              </a:spcAft>
              <a:buSzPts val="1710"/>
              <a:buNone/>
            </a:pPr>
            <a:r>
              <a:t/>
            </a:r>
            <a:endParaRPr b="1" i="1" sz="2405"/>
          </a:p>
          <a:p>
            <a:pPr indent="-304164" lvl="0" marL="731520" rtl="0" algn="just">
              <a:lnSpc>
                <a:spcPct val="100000"/>
              </a:lnSpc>
              <a:spcBef>
                <a:spcPts val="481"/>
              </a:spcBef>
              <a:spcAft>
                <a:spcPts val="0"/>
              </a:spcAft>
              <a:buSzPts val="2180"/>
              <a:buChar char="⚫"/>
            </a:pPr>
            <a:r>
              <a:rPr b="1" i="1" lang="es-ES" sz="2305"/>
              <a:t>Listas de Adyacencia:</a:t>
            </a:r>
            <a:r>
              <a:rPr lang="es-ES" sz="2305"/>
              <a:t> son útiles cuando el número de (V) son muy superior al número de (E).</a:t>
            </a:r>
            <a:endParaRPr sz="2500"/>
          </a:p>
          <a:p>
            <a:pPr indent="0" lvl="0" marL="274320" rtl="0" algn="just">
              <a:lnSpc>
                <a:spcPct val="100000"/>
              </a:lnSpc>
              <a:spcBef>
                <a:spcPts val="481"/>
              </a:spcBef>
              <a:spcAft>
                <a:spcPts val="0"/>
              </a:spcAft>
              <a:buSzPts val="1710"/>
              <a:buNone/>
            </a:pPr>
            <a:r>
              <a:t/>
            </a:r>
            <a:endParaRPr/>
          </a:p>
          <a:p>
            <a:pPr indent="-304164" lvl="0" marL="731520" rtl="0" algn="just">
              <a:lnSpc>
                <a:spcPct val="100000"/>
              </a:lnSpc>
              <a:spcBef>
                <a:spcPts val="0"/>
              </a:spcBef>
              <a:spcAft>
                <a:spcPts val="0"/>
              </a:spcAft>
              <a:buSzPts val="2180"/>
              <a:buChar char="⚫"/>
            </a:pPr>
            <a:r>
              <a:rPr b="1" i="1" lang="es-ES" sz="2305"/>
              <a:t>Matriz de Adyacencia: </a:t>
            </a:r>
            <a:r>
              <a:rPr lang="es-ES" sz="2305"/>
              <a:t>van bien cuando buscamos conectividad rápida entre dos nodos.</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5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5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5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5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500"/>
                                        <p:tgtEl>
                                          <p:spTgt spid="2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87d0b50373_4_66"/>
          <p:cNvSpPr txBox="1"/>
          <p:nvPr>
            <p:ph idx="1" type="body"/>
          </p:nvPr>
        </p:nvSpPr>
        <p:spPr>
          <a:xfrm>
            <a:off x="457200" y="1935475"/>
            <a:ext cx="8546100" cy="4389000"/>
          </a:xfrm>
          <a:prstGeom prst="rect">
            <a:avLst/>
          </a:prstGeom>
          <a:noFill/>
          <a:ln>
            <a:noFill/>
          </a:ln>
        </p:spPr>
        <p:txBody>
          <a:bodyPr anchorCtr="0" anchor="t" bIns="45700" lIns="91425" spcFirstLastPara="1" rIns="91425" wrap="square" tIns="45700">
            <a:noAutofit/>
          </a:bodyPr>
          <a:lstStyle/>
          <a:p>
            <a:pPr indent="-274320" lvl="0" marL="274320" rtl="0" algn="just">
              <a:lnSpc>
                <a:spcPct val="100000"/>
              </a:lnSpc>
              <a:spcBef>
                <a:spcPts val="481"/>
              </a:spcBef>
              <a:spcAft>
                <a:spcPts val="0"/>
              </a:spcAft>
              <a:buSzPts val="2285"/>
              <a:buFont typeface="Constantia"/>
              <a:buNone/>
            </a:pPr>
            <a:r>
              <a:rPr i="1" lang="es-ES" sz="2405"/>
              <a:t>Las </a:t>
            </a:r>
            <a:r>
              <a:rPr b="1" i="1" lang="es-ES" sz="2405"/>
              <a:t>Listas de Adyacencia: </a:t>
            </a:r>
            <a:endParaRPr b="1" i="1" sz="2405"/>
          </a:p>
          <a:p>
            <a:pPr indent="-274320" lvl="0" marL="274320" rtl="0" algn="just">
              <a:lnSpc>
                <a:spcPct val="100000"/>
              </a:lnSpc>
              <a:spcBef>
                <a:spcPts val="481"/>
              </a:spcBef>
              <a:spcAft>
                <a:spcPts val="0"/>
              </a:spcAft>
              <a:buSzPts val="2285"/>
              <a:buFont typeface="Constantia"/>
              <a:buNone/>
            </a:pPr>
            <a:r>
              <a:t/>
            </a:r>
            <a:endParaRPr b="1" i="1" sz="2405"/>
          </a:p>
          <a:p>
            <a:pPr indent="-355917" lvl="0" marL="3657600" rtl="0" algn="just">
              <a:lnSpc>
                <a:spcPct val="100000"/>
              </a:lnSpc>
              <a:spcBef>
                <a:spcPts val="481"/>
              </a:spcBef>
              <a:spcAft>
                <a:spcPts val="0"/>
              </a:spcAft>
              <a:buClr>
                <a:srgbClr val="A4C2F4"/>
              </a:buClr>
              <a:buSzPts val="2005"/>
              <a:buChar char="➔"/>
            </a:pPr>
            <a:r>
              <a:rPr b="1" i="1" lang="es-ES" sz="2205"/>
              <a:t>Para GND nuestra L.A. =&gt; 2.E = 14 </a:t>
            </a:r>
            <a:endParaRPr b="1" i="1" sz="2205"/>
          </a:p>
          <a:p>
            <a:pPr indent="-355917" lvl="0" marL="3657600" rtl="0" algn="just">
              <a:lnSpc>
                <a:spcPct val="100000"/>
              </a:lnSpc>
              <a:spcBef>
                <a:spcPts val="0"/>
              </a:spcBef>
              <a:spcAft>
                <a:spcPts val="0"/>
              </a:spcAft>
              <a:buClr>
                <a:srgbClr val="A4C2F4"/>
              </a:buClr>
              <a:buSzPts val="2005"/>
              <a:buChar char="➔"/>
            </a:pPr>
            <a:r>
              <a:rPr b="1" i="1" lang="es-ES" sz="2205"/>
              <a:t>Para GD nuestra L.A =&gt; E = 7</a:t>
            </a:r>
            <a:endParaRPr b="1" i="1" sz="2205"/>
          </a:p>
          <a:p>
            <a:pPr indent="0" lvl="0" marL="0" rtl="0" algn="just">
              <a:lnSpc>
                <a:spcPct val="100000"/>
              </a:lnSpc>
              <a:spcBef>
                <a:spcPts val="481"/>
              </a:spcBef>
              <a:spcAft>
                <a:spcPts val="0"/>
              </a:spcAft>
              <a:buSzPts val="1710"/>
              <a:buNone/>
            </a:pPr>
            <a:r>
              <a:t/>
            </a:r>
            <a:endParaRPr b="1" i="1" sz="2205"/>
          </a:p>
          <a:p>
            <a:pPr indent="0" lvl="0" marL="0" rtl="0" algn="just">
              <a:lnSpc>
                <a:spcPct val="100000"/>
              </a:lnSpc>
              <a:spcBef>
                <a:spcPts val="481"/>
              </a:spcBef>
              <a:spcAft>
                <a:spcPts val="0"/>
              </a:spcAft>
              <a:buSzPts val="1710"/>
              <a:buNone/>
            </a:pPr>
            <a:r>
              <a:t/>
            </a:r>
            <a:endParaRPr b="1" i="1" sz="2205"/>
          </a:p>
          <a:p>
            <a:pPr indent="0" lvl="0" marL="0" rtl="0" algn="just">
              <a:lnSpc>
                <a:spcPct val="100000"/>
              </a:lnSpc>
              <a:spcBef>
                <a:spcPts val="481"/>
              </a:spcBef>
              <a:spcAft>
                <a:spcPts val="0"/>
              </a:spcAft>
              <a:buSzPts val="1710"/>
              <a:buNone/>
            </a:pPr>
            <a:r>
              <a:t/>
            </a:r>
            <a:endParaRPr b="1" i="1" sz="2205"/>
          </a:p>
          <a:p>
            <a:pPr indent="0" lvl="0" marL="0" rtl="0" algn="just">
              <a:lnSpc>
                <a:spcPct val="100000"/>
              </a:lnSpc>
              <a:spcBef>
                <a:spcPts val="481"/>
              </a:spcBef>
              <a:spcAft>
                <a:spcPts val="0"/>
              </a:spcAft>
              <a:buSzPts val="1710"/>
              <a:buNone/>
            </a:pPr>
            <a:r>
              <a:t/>
            </a:r>
            <a:endParaRPr b="1" i="1" sz="2205"/>
          </a:p>
          <a:p>
            <a:pPr indent="-274320" lvl="0" marL="274320" rtl="0" algn="just">
              <a:lnSpc>
                <a:spcPct val="100000"/>
              </a:lnSpc>
              <a:spcBef>
                <a:spcPts val="481"/>
              </a:spcBef>
              <a:spcAft>
                <a:spcPts val="0"/>
              </a:spcAft>
              <a:buSzPts val="2285"/>
              <a:buFont typeface="Constantia"/>
              <a:buNone/>
            </a:pPr>
            <a:r>
              <a:t/>
            </a:r>
            <a:endParaRPr sz="2405"/>
          </a:p>
          <a:p>
            <a:pPr indent="0" lvl="0" marL="0" rtl="0" algn="l">
              <a:lnSpc>
                <a:spcPct val="100000"/>
              </a:lnSpc>
              <a:spcBef>
                <a:spcPts val="481"/>
              </a:spcBef>
              <a:spcAft>
                <a:spcPts val="0"/>
              </a:spcAft>
              <a:buSzPts val="2285"/>
              <a:buNone/>
            </a:pPr>
            <a:r>
              <a:t/>
            </a:r>
            <a:endParaRPr sz="2405"/>
          </a:p>
        </p:txBody>
      </p:sp>
      <p:sp>
        <p:nvSpPr>
          <p:cNvPr id="229" name="Google Shape;229;g87d0b50373_4_6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Definiciones</a:t>
            </a:r>
            <a:endParaRPr sz="4000"/>
          </a:p>
        </p:txBody>
      </p:sp>
      <p:sp>
        <p:nvSpPr>
          <p:cNvPr id="230" name="Google Shape;230;g87d0b50373_4_66"/>
          <p:cNvSpPr/>
          <p:nvPr/>
        </p:nvSpPr>
        <p:spPr>
          <a:xfrm>
            <a:off x="567275" y="2546422"/>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31" name="Google Shape;231;g87d0b50373_4_66"/>
          <p:cNvSpPr/>
          <p:nvPr/>
        </p:nvSpPr>
        <p:spPr>
          <a:xfrm>
            <a:off x="2096508" y="4168339"/>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32" name="Google Shape;232;g87d0b50373_4_66"/>
          <p:cNvSpPr/>
          <p:nvPr/>
        </p:nvSpPr>
        <p:spPr>
          <a:xfrm>
            <a:off x="567275" y="4168358"/>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33" name="Google Shape;233;g87d0b50373_4_66"/>
          <p:cNvCxnSpPr>
            <a:stCxn id="232" idx="7"/>
            <a:endCxn id="234" idx="3"/>
          </p:cNvCxnSpPr>
          <p:nvPr/>
        </p:nvCxnSpPr>
        <p:spPr>
          <a:xfrm flipH="1" rot="10800000">
            <a:off x="953935" y="2915955"/>
            <a:ext cx="1209000" cy="1315800"/>
          </a:xfrm>
          <a:prstGeom prst="straightConnector1">
            <a:avLst/>
          </a:prstGeom>
          <a:noFill/>
          <a:ln cap="flat" cmpd="sng" w="9525">
            <a:solidFill>
              <a:schemeClr val="dk2"/>
            </a:solidFill>
            <a:prstDash val="solid"/>
            <a:round/>
            <a:headEnd len="sm" w="sm" type="none"/>
            <a:tailEnd len="sm" w="sm" type="none"/>
          </a:ln>
        </p:spPr>
      </p:cxnSp>
      <p:cxnSp>
        <p:nvCxnSpPr>
          <p:cNvPr id="235" name="Google Shape;235;g87d0b50373_4_66"/>
          <p:cNvCxnSpPr>
            <a:stCxn id="232" idx="6"/>
            <a:endCxn id="231" idx="2"/>
          </p:cNvCxnSpPr>
          <p:nvPr/>
        </p:nvCxnSpPr>
        <p:spPr>
          <a:xfrm>
            <a:off x="1020275" y="4384808"/>
            <a:ext cx="1076100" cy="0"/>
          </a:xfrm>
          <a:prstGeom prst="straightConnector1">
            <a:avLst/>
          </a:prstGeom>
          <a:noFill/>
          <a:ln cap="flat" cmpd="sng" w="9525">
            <a:solidFill>
              <a:schemeClr val="dk2"/>
            </a:solidFill>
            <a:prstDash val="solid"/>
            <a:round/>
            <a:headEnd len="sm" w="sm" type="none"/>
            <a:tailEnd len="sm" w="sm" type="none"/>
          </a:ln>
        </p:spPr>
      </p:cxnSp>
      <p:cxnSp>
        <p:nvCxnSpPr>
          <p:cNvPr id="236" name="Google Shape;236;g87d0b50373_4_66"/>
          <p:cNvCxnSpPr>
            <a:stCxn id="232" idx="0"/>
            <a:endCxn id="230" idx="4"/>
          </p:cNvCxnSpPr>
          <p:nvPr/>
        </p:nvCxnSpPr>
        <p:spPr>
          <a:xfrm rot="10800000">
            <a:off x="793775" y="2979458"/>
            <a:ext cx="0" cy="1188900"/>
          </a:xfrm>
          <a:prstGeom prst="straightConnector1">
            <a:avLst/>
          </a:prstGeom>
          <a:noFill/>
          <a:ln cap="flat" cmpd="sng" w="9525">
            <a:solidFill>
              <a:schemeClr val="dk2"/>
            </a:solidFill>
            <a:prstDash val="solid"/>
            <a:round/>
            <a:headEnd len="sm" w="sm" type="none"/>
            <a:tailEnd len="sm" w="sm" type="none"/>
          </a:ln>
        </p:spPr>
      </p:cxnSp>
      <p:sp>
        <p:nvSpPr>
          <p:cNvPr id="234" name="Google Shape;234;g87d0b50373_4_66"/>
          <p:cNvSpPr/>
          <p:nvPr/>
        </p:nvSpPr>
        <p:spPr>
          <a:xfrm>
            <a:off x="2096508" y="2546422"/>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237" name="Google Shape;237;g87d0b50373_4_66"/>
          <p:cNvCxnSpPr>
            <a:stCxn id="234" idx="4"/>
            <a:endCxn id="231" idx="0"/>
          </p:cNvCxnSpPr>
          <p:nvPr/>
        </p:nvCxnSpPr>
        <p:spPr>
          <a:xfrm>
            <a:off x="2323008" y="2979322"/>
            <a:ext cx="0" cy="1188900"/>
          </a:xfrm>
          <a:prstGeom prst="straightConnector1">
            <a:avLst/>
          </a:prstGeom>
          <a:noFill/>
          <a:ln cap="flat" cmpd="sng" w="9525">
            <a:solidFill>
              <a:schemeClr val="dk2"/>
            </a:solidFill>
            <a:prstDash val="solid"/>
            <a:round/>
            <a:headEnd len="sm" w="sm" type="none"/>
            <a:tailEnd len="sm" w="sm" type="none"/>
          </a:ln>
        </p:spPr>
      </p:cxnSp>
      <p:sp>
        <p:nvSpPr>
          <p:cNvPr id="238" name="Google Shape;238;g87d0b50373_4_66"/>
          <p:cNvSpPr/>
          <p:nvPr/>
        </p:nvSpPr>
        <p:spPr>
          <a:xfrm>
            <a:off x="3102520" y="3357366"/>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cxnSp>
        <p:nvCxnSpPr>
          <p:cNvPr id="239" name="Google Shape;239;g87d0b50373_4_66"/>
          <p:cNvCxnSpPr>
            <a:stCxn id="238" idx="1"/>
            <a:endCxn id="234" idx="6"/>
          </p:cNvCxnSpPr>
          <p:nvPr/>
        </p:nvCxnSpPr>
        <p:spPr>
          <a:xfrm rot="10800000">
            <a:off x="2549360" y="2762863"/>
            <a:ext cx="619500" cy="657900"/>
          </a:xfrm>
          <a:prstGeom prst="straightConnector1">
            <a:avLst/>
          </a:prstGeom>
          <a:noFill/>
          <a:ln cap="flat" cmpd="sng" w="9525">
            <a:solidFill>
              <a:schemeClr val="dk2"/>
            </a:solidFill>
            <a:prstDash val="solid"/>
            <a:round/>
            <a:headEnd len="sm" w="sm" type="none"/>
            <a:tailEnd len="sm" w="sm" type="none"/>
          </a:ln>
        </p:spPr>
      </p:cxnSp>
      <p:cxnSp>
        <p:nvCxnSpPr>
          <p:cNvPr id="240" name="Google Shape;240;g87d0b50373_4_66"/>
          <p:cNvCxnSpPr>
            <a:stCxn id="238" idx="3"/>
            <a:endCxn id="231" idx="6"/>
          </p:cNvCxnSpPr>
          <p:nvPr/>
        </p:nvCxnSpPr>
        <p:spPr>
          <a:xfrm flipH="1">
            <a:off x="2549360" y="3726869"/>
            <a:ext cx="619500" cy="657900"/>
          </a:xfrm>
          <a:prstGeom prst="straightConnector1">
            <a:avLst/>
          </a:prstGeom>
          <a:noFill/>
          <a:ln cap="flat" cmpd="sng" w="9525">
            <a:solidFill>
              <a:schemeClr val="dk2"/>
            </a:solidFill>
            <a:prstDash val="solid"/>
            <a:round/>
            <a:headEnd len="sm" w="sm" type="none"/>
            <a:tailEnd len="sm" w="sm" type="none"/>
          </a:ln>
        </p:spPr>
      </p:cxnSp>
      <p:cxnSp>
        <p:nvCxnSpPr>
          <p:cNvPr id="241" name="Google Shape;241;g87d0b50373_4_66"/>
          <p:cNvCxnSpPr>
            <a:stCxn id="230" idx="6"/>
            <a:endCxn id="234" idx="2"/>
          </p:cNvCxnSpPr>
          <p:nvPr/>
        </p:nvCxnSpPr>
        <p:spPr>
          <a:xfrm>
            <a:off x="1020275" y="2762872"/>
            <a:ext cx="1076100" cy="0"/>
          </a:xfrm>
          <a:prstGeom prst="straightConnector1">
            <a:avLst/>
          </a:prstGeom>
          <a:noFill/>
          <a:ln cap="flat" cmpd="sng" w="9525">
            <a:solidFill>
              <a:schemeClr val="dk2"/>
            </a:solidFill>
            <a:prstDash val="solid"/>
            <a:round/>
            <a:headEnd len="sm" w="sm" type="none"/>
            <a:tailEnd len="sm" w="sm" type="none"/>
          </a:ln>
        </p:spPr>
      </p:cxnSp>
      <p:graphicFrame>
        <p:nvGraphicFramePr>
          <p:cNvPr id="242" name="Google Shape;242;g87d0b50373_4_66"/>
          <p:cNvGraphicFramePr/>
          <p:nvPr/>
        </p:nvGraphicFramePr>
        <p:xfrm>
          <a:off x="3853650" y="4231750"/>
          <a:ext cx="3000000" cy="3000000"/>
        </p:xfrm>
        <a:graphic>
          <a:graphicData uri="http://schemas.openxmlformats.org/drawingml/2006/table">
            <a:tbl>
              <a:tblPr>
                <a:noFill/>
                <a:tableStyleId>{C3C8AB6F-7A11-4FA0-BFB5-5D343970D30B}</a:tableStyleId>
              </a:tblPr>
              <a:tblGrid>
                <a:gridCol w="453000"/>
              </a:tblGrid>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1</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2</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3</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4</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5</a:t>
                      </a:r>
                      <a:endParaRPr b="1" sz="1400" u="none" cap="none" strike="noStrike"/>
                    </a:p>
                  </a:txBody>
                  <a:tcPr marT="91425" marB="91425" marR="91425" marL="91425"/>
                </a:tc>
              </a:tr>
            </a:tbl>
          </a:graphicData>
        </a:graphic>
      </p:graphicFrame>
      <p:graphicFrame>
        <p:nvGraphicFramePr>
          <p:cNvPr id="243" name="Google Shape;243;g87d0b50373_4_66"/>
          <p:cNvGraphicFramePr/>
          <p:nvPr/>
        </p:nvGraphicFramePr>
        <p:xfrm>
          <a:off x="4843175" y="4231750"/>
          <a:ext cx="3000000" cy="3000000"/>
        </p:xfrm>
        <a:graphic>
          <a:graphicData uri="http://schemas.openxmlformats.org/drawingml/2006/table">
            <a:tbl>
              <a:tblPr>
                <a:noFill/>
                <a:tableStyleId>{C3C8AB6F-7A11-4FA0-BFB5-5D343970D30B}</a:tableStyleId>
              </a:tblPr>
              <a:tblGrid>
                <a:gridCol w="453000"/>
              </a:tblGrid>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2</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1</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2</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2</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1</a:t>
                      </a:r>
                      <a:endParaRPr b="1" sz="1400" u="none" cap="none" strike="noStrike"/>
                    </a:p>
                  </a:txBody>
                  <a:tcPr marT="91425" marB="91425" marR="91425" marL="91425"/>
                </a:tc>
              </a:tr>
            </a:tbl>
          </a:graphicData>
        </a:graphic>
      </p:graphicFrame>
      <p:graphicFrame>
        <p:nvGraphicFramePr>
          <p:cNvPr id="244" name="Google Shape;244;g87d0b50373_4_66"/>
          <p:cNvGraphicFramePr/>
          <p:nvPr/>
        </p:nvGraphicFramePr>
        <p:xfrm>
          <a:off x="5832700" y="4231750"/>
          <a:ext cx="3000000" cy="3000000"/>
        </p:xfrm>
        <a:graphic>
          <a:graphicData uri="http://schemas.openxmlformats.org/drawingml/2006/table">
            <a:tbl>
              <a:tblPr>
                <a:noFill/>
                <a:tableStyleId>{C3C8AB6F-7A11-4FA0-BFB5-5D343970D30B}</a:tableStyleId>
              </a:tblPr>
              <a:tblGrid>
                <a:gridCol w="453000"/>
              </a:tblGrid>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5</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3</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4</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3</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2</a:t>
                      </a:r>
                      <a:endParaRPr b="1" sz="1400" u="none" cap="none" strike="noStrike"/>
                    </a:p>
                  </a:txBody>
                  <a:tcPr marT="91425" marB="91425" marR="91425" marL="91425"/>
                </a:tc>
              </a:tr>
            </a:tbl>
          </a:graphicData>
        </a:graphic>
      </p:graphicFrame>
      <p:graphicFrame>
        <p:nvGraphicFramePr>
          <p:cNvPr id="245" name="Google Shape;245;g87d0b50373_4_66"/>
          <p:cNvGraphicFramePr/>
          <p:nvPr/>
        </p:nvGraphicFramePr>
        <p:xfrm>
          <a:off x="6822225" y="5500825"/>
          <a:ext cx="3000000" cy="3000000"/>
        </p:xfrm>
        <a:graphic>
          <a:graphicData uri="http://schemas.openxmlformats.org/drawingml/2006/table">
            <a:tbl>
              <a:tblPr>
                <a:noFill/>
                <a:tableStyleId>{C3C8AB6F-7A11-4FA0-BFB5-5D343970D30B}</a:tableStyleId>
              </a:tblPr>
              <a:tblGrid>
                <a:gridCol w="453000"/>
              </a:tblGrid>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5</a:t>
                      </a:r>
                      <a:endParaRPr b="1" sz="1400" u="none" cap="none" strike="noStrike"/>
                    </a:p>
                  </a:txBody>
                  <a:tcPr marT="91425" marB="91425" marR="91425" marL="91425"/>
                </a:tc>
              </a:tr>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4</a:t>
                      </a:r>
                      <a:endParaRPr b="1" sz="1400" u="none" cap="none" strike="noStrike"/>
                    </a:p>
                  </a:txBody>
                  <a:tcPr marT="91425" marB="91425" marR="91425" marL="91425"/>
                </a:tc>
              </a:tr>
            </a:tbl>
          </a:graphicData>
        </a:graphic>
      </p:graphicFrame>
      <p:graphicFrame>
        <p:nvGraphicFramePr>
          <p:cNvPr id="246" name="Google Shape;246;g87d0b50373_4_66"/>
          <p:cNvGraphicFramePr/>
          <p:nvPr/>
        </p:nvGraphicFramePr>
        <p:xfrm>
          <a:off x="6822225" y="4654775"/>
          <a:ext cx="3000000" cy="3000000"/>
        </p:xfrm>
        <a:graphic>
          <a:graphicData uri="http://schemas.openxmlformats.org/drawingml/2006/table">
            <a:tbl>
              <a:tblPr>
                <a:noFill/>
                <a:tableStyleId>{C3C8AB6F-7A11-4FA0-BFB5-5D343970D30B}</a:tableStyleId>
              </a:tblPr>
              <a:tblGrid>
                <a:gridCol w="453000"/>
              </a:tblGrid>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4</a:t>
                      </a:r>
                      <a:endParaRPr b="1" sz="1400" u="none" cap="none" strike="noStrike"/>
                    </a:p>
                  </a:txBody>
                  <a:tcPr marT="91425" marB="91425" marR="91425" marL="91425"/>
                </a:tc>
              </a:tr>
            </a:tbl>
          </a:graphicData>
        </a:graphic>
      </p:graphicFrame>
      <p:graphicFrame>
        <p:nvGraphicFramePr>
          <p:cNvPr id="247" name="Google Shape;247;g87d0b50373_4_66"/>
          <p:cNvGraphicFramePr/>
          <p:nvPr/>
        </p:nvGraphicFramePr>
        <p:xfrm>
          <a:off x="7811750" y="4654775"/>
          <a:ext cx="3000000" cy="3000000"/>
        </p:xfrm>
        <a:graphic>
          <a:graphicData uri="http://schemas.openxmlformats.org/drawingml/2006/table">
            <a:tbl>
              <a:tblPr>
                <a:noFill/>
                <a:tableStyleId>{C3C8AB6F-7A11-4FA0-BFB5-5D343970D30B}</a:tableStyleId>
              </a:tblPr>
              <a:tblGrid>
                <a:gridCol w="453000"/>
              </a:tblGrid>
              <a:tr h="423025">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5</a:t>
                      </a:r>
                      <a:endParaRPr b="1" sz="1400" u="none" cap="none" strike="noStrike"/>
                    </a:p>
                  </a:txBody>
                  <a:tcPr marT="91425" marB="91425" marR="91425" marL="91425"/>
                </a:tc>
              </a:tr>
            </a:tbl>
          </a:graphicData>
        </a:graphic>
      </p:graphicFrame>
      <p:cxnSp>
        <p:nvCxnSpPr>
          <p:cNvPr id="248" name="Google Shape;248;g87d0b50373_4_66"/>
          <p:cNvCxnSpPr/>
          <p:nvPr/>
        </p:nvCxnSpPr>
        <p:spPr>
          <a:xfrm flipH="1">
            <a:off x="3362350" y="4242013"/>
            <a:ext cx="18600" cy="2097000"/>
          </a:xfrm>
          <a:prstGeom prst="straightConnector1">
            <a:avLst/>
          </a:prstGeom>
          <a:noFill/>
          <a:ln cap="flat" cmpd="sng" w="9525">
            <a:solidFill>
              <a:schemeClr val="dk2"/>
            </a:solidFill>
            <a:prstDash val="solid"/>
            <a:round/>
            <a:headEnd len="sm" w="sm" type="none"/>
            <a:tailEnd len="med" w="med" type="triangle"/>
          </a:ln>
        </p:spPr>
      </p:cxnSp>
      <p:cxnSp>
        <p:nvCxnSpPr>
          <p:cNvPr id="249" name="Google Shape;249;g87d0b50373_4_66"/>
          <p:cNvCxnSpPr/>
          <p:nvPr/>
        </p:nvCxnSpPr>
        <p:spPr>
          <a:xfrm flipH="1" rot="10800000">
            <a:off x="3376625" y="4231875"/>
            <a:ext cx="4200" cy="635400"/>
          </a:xfrm>
          <a:prstGeom prst="straightConnector1">
            <a:avLst/>
          </a:prstGeom>
          <a:noFill/>
          <a:ln cap="flat" cmpd="sng" w="9525">
            <a:solidFill>
              <a:schemeClr val="dk2"/>
            </a:solidFill>
            <a:prstDash val="solid"/>
            <a:round/>
            <a:headEnd len="sm" w="sm" type="none"/>
            <a:tailEnd len="med" w="med" type="triangle"/>
          </a:ln>
        </p:spPr>
      </p:cxnSp>
      <p:cxnSp>
        <p:nvCxnSpPr>
          <p:cNvPr id="250" name="Google Shape;250;g87d0b50373_4_66"/>
          <p:cNvCxnSpPr/>
          <p:nvPr/>
        </p:nvCxnSpPr>
        <p:spPr>
          <a:xfrm>
            <a:off x="4219575" y="4433900"/>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51" name="Google Shape;251;g87d0b50373_4_66"/>
          <p:cNvCxnSpPr/>
          <p:nvPr/>
        </p:nvCxnSpPr>
        <p:spPr>
          <a:xfrm>
            <a:off x="4237613" y="4866275"/>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52" name="Google Shape;252;g87d0b50373_4_66"/>
          <p:cNvCxnSpPr/>
          <p:nvPr/>
        </p:nvCxnSpPr>
        <p:spPr>
          <a:xfrm>
            <a:off x="4237675" y="5289313"/>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53" name="Google Shape;253;g87d0b50373_4_66"/>
          <p:cNvCxnSpPr/>
          <p:nvPr/>
        </p:nvCxnSpPr>
        <p:spPr>
          <a:xfrm>
            <a:off x="4219575" y="5705475"/>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54" name="Google Shape;254;g87d0b50373_4_66"/>
          <p:cNvCxnSpPr/>
          <p:nvPr/>
        </p:nvCxnSpPr>
        <p:spPr>
          <a:xfrm>
            <a:off x="4237675" y="6110300"/>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55" name="Google Shape;255;g87d0b50373_4_66"/>
          <p:cNvCxnSpPr/>
          <p:nvPr/>
        </p:nvCxnSpPr>
        <p:spPr>
          <a:xfrm>
            <a:off x="5238750" y="4433900"/>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56" name="Google Shape;256;g87d0b50373_4_66"/>
          <p:cNvCxnSpPr/>
          <p:nvPr/>
        </p:nvCxnSpPr>
        <p:spPr>
          <a:xfrm>
            <a:off x="5238738" y="4866275"/>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57" name="Google Shape;257;g87d0b50373_4_66"/>
          <p:cNvCxnSpPr/>
          <p:nvPr/>
        </p:nvCxnSpPr>
        <p:spPr>
          <a:xfrm>
            <a:off x="5238750" y="5289313"/>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58" name="Google Shape;258;g87d0b50373_4_66"/>
          <p:cNvCxnSpPr/>
          <p:nvPr/>
        </p:nvCxnSpPr>
        <p:spPr>
          <a:xfrm>
            <a:off x="5238750" y="5705475"/>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59" name="Google Shape;259;g87d0b50373_4_66"/>
          <p:cNvCxnSpPr/>
          <p:nvPr/>
        </p:nvCxnSpPr>
        <p:spPr>
          <a:xfrm>
            <a:off x="5238750" y="6110300"/>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60" name="Google Shape;260;g87d0b50373_4_66"/>
          <p:cNvCxnSpPr/>
          <p:nvPr/>
        </p:nvCxnSpPr>
        <p:spPr>
          <a:xfrm>
            <a:off x="6224600" y="4866275"/>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61" name="Google Shape;261;g87d0b50373_4_66"/>
          <p:cNvCxnSpPr/>
          <p:nvPr/>
        </p:nvCxnSpPr>
        <p:spPr>
          <a:xfrm>
            <a:off x="6224600" y="5705475"/>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62" name="Google Shape;262;g87d0b50373_4_66"/>
          <p:cNvCxnSpPr/>
          <p:nvPr/>
        </p:nvCxnSpPr>
        <p:spPr>
          <a:xfrm>
            <a:off x="6224600" y="6110300"/>
            <a:ext cx="738300" cy="0"/>
          </a:xfrm>
          <a:prstGeom prst="straightConnector1">
            <a:avLst/>
          </a:prstGeom>
          <a:noFill/>
          <a:ln cap="flat" cmpd="sng" w="9525">
            <a:solidFill>
              <a:schemeClr val="dk2"/>
            </a:solidFill>
            <a:prstDash val="solid"/>
            <a:round/>
            <a:headEnd len="sm" w="sm" type="none"/>
            <a:tailEnd len="med" w="med" type="triangle"/>
          </a:ln>
        </p:spPr>
      </p:cxnSp>
      <p:cxnSp>
        <p:nvCxnSpPr>
          <p:cNvPr id="263" name="Google Shape;263;g87d0b50373_4_66"/>
          <p:cNvCxnSpPr/>
          <p:nvPr/>
        </p:nvCxnSpPr>
        <p:spPr>
          <a:xfrm>
            <a:off x="7210450" y="4866275"/>
            <a:ext cx="7383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87d0b50373_4_71"/>
          <p:cNvSpPr txBox="1"/>
          <p:nvPr>
            <p:ph idx="1" type="body"/>
          </p:nvPr>
        </p:nvSpPr>
        <p:spPr>
          <a:xfrm>
            <a:off x="457200" y="1935475"/>
            <a:ext cx="8546100" cy="4389000"/>
          </a:xfrm>
          <a:prstGeom prst="rect">
            <a:avLst/>
          </a:prstGeom>
          <a:noFill/>
          <a:ln>
            <a:noFill/>
          </a:ln>
        </p:spPr>
        <p:txBody>
          <a:bodyPr anchorCtr="0" anchor="t" bIns="45700" lIns="91425" spcFirstLastPara="1" rIns="91425" wrap="square" tIns="45700">
            <a:noAutofit/>
          </a:bodyPr>
          <a:lstStyle/>
          <a:p>
            <a:pPr indent="-274320" lvl="0" marL="274320" rtl="0" algn="just">
              <a:lnSpc>
                <a:spcPct val="100000"/>
              </a:lnSpc>
              <a:spcBef>
                <a:spcPts val="481"/>
              </a:spcBef>
              <a:spcAft>
                <a:spcPts val="0"/>
              </a:spcAft>
              <a:buSzPts val="2285"/>
              <a:buFont typeface="Constantia"/>
              <a:buNone/>
            </a:pPr>
            <a:r>
              <a:rPr i="1" lang="es-ES" sz="2405"/>
              <a:t>Una </a:t>
            </a:r>
            <a:r>
              <a:rPr b="1" i="1" lang="es-ES" sz="2405"/>
              <a:t>Matriz de Adyacencia:</a:t>
            </a:r>
            <a:endParaRPr b="1" i="1" sz="2405"/>
          </a:p>
          <a:p>
            <a:pPr indent="-368300" lvl="0" marL="4572000" rtl="0" algn="just">
              <a:lnSpc>
                <a:spcPct val="100000"/>
              </a:lnSpc>
              <a:spcBef>
                <a:spcPts val="481"/>
              </a:spcBef>
              <a:spcAft>
                <a:spcPts val="0"/>
              </a:spcAft>
              <a:buClr>
                <a:srgbClr val="A4C2F4"/>
              </a:buClr>
              <a:buSzPts val="2200"/>
              <a:buChar char="➔"/>
            </a:pPr>
            <a:r>
              <a:rPr lang="es-ES" sz="2200"/>
              <a:t>0 si </a:t>
            </a:r>
            <a:r>
              <a:rPr lang="es-ES" sz="3000"/>
              <a:t>∄</a:t>
            </a:r>
            <a:r>
              <a:rPr lang="es-ES" sz="2200"/>
              <a:t> V</a:t>
            </a:r>
            <a:r>
              <a:rPr lang="es-ES" sz="1600"/>
              <a:t>(i,j)</a:t>
            </a:r>
            <a:endParaRPr sz="1600"/>
          </a:p>
          <a:p>
            <a:pPr indent="-368300" lvl="0" marL="4572000" rtl="0" algn="just">
              <a:lnSpc>
                <a:spcPct val="100000"/>
              </a:lnSpc>
              <a:spcBef>
                <a:spcPts val="0"/>
              </a:spcBef>
              <a:spcAft>
                <a:spcPts val="0"/>
              </a:spcAft>
              <a:buClr>
                <a:srgbClr val="A4C2F4"/>
              </a:buClr>
              <a:buSzPts val="2200"/>
              <a:buChar char="➔"/>
            </a:pPr>
            <a:r>
              <a:rPr lang="es-ES" sz="2200"/>
              <a:t>1  si ∃ V</a:t>
            </a:r>
            <a:r>
              <a:rPr lang="es-ES" sz="1600"/>
              <a:t>(i, j)</a:t>
            </a:r>
            <a:endParaRPr sz="1600"/>
          </a:p>
          <a:p>
            <a:pPr indent="-274320" lvl="0" marL="274320" rtl="0" algn="just">
              <a:lnSpc>
                <a:spcPct val="100000"/>
              </a:lnSpc>
              <a:spcBef>
                <a:spcPts val="481"/>
              </a:spcBef>
              <a:spcAft>
                <a:spcPts val="0"/>
              </a:spcAft>
              <a:buSzPts val="2285"/>
              <a:buFont typeface="Constantia"/>
              <a:buNone/>
            </a:pPr>
            <a:r>
              <a:rPr lang="es-ES" sz="2405"/>
              <a:t> </a:t>
            </a:r>
            <a:endParaRPr sz="2405"/>
          </a:p>
          <a:p>
            <a:pPr indent="-274320" lvl="0" marL="274320" rtl="0" algn="just">
              <a:lnSpc>
                <a:spcPct val="100000"/>
              </a:lnSpc>
              <a:spcBef>
                <a:spcPts val="481"/>
              </a:spcBef>
              <a:spcAft>
                <a:spcPts val="0"/>
              </a:spcAft>
              <a:buSzPts val="2285"/>
              <a:buFont typeface="Constantia"/>
              <a:buNone/>
            </a:pPr>
            <a:r>
              <a:t/>
            </a:r>
            <a:endParaRPr b="1" i="1" sz="2405"/>
          </a:p>
          <a:p>
            <a:pPr indent="-274320" lvl="0" marL="274320" rtl="0" algn="just">
              <a:lnSpc>
                <a:spcPct val="100000"/>
              </a:lnSpc>
              <a:spcBef>
                <a:spcPts val="481"/>
              </a:spcBef>
              <a:spcAft>
                <a:spcPts val="0"/>
              </a:spcAft>
              <a:buSzPts val="2285"/>
              <a:buFont typeface="Constantia"/>
              <a:buNone/>
            </a:pPr>
            <a:r>
              <a:t/>
            </a:r>
            <a:endParaRPr sz="2405"/>
          </a:p>
          <a:p>
            <a:pPr indent="0" lvl="0" marL="0" rtl="0" algn="l">
              <a:lnSpc>
                <a:spcPct val="100000"/>
              </a:lnSpc>
              <a:spcBef>
                <a:spcPts val="481"/>
              </a:spcBef>
              <a:spcAft>
                <a:spcPts val="0"/>
              </a:spcAft>
              <a:buSzPts val="2285"/>
              <a:buNone/>
            </a:pPr>
            <a:r>
              <a:t/>
            </a:r>
            <a:endParaRPr sz="2405"/>
          </a:p>
          <a:p>
            <a:pPr indent="0" lvl="0" marL="0" rtl="0" algn="l">
              <a:lnSpc>
                <a:spcPct val="100000"/>
              </a:lnSpc>
              <a:spcBef>
                <a:spcPts val="481"/>
              </a:spcBef>
              <a:spcAft>
                <a:spcPts val="0"/>
              </a:spcAft>
              <a:buSzPts val="2285"/>
              <a:buNone/>
            </a:pPr>
            <a:r>
              <a:t/>
            </a:r>
            <a:endParaRPr sz="2405"/>
          </a:p>
          <a:p>
            <a:pPr indent="-368617" lvl="0" marL="457200" rtl="0" algn="l">
              <a:lnSpc>
                <a:spcPct val="100000"/>
              </a:lnSpc>
              <a:spcBef>
                <a:spcPts val="481"/>
              </a:spcBef>
              <a:spcAft>
                <a:spcPts val="0"/>
              </a:spcAft>
              <a:buClr>
                <a:srgbClr val="6D9EEB"/>
              </a:buClr>
              <a:buSzPts val="2205"/>
              <a:buChar char="-"/>
            </a:pPr>
            <a:r>
              <a:rPr b="1" lang="es-ES" sz="2205"/>
              <a:t>N[i][j] == 1</a:t>
            </a:r>
            <a:endParaRPr b="1" sz="2205"/>
          </a:p>
          <a:p>
            <a:pPr indent="-368617" lvl="0" marL="457200" rtl="0" algn="l">
              <a:lnSpc>
                <a:spcPct val="100000"/>
              </a:lnSpc>
              <a:spcBef>
                <a:spcPts val="0"/>
              </a:spcBef>
              <a:spcAft>
                <a:spcPts val="0"/>
              </a:spcAft>
              <a:buClr>
                <a:srgbClr val="6D9EEB"/>
              </a:buClr>
              <a:buSzPts val="2205"/>
              <a:buChar char="-"/>
            </a:pPr>
            <a:r>
              <a:rPr b="1" lang="es-ES" sz="2205"/>
              <a:t>Coste = O(1)</a:t>
            </a:r>
            <a:endParaRPr b="1" sz="2205"/>
          </a:p>
        </p:txBody>
      </p:sp>
      <p:sp>
        <p:nvSpPr>
          <p:cNvPr id="269" name="Google Shape;269;g87d0b50373_4_7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Definiciones</a:t>
            </a:r>
            <a:endParaRPr sz="4000"/>
          </a:p>
        </p:txBody>
      </p:sp>
      <p:sp>
        <p:nvSpPr>
          <p:cNvPr id="270" name="Google Shape;270;g87d0b50373_4_71"/>
          <p:cNvSpPr/>
          <p:nvPr/>
        </p:nvSpPr>
        <p:spPr>
          <a:xfrm>
            <a:off x="583425" y="2546422"/>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71" name="Google Shape;271;g87d0b50373_4_71"/>
          <p:cNvSpPr/>
          <p:nvPr/>
        </p:nvSpPr>
        <p:spPr>
          <a:xfrm>
            <a:off x="2112658" y="4168339"/>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72" name="Google Shape;272;g87d0b50373_4_71"/>
          <p:cNvSpPr/>
          <p:nvPr/>
        </p:nvSpPr>
        <p:spPr>
          <a:xfrm>
            <a:off x="583425" y="4168358"/>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73" name="Google Shape;273;g87d0b50373_4_71"/>
          <p:cNvCxnSpPr>
            <a:stCxn id="272" idx="7"/>
            <a:endCxn id="274" idx="3"/>
          </p:cNvCxnSpPr>
          <p:nvPr/>
        </p:nvCxnSpPr>
        <p:spPr>
          <a:xfrm flipH="1" rot="10800000">
            <a:off x="970085" y="2915955"/>
            <a:ext cx="1209000" cy="1315800"/>
          </a:xfrm>
          <a:prstGeom prst="straightConnector1">
            <a:avLst/>
          </a:prstGeom>
          <a:noFill/>
          <a:ln cap="flat" cmpd="sng" w="9525">
            <a:solidFill>
              <a:schemeClr val="dk2"/>
            </a:solidFill>
            <a:prstDash val="solid"/>
            <a:round/>
            <a:headEnd len="sm" w="sm" type="none"/>
            <a:tailEnd len="sm" w="sm" type="none"/>
          </a:ln>
        </p:spPr>
      </p:cxnSp>
      <p:cxnSp>
        <p:nvCxnSpPr>
          <p:cNvPr id="275" name="Google Shape;275;g87d0b50373_4_71"/>
          <p:cNvCxnSpPr>
            <a:stCxn id="272" idx="6"/>
            <a:endCxn id="271" idx="2"/>
          </p:cNvCxnSpPr>
          <p:nvPr/>
        </p:nvCxnSpPr>
        <p:spPr>
          <a:xfrm>
            <a:off x="1036425" y="4384808"/>
            <a:ext cx="1076100" cy="0"/>
          </a:xfrm>
          <a:prstGeom prst="straightConnector1">
            <a:avLst/>
          </a:prstGeom>
          <a:noFill/>
          <a:ln cap="flat" cmpd="sng" w="9525">
            <a:solidFill>
              <a:schemeClr val="dk2"/>
            </a:solidFill>
            <a:prstDash val="solid"/>
            <a:round/>
            <a:headEnd len="sm" w="sm" type="none"/>
            <a:tailEnd len="sm" w="sm" type="none"/>
          </a:ln>
        </p:spPr>
      </p:cxnSp>
      <p:cxnSp>
        <p:nvCxnSpPr>
          <p:cNvPr id="276" name="Google Shape;276;g87d0b50373_4_71"/>
          <p:cNvCxnSpPr>
            <a:stCxn id="272" idx="0"/>
            <a:endCxn id="270" idx="4"/>
          </p:cNvCxnSpPr>
          <p:nvPr/>
        </p:nvCxnSpPr>
        <p:spPr>
          <a:xfrm rot="10800000">
            <a:off x="809925" y="2979458"/>
            <a:ext cx="0" cy="1188900"/>
          </a:xfrm>
          <a:prstGeom prst="straightConnector1">
            <a:avLst/>
          </a:prstGeom>
          <a:noFill/>
          <a:ln cap="flat" cmpd="sng" w="9525">
            <a:solidFill>
              <a:schemeClr val="dk2"/>
            </a:solidFill>
            <a:prstDash val="solid"/>
            <a:round/>
            <a:headEnd len="sm" w="sm" type="none"/>
            <a:tailEnd len="sm" w="sm" type="none"/>
          </a:ln>
        </p:spPr>
      </p:cxnSp>
      <p:sp>
        <p:nvSpPr>
          <p:cNvPr id="274" name="Google Shape;274;g87d0b50373_4_71"/>
          <p:cNvSpPr/>
          <p:nvPr/>
        </p:nvSpPr>
        <p:spPr>
          <a:xfrm>
            <a:off x="2112658" y="2546422"/>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277" name="Google Shape;277;g87d0b50373_4_71"/>
          <p:cNvCxnSpPr>
            <a:stCxn id="274" idx="4"/>
            <a:endCxn id="271" idx="0"/>
          </p:cNvCxnSpPr>
          <p:nvPr/>
        </p:nvCxnSpPr>
        <p:spPr>
          <a:xfrm>
            <a:off x="2339158" y="2979322"/>
            <a:ext cx="0" cy="1188900"/>
          </a:xfrm>
          <a:prstGeom prst="straightConnector1">
            <a:avLst/>
          </a:prstGeom>
          <a:noFill/>
          <a:ln cap="flat" cmpd="sng" w="9525">
            <a:solidFill>
              <a:schemeClr val="dk2"/>
            </a:solidFill>
            <a:prstDash val="solid"/>
            <a:round/>
            <a:headEnd len="sm" w="sm" type="none"/>
            <a:tailEnd len="sm" w="sm" type="none"/>
          </a:ln>
        </p:spPr>
      </p:cxnSp>
      <p:sp>
        <p:nvSpPr>
          <p:cNvPr id="278" name="Google Shape;278;g87d0b50373_4_71"/>
          <p:cNvSpPr/>
          <p:nvPr/>
        </p:nvSpPr>
        <p:spPr>
          <a:xfrm>
            <a:off x="3118670" y="3357366"/>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cxnSp>
        <p:nvCxnSpPr>
          <p:cNvPr id="279" name="Google Shape;279;g87d0b50373_4_71"/>
          <p:cNvCxnSpPr>
            <a:stCxn id="278" idx="1"/>
            <a:endCxn id="274" idx="6"/>
          </p:cNvCxnSpPr>
          <p:nvPr/>
        </p:nvCxnSpPr>
        <p:spPr>
          <a:xfrm rot="10800000">
            <a:off x="2565510" y="2762863"/>
            <a:ext cx="619500" cy="657900"/>
          </a:xfrm>
          <a:prstGeom prst="straightConnector1">
            <a:avLst/>
          </a:prstGeom>
          <a:noFill/>
          <a:ln cap="flat" cmpd="sng" w="9525">
            <a:solidFill>
              <a:schemeClr val="dk2"/>
            </a:solidFill>
            <a:prstDash val="solid"/>
            <a:round/>
            <a:headEnd len="sm" w="sm" type="none"/>
            <a:tailEnd len="sm" w="sm" type="none"/>
          </a:ln>
        </p:spPr>
      </p:cxnSp>
      <p:cxnSp>
        <p:nvCxnSpPr>
          <p:cNvPr id="280" name="Google Shape;280;g87d0b50373_4_71"/>
          <p:cNvCxnSpPr>
            <a:stCxn id="278" idx="3"/>
            <a:endCxn id="271" idx="6"/>
          </p:cNvCxnSpPr>
          <p:nvPr/>
        </p:nvCxnSpPr>
        <p:spPr>
          <a:xfrm flipH="1">
            <a:off x="2565510" y="3726869"/>
            <a:ext cx="619500" cy="657900"/>
          </a:xfrm>
          <a:prstGeom prst="straightConnector1">
            <a:avLst/>
          </a:prstGeom>
          <a:noFill/>
          <a:ln cap="flat" cmpd="sng" w="9525">
            <a:solidFill>
              <a:schemeClr val="dk2"/>
            </a:solidFill>
            <a:prstDash val="solid"/>
            <a:round/>
            <a:headEnd len="sm" w="sm" type="none"/>
            <a:tailEnd len="sm" w="sm" type="none"/>
          </a:ln>
        </p:spPr>
      </p:cxnSp>
      <p:cxnSp>
        <p:nvCxnSpPr>
          <p:cNvPr id="281" name="Google Shape;281;g87d0b50373_4_71"/>
          <p:cNvCxnSpPr>
            <a:stCxn id="270" idx="6"/>
            <a:endCxn id="274" idx="2"/>
          </p:cNvCxnSpPr>
          <p:nvPr/>
        </p:nvCxnSpPr>
        <p:spPr>
          <a:xfrm>
            <a:off x="1036425" y="2762872"/>
            <a:ext cx="1076100" cy="0"/>
          </a:xfrm>
          <a:prstGeom prst="straightConnector1">
            <a:avLst/>
          </a:prstGeom>
          <a:noFill/>
          <a:ln cap="flat" cmpd="sng" w="9525">
            <a:solidFill>
              <a:schemeClr val="dk2"/>
            </a:solidFill>
            <a:prstDash val="solid"/>
            <a:round/>
            <a:headEnd len="sm" w="sm" type="none"/>
            <a:tailEnd len="sm" w="sm" type="none"/>
          </a:ln>
        </p:spPr>
      </p:cxnSp>
      <p:graphicFrame>
        <p:nvGraphicFramePr>
          <p:cNvPr id="282" name="Google Shape;282;g87d0b50373_4_71"/>
          <p:cNvGraphicFramePr/>
          <p:nvPr/>
        </p:nvGraphicFramePr>
        <p:xfrm>
          <a:off x="3853050" y="3887700"/>
          <a:ext cx="3000000" cy="3000000"/>
        </p:xfrm>
        <a:graphic>
          <a:graphicData uri="http://schemas.openxmlformats.org/drawingml/2006/table">
            <a:tbl>
              <a:tblPr>
                <a:noFill/>
                <a:tableStyleId>{C3C8AB6F-7A11-4FA0-BFB5-5D343970D30B}</a:tableStyleId>
              </a:tblPr>
              <a:tblGrid>
                <a:gridCol w="805625"/>
                <a:gridCol w="805625"/>
                <a:gridCol w="805625"/>
                <a:gridCol w="805625"/>
                <a:gridCol w="805625"/>
                <a:gridCol w="805625"/>
              </a:tblGrid>
              <a:tr h="465400">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1</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2</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3</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4</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5</a:t>
                      </a:r>
                      <a:endParaRPr b="1" sz="1400" u="none" cap="none" strike="noStrike"/>
                    </a:p>
                  </a:txBody>
                  <a:tcPr marT="91425" marB="91425" marR="91425" marL="91425"/>
                </a:tc>
              </a:tr>
              <a:tr h="465400">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1</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r>
              <a:tr h="465400">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2</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r>
              <a:tr h="465400">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3</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r>
              <a:tr h="465400">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4</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r>
              <a:tr h="465400">
                <a:tc>
                  <a:txBody>
                    <a:bodyPr/>
                    <a:lstStyle/>
                    <a:p>
                      <a:pPr indent="0" lvl="0" marL="0" marR="0" rtl="0" algn="ctr">
                        <a:lnSpc>
                          <a:spcPct val="100000"/>
                        </a:lnSpc>
                        <a:spcBef>
                          <a:spcPts val="0"/>
                        </a:spcBef>
                        <a:spcAft>
                          <a:spcPts val="0"/>
                        </a:spcAft>
                        <a:buClr>
                          <a:srgbClr val="000000"/>
                        </a:buClr>
                        <a:buSzPts val="1400"/>
                        <a:buFont typeface="Arial"/>
                        <a:buNone/>
                      </a:pPr>
                      <a:r>
                        <a:rPr b="1" lang="es-ES" sz="1400" u="none" cap="none" strike="noStrike"/>
                        <a:t>5</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1</a:t>
                      </a:r>
                      <a:endParaRPr i="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i="1" lang="es-ES" sz="1400" u="none" cap="none" strike="noStrike"/>
                        <a:t>0</a:t>
                      </a:r>
                      <a:endParaRPr i="1" sz="14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a402f13d07_0_13"/>
          <p:cNvSpPr txBox="1"/>
          <p:nvPr>
            <p:ph idx="1" type="body"/>
          </p:nvPr>
        </p:nvSpPr>
        <p:spPr>
          <a:xfrm>
            <a:off x="490375" y="1847096"/>
            <a:ext cx="8229600" cy="4151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81"/>
              </a:spcBef>
              <a:spcAft>
                <a:spcPts val="0"/>
              </a:spcAft>
              <a:buSzPts val="1710"/>
              <a:buNone/>
            </a:pPr>
            <a:r>
              <a:rPr lang="es-ES" sz="2205"/>
              <a:t>La operación de recorrer una estructura de datos consiste en visitar (procesar) cada uno de los nodos a partir de uno dado. Así, para recorrer un árbol se parte del nodo raíz y según el orden se visitan todos los nodos. De igual forma, recorrer un grafo consiste en visitar todos los vértices alcanzables a partir de uno dado. </a:t>
            </a:r>
            <a:endParaRPr sz="2205"/>
          </a:p>
          <a:p>
            <a:pPr indent="0" lvl="0" marL="0" rtl="0" algn="just">
              <a:lnSpc>
                <a:spcPct val="100000"/>
              </a:lnSpc>
              <a:spcBef>
                <a:spcPts val="481"/>
              </a:spcBef>
              <a:spcAft>
                <a:spcPts val="0"/>
              </a:spcAft>
              <a:buSzPts val="1710"/>
              <a:buNone/>
            </a:pPr>
            <a:r>
              <a:t/>
            </a:r>
            <a:endParaRPr sz="2205"/>
          </a:p>
          <a:p>
            <a:pPr indent="0" lvl="0" marL="0" rtl="0" algn="just">
              <a:lnSpc>
                <a:spcPct val="100000"/>
              </a:lnSpc>
              <a:spcBef>
                <a:spcPts val="481"/>
              </a:spcBef>
              <a:spcAft>
                <a:spcPts val="0"/>
              </a:spcAft>
              <a:buSzPts val="1710"/>
              <a:buNone/>
            </a:pPr>
            <a:r>
              <a:rPr lang="es-ES" sz="2205"/>
              <a:t>Los recorridos de grafos se pueden realizar por:</a:t>
            </a:r>
            <a:endParaRPr sz="2205"/>
          </a:p>
          <a:p>
            <a:pPr indent="-368617" lvl="0" marL="914400" rtl="0" algn="just">
              <a:lnSpc>
                <a:spcPct val="100000"/>
              </a:lnSpc>
              <a:spcBef>
                <a:spcPts val="481"/>
              </a:spcBef>
              <a:spcAft>
                <a:spcPts val="0"/>
              </a:spcAft>
              <a:buSzPts val="2205"/>
              <a:buChar char="⚫"/>
            </a:pPr>
            <a:r>
              <a:rPr b="1" i="1" lang="es-ES" sz="2205"/>
              <a:t>Recorrido en Anchura (BFS - Breadth First Search)</a:t>
            </a:r>
            <a:endParaRPr b="1" i="1" sz="2205"/>
          </a:p>
          <a:p>
            <a:pPr indent="-368617" lvl="0" marL="914400" rtl="0" algn="just">
              <a:lnSpc>
                <a:spcPct val="100000"/>
              </a:lnSpc>
              <a:spcBef>
                <a:spcPts val="0"/>
              </a:spcBef>
              <a:spcAft>
                <a:spcPts val="0"/>
              </a:spcAft>
              <a:buSzPts val="2205"/>
              <a:buChar char="⚫"/>
            </a:pPr>
            <a:r>
              <a:rPr b="1" i="1" lang="es-ES" sz="2205"/>
              <a:t>Recorrido en Profundidad (DFS - Depth First Search)</a:t>
            </a:r>
            <a:endParaRPr b="1" sz="2205"/>
          </a:p>
          <a:p>
            <a:pPr indent="0" lvl="0" marL="457200" rtl="0" algn="l">
              <a:lnSpc>
                <a:spcPct val="100000"/>
              </a:lnSpc>
              <a:spcBef>
                <a:spcPts val="0"/>
              </a:spcBef>
              <a:spcAft>
                <a:spcPts val="0"/>
              </a:spcAft>
              <a:buSzPts val="1710"/>
              <a:buNone/>
            </a:pPr>
            <a:r>
              <a:t/>
            </a:r>
            <a:endParaRPr sz="1800"/>
          </a:p>
        </p:txBody>
      </p:sp>
      <p:sp>
        <p:nvSpPr>
          <p:cNvPr id="288" name="Google Shape;288;ga402f13d07_0_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a:t>Recorridos básicos de Grafos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87d0b50373_4_41"/>
          <p:cNvSpPr txBox="1"/>
          <p:nvPr>
            <p:ph idx="1" type="body"/>
          </p:nvPr>
        </p:nvSpPr>
        <p:spPr>
          <a:xfrm>
            <a:off x="457200" y="1935478"/>
            <a:ext cx="8229600" cy="1733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520"/>
              </a:spcBef>
              <a:spcAft>
                <a:spcPts val="0"/>
              </a:spcAft>
              <a:buClr>
                <a:srgbClr val="4A86E8"/>
              </a:buClr>
              <a:buSzPts val="1800"/>
              <a:buChar char="❏"/>
            </a:pPr>
            <a:r>
              <a:rPr lang="es-ES" sz="1800"/>
              <a:t>Comienza la búsqueda con los nodos adyacentes o los vecinos directos, adhiriéndolos en una cola de Vértices pendientes de visitar.</a:t>
            </a:r>
            <a:endParaRPr sz="1800"/>
          </a:p>
          <a:p>
            <a:pPr indent="-342900" lvl="0" marL="457200" rtl="0" algn="l">
              <a:lnSpc>
                <a:spcPct val="100000"/>
              </a:lnSpc>
              <a:spcBef>
                <a:spcPts val="0"/>
              </a:spcBef>
              <a:spcAft>
                <a:spcPts val="0"/>
              </a:spcAft>
              <a:buClr>
                <a:srgbClr val="4A86E8"/>
              </a:buClr>
              <a:buSzPts val="1800"/>
              <a:buChar char="❏"/>
            </a:pPr>
            <a:r>
              <a:rPr lang="es-ES" sz="1800"/>
              <a:t>Es simple y es una de las bases en las que se basa el algoritmo de Prim (para encontrar el árbol mínimo) y Dijkstra (para encontrar los caminos mínimos en un grafo dirigido ponderado).</a:t>
            </a:r>
            <a:endParaRPr sz="1800"/>
          </a:p>
        </p:txBody>
      </p:sp>
      <p:sp>
        <p:nvSpPr>
          <p:cNvPr id="294" name="Google Shape;294;g87d0b50373_4_4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Recorrido en Anchura(BFS)</a:t>
            </a:r>
            <a:endParaRPr sz="4000"/>
          </a:p>
        </p:txBody>
      </p:sp>
      <p:sp>
        <p:nvSpPr>
          <p:cNvPr id="295" name="Google Shape;295;g87d0b50373_4_41"/>
          <p:cNvSpPr/>
          <p:nvPr/>
        </p:nvSpPr>
        <p:spPr>
          <a:xfrm>
            <a:off x="1572150" y="5159631"/>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96" name="Google Shape;296;g87d0b50373_4_41"/>
          <p:cNvSpPr/>
          <p:nvPr/>
        </p:nvSpPr>
        <p:spPr>
          <a:xfrm>
            <a:off x="4411911" y="6084800"/>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97" name="Google Shape;297;g87d0b50373_4_41"/>
          <p:cNvSpPr/>
          <p:nvPr/>
        </p:nvSpPr>
        <p:spPr>
          <a:xfrm>
            <a:off x="2762101" y="6084820"/>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298" name="Google Shape;298;g87d0b50373_4_41"/>
          <p:cNvCxnSpPr>
            <a:stCxn id="297" idx="6"/>
            <a:endCxn id="296" idx="2"/>
          </p:cNvCxnSpPr>
          <p:nvPr/>
        </p:nvCxnSpPr>
        <p:spPr>
          <a:xfrm>
            <a:off x="3215101" y="6313870"/>
            <a:ext cx="1196700" cy="0"/>
          </a:xfrm>
          <a:prstGeom prst="straightConnector1">
            <a:avLst/>
          </a:prstGeom>
          <a:noFill/>
          <a:ln cap="flat" cmpd="sng" w="9525">
            <a:solidFill>
              <a:schemeClr val="dk2"/>
            </a:solidFill>
            <a:prstDash val="solid"/>
            <a:round/>
            <a:headEnd len="sm" w="sm" type="none"/>
            <a:tailEnd len="sm" w="sm" type="none"/>
          </a:ln>
        </p:spPr>
      </p:cxnSp>
      <p:cxnSp>
        <p:nvCxnSpPr>
          <p:cNvPr id="299" name="Google Shape;299;g87d0b50373_4_41"/>
          <p:cNvCxnSpPr>
            <a:stCxn id="297" idx="2"/>
            <a:endCxn id="295" idx="5"/>
          </p:cNvCxnSpPr>
          <p:nvPr/>
        </p:nvCxnSpPr>
        <p:spPr>
          <a:xfrm rot="10800000">
            <a:off x="1958701" y="5550670"/>
            <a:ext cx="803400" cy="763200"/>
          </a:xfrm>
          <a:prstGeom prst="straightConnector1">
            <a:avLst/>
          </a:prstGeom>
          <a:noFill/>
          <a:ln cap="flat" cmpd="sng" w="9525">
            <a:solidFill>
              <a:schemeClr val="dk2"/>
            </a:solidFill>
            <a:prstDash val="solid"/>
            <a:round/>
            <a:headEnd len="sm" w="sm" type="none"/>
            <a:tailEnd len="sm" w="sm" type="none"/>
          </a:ln>
        </p:spPr>
      </p:cxnSp>
      <p:sp>
        <p:nvSpPr>
          <p:cNvPr id="300" name="Google Shape;300;g87d0b50373_4_41"/>
          <p:cNvSpPr/>
          <p:nvPr/>
        </p:nvSpPr>
        <p:spPr>
          <a:xfrm>
            <a:off x="3151710" y="4899821"/>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301" name="Google Shape;301;g87d0b50373_4_41"/>
          <p:cNvCxnSpPr>
            <a:stCxn id="300" idx="5"/>
            <a:endCxn id="296" idx="1"/>
          </p:cNvCxnSpPr>
          <p:nvPr/>
        </p:nvCxnSpPr>
        <p:spPr>
          <a:xfrm>
            <a:off x="3538370" y="5290834"/>
            <a:ext cx="939900" cy="861000"/>
          </a:xfrm>
          <a:prstGeom prst="straightConnector1">
            <a:avLst/>
          </a:prstGeom>
          <a:noFill/>
          <a:ln cap="flat" cmpd="sng" w="9525">
            <a:solidFill>
              <a:schemeClr val="dk2"/>
            </a:solidFill>
            <a:prstDash val="solid"/>
            <a:round/>
            <a:headEnd len="sm" w="sm" type="none"/>
            <a:tailEnd len="sm" w="sm" type="none"/>
          </a:ln>
        </p:spPr>
      </p:cxnSp>
      <p:sp>
        <p:nvSpPr>
          <p:cNvPr id="302" name="Google Shape;302;g87d0b50373_4_41"/>
          <p:cNvSpPr/>
          <p:nvPr/>
        </p:nvSpPr>
        <p:spPr>
          <a:xfrm>
            <a:off x="5728499" y="5492287"/>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303" name="Google Shape;303;g87d0b50373_4_41"/>
          <p:cNvCxnSpPr>
            <a:stCxn id="302" idx="3"/>
            <a:endCxn id="296" idx="6"/>
          </p:cNvCxnSpPr>
          <p:nvPr/>
        </p:nvCxnSpPr>
        <p:spPr>
          <a:xfrm flipH="1">
            <a:off x="4864839" y="5883300"/>
            <a:ext cx="930000" cy="430500"/>
          </a:xfrm>
          <a:prstGeom prst="straightConnector1">
            <a:avLst/>
          </a:prstGeom>
          <a:noFill/>
          <a:ln cap="flat" cmpd="sng" w="9525">
            <a:solidFill>
              <a:schemeClr val="dk2"/>
            </a:solidFill>
            <a:prstDash val="solid"/>
            <a:round/>
            <a:headEnd len="sm" w="sm" type="none"/>
            <a:tailEnd len="sm" w="sm" type="none"/>
          </a:ln>
        </p:spPr>
      </p:cxnSp>
      <p:cxnSp>
        <p:nvCxnSpPr>
          <p:cNvPr id="304" name="Google Shape;304;g87d0b50373_4_41"/>
          <p:cNvCxnSpPr>
            <a:stCxn id="295" idx="6"/>
            <a:endCxn id="300" idx="2"/>
          </p:cNvCxnSpPr>
          <p:nvPr/>
        </p:nvCxnSpPr>
        <p:spPr>
          <a:xfrm flipH="1" rot="10800000">
            <a:off x="2025150" y="5128881"/>
            <a:ext cx="1126500" cy="259800"/>
          </a:xfrm>
          <a:prstGeom prst="straightConnector1">
            <a:avLst/>
          </a:prstGeom>
          <a:noFill/>
          <a:ln cap="flat" cmpd="sng" w="9525">
            <a:solidFill>
              <a:schemeClr val="dk2"/>
            </a:solidFill>
            <a:prstDash val="solid"/>
            <a:round/>
            <a:headEnd len="sm" w="sm" type="none"/>
            <a:tailEnd len="sm" w="sm" type="none"/>
          </a:ln>
        </p:spPr>
      </p:cxnSp>
      <p:sp>
        <p:nvSpPr>
          <p:cNvPr id="305" name="Google Shape;305;g87d0b50373_4_41"/>
          <p:cNvSpPr/>
          <p:nvPr/>
        </p:nvSpPr>
        <p:spPr>
          <a:xfrm>
            <a:off x="3586951" y="3577475"/>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06" name="Google Shape;306;g87d0b50373_4_41"/>
          <p:cNvSpPr/>
          <p:nvPr/>
        </p:nvSpPr>
        <p:spPr>
          <a:xfrm>
            <a:off x="2242751" y="4234452"/>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307" name="Google Shape;307;g87d0b50373_4_41"/>
          <p:cNvCxnSpPr>
            <a:stCxn id="306" idx="6"/>
            <a:endCxn id="308" idx="2"/>
          </p:cNvCxnSpPr>
          <p:nvPr/>
        </p:nvCxnSpPr>
        <p:spPr>
          <a:xfrm>
            <a:off x="2695751" y="4463502"/>
            <a:ext cx="2035500" cy="487500"/>
          </a:xfrm>
          <a:prstGeom prst="straightConnector1">
            <a:avLst/>
          </a:prstGeom>
          <a:noFill/>
          <a:ln cap="flat" cmpd="sng" w="9525">
            <a:solidFill>
              <a:schemeClr val="dk2"/>
            </a:solidFill>
            <a:prstDash val="solid"/>
            <a:round/>
            <a:headEnd len="sm" w="sm" type="none"/>
            <a:tailEnd len="sm" w="sm" type="none"/>
          </a:ln>
        </p:spPr>
      </p:cxnSp>
      <p:cxnSp>
        <p:nvCxnSpPr>
          <p:cNvPr id="309" name="Google Shape;309;g87d0b50373_4_41"/>
          <p:cNvCxnSpPr>
            <a:stCxn id="306" idx="7"/>
            <a:endCxn id="305" idx="2"/>
          </p:cNvCxnSpPr>
          <p:nvPr/>
        </p:nvCxnSpPr>
        <p:spPr>
          <a:xfrm flipH="1" rot="10800000">
            <a:off x="2629411" y="3806539"/>
            <a:ext cx="957600" cy="495000"/>
          </a:xfrm>
          <a:prstGeom prst="straightConnector1">
            <a:avLst/>
          </a:prstGeom>
          <a:noFill/>
          <a:ln cap="flat" cmpd="sng" w="9525">
            <a:solidFill>
              <a:schemeClr val="dk2"/>
            </a:solidFill>
            <a:prstDash val="solid"/>
            <a:round/>
            <a:headEnd len="sm" w="sm" type="none"/>
            <a:tailEnd len="sm" w="sm" type="none"/>
          </a:ln>
        </p:spPr>
      </p:cxnSp>
      <p:sp>
        <p:nvSpPr>
          <p:cNvPr id="308" name="Google Shape;308;g87d0b50373_4_41"/>
          <p:cNvSpPr/>
          <p:nvPr/>
        </p:nvSpPr>
        <p:spPr>
          <a:xfrm>
            <a:off x="4731261" y="4721979"/>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0" name="Google Shape;310;g87d0b50373_4_41"/>
          <p:cNvSpPr/>
          <p:nvPr/>
        </p:nvSpPr>
        <p:spPr>
          <a:xfrm>
            <a:off x="5728499" y="3669183"/>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311" name="Google Shape;311;g87d0b50373_4_41"/>
          <p:cNvCxnSpPr>
            <a:stCxn id="310" idx="3"/>
            <a:endCxn id="308" idx="6"/>
          </p:cNvCxnSpPr>
          <p:nvPr/>
        </p:nvCxnSpPr>
        <p:spPr>
          <a:xfrm flipH="1">
            <a:off x="5184339" y="4060196"/>
            <a:ext cx="610500" cy="890700"/>
          </a:xfrm>
          <a:prstGeom prst="straightConnector1">
            <a:avLst/>
          </a:prstGeom>
          <a:noFill/>
          <a:ln cap="flat" cmpd="sng" w="9525">
            <a:solidFill>
              <a:schemeClr val="dk2"/>
            </a:solidFill>
            <a:prstDash val="solid"/>
            <a:round/>
            <a:headEnd len="sm" w="sm" type="none"/>
            <a:tailEnd len="sm" w="sm" type="none"/>
          </a:ln>
        </p:spPr>
      </p:cxnSp>
      <p:cxnSp>
        <p:nvCxnSpPr>
          <p:cNvPr id="312" name="Google Shape;312;g87d0b50373_4_41"/>
          <p:cNvCxnSpPr>
            <a:stCxn id="305" idx="6"/>
            <a:endCxn id="310" idx="2"/>
          </p:cNvCxnSpPr>
          <p:nvPr/>
        </p:nvCxnSpPr>
        <p:spPr>
          <a:xfrm>
            <a:off x="4039951" y="3806525"/>
            <a:ext cx="1688400" cy="91800"/>
          </a:xfrm>
          <a:prstGeom prst="straightConnector1">
            <a:avLst/>
          </a:prstGeom>
          <a:noFill/>
          <a:ln cap="flat" cmpd="sng" w="9525">
            <a:solidFill>
              <a:schemeClr val="dk2"/>
            </a:solidFill>
            <a:prstDash val="solid"/>
            <a:round/>
            <a:headEnd len="sm" w="sm" type="none"/>
            <a:tailEnd len="sm" w="sm" type="none"/>
          </a:ln>
        </p:spPr>
      </p:cxnSp>
      <p:cxnSp>
        <p:nvCxnSpPr>
          <p:cNvPr id="313" name="Google Shape;313;g87d0b50373_4_41"/>
          <p:cNvCxnSpPr>
            <a:stCxn id="306" idx="3"/>
            <a:endCxn id="295" idx="7"/>
          </p:cNvCxnSpPr>
          <p:nvPr/>
        </p:nvCxnSpPr>
        <p:spPr>
          <a:xfrm flipH="1">
            <a:off x="1958691" y="4625465"/>
            <a:ext cx="350400" cy="601200"/>
          </a:xfrm>
          <a:prstGeom prst="straightConnector1">
            <a:avLst/>
          </a:prstGeom>
          <a:noFill/>
          <a:ln cap="flat" cmpd="sng" w="9525">
            <a:solidFill>
              <a:schemeClr val="dk2"/>
            </a:solidFill>
            <a:prstDash val="solid"/>
            <a:round/>
            <a:headEnd len="sm" w="sm" type="none"/>
            <a:tailEnd len="sm" w="sm" type="none"/>
          </a:ln>
        </p:spPr>
      </p:cxnSp>
      <p:sp>
        <p:nvSpPr>
          <p:cNvPr id="314" name="Google Shape;314;g87d0b50373_4_41"/>
          <p:cNvSpPr/>
          <p:nvPr/>
        </p:nvSpPr>
        <p:spPr>
          <a:xfrm>
            <a:off x="7280700" y="4301554"/>
            <a:ext cx="453000" cy="45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315" name="Google Shape;315;g87d0b50373_4_41"/>
          <p:cNvCxnSpPr>
            <a:stCxn id="302" idx="6"/>
            <a:endCxn id="314" idx="3"/>
          </p:cNvCxnSpPr>
          <p:nvPr/>
        </p:nvCxnSpPr>
        <p:spPr>
          <a:xfrm flipH="1" rot="10800000">
            <a:off x="6181499" y="4692637"/>
            <a:ext cx="1165500" cy="10287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87d0b50373_4_33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Pseudocódigo</a:t>
            </a:r>
            <a:endParaRPr sz="4000"/>
          </a:p>
        </p:txBody>
      </p:sp>
      <p:sp>
        <p:nvSpPr>
          <p:cNvPr id="321" name="Google Shape;321;g87d0b50373_4_330"/>
          <p:cNvSpPr txBox="1"/>
          <p:nvPr>
            <p:ph idx="1" type="body"/>
          </p:nvPr>
        </p:nvSpPr>
        <p:spPr>
          <a:xfrm>
            <a:off x="457200" y="1935475"/>
            <a:ext cx="8686800" cy="4389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SzPts val="1100"/>
              <a:buNone/>
            </a:pPr>
            <a:r>
              <a:rPr b="1" i="1" lang="es-ES" sz="1700"/>
              <a:t>Breadth-First Search Algorithm:</a:t>
            </a:r>
            <a:endParaRPr i="1"/>
          </a:p>
          <a:p>
            <a:pPr indent="457200" lvl="0" marL="0" rtl="0" algn="l">
              <a:lnSpc>
                <a:spcPct val="100000"/>
              </a:lnSpc>
              <a:spcBef>
                <a:spcPts val="520"/>
              </a:spcBef>
              <a:spcAft>
                <a:spcPts val="0"/>
              </a:spcAft>
              <a:buSzPts val="2470"/>
              <a:buNone/>
            </a:pPr>
            <a:br>
              <a:rPr b="1" lang="es-ES" sz="1200">
                <a:solidFill>
                  <a:srgbClr val="674EA7"/>
                </a:solidFill>
                <a:latin typeface="Courier New"/>
                <a:ea typeface="Courier New"/>
                <a:cs typeface="Courier New"/>
                <a:sym typeface="Courier New"/>
              </a:rPr>
            </a:br>
            <a:r>
              <a:rPr b="1" lang="es-ES" sz="1200">
                <a:solidFill>
                  <a:srgbClr val="674EA7"/>
                </a:solidFill>
                <a:latin typeface="Courier New"/>
                <a:ea typeface="Courier New"/>
                <a:cs typeface="Courier New"/>
                <a:sym typeface="Courier New"/>
              </a:rPr>
              <a:t>	BFS </a:t>
            </a:r>
            <a:r>
              <a:rPr lang="es-ES" sz="1200">
                <a:solidFill>
                  <a:srgbClr val="000000"/>
                </a:solidFill>
                <a:latin typeface="Courier New"/>
                <a:ea typeface="Courier New"/>
                <a:cs typeface="Courier New"/>
                <a:sym typeface="Courier New"/>
              </a:rPr>
              <a:t>(G, s) </a:t>
            </a:r>
            <a:r>
              <a:rPr lang="es-ES" sz="1200">
                <a:solidFill>
                  <a:srgbClr val="3C78D8"/>
                </a:solidFill>
                <a:latin typeface="Courier New"/>
                <a:ea typeface="Courier New"/>
                <a:cs typeface="Courier New"/>
                <a:sym typeface="Courier New"/>
              </a:rPr>
              <a:t>//Where G is the graph and s is the source node</a:t>
            </a:r>
            <a:endParaRPr sz="1200">
              <a:solidFill>
                <a:srgbClr val="3C78D8"/>
              </a:solidFill>
              <a:latin typeface="Courier New"/>
              <a:ea typeface="Courier New"/>
              <a:cs typeface="Courier New"/>
              <a:sym typeface="Courier New"/>
            </a:endParaRPr>
          </a:p>
          <a:p>
            <a:pPr indent="457200" lvl="0" marL="457200" rtl="0" algn="l">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let Q be queue</a:t>
            </a:r>
            <a:endParaRPr sz="1200">
              <a:solidFill>
                <a:srgbClr val="000000"/>
              </a:solidFill>
              <a:latin typeface="Courier New"/>
              <a:ea typeface="Courier New"/>
              <a:cs typeface="Courier New"/>
              <a:sym typeface="Courier New"/>
            </a:endParaRPr>
          </a:p>
          <a:p>
            <a:pPr indent="457200" lvl="0" marL="457200" rtl="0" algn="l">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Q.enqueue( s ) </a:t>
            </a:r>
            <a:r>
              <a:rPr lang="es-ES" sz="1200">
                <a:solidFill>
                  <a:srgbClr val="3C78D8"/>
                </a:solidFill>
                <a:latin typeface="Courier New"/>
                <a:ea typeface="Courier New"/>
                <a:cs typeface="Courier New"/>
                <a:sym typeface="Courier New"/>
              </a:rPr>
              <a:t>//Inserting s in queue until all its neighbour vertices are marked</a:t>
            </a:r>
            <a:endParaRPr sz="1200">
              <a:solidFill>
                <a:srgbClr val="3C78D8"/>
              </a:solidFill>
              <a:latin typeface="Courier New"/>
              <a:ea typeface="Courier New"/>
              <a:cs typeface="Courier New"/>
              <a:sym typeface="Courier New"/>
            </a:endParaRPr>
          </a:p>
          <a:p>
            <a:pPr indent="457200" lvl="0" marL="457200" rtl="0" algn="l">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mark s as visited.</a:t>
            </a:r>
            <a:endParaRPr sz="1200">
              <a:solidFill>
                <a:srgbClr val="000000"/>
              </a:solidFill>
              <a:latin typeface="Courier New"/>
              <a:ea typeface="Courier New"/>
              <a:cs typeface="Courier New"/>
              <a:sym typeface="Courier New"/>
            </a:endParaRPr>
          </a:p>
          <a:p>
            <a:pPr indent="-117475" lvl="0" marL="731520" rtl="0" algn="l">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a:t>
            </a:r>
            <a:r>
              <a:rPr b="1" lang="es-ES" sz="1200">
                <a:solidFill>
                  <a:srgbClr val="CC0000"/>
                </a:solidFill>
                <a:latin typeface="Courier New"/>
                <a:ea typeface="Courier New"/>
                <a:cs typeface="Courier New"/>
                <a:sym typeface="Courier New"/>
              </a:rPr>
              <a:t>while</a:t>
            </a:r>
            <a:r>
              <a:rPr lang="es-ES" sz="1200">
                <a:solidFill>
                  <a:srgbClr val="000000"/>
                </a:solidFill>
                <a:latin typeface="Courier New"/>
                <a:ea typeface="Courier New"/>
                <a:cs typeface="Courier New"/>
                <a:sym typeface="Courier New"/>
              </a:rPr>
              <a:t> ( Q is not empty)</a:t>
            </a:r>
            <a:endParaRPr sz="1200">
              <a:solidFill>
                <a:srgbClr val="000000"/>
              </a:solidFill>
              <a:latin typeface="Courier New"/>
              <a:ea typeface="Courier New"/>
              <a:cs typeface="Courier New"/>
              <a:sym typeface="Courier New"/>
            </a:endParaRPr>
          </a:p>
          <a:p>
            <a:pPr indent="457200" lvl="0" marL="914400" rtl="0" algn="l">
              <a:lnSpc>
                <a:spcPct val="100000"/>
              </a:lnSpc>
              <a:spcBef>
                <a:spcPts val="520"/>
              </a:spcBef>
              <a:spcAft>
                <a:spcPts val="0"/>
              </a:spcAft>
              <a:buSzPts val="2470"/>
              <a:buNone/>
            </a:pPr>
            <a:r>
              <a:rPr lang="es-ES" sz="1200">
                <a:solidFill>
                  <a:srgbClr val="3C78D8"/>
                </a:solidFill>
                <a:latin typeface="Courier New"/>
                <a:ea typeface="Courier New"/>
                <a:cs typeface="Courier New"/>
                <a:sym typeface="Courier New"/>
              </a:rPr>
              <a:t>//Removing that vertex from queue,whose neighbour will be visited now</a:t>
            </a:r>
            <a:endParaRPr sz="1200">
              <a:solidFill>
                <a:srgbClr val="3C78D8"/>
              </a:solidFill>
              <a:latin typeface="Courier New"/>
              <a:ea typeface="Courier New"/>
              <a:cs typeface="Courier New"/>
              <a:sym typeface="Courier New"/>
            </a:endParaRPr>
          </a:p>
          <a:p>
            <a:pPr indent="-117475" lvl="0" marL="731520" rtl="0" algn="l">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v = Q.dequeue( )</a:t>
            </a:r>
            <a:endParaRPr sz="1200">
              <a:solidFill>
                <a:srgbClr val="000000"/>
              </a:solidFill>
              <a:latin typeface="Courier New"/>
              <a:ea typeface="Courier New"/>
              <a:cs typeface="Courier New"/>
              <a:sym typeface="Courier New"/>
            </a:endParaRPr>
          </a:p>
          <a:p>
            <a:pPr indent="457200" lvl="0" marL="914400" rtl="0" algn="l">
              <a:lnSpc>
                <a:spcPct val="100000"/>
              </a:lnSpc>
              <a:spcBef>
                <a:spcPts val="520"/>
              </a:spcBef>
              <a:spcAft>
                <a:spcPts val="0"/>
              </a:spcAft>
              <a:buSzPts val="2470"/>
              <a:buNone/>
            </a:pPr>
            <a:r>
              <a:rPr lang="es-ES" sz="1200">
                <a:solidFill>
                  <a:srgbClr val="3C78D8"/>
                </a:solidFill>
                <a:latin typeface="Courier New"/>
                <a:ea typeface="Courier New"/>
                <a:cs typeface="Courier New"/>
                <a:sym typeface="Courier New"/>
              </a:rPr>
              <a:t>//processing all the neighbours of v</a:t>
            </a:r>
            <a:endParaRPr sz="1200">
              <a:solidFill>
                <a:srgbClr val="3C78D8"/>
              </a:solidFill>
              <a:latin typeface="Courier New"/>
              <a:ea typeface="Courier New"/>
              <a:cs typeface="Courier New"/>
              <a:sym typeface="Courier New"/>
            </a:endParaRPr>
          </a:p>
          <a:p>
            <a:pPr indent="-117475" lvl="0" marL="731520" rtl="0" algn="l">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a:t>
            </a:r>
            <a:r>
              <a:rPr b="1" lang="es-ES" sz="1200">
                <a:solidFill>
                  <a:srgbClr val="CC0000"/>
                </a:solidFill>
                <a:latin typeface="Courier New"/>
                <a:ea typeface="Courier New"/>
                <a:cs typeface="Courier New"/>
                <a:sym typeface="Courier New"/>
              </a:rPr>
              <a:t>for</a:t>
            </a:r>
            <a:r>
              <a:rPr lang="es-ES" sz="1200">
                <a:solidFill>
                  <a:srgbClr val="000000"/>
                </a:solidFill>
                <a:latin typeface="Courier New"/>
                <a:ea typeface="Courier New"/>
                <a:cs typeface="Courier New"/>
                <a:sym typeface="Courier New"/>
              </a:rPr>
              <a:t> all neighbours w of v in Graph G</a:t>
            </a:r>
            <a:endParaRPr sz="1200">
              <a:solidFill>
                <a:srgbClr val="000000"/>
              </a:solidFill>
              <a:latin typeface="Courier New"/>
              <a:ea typeface="Courier New"/>
              <a:cs typeface="Courier New"/>
              <a:sym typeface="Courier New"/>
            </a:endParaRPr>
          </a:p>
          <a:p>
            <a:pPr indent="-117475" lvl="0" marL="731520" rtl="0" algn="l">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a:t>
            </a:r>
            <a:r>
              <a:rPr b="1" lang="es-ES" sz="1200">
                <a:solidFill>
                  <a:srgbClr val="CC0000"/>
                </a:solidFill>
                <a:latin typeface="Courier New"/>
                <a:ea typeface="Courier New"/>
                <a:cs typeface="Courier New"/>
                <a:sym typeface="Courier New"/>
              </a:rPr>
              <a:t>if</a:t>
            </a:r>
            <a:r>
              <a:rPr lang="es-ES" sz="1200">
                <a:solidFill>
                  <a:srgbClr val="000000"/>
                </a:solidFill>
                <a:latin typeface="Courier New"/>
                <a:ea typeface="Courier New"/>
                <a:cs typeface="Courier New"/>
                <a:sym typeface="Courier New"/>
              </a:rPr>
              <a:t> w is not visited </a:t>
            </a:r>
            <a:endParaRPr sz="1200">
              <a:solidFill>
                <a:srgbClr val="000000"/>
              </a:solidFill>
              <a:latin typeface="Courier New"/>
              <a:ea typeface="Courier New"/>
              <a:cs typeface="Courier New"/>
              <a:sym typeface="Courier New"/>
            </a:endParaRPr>
          </a:p>
          <a:p>
            <a:pPr indent="-117475" lvl="0" marL="731520" rtl="0" algn="l">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Q.enqueue( w ) </a:t>
            </a:r>
            <a:r>
              <a:rPr lang="es-ES" sz="1200">
                <a:solidFill>
                  <a:srgbClr val="3C78D8"/>
                </a:solidFill>
                <a:latin typeface="Courier New"/>
                <a:ea typeface="Courier New"/>
                <a:cs typeface="Courier New"/>
                <a:sym typeface="Courier New"/>
              </a:rPr>
              <a:t>//Stores w in Q to further visit its neighbour</a:t>
            </a:r>
            <a:endParaRPr sz="1200">
              <a:solidFill>
                <a:srgbClr val="3C78D8"/>
              </a:solidFill>
              <a:latin typeface="Courier New"/>
              <a:ea typeface="Courier New"/>
              <a:cs typeface="Courier New"/>
              <a:sym typeface="Courier New"/>
            </a:endParaRPr>
          </a:p>
          <a:p>
            <a:pPr indent="-117475" lvl="0" marL="731520" rtl="0" algn="l">
              <a:lnSpc>
                <a:spcPct val="100000"/>
              </a:lnSpc>
              <a:spcBef>
                <a:spcPts val="520"/>
              </a:spcBef>
              <a:spcAft>
                <a:spcPts val="0"/>
              </a:spcAft>
              <a:buClr>
                <a:schemeClr val="dk1"/>
              </a:buClr>
              <a:buSzPts val="1100"/>
              <a:buFont typeface="Arial"/>
              <a:buNone/>
            </a:pPr>
            <a:r>
              <a:rPr lang="es-ES" sz="1200">
                <a:solidFill>
                  <a:srgbClr val="000000"/>
                </a:solidFill>
                <a:latin typeface="Courier New"/>
                <a:ea typeface="Courier New"/>
                <a:cs typeface="Courier New"/>
                <a:sym typeface="Courier New"/>
              </a:rPr>
              <a:t>             		mark w as visited.</a:t>
            </a:r>
            <a:endParaRPr sz="1200">
              <a:solidFill>
                <a:srgbClr val="000000"/>
              </a:solidFill>
              <a:latin typeface="Courier New"/>
              <a:ea typeface="Courier New"/>
              <a:cs typeface="Courier New"/>
              <a:sym typeface="Courier New"/>
            </a:endParaRPr>
          </a:p>
          <a:p>
            <a:pPr indent="-117475" lvl="0" marL="2103120" rtl="0" algn="l">
              <a:lnSpc>
                <a:spcPct val="100000"/>
              </a:lnSpc>
              <a:spcBef>
                <a:spcPts val="520"/>
              </a:spcBef>
              <a:spcAft>
                <a:spcPts val="0"/>
              </a:spcAft>
              <a:buSzPts val="2470"/>
              <a:buNone/>
            </a:pPr>
            <a:r>
              <a:t/>
            </a:r>
            <a:endParaRPr b="1" sz="1200">
              <a:solidFill>
                <a:srgbClr val="674EA7"/>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87d0b50373_4_7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Recorrido en Profundidad (DFS)</a:t>
            </a:r>
            <a:endParaRPr sz="4000"/>
          </a:p>
        </p:txBody>
      </p:sp>
      <p:sp>
        <p:nvSpPr>
          <p:cNvPr id="327" name="Google Shape;327;g87d0b50373_4_76"/>
          <p:cNvSpPr txBox="1"/>
          <p:nvPr>
            <p:ph idx="1" type="body"/>
          </p:nvPr>
        </p:nvSpPr>
        <p:spPr>
          <a:xfrm>
            <a:off x="457200" y="1935478"/>
            <a:ext cx="8229600" cy="14109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520"/>
              </a:spcBef>
              <a:spcAft>
                <a:spcPts val="0"/>
              </a:spcAft>
              <a:buClr>
                <a:srgbClr val="4A86E8"/>
              </a:buClr>
              <a:buSzPts val="1800"/>
              <a:buChar char="❏"/>
            </a:pPr>
            <a:r>
              <a:rPr lang="es-ES" sz="1800"/>
              <a:t>Admite formularse recursivamente, visitando todos los nodos hasta llegar a un callejón sin salida y, reiniciar el proceso de búsqueda.</a:t>
            </a:r>
            <a:endParaRPr sz="1800"/>
          </a:p>
          <a:p>
            <a:pPr indent="-342900" lvl="0" marL="457200" marR="0" rtl="0" algn="l">
              <a:lnSpc>
                <a:spcPct val="100000"/>
              </a:lnSpc>
              <a:spcBef>
                <a:spcPts val="520"/>
              </a:spcBef>
              <a:spcAft>
                <a:spcPts val="0"/>
              </a:spcAft>
              <a:buClr>
                <a:srgbClr val="4A86E8"/>
              </a:buClr>
              <a:buSzPts val="1800"/>
              <a:buChar char="❏"/>
            </a:pPr>
            <a:r>
              <a:rPr lang="es-ES" sz="1800"/>
              <a:t>Es importante marcar como los nodos como visitados  en el orden que se visitan, y luego continuar con la recursividad de los nodos adyacentes.</a:t>
            </a:r>
            <a:endParaRPr sz="1800"/>
          </a:p>
        </p:txBody>
      </p:sp>
      <p:sp>
        <p:nvSpPr>
          <p:cNvPr id="328" name="Google Shape;328;g87d0b50373_4_76"/>
          <p:cNvSpPr/>
          <p:nvPr/>
        </p:nvSpPr>
        <p:spPr>
          <a:xfrm>
            <a:off x="1378400" y="6121372"/>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29" name="Google Shape;329;g87d0b50373_4_76"/>
          <p:cNvSpPr/>
          <p:nvPr/>
        </p:nvSpPr>
        <p:spPr>
          <a:xfrm>
            <a:off x="4345508" y="6121339"/>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30" name="Google Shape;330;g87d0b50373_4_76"/>
          <p:cNvSpPr/>
          <p:nvPr/>
        </p:nvSpPr>
        <p:spPr>
          <a:xfrm>
            <a:off x="2911150" y="6121383"/>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31" name="Google Shape;331;g87d0b50373_4_76"/>
          <p:cNvSpPr/>
          <p:nvPr/>
        </p:nvSpPr>
        <p:spPr>
          <a:xfrm>
            <a:off x="4345508" y="5037635"/>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332" name="Google Shape;332;g87d0b50373_4_76"/>
          <p:cNvSpPr/>
          <p:nvPr/>
        </p:nvSpPr>
        <p:spPr>
          <a:xfrm>
            <a:off x="7312595" y="6121366"/>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33" name="Google Shape;333;g87d0b50373_4_76"/>
          <p:cNvSpPr/>
          <p:nvPr/>
        </p:nvSpPr>
        <p:spPr>
          <a:xfrm>
            <a:off x="4357650" y="3953897"/>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34" name="Google Shape;334;g87d0b50373_4_76"/>
          <p:cNvSpPr/>
          <p:nvPr/>
        </p:nvSpPr>
        <p:spPr>
          <a:xfrm>
            <a:off x="2111900" y="4984208"/>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335" name="Google Shape;335;g87d0b50373_4_76"/>
          <p:cNvCxnSpPr>
            <a:stCxn id="334" idx="7"/>
            <a:endCxn id="333" idx="2"/>
          </p:cNvCxnSpPr>
          <p:nvPr/>
        </p:nvCxnSpPr>
        <p:spPr>
          <a:xfrm flipH="1" rot="10800000">
            <a:off x="2498560" y="4170405"/>
            <a:ext cx="1859100" cy="877200"/>
          </a:xfrm>
          <a:prstGeom prst="straightConnector1">
            <a:avLst/>
          </a:prstGeom>
          <a:noFill/>
          <a:ln cap="flat" cmpd="sng" w="9525">
            <a:solidFill>
              <a:schemeClr val="dk2"/>
            </a:solidFill>
            <a:prstDash val="solid"/>
            <a:round/>
            <a:headEnd len="sm" w="sm" type="none"/>
            <a:tailEnd len="sm" w="sm" type="none"/>
          </a:ln>
        </p:spPr>
      </p:cxnSp>
      <p:sp>
        <p:nvSpPr>
          <p:cNvPr id="336" name="Google Shape;336;g87d0b50373_4_76"/>
          <p:cNvSpPr/>
          <p:nvPr/>
        </p:nvSpPr>
        <p:spPr>
          <a:xfrm>
            <a:off x="6428833" y="4984197"/>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337" name="Google Shape;337;g87d0b50373_4_76"/>
          <p:cNvSpPr/>
          <p:nvPr/>
        </p:nvSpPr>
        <p:spPr>
          <a:xfrm>
            <a:off x="5580420" y="6121366"/>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cxnSp>
        <p:nvCxnSpPr>
          <p:cNvPr id="338" name="Google Shape;338;g87d0b50373_4_76"/>
          <p:cNvCxnSpPr>
            <a:stCxn id="337" idx="7"/>
            <a:endCxn id="336" idx="3"/>
          </p:cNvCxnSpPr>
          <p:nvPr/>
        </p:nvCxnSpPr>
        <p:spPr>
          <a:xfrm flipH="1" rot="10800000">
            <a:off x="5967080" y="5353763"/>
            <a:ext cx="528000" cy="831000"/>
          </a:xfrm>
          <a:prstGeom prst="straightConnector1">
            <a:avLst/>
          </a:prstGeom>
          <a:noFill/>
          <a:ln cap="flat" cmpd="sng" w="9525">
            <a:solidFill>
              <a:schemeClr val="dk2"/>
            </a:solidFill>
            <a:prstDash val="solid"/>
            <a:round/>
            <a:headEnd len="sm" w="sm" type="none"/>
            <a:tailEnd len="sm" w="sm" type="none"/>
          </a:ln>
        </p:spPr>
      </p:cxnSp>
      <p:cxnSp>
        <p:nvCxnSpPr>
          <p:cNvPr id="339" name="Google Shape;339;g87d0b50373_4_76"/>
          <p:cNvCxnSpPr>
            <a:stCxn id="333" idx="6"/>
            <a:endCxn id="336" idx="1"/>
          </p:cNvCxnSpPr>
          <p:nvPr/>
        </p:nvCxnSpPr>
        <p:spPr>
          <a:xfrm>
            <a:off x="4810650" y="4170347"/>
            <a:ext cx="1684500" cy="877200"/>
          </a:xfrm>
          <a:prstGeom prst="straightConnector1">
            <a:avLst/>
          </a:prstGeom>
          <a:noFill/>
          <a:ln cap="flat" cmpd="sng" w="9525">
            <a:solidFill>
              <a:schemeClr val="dk2"/>
            </a:solidFill>
            <a:prstDash val="solid"/>
            <a:round/>
            <a:headEnd len="sm" w="sm" type="none"/>
            <a:tailEnd len="sm" w="sm" type="none"/>
          </a:ln>
        </p:spPr>
      </p:cxnSp>
      <p:cxnSp>
        <p:nvCxnSpPr>
          <p:cNvPr id="340" name="Google Shape;340;g87d0b50373_4_76"/>
          <p:cNvCxnSpPr>
            <a:stCxn id="332" idx="1"/>
            <a:endCxn id="336" idx="5"/>
          </p:cNvCxnSpPr>
          <p:nvPr/>
        </p:nvCxnSpPr>
        <p:spPr>
          <a:xfrm rot="10800000">
            <a:off x="6815536" y="5353763"/>
            <a:ext cx="563400" cy="831000"/>
          </a:xfrm>
          <a:prstGeom prst="straightConnector1">
            <a:avLst/>
          </a:prstGeom>
          <a:noFill/>
          <a:ln cap="flat" cmpd="sng" w="9525">
            <a:solidFill>
              <a:schemeClr val="dk2"/>
            </a:solidFill>
            <a:prstDash val="solid"/>
            <a:round/>
            <a:headEnd len="sm" w="sm" type="none"/>
            <a:tailEnd len="sm" w="sm" type="none"/>
          </a:ln>
        </p:spPr>
      </p:cxnSp>
      <p:cxnSp>
        <p:nvCxnSpPr>
          <p:cNvPr id="341" name="Google Shape;341;g87d0b50373_4_76"/>
          <p:cNvCxnSpPr/>
          <p:nvPr/>
        </p:nvCxnSpPr>
        <p:spPr>
          <a:xfrm>
            <a:off x="4572000" y="4360147"/>
            <a:ext cx="0" cy="650700"/>
          </a:xfrm>
          <a:prstGeom prst="straightConnector1">
            <a:avLst/>
          </a:prstGeom>
          <a:noFill/>
          <a:ln cap="flat" cmpd="sng" w="9525">
            <a:solidFill>
              <a:schemeClr val="dk2"/>
            </a:solidFill>
            <a:prstDash val="solid"/>
            <a:round/>
            <a:headEnd len="sm" w="sm" type="none"/>
            <a:tailEnd len="sm" w="sm" type="none"/>
          </a:ln>
        </p:spPr>
      </p:cxnSp>
      <p:cxnSp>
        <p:nvCxnSpPr>
          <p:cNvPr id="342" name="Google Shape;342;g87d0b50373_4_76"/>
          <p:cNvCxnSpPr>
            <a:stCxn id="331" idx="4"/>
            <a:endCxn id="329" idx="0"/>
          </p:cNvCxnSpPr>
          <p:nvPr/>
        </p:nvCxnSpPr>
        <p:spPr>
          <a:xfrm>
            <a:off x="4572008" y="5470535"/>
            <a:ext cx="0" cy="650700"/>
          </a:xfrm>
          <a:prstGeom prst="straightConnector1">
            <a:avLst/>
          </a:prstGeom>
          <a:noFill/>
          <a:ln cap="flat" cmpd="sng" w="9525">
            <a:solidFill>
              <a:schemeClr val="dk2"/>
            </a:solidFill>
            <a:prstDash val="solid"/>
            <a:round/>
            <a:headEnd len="sm" w="sm" type="none"/>
            <a:tailEnd len="sm" w="sm" type="none"/>
          </a:ln>
        </p:spPr>
      </p:cxnSp>
      <p:cxnSp>
        <p:nvCxnSpPr>
          <p:cNvPr id="343" name="Google Shape;343;g87d0b50373_4_76"/>
          <p:cNvCxnSpPr>
            <a:stCxn id="334" idx="3"/>
            <a:endCxn id="328" idx="7"/>
          </p:cNvCxnSpPr>
          <p:nvPr/>
        </p:nvCxnSpPr>
        <p:spPr>
          <a:xfrm flipH="1">
            <a:off x="1765140" y="5353711"/>
            <a:ext cx="413100" cy="831000"/>
          </a:xfrm>
          <a:prstGeom prst="straightConnector1">
            <a:avLst/>
          </a:prstGeom>
          <a:noFill/>
          <a:ln cap="flat" cmpd="sng" w="9525">
            <a:solidFill>
              <a:schemeClr val="dk2"/>
            </a:solidFill>
            <a:prstDash val="solid"/>
            <a:round/>
            <a:headEnd len="sm" w="sm" type="none"/>
            <a:tailEnd len="sm" w="sm" type="none"/>
          </a:ln>
        </p:spPr>
      </p:cxnSp>
      <p:cxnSp>
        <p:nvCxnSpPr>
          <p:cNvPr id="344" name="Google Shape;344;g87d0b50373_4_76"/>
          <p:cNvCxnSpPr>
            <a:stCxn id="334" idx="5"/>
            <a:endCxn id="330" idx="1"/>
          </p:cNvCxnSpPr>
          <p:nvPr/>
        </p:nvCxnSpPr>
        <p:spPr>
          <a:xfrm>
            <a:off x="2498560" y="5353711"/>
            <a:ext cx="478800" cy="8310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87d0b50373_4_343"/>
          <p:cNvSpPr txBox="1"/>
          <p:nvPr>
            <p:ph type="title"/>
          </p:nvPr>
        </p:nvSpPr>
        <p:spPr>
          <a:xfrm>
            <a:off x="457200" y="704103"/>
            <a:ext cx="8229600" cy="10539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Pseudocódigo</a:t>
            </a:r>
            <a:endParaRPr sz="4000"/>
          </a:p>
        </p:txBody>
      </p:sp>
      <p:sp>
        <p:nvSpPr>
          <p:cNvPr id="350" name="Google Shape;350;g87d0b50373_4_343"/>
          <p:cNvSpPr txBox="1"/>
          <p:nvPr>
            <p:ph idx="1" type="body"/>
          </p:nvPr>
        </p:nvSpPr>
        <p:spPr>
          <a:xfrm>
            <a:off x="424025" y="1575600"/>
            <a:ext cx="8229600" cy="5282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SzPts val="1100"/>
              <a:buNone/>
            </a:pPr>
            <a:r>
              <a:rPr b="1" i="1" lang="es-ES" sz="1700"/>
              <a:t>Depth-First Search Algorithm:</a:t>
            </a:r>
            <a:endParaRPr i="1"/>
          </a:p>
          <a:p>
            <a:pPr indent="457200" lvl="0" marL="0" rtl="0" algn="l">
              <a:lnSpc>
                <a:spcPct val="100000"/>
              </a:lnSpc>
              <a:spcBef>
                <a:spcPts val="520"/>
              </a:spcBef>
              <a:spcAft>
                <a:spcPts val="0"/>
              </a:spcAft>
              <a:buSzPts val="2470"/>
              <a:buNone/>
            </a:pPr>
            <a:r>
              <a:rPr b="1" lang="es-ES" sz="1200">
                <a:solidFill>
                  <a:srgbClr val="674EA7"/>
                </a:solidFill>
                <a:latin typeface="Courier New"/>
                <a:ea typeface="Courier New"/>
                <a:cs typeface="Courier New"/>
                <a:sym typeface="Courier New"/>
              </a:rPr>
              <a:t>DFS-iterative</a:t>
            </a:r>
            <a:r>
              <a:rPr lang="es-ES" sz="1200">
                <a:latin typeface="Courier New"/>
                <a:ea typeface="Courier New"/>
                <a:cs typeface="Courier New"/>
                <a:sym typeface="Courier New"/>
              </a:rPr>
              <a:t>(G, s): </a:t>
            </a:r>
            <a:r>
              <a:rPr lang="es-ES" sz="1200">
                <a:solidFill>
                  <a:srgbClr val="3C78D8"/>
                </a:solidFill>
                <a:latin typeface="Courier New"/>
                <a:ea typeface="Courier New"/>
                <a:cs typeface="Courier New"/>
                <a:sym typeface="Courier New"/>
              </a:rPr>
              <a:t>//Where G is graph and s is source vertex</a:t>
            </a:r>
            <a:endParaRPr sz="1200">
              <a:solidFill>
                <a:srgbClr val="3C78D8"/>
              </a:solidFill>
              <a:latin typeface="Courier New"/>
              <a:ea typeface="Courier New"/>
              <a:cs typeface="Courier New"/>
              <a:sym typeface="Courier New"/>
            </a:endParaRPr>
          </a:p>
          <a:p>
            <a:pPr indent="457200" lvl="0" marL="457200" rtl="0" algn="l">
              <a:lnSpc>
                <a:spcPct val="100000"/>
              </a:lnSpc>
              <a:spcBef>
                <a:spcPts val="520"/>
              </a:spcBef>
              <a:spcAft>
                <a:spcPts val="0"/>
              </a:spcAft>
              <a:buSzPts val="2470"/>
              <a:buNone/>
            </a:pPr>
            <a:r>
              <a:rPr lang="es-ES" sz="1200">
                <a:latin typeface="Courier New"/>
                <a:ea typeface="Courier New"/>
                <a:cs typeface="Courier New"/>
                <a:sym typeface="Courier New"/>
              </a:rPr>
              <a:t>let S be stack</a:t>
            </a:r>
            <a:endParaRPr sz="1200">
              <a:latin typeface="Courier New"/>
              <a:ea typeface="Courier New"/>
              <a:cs typeface="Courier New"/>
              <a:sym typeface="Courier New"/>
            </a:endParaRPr>
          </a:p>
          <a:p>
            <a:pPr indent="457200" lvl="0" marL="457200" rtl="0" algn="l">
              <a:lnSpc>
                <a:spcPct val="100000"/>
              </a:lnSpc>
              <a:spcBef>
                <a:spcPts val="520"/>
              </a:spcBef>
              <a:spcAft>
                <a:spcPts val="0"/>
              </a:spcAft>
              <a:buSzPts val="2470"/>
              <a:buNone/>
            </a:pPr>
            <a:r>
              <a:rPr lang="es-ES" sz="1200">
                <a:latin typeface="Courier New"/>
                <a:ea typeface="Courier New"/>
                <a:cs typeface="Courier New"/>
                <a:sym typeface="Courier New"/>
              </a:rPr>
              <a:t>S.push(s) </a:t>
            </a:r>
            <a:r>
              <a:rPr lang="es-ES" sz="1200">
                <a:solidFill>
                  <a:srgbClr val="3C78D8"/>
                </a:solidFill>
                <a:latin typeface="Courier New"/>
                <a:ea typeface="Courier New"/>
                <a:cs typeface="Courier New"/>
                <a:sym typeface="Courier New"/>
              </a:rPr>
              <a:t> //Inserting s in stack</a:t>
            </a:r>
            <a:r>
              <a:rPr lang="es-ES" sz="1200">
                <a:latin typeface="Courier New"/>
                <a:ea typeface="Courier New"/>
                <a:cs typeface="Courier New"/>
                <a:sym typeface="Courier New"/>
              </a:rPr>
              <a:t> </a:t>
            </a:r>
            <a:endParaRPr sz="1200">
              <a:latin typeface="Courier New"/>
              <a:ea typeface="Courier New"/>
              <a:cs typeface="Courier New"/>
              <a:sym typeface="Courier New"/>
            </a:endParaRPr>
          </a:p>
          <a:p>
            <a:pPr indent="457200" lvl="0" marL="457200" rtl="0" algn="l">
              <a:lnSpc>
                <a:spcPct val="100000"/>
              </a:lnSpc>
              <a:spcBef>
                <a:spcPts val="520"/>
              </a:spcBef>
              <a:spcAft>
                <a:spcPts val="0"/>
              </a:spcAft>
              <a:buSzPts val="2470"/>
              <a:buNone/>
            </a:pPr>
            <a:r>
              <a:rPr lang="es-ES" sz="1200">
                <a:latin typeface="Courier New"/>
                <a:ea typeface="Courier New"/>
                <a:cs typeface="Courier New"/>
                <a:sym typeface="Courier New"/>
              </a:rPr>
              <a:t>mark s as visited</a:t>
            </a:r>
            <a:endParaRPr sz="1200">
              <a:latin typeface="Courier New"/>
              <a:ea typeface="Courier New"/>
              <a:cs typeface="Courier New"/>
              <a:sym typeface="Courier New"/>
            </a:endParaRPr>
          </a:p>
          <a:p>
            <a:pPr indent="457200" lvl="0" marL="457200" rtl="0" algn="l">
              <a:lnSpc>
                <a:spcPct val="100000"/>
              </a:lnSpc>
              <a:spcBef>
                <a:spcPts val="520"/>
              </a:spcBef>
              <a:spcAft>
                <a:spcPts val="0"/>
              </a:spcAft>
              <a:buSzPts val="2470"/>
              <a:buNone/>
            </a:pPr>
            <a:r>
              <a:rPr b="1" lang="es-ES" sz="1200">
                <a:solidFill>
                  <a:srgbClr val="CC0000"/>
                </a:solidFill>
                <a:latin typeface="Courier New"/>
                <a:ea typeface="Courier New"/>
                <a:cs typeface="Courier New"/>
                <a:sym typeface="Courier New"/>
              </a:rPr>
              <a:t>while</a:t>
            </a:r>
            <a:r>
              <a:rPr lang="es-ES" sz="1200">
                <a:latin typeface="Courier New"/>
                <a:ea typeface="Courier New"/>
                <a:cs typeface="Courier New"/>
                <a:sym typeface="Courier New"/>
              </a:rPr>
              <a:t>(S is not empty):</a:t>
            </a:r>
            <a:endParaRPr sz="1200">
              <a:latin typeface="Courier New"/>
              <a:ea typeface="Courier New"/>
              <a:cs typeface="Courier New"/>
              <a:sym typeface="Courier New"/>
            </a:endParaRPr>
          </a:p>
          <a:p>
            <a:pPr indent="457200" lvl="0" marL="914400" rtl="0" algn="l">
              <a:lnSpc>
                <a:spcPct val="100000"/>
              </a:lnSpc>
              <a:spcBef>
                <a:spcPts val="520"/>
              </a:spcBef>
              <a:spcAft>
                <a:spcPts val="0"/>
              </a:spcAft>
              <a:buSzPts val="2470"/>
              <a:buNone/>
            </a:pPr>
            <a:r>
              <a:rPr lang="es-ES" sz="1200">
                <a:solidFill>
                  <a:srgbClr val="3C78D8"/>
                </a:solidFill>
                <a:latin typeface="Courier New"/>
                <a:ea typeface="Courier New"/>
                <a:cs typeface="Courier New"/>
                <a:sym typeface="Courier New"/>
              </a:rPr>
              <a:t>//Pop a vertex from stack to visit next</a:t>
            </a:r>
            <a:endParaRPr sz="1200">
              <a:latin typeface="Courier New"/>
              <a:ea typeface="Courier New"/>
              <a:cs typeface="Courier New"/>
              <a:sym typeface="Courier New"/>
            </a:endParaRPr>
          </a:p>
          <a:p>
            <a:pPr indent="457200" lvl="0" marL="914400" rtl="0" algn="l">
              <a:lnSpc>
                <a:spcPct val="100000"/>
              </a:lnSpc>
              <a:spcBef>
                <a:spcPts val="520"/>
              </a:spcBef>
              <a:spcAft>
                <a:spcPts val="0"/>
              </a:spcAft>
              <a:buSzPts val="2470"/>
              <a:buNone/>
            </a:pPr>
            <a:r>
              <a:rPr lang="es-ES" sz="1200">
                <a:latin typeface="Courier New"/>
                <a:ea typeface="Courier New"/>
                <a:cs typeface="Courier New"/>
                <a:sym typeface="Courier New"/>
              </a:rPr>
              <a:t>v  =  S.top( )</a:t>
            </a:r>
            <a:endParaRPr sz="1200">
              <a:latin typeface="Courier New"/>
              <a:ea typeface="Courier New"/>
              <a:cs typeface="Courier New"/>
              <a:sym typeface="Courier New"/>
            </a:endParaRPr>
          </a:p>
          <a:p>
            <a:pPr indent="457200" lvl="0" marL="914400" rtl="0" algn="l">
              <a:lnSpc>
                <a:spcPct val="100000"/>
              </a:lnSpc>
              <a:spcBef>
                <a:spcPts val="520"/>
              </a:spcBef>
              <a:spcAft>
                <a:spcPts val="0"/>
              </a:spcAft>
              <a:buSzPts val="2470"/>
              <a:buNone/>
            </a:pPr>
            <a:r>
              <a:rPr lang="es-ES" sz="1200">
                <a:latin typeface="Courier New"/>
                <a:ea typeface="Courier New"/>
                <a:cs typeface="Courier New"/>
                <a:sym typeface="Courier New"/>
              </a:rPr>
              <a:t>S.pop( )</a:t>
            </a:r>
            <a:endParaRPr sz="1200">
              <a:latin typeface="Courier New"/>
              <a:ea typeface="Courier New"/>
              <a:cs typeface="Courier New"/>
              <a:sym typeface="Courier New"/>
            </a:endParaRPr>
          </a:p>
          <a:p>
            <a:pPr indent="457200" lvl="0" marL="914400" rtl="0" algn="l">
              <a:lnSpc>
                <a:spcPct val="100000"/>
              </a:lnSpc>
              <a:spcBef>
                <a:spcPts val="520"/>
              </a:spcBef>
              <a:spcAft>
                <a:spcPts val="0"/>
              </a:spcAft>
              <a:buSzPts val="2470"/>
              <a:buNone/>
            </a:pPr>
            <a:r>
              <a:rPr lang="es-ES" sz="1200">
                <a:solidFill>
                  <a:srgbClr val="3C78D8"/>
                </a:solidFill>
                <a:latin typeface="Courier New"/>
                <a:ea typeface="Courier New"/>
                <a:cs typeface="Courier New"/>
                <a:sym typeface="Courier New"/>
              </a:rPr>
              <a:t>//Push all the neighbours of v in stack that are not visited </a:t>
            </a:r>
            <a:endParaRPr sz="1200">
              <a:solidFill>
                <a:srgbClr val="3C78D8"/>
              </a:solidFill>
              <a:latin typeface="Courier New"/>
              <a:ea typeface="Courier New"/>
              <a:cs typeface="Courier New"/>
              <a:sym typeface="Courier New"/>
            </a:endParaRPr>
          </a:p>
          <a:p>
            <a:pPr indent="457200" lvl="0" marL="914400" rtl="0" algn="l">
              <a:lnSpc>
                <a:spcPct val="100000"/>
              </a:lnSpc>
              <a:spcBef>
                <a:spcPts val="520"/>
              </a:spcBef>
              <a:spcAft>
                <a:spcPts val="0"/>
              </a:spcAft>
              <a:buSzPts val="2470"/>
              <a:buNone/>
            </a:pPr>
            <a:r>
              <a:rPr b="1" lang="es-ES" sz="1200">
                <a:solidFill>
                  <a:srgbClr val="CC0000"/>
                </a:solidFill>
                <a:latin typeface="Courier New"/>
                <a:ea typeface="Courier New"/>
                <a:cs typeface="Courier New"/>
                <a:sym typeface="Courier New"/>
              </a:rPr>
              <a:t>for</a:t>
            </a:r>
            <a:r>
              <a:rPr lang="es-ES" sz="1200">
                <a:latin typeface="Courier New"/>
                <a:ea typeface="Courier New"/>
                <a:cs typeface="Courier New"/>
                <a:sym typeface="Courier New"/>
              </a:rPr>
              <a:t> all neighbours w of v in Graph G:</a:t>
            </a:r>
            <a:endParaRPr sz="1200">
              <a:latin typeface="Courier New"/>
              <a:ea typeface="Courier New"/>
              <a:cs typeface="Courier New"/>
              <a:sym typeface="Courier New"/>
            </a:endParaRPr>
          </a:p>
          <a:p>
            <a:pPr indent="457200" lvl="0" marL="1371600" rtl="0" algn="l">
              <a:lnSpc>
                <a:spcPct val="100000"/>
              </a:lnSpc>
              <a:spcBef>
                <a:spcPts val="520"/>
              </a:spcBef>
              <a:spcAft>
                <a:spcPts val="0"/>
              </a:spcAft>
              <a:buSzPts val="2470"/>
              <a:buNone/>
            </a:pPr>
            <a:r>
              <a:rPr b="1" lang="es-ES" sz="1200">
                <a:solidFill>
                  <a:srgbClr val="CC0000"/>
                </a:solidFill>
                <a:latin typeface="Courier New"/>
                <a:ea typeface="Courier New"/>
                <a:cs typeface="Courier New"/>
                <a:sym typeface="Courier New"/>
              </a:rPr>
              <a:t>if</a:t>
            </a:r>
            <a:r>
              <a:rPr lang="es-ES" sz="1200">
                <a:solidFill>
                  <a:srgbClr val="CC0000"/>
                </a:solidFill>
                <a:latin typeface="Courier New"/>
                <a:ea typeface="Courier New"/>
                <a:cs typeface="Courier New"/>
                <a:sym typeface="Courier New"/>
              </a:rPr>
              <a:t> </a:t>
            </a:r>
            <a:r>
              <a:rPr lang="es-ES" sz="1200">
                <a:latin typeface="Courier New"/>
                <a:ea typeface="Courier New"/>
                <a:cs typeface="Courier New"/>
                <a:sym typeface="Courier New"/>
              </a:rPr>
              <a:t>w is not visited :</a:t>
            </a:r>
            <a:endParaRPr sz="1200">
              <a:latin typeface="Courier New"/>
              <a:ea typeface="Courier New"/>
              <a:cs typeface="Courier New"/>
              <a:sym typeface="Courier New"/>
            </a:endParaRPr>
          </a:p>
          <a:p>
            <a:pPr indent="457200" lvl="0" marL="1828800" rtl="0" algn="l">
              <a:lnSpc>
                <a:spcPct val="100000"/>
              </a:lnSpc>
              <a:spcBef>
                <a:spcPts val="520"/>
              </a:spcBef>
              <a:spcAft>
                <a:spcPts val="0"/>
              </a:spcAft>
              <a:buSzPts val="2470"/>
              <a:buNone/>
            </a:pPr>
            <a:r>
              <a:rPr lang="es-ES" sz="1200">
                <a:latin typeface="Courier New"/>
                <a:ea typeface="Courier New"/>
                <a:cs typeface="Courier New"/>
                <a:sym typeface="Courier New"/>
              </a:rPr>
              <a:t>S.push(w)         </a:t>
            </a:r>
            <a:endParaRPr sz="1200">
              <a:latin typeface="Courier New"/>
              <a:ea typeface="Courier New"/>
              <a:cs typeface="Courier New"/>
              <a:sym typeface="Courier New"/>
            </a:endParaRPr>
          </a:p>
          <a:p>
            <a:pPr indent="-117475" lvl="0" marL="731520" rtl="0" algn="l">
              <a:lnSpc>
                <a:spcPct val="100000"/>
              </a:lnSpc>
              <a:spcBef>
                <a:spcPts val="520"/>
              </a:spcBef>
              <a:spcAft>
                <a:spcPts val="0"/>
              </a:spcAft>
              <a:buSzPts val="2470"/>
              <a:buNone/>
            </a:pPr>
            <a:r>
              <a:rPr lang="es-ES" sz="1200">
                <a:latin typeface="Courier New"/>
                <a:ea typeface="Courier New"/>
                <a:cs typeface="Courier New"/>
                <a:sym typeface="Courier New"/>
              </a:rPr>
              <a:t>                 	mark w as visited</a:t>
            </a:r>
            <a:endParaRPr sz="1200">
              <a:latin typeface="Courier New"/>
              <a:ea typeface="Courier New"/>
              <a:cs typeface="Courier New"/>
              <a:sym typeface="Courier New"/>
            </a:endParaRPr>
          </a:p>
          <a:p>
            <a:pPr indent="457200" lvl="0" marL="0" rtl="0" algn="l">
              <a:lnSpc>
                <a:spcPct val="115000"/>
              </a:lnSpc>
              <a:spcBef>
                <a:spcPts val="1800"/>
              </a:spcBef>
              <a:spcAft>
                <a:spcPts val="0"/>
              </a:spcAft>
              <a:buClr>
                <a:schemeClr val="dk1"/>
              </a:buClr>
              <a:buSzPts val="1100"/>
              <a:buFont typeface="Arial"/>
              <a:buNone/>
            </a:pPr>
            <a:r>
              <a:rPr b="1" lang="es-ES" sz="1200">
                <a:solidFill>
                  <a:srgbClr val="674EA7"/>
                </a:solidFill>
                <a:latin typeface="Courier New"/>
                <a:ea typeface="Courier New"/>
                <a:cs typeface="Courier New"/>
                <a:sym typeface="Courier New"/>
              </a:rPr>
              <a:t>DFS-recursive</a:t>
            </a:r>
            <a:r>
              <a:rPr lang="es-ES" sz="1200">
                <a:latin typeface="Courier New"/>
                <a:ea typeface="Courier New"/>
                <a:cs typeface="Courier New"/>
                <a:sym typeface="Courier New"/>
              </a:rPr>
              <a:t>(G, s): </a:t>
            </a:r>
            <a:br>
              <a:rPr lang="es-ES" sz="1200">
                <a:latin typeface="Courier New"/>
                <a:ea typeface="Courier New"/>
                <a:cs typeface="Courier New"/>
                <a:sym typeface="Courier New"/>
              </a:rPr>
            </a:br>
            <a:r>
              <a:rPr lang="es-ES" sz="1200">
                <a:latin typeface="Courier New"/>
                <a:ea typeface="Courier New"/>
                <a:cs typeface="Courier New"/>
                <a:sym typeface="Courier New"/>
              </a:rPr>
              <a:t>		mark s as visited</a:t>
            </a:r>
            <a:br>
              <a:rPr lang="es-ES" sz="1200">
                <a:latin typeface="Courier New"/>
                <a:ea typeface="Courier New"/>
                <a:cs typeface="Courier New"/>
                <a:sym typeface="Courier New"/>
              </a:rPr>
            </a:br>
            <a:r>
              <a:rPr lang="es-ES" sz="1200">
                <a:latin typeface="Courier New"/>
                <a:ea typeface="Courier New"/>
                <a:cs typeface="Courier New"/>
                <a:sym typeface="Courier New"/>
              </a:rPr>
              <a:t>		</a:t>
            </a:r>
            <a:r>
              <a:rPr b="1" lang="es-ES" sz="1200">
                <a:solidFill>
                  <a:srgbClr val="CC0000"/>
                </a:solidFill>
                <a:latin typeface="Courier New"/>
                <a:ea typeface="Courier New"/>
                <a:cs typeface="Courier New"/>
                <a:sym typeface="Courier New"/>
              </a:rPr>
              <a:t>for</a:t>
            </a:r>
            <a:r>
              <a:rPr lang="es-ES" sz="1200">
                <a:latin typeface="Courier New"/>
                <a:ea typeface="Courier New"/>
                <a:cs typeface="Courier New"/>
                <a:sym typeface="Courier New"/>
              </a:rPr>
              <a:t> all neighbours w of s in Graph G:</a:t>
            </a:r>
            <a:br>
              <a:rPr lang="es-ES" sz="1200">
                <a:latin typeface="Courier New"/>
                <a:ea typeface="Courier New"/>
                <a:cs typeface="Courier New"/>
                <a:sym typeface="Courier New"/>
              </a:rPr>
            </a:br>
            <a:r>
              <a:rPr lang="es-ES" sz="1200">
                <a:latin typeface="Courier New"/>
                <a:ea typeface="Courier New"/>
                <a:cs typeface="Courier New"/>
                <a:sym typeface="Courier New"/>
              </a:rPr>
              <a:t>			</a:t>
            </a:r>
            <a:r>
              <a:rPr b="1" lang="es-ES" sz="1200">
                <a:solidFill>
                  <a:srgbClr val="CC0000"/>
                </a:solidFill>
                <a:latin typeface="Courier New"/>
                <a:ea typeface="Courier New"/>
                <a:cs typeface="Courier New"/>
                <a:sym typeface="Courier New"/>
              </a:rPr>
              <a:t>if</a:t>
            </a:r>
            <a:r>
              <a:rPr lang="es-ES" sz="1200">
                <a:solidFill>
                  <a:srgbClr val="CC0000"/>
                </a:solidFill>
                <a:latin typeface="Courier New"/>
                <a:ea typeface="Courier New"/>
                <a:cs typeface="Courier New"/>
                <a:sym typeface="Courier New"/>
              </a:rPr>
              <a:t> </a:t>
            </a:r>
            <a:r>
              <a:rPr lang="es-ES" sz="1200">
                <a:latin typeface="Courier New"/>
                <a:ea typeface="Courier New"/>
                <a:cs typeface="Courier New"/>
                <a:sym typeface="Courier New"/>
              </a:rPr>
              <a:t>w is not visited:</a:t>
            </a:r>
            <a:br>
              <a:rPr lang="es-ES" sz="1200">
                <a:latin typeface="Courier New"/>
                <a:ea typeface="Courier New"/>
                <a:cs typeface="Courier New"/>
                <a:sym typeface="Courier New"/>
              </a:rPr>
            </a:br>
            <a:r>
              <a:rPr lang="es-ES" sz="1200">
                <a:latin typeface="Courier New"/>
                <a:ea typeface="Courier New"/>
                <a:cs typeface="Courier New"/>
                <a:sym typeface="Courier New"/>
              </a:rPr>
              <a:t>				</a:t>
            </a:r>
            <a:r>
              <a:rPr b="1" lang="es-ES" sz="1200">
                <a:solidFill>
                  <a:srgbClr val="674EA7"/>
                </a:solidFill>
                <a:latin typeface="Courier New"/>
                <a:ea typeface="Courier New"/>
                <a:cs typeface="Courier New"/>
                <a:sym typeface="Courier New"/>
              </a:rPr>
              <a:t>DFS-recursive</a:t>
            </a:r>
            <a:r>
              <a:rPr lang="es-ES" sz="1200">
                <a:latin typeface="Courier New"/>
                <a:ea typeface="Courier New"/>
                <a:cs typeface="Courier New"/>
                <a:sym typeface="Courier New"/>
              </a:rPr>
              <a:t>(G, w)</a:t>
            </a:r>
            <a:endParaRPr sz="12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87d0b50373_4_349"/>
          <p:cNvSpPr txBox="1"/>
          <p:nvPr>
            <p:ph type="title"/>
          </p:nvPr>
        </p:nvSpPr>
        <p:spPr>
          <a:xfrm>
            <a:off x="457200" y="704097"/>
            <a:ext cx="8229600" cy="863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¿Qué es un algoritmo?</a:t>
            </a:r>
            <a:endParaRPr/>
          </a:p>
        </p:txBody>
      </p:sp>
      <p:sp>
        <p:nvSpPr>
          <p:cNvPr id="356" name="Google Shape;356;g87d0b50373_4_349"/>
          <p:cNvSpPr txBox="1"/>
          <p:nvPr>
            <p:ph idx="1" type="body"/>
          </p:nvPr>
        </p:nvSpPr>
        <p:spPr>
          <a:xfrm>
            <a:off x="490375" y="1567199"/>
            <a:ext cx="8229600" cy="4967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800"/>
              </a:spcBef>
              <a:spcAft>
                <a:spcPts val="0"/>
              </a:spcAft>
              <a:buSzPts val="1100"/>
              <a:buNone/>
            </a:pPr>
            <a:r>
              <a:rPr lang="es-ES" sz="1800"/>
              <a:t>Un algoritmo es un conjunto ordenado de instrucciones bien definidas, no-ambiguas y finitas que permite resolver un determinado problema computacional. </a:t>
            </a:r>
            <a:br>
              <a:rPr lang="es-ES" sz="1800"/>
            </a:br>
            <a:r>
              <a:rPr lang="es-ES" sz="1800"/>
              <a:t>Un corolario de esta definición no dice que, un determinado problema computacional puede ser resuelto por diversos (infinitos) algoritmos.</a:t>
            </a:r>
            <a:endParaRPr sz="1800"/>
          </a:p>
          <a:p>
            <a:pPr indent="0" lvl="0" marL="0" rtl="0" algn="just">
              <a:lnSpc>
                <a:spcPct val="115000"/>
              </a:lnSpc>
              <a:spcBef>
                <a:spcPts val="1800"/>
              </a:spcBef>
              <a:spcAft>
                <a:spcPts val="0"/>
              </a:spcAft>
              <a:buSzPts val="1100"/>
              <a:buNone/>
            </a:pPr>
            <a:r>
              <a:rPr lang="es-ES" sz="1800"/>
              <a:t>A partir de esto existen varios principios “importantes” para el buen diseño de algoritmos, como pueden ser:</a:t>
            </a:r>
            <a:endParaRPr sz="1800"/>
          </a:p>
          <a:p>
            <a:pPr indent="-342900" lvl="0" marL="457200" rtl="0" algn="just">
              <a:lnSpc>
                <a:spcPct val="115000"/>
              </a:lnSpc>
              <a:spcBef>
                <a:spcPts val="1800"/>
              </a:spcBef>
              <a:spcAft>
                <a:spcPts val="0"/>
              </a:spcAft>
              <a:buClr>
                <a:srgbClr val="4A86E8"/>
              </a:buClr>
              <a:buSzPts val="1800"/>
              <a:buChar char="❖"/>
            </a:pPr>
            <a:r>
              <a:rPr lang="es-ES" sz="1800"/>
              <a:t>Un buen diseñador de algoritmos debe negarse a estar satisfecho con su primera solución.</a:t>
            </a:r>
            <a:endParaRPr sz="1800"/>
          </a:p>
          <a:p>
            <a:pPr indent="-342900" lvl="0" marL="457200" rtl="0" algn="just">
              <a:lnSpc>
                <a:spcPct val="115000"/>
              </a:lnSpc>
              <a:spcBef>
                <a:spcPts val="0"/>
              </a:spcBef>
              <a:spcAft>
                <a:spcPts val="0"/>
              </a:spcAft>
              <a:buClr>
                <a:srgbClr val="4A86E8"/>
              </a:buClr>
              <a:buSzPts val="1800"/>
              <a:buChar char="❖"/>
            </a:pPr>
            <a:r>
              <a:rPr lang="es-ES" sz="1800"/>
              <a:t>El buen diseñador de algoritmos debería pensar en forma de mantra, se puede hacer mejor?</a:t>
            </a:r>
            <a:endParaRPr sz="1800"/>
          </a:p>
          <a:p>
            <a:pPr indent="-342900" lvl="0" marL="457200" rtl="0" algn="just">
              <a:lnSpc>
                <a:spcPct val="115000"/>
              </a:lnSpc>
              <a:spcBef>
                <a:spcPts val="0"/>
              </a:spcBef>
              <a:spcAft>
                <a:spcPts val="0"/>
              </a:spcAft>
              <a:buClr>
                <a:srgbClr val="4A86E8"/>
              </a:buClr>
              <a:buSzPts val="1800"/>
              <a:buChar char="❖"/>
            </a:pPr>
            <a:r>
              <a:rPr lang="es-ES" sz="1800"/>
              <a:t>La primer solución que se nos ocurre o la solución más obvia generalmente no es la mejor.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a402f13d07_1_0"/>
          <p:cNvSpPr txBox="1"/>
          <p:nvPr>
            <p:ph type="ctrTitle"/>
          </p:nvPr>
        </p:nvSpPr>
        <p:spPr>
          <a:xfrm>
            <a:off x="533400" y="1371600"/>
            <a:ext cx="7851600" cy="809400"/>
          </a:xfrm>
          <a:prstGeom prst="rect">
            <a:avLst/>
          </a:prstGeom>
          <a:noFill/>
          <a:ln>
            <a:noFill/>
          </a:ln>
        </p:spPr>
        <p:txBody>
          <a:bodyPr anchorCtr="0" anchor="b" bIns="0" lIns="0" spcFirstLastPara="1" rIns="18275" wrap="square" tIns="0">
            <a:noAutofit/>
          </a:bodyPr>
          <a:lstStyle/>
          <a:p>
            <a:pPr indent="0" lvl="0" marL="0" rtl="0" algn="l">
              <a:lnSpc>
                <a:spcPct val="100000"/>
              </a:lnSpc>
              <a:spcBef>
                <a:spcPts val="0"/>
              </a:spcBef>
              <a:spcAft>
                <a:spcPts val="0"/>
              </a:spcAft>
              <a:buClr>
                <a:srgbClr val="4CE0EA"/>
              </a:buClr>
              <a:buSzPts val="5600"/>
              <a:buFont typeface="Calibri"/>
              <a:buNone/>
            </a:pPr>
            <a:r>
              <a:rPr lang="es-ES"/>
              <a:t>Contenido</a:t>
            </a:r>
            <a:endParaRPr/>
          </a:p>
        </p:txBody>
      </p:sp>
      <p:sp>
        <p:nvSpPr>
          <p:cNvPr id="117" name="Google Shape;117;ga402f13d07_1_0"/>
          <p:cNvSpPr txBox="1"/>
          <p:nvPr>
            <p:ph idx="1" type="subTitle"/>
          </p:nvPr>
        </p:nvSpPr>
        <p:spPr>
          <a:xfrm>
            <a:off x="273650" y="2181000"/>
            <a:ext cx="8114400" cy="4063500"/>
          </a:xfrm>
          <a:prstGeom prst="rect">
            <a:avLst/>
          </a:prstGeom>
          <a:noFill/>
          <a:ln>
            <a:noFill/>
          </a:ln>
        </p:spPr>
        <p:txBody>
          <a:bodyPr anchorCtr="0" anchor="t" bIns="45700" lIns="0" spcFirstLastPara="1" rIns="18275" wrap="square" tIns="45700">
            <a:noAutofit/>
          </a:bodyPr>
          <a:lstStyle/>
          <a:p>
            <a:pPr indent="0" lvl="0" marL="0" marR="0" rtl="0" algn="l">
              <a:lnSpc>
                <a:spcPct val="90000"/>
              </a:lnSpc>
              <a:spcBef>
                <a:spcPts val="0"/>
              </a:spcBef>
              <a:spcAft>
                <a:spcPts val="0"/>
              </a:spcAft>
              <a:buSzPts val="2285"/>
              <a:buNone/>
            </a:pPr>
            <a:r>
              <a:t/>
            </a:r>
            <a:endParaRPr sz="2205"/>
          </a:p>
          <a:p>
            <a:pPr indent="-368617" lvl="0" marL="457200" marR="0" rtl="0" algn="l">
              <a:lnSpc>
                <a:spcPct val="115000"/>
              </a:lnSpc>
              <a:spcBef>
                <a:spcPts val="0"/>
              </a:spcBef>
              <a:spcAft>
                <a:spcPts val="0"/>
              </a:spcAft>
              <a:buSzPts val="2205"/>
              <a:buChar char="★"/>
            </a:pPr>
            <a:r>
              <a:rPr lang="es-ES" sz="2205"/>
              <a:t>Teoría de grafos, definiciones, conceptos y ejemplos generales</a:t>
            </a:r>
            <a:endParaRPr sz="2400"/>
          </a:p>
          <a:p>
            <a:pPr indent="-368617" lvl="0" marL="457200" marR="0" rtl="0" algn="l">
              <a:lnSpc>
                <a:spcPct val="115000"/>
              </a:lnSpc>
              <a:spcBef>
                <a:spcPts val="0"/>
              </a:spcBef>
              <a:spcAft>
                <a:spcPts val="0"/>
              </a:spcAft>
              <a:buSzPts val="2205"/>
              <a:buChar char="★"/>
            </a:pPr>
            <a:r>
              <a:rPr lang="es-ES" sz="2390"/>
              <a:t>Aclaraciones puntuales sobre grafos</a:t>
            </a:r>
            <a:endParaRPr sz="2400"/>
          </a:p>
          <a:p>
            <a:pPr indent="-368617" lvl="0" marL="457200" marR="0" rtl="0" algn="l">
              <a:lnSpc>
                <a:spcPct val="115000"/>
              </a:lnSpc>
              <a:spcBef>
                <a:spcPts val="0"/>
              </a:spcBef>
              <a:spcAft>
                <a:spcPts val="0"/>
              </a:spcAft>
              <a:buSzPts val="2205"/>
              <a:buChar char="★"/>
            </a:pPr>
            <a:r>
              <a:rPr lang="es-ES" sz="2400"/>
              <a:t>Tipos de grafos, de representaciones y sus definiciones</a:t>
            </a:r>
            <a:endParaRPr sz="2400"/>
          </a:p>
          <a:p>
            <a:pPr indent="-379095" lvl="0" marL="457200" marR="0" rtl="0" algn="l">
              <a:lnSpc>
                <a:spcPct val="115000"/>
              </a:lnSpc>
              <a:spcBef>
                <a:spcPts val="0"/>
              </a:spcBef>
              <a:spcAft>
                <a:spcPts val="0"/>
              </a:spcAft>
              <a:buSzPts val="2370"/>
              <a:buChar char="★"/>
            </a:pPr>
            <a:r>
              <a:rPr lang="es-ES" sz="2500"/>
              <a:t>Recorridos básicos de grafos (BFS y DFS)</a:t>
            </a:r>
            <a:endParaRPr sz="2500"/>
          </a:p>
          <a:p>
            <a:pPr indent="-379095" lvl="0" marL="457200" marR="0" rtl="0" algn="l">
              <a:lnSpc>
                <a:spcPct val="115000"/>
              </a:lnSpc>
              <a:spcBef>
                <a:spcPts val="0"/>
              </a:spcBef>
              <a:spcAft>
                <a:spcPts val="0"/>
              </a:spcAft>
              <a:buSzPts val="2370"/>
              <a:buChar char="★"/>
            </a:pPr>
            <a:r>
              <a:rPr lang="es-ES" sz="2500"/>
              <a:t>Análisis de la complejidad algorítmica</a:t>
            </a:r>
            <a:endParaRPr sz="2500"/>
          </a:p>
          <a:p>
            <a:pPr indent="-387350" lvl="0" marL="457200" marR="0" rtl="0" algn="l">
              <a:lnSpc>
                <a:spcPct val="115000"/>
              </a:lnSpc>
              <a:spcBef>
                <a:spcPts val="0"/>
              </a:spcBef>
              <a:spcAft>
                <a:spcPts val="0"/>
              </a:spcAft>
              <a:buSzPts val="2500"/>
              <a:buChar char="★"/>
            </a:pPr>
            <a:r>
              <a:rPr lang="es-ES" sz="2500"/>
              <a:t>BigO notation &amp; ejercicios explicativos</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a402f13d07_1_13"/>
          <p:cNvSpPr txBox="1"/>
          <p:nvPr>
            <p:ph type="title"/>
          </p:nvPr>
        </p:nvSpPr>
        <p:spPr>
          <a:xfrm>
            <a:off x="457200" y="704097"/>
            <a:ext cx="8229600" cy="863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¿Mejor algoritmo o peor algoritmo?</a:t>
            </a:r>
            <a:endParaRPr/>
          </a:p>
        </p:txBody>
      </p:sp>
      <p:sp>
        <p:nvSpPr>
          <p:cNvPr id="362" name="Google Shape;362;ga402f13d07_1_13"/>
          <p:cNvSpPr txBox="1"/>
          <p:nvPr>
            <p:ph idx="1" type="body"/>
          </p:nvPr>
        </p:nvSpPr>
        <p:spPr>
          <a:xfrm>
            <a:off x="490375" y="1567199"/>
            <a:ext cx="8229600" cy="4967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800"/>
              </a:spcBef>
              <a:spcAft>
                <a:spcPts val="0"/>
              </a:spcAft>
              <a:buSzPts val="1710"/>
              <a:buNone/>
            </a:pPr>
            <a:r>
              <a:rPr lang="es-ES" sz="1800"/>
              <a:t>¿Cómo podemos poner juicio de valor a un determinado algoritmo?</a:t>
            </a:r>
            <a:endParaRPr sz="1800"/>
          </a:p>
          <a:p>
            <a:pPr indent="-342900" lvl="0" marL="457200" rtl="0" algn="just">
              <a:lnSpc>
                <a:spcPct val="115000"/>
              </a:lnSpc>
              <a:spcBef>
                <a:spcPts val="1800"/>
              </a:spcBef>
              <a:spcAft>
                <a:spcPts val="0"/>
              </a:spcAft>
              <a:buClr>
                <a:srgbClr val="4A86E8"/>
              </a:buClr>
              <a:buSzPts val="1800"/>
              <a:buChar char="➔"/>
            </a:pPr>
            <a:r>
              <a:rPr lang="es-ES" sz="1800"/>
              <a:t>Necesitamos una escala de medición común.</a:t>
            </a:r>
            <a:endParaRPr sz="1800"/>
          </a:p>
          <a:p>
            <a:pPr indent="-342900" lvl="0" marL="457200" rtl="0" algn="just">
              <a:lnSpc>
                <a:spcPct val="115000"/>
              </a:lnSpc>
              <a:spcBef>
                <a:spcPts val="0"/>
              </a:spcBef>
              <a:spcAft>
                <a:spcPts val="0"/>
              </a:spcAft>
              <a:buClr>
                <a:srgbClr val="4A86E8"/>
              </a:buClr>
              <a:buSzPts val="1800"/>
              <a:buChar char="➔"/>
            </a:pPr>
            <a:r>
              <a:rPr lang="es-ES" sz="1800"/>
              <a:t>Mejor no puede ser que es más lindo, o que tiene más líneas de código o que está escrito en un lenguaje X o lenguaje Y.</a:t>
            </a:r>
            <a:endParaRPr sz="1800"/>
          </a:p>
          <a:p>
            <a:pPr indent="-342900" lvl="0" marL="457200" rtl="0" algn="just">
              <a:lnSpc>
                <a:spcPct val="115000"/>
              </a:lnSpc>
              <a:spcBef>
                <a:spcPts val="0"/>
              </a:spcBef>
              <a:spcAft>
                <a:spcPts val="0"/>
              </a:spcAft>
              <a:buClr>
                <a:srgbClr val="4A86E8"/>
              </a:buClr>
              <a:buSzPts val="1800"/>
              <a:buChar char="➔"/>
            </a:pPr>
            <a:r>
              <a:rPr lang="es-ES" sz="1800"/>
              <a:t>Se necesita definir con plena objetividad que significa mejor o peor, en el mundo de los algoritmos.</a:t>
            </a:r>
            <a:endParaRPr sz="1800"/>
          </a:p>
          <a:p>
            <a:pPr indent="0" lvl="0" marL="0" rtl="0" algn="just">
              <a:lnSpc>
                <a:spcPct val="115000"/>
              </a:lnSpc>
              <a:spcBef>
                <a:spcPts val="1800"/>
              </a:spcBef>
              <a:spcAft>
                <a:spcPts val="0"/>
              </a:spcAft>
              <a:buSzPts val="1710"/>
              <a:buNone/>
            </a:pPr>
            <a:r>
              <a:rPr lang="es-ES" sz="1800"/>
              <a:t>Una forma lógica de hacer esto podría ser quizás  es medirlo por medio de las operaciones básicas que debe realizar ese algoritmo dada una entrada de tamaño </a:t>
            </a:r>
            <a:r>
              <a:rPr b="1" i="1" lang="es-ES" sz="1800"/>
              <a:t>n</a:t>
            </a:r>
            <a:r>
              <a:rPr lang="es-ES" sz="1800"/>
              <a:t>, digamos, no es lo mismo 1 registro que 10, 100, 1000 o millones. Podríamos decir que este parámetro </a:t>
            </a:r>
            <a:r>
              <a:rPr b="1" i="1" lang="es-ES" sz="1800"/>
              <a:t>n</a:t>
            </a:r>
            <a:r>
              <a:rPr lang="es-ES" sz="1800"/>
              <a:t> me podría decir que tan grande es mi problema, verdad?.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a402f13d07_1_18"/>
          <p:cNvSpPr txBox="1"/>
          <p:nvPr>
            <p:ph type="title"/>
          </p:nvPr>
        </p:nvSpPr>
        <p:spPr>
          <a:xfrm>
            <a:off x="457200" y="704097"/>
            <a:ext cx="8229600" cy="863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Ejemplo de Ordenamiento</a:t>
            </a:r>
            <a:endParaRPr/>
          </a:p>
        </p:txBody>
      </p:sp>
      <p:sp>
        <p:nvSpPr>
          <p:cNvPr id="368" name="Google Shape;368;ga402f13d07_1_18"/>
          <p:cNvSpPr txBox="1"/>
          <p:nvPr>
            <p:ph idx="1" type="body"/>
          </p:nvPr>
        </p:nvSpPr>
        <p:spPr>
          <a:xfrm>
            <a:off x="490375" y="1567200"/>
            <a:ext cx="8229600" cy="1277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800"/>
              </a:spcBef>
              <a:spcAft>
                <a:spcPts val="0"/>
              </a:spcAft>
              <a:buSzPts val="1710"/>
              <a:buNone/>
            </a:pPr>
            <a:r>
              <a:rPr lang="es-ES" sz="1800"/>
              <a:t>¿Es lo mismo ordenar un arreglo de 100 elementos que uno de 1 millón?</a:t>
            </a:r>
            <a:endParaRPr sz="1800"/>
          </a:p>
          <a:p>
            <a:pPr indent="0" lvl="0" marL="0" rtl="0" algn="just">
              <a:lnSpc>
                <a:spcPct val="115000"/>
              </a:lnSpc>
              <a:spcBef>
                <a:spcPts val="1800"/>
              </a:spcBef>
              <a:spcAft>
                <a:spcPts val="0"/>
              </a:spcAft>
              <a:buSzPts val="1710"/>
              <a:buNone/>
            </a:pPr>
            <a:r>
              <a:rPr lang="es-ES" sz="1800"/>
              <a:t>Entonces, ¿Cómo podríamos decir que un algoritmo es mejor o peor que otro?</a:t>
            </a:r>
            <a:endParaRPr b="1" sz="1800"/>
          </a:p>
        </p:txBody>
      </p:sp>
      <p:pic>
        <p:nvPicPr>
          <p:cNvPr id="369" name="Google Shape;369;ga402f13d07_1_18"/>
          <p:cNvPicPr preferRelativeResize="0"/>
          <p:nvPr/>
        </p:nvPicPr>
        <p:blipFill rotWithShape="1">
          <a:blip r:embed="rId3">
            <a:alphaModFix/>
          </a:blip>
          <a:srcRect b="0" l="0" r="0" t="0"/>
          <a:stretch/>
        </p:blipFill>
        <p:spPr>
          <a:xfrm>
            <a:off x="4747950" y="5214350"/>
            <a:ext cx="2752998" cy="825300"/>
          </a:xfrm>
          <a:prstGeom prst="rect">
            <a:avLst/>
          </a:prstGeom>
          <a:noFill/>
          <a:ln cap="flat" cmpd="sng" w="19050">
            <a:solidFill>
              <a:schemeClr val="dk2"/>
            </a:solidFill>
            <a:prstDash val="solid"/>
            <a:round/>
            <a:headEnd len="sm" w="sm" type="none"/>
            <a:tailEnd len="sm" w="sm" type="none"/>
          </a:ln>
        </p:spPr>
      </p:pic>
      <p:sp>
        <p:nvSpPr>
          <p:cNvPr id="370" name="Google Shape;370;ga402f13d07_1_18"/>
          <p:cNvSpPr txBox="1"/>
          <p:nvPr>
            <p:ph idx="1" type="body"/>
          </p:nvPr>
        </p:nvSpPr>
        <p:spPr>
          <a:xfrm>
            <a:off x="490375" y="4229250"/>
            <a:ext cx="8229600" cy="2545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800"/>
              </a:spcBef>
              <a:spcAft>
                <a:spcPts val="0"/>
              </a:spcAft>
              <a:buSzPts val="1710"/>
              <a:buNone/>
            </a:pPr>
            <a:r>
              <a:t/>
            </a:r>
            <a:endParaRPr sz="1800"/>
          </a:p>
          <a:p>
            <a:pPr indent="-342900" lvl="0" marL="457200" rtl="0" algn="just">
              <a:lnSpc>
                <a:spcPct val="110000"/>
              </a:lnSpc>
              <a:spcBef>
                <a:spcPts val="0"/>
              </a:spcBef>
              <a:spcAft>
                <a:spcPts val="0"/>
              </a:spcAft>
              <a:buClr>
                <a:srgbClr val="CC0000"/>
              </a:buClr>
              <a:buSzPts val="1800"/>
              <a:buChar char="★"/>
            </a:pPr>
            <a:r>
              <a:rPr b="1" lang="es-ES" sz="1800"/>
              <a:t>Select Sort:</a:t>
            </a:r>
            <a:endParaRPr b="1" sz="1800"/>
          </a:p>
          <a:p>
            <a:pPr indent="0" lvl="0" marL="457200" rtl="0" algn="just">
              <a:lnSpc>
                <a:spcPct val="110000"/>
              </a:lnSpc>
              <a:spcBef>
                <a:spcPts val="0"/>
              </a:spcBef>
              <a:spcAft>
                <a:spcPts val="0"/>
              </a:spcAft>
              <a:buSzPts val="1710"/>
              <a:buNone/>
            </a:pPr>
            <a:r>
              <a:t/>
            </a:r>
            <a:endParaRPr b="1" sz="1500"/>
          </a:p>
          <a:p>
            <a:pPr indent="457200" lvl="0" marL="457200" rtl="0" algn="just">
              <a:lnSpc>
                <a:spcPct val="110000"/>
              </a:lnSpc>
              <a:spcBef>
                <a:spcPts val="0"/>
              </a:spcBef>
              <a:spcAft>
                <a:spcPts val="0"/>
              </a:spcAft>
              <a:buSzPts val="1710"/>
              <a:buNone/>
            </a:pPr>
            <a:r>
              <a:rPr b="1" lang="es-ES" sz="1800"/>
              <a:t>n-1</a:t>
            </a:r>
            <a:r>
              <a:rPr lang="es-ES" sz="1800"/>
              <a:t>		1</a:t>
            </a:r>
            <a:br>
              <a:rPr lang="es-ES" sz="1800"/>
            </a:br>
            <a:r>
              <a:rPr lang="es-ES" sz="1800"/>
              <a:t>	n-2		2</a:t>
            </a:r>
            <a:br>
              <a:rPr lang="es-ES" sz="1800"/>
            </a:br>
            <a:r>
              <a:rPr lang="es-ES" sz="1800"/>
              <a:t>	n-3		3</a:t>
            </a:r>
            <a:br>
              <a:rPr lang="es-ES" sz="1800"/>
            </a:br>
            <a:r>
              <a:rPr lang="es-ES" sz="1800"/>
              <a:t>	… 		… </a:t>
            </a:r>
            <a:endParaRPr sz="1800"/>
          </a:p>
          <a:p>
            <a:pPr indent="457200" lvl="0" marL="457200" rtl="0" algn="just">
              <a:lnSpc>
                <a:spcPct val="110000"/>
              </a:lnSpc>
              <a:spcBef>
                <a:spcPts val="0"/>
              </a:spcBef>
              <a:spcAft>
                <a:spcPts val="0"/>
              </a:spcAft>
              <a:buSzPts val="1710"/>
              <a:buNone/>
            </a:pPr>
            <a:r>
              <a:rPr lang="es-ES" sz="1800"/>
              <a:t>1   		</a:t>
            </a:r>
            <a:r>
              <a:rPr b="1" lang="es-ES" sz="1800"/>
              <a:t>n-1</a:t>
            </a:r>
            <a:endParaRPr b="1" sz="1800"/>
          </a:p>
        </p:txBody>
      </p:sp>
      <p:sp>
        <p:nvSpPr>
          <p:cNvPr id="371" name="Google Shape;371;ga402f13d07_1_18"/>
          <p:cNvSpPr txBox="1"/>
          <p:nvPr>
            <p:ph idx="1" type="body"/>
          </p:nvPr>
        </p:nvSpPr>
        <p:spPr>
          <a:xfrm>
            <a:off x="559825" y="2529200"/>
            <a:ext cx="8229600" cy="22224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1800"/>
              </a:spcBef>
              <a:spcAft>
                <a:spcPts val="0"/>
              </a:spcAft>
              <a:buClr>
                <a:srgbClr val="4A86E8"/>
              </a:buClr>
              <a:buSzPts val="1800"/>
              <a:buChar char="❏"/>
            </a:pPr>
            <a:r>
              <a:rPr i="1" lang="es-ES" sz="1800"/>
              <a:t>“Podríamos decir que mi algoritmo es mejor si realiza menos operaciones básicas para ese mismo tamaño del problema.”</a:t>
            </a:r>
            <a:endParaRPr i="1" sz="1800"/>
          </a:p>
          <a:p>
            <a:pPr indent="0" lvl="0" marL="0" rtl="0" algn="just">
              <a:lnSpc>
                <a:spcPct val="115000"/>
              </a:lnSpc>
              <a:spcBef>
                <a:spcPts val="1800"/>
              </a:spcBef>
              <a:spcAft>
                <a:spcPts val="0"/>
              </a:spcAft>
              <a:buSzPts val="1710"/>
              <a:buNone/>
            </a:pPr>
            <a:r>
              <a:rPr lang="es-ES" sz="1800"/>
              <a:t>Un ejemplo de todo esto es pensar en los algoritmos de ordenamiento, ¿cuántas comparaciones tiene que hacer el algoritmo “Select Sort” dado un arreglo </a:t>
            </a:r>
            <a:r>
              <a:rPr b="1" i="1" lang="es-ES" sz="1800"/>
              <a:t>n </a:t>
            </a:r>
            <a:r>
              <a:rPr lang="es-ES" sz="1800"/>
              <a:t>de números enteros diferentes?.</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862c814256_0_0"/>
          <p:cNvSpPr txBox="1"/>
          <p:nvPr>
            <p:ph type="title"/>
          </p:nvPr>
        </p:nvSpPr>
        <p:spPr>
          <a:xfrm>
            <a:off x="457200" y="704100"/>
            <a:ext cx="8229600" cy="8253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Orden de Complejidad del Select Sort</a:t>
            </a:r>
            <a:endParaRPr sz="4000"/>
          </a:p>
        </p:txBody>
      </p:sp>
      <p:sp>
        <p:nvSpPr>
          <p:cNvPr id="377" name="Google Shape;377;g862c814256_0_0"/>
          <p:cNvSpPr txBox="1"/>
          <p:nvPr>
            <p:ph idx="1" type="body"/>
          </p:nvPr>
        </p:nvSpPr>
        <p:spPr>
          <a:xfrm>
            <a:off x="214650" y="1529400"/>
            <a:ext cx="8789700" cy="5189100"/>
          </a:xfrm>
          <a:prstGeom prst="rect">
            <a:avLst/>
          </a:prstGeom>
          <a:noFill/>
          <a:ln>
            <a:noFill/>
          </a:ln>
        </p:spPr>
        <p:txBody>
          <a:bodyPr anchorCtr="0" anchor="t" bIns="45700" lIns="91425" spcFirstLastPara="1" rIns="91425" wrap="square" tIns="45700">
            <a:noAutofit/>
          </a:bodyPr>
          <a:lstStyle/>
          <a:p>
            <a:pPr indent="-342900" lvl="0" marL="457200" rtl="0" algn="just">
              <a:lnSpc>
                <a:spcPct val="110000"/>
              </a:lnSpc>
              <a:spcBef>
                <a:spcPts val="0"/>
              </a:spcBef>
              <a:spcAft>
                <a:spcPts val="0"/>
              </a:spcAft>
              <a:buClr>
                <a:srgbClr val="CC0000"/>
              </a:buClr>
              <a:buSzPts val="1800"/>
              <a:buChar char="★"/>
            </a:pPr>
            <a:r>
              <a:rPr lang="es-ES" sz="1800"/>
              <a:t>¿Cuánto equivale la sumatoria de todos los números naturales de 1 hasta n? </a:t>
            </a:r>
            <a:r>
              <a:rPr lang="es-ES" sz="2000"/>
              <a:t> </a:t>
            </a:r>
            <a:endParaRPr sz="2000"/>
          </a:p>
          <a:p>
            <a:pPr indent="-342900" lvl="1" marL="914400" rtl="0" algn="just">
              <a:lnSpc>
                <a:spcPct val="110000"/>
              </a:lnSpc>
              <a:spcBef>
                <a:spcPts val="0"/>
              </a:spcBef>
              <a:spcAft>
                <a:spcPts val="0"/>
              </a:spcAft>
              <a:buClr>
                <a:srgbClr val="CC0000"/>
              </a:buClr>
              <a:buSzPts val="1800"/>
              <a:buChar char="○"/>
            </a:pPr>
            <a:r>
              <a:rPr lang="es-ES" sz="2000"/>
              <a:t> 1							</a:t>
            </a:r>
            <a:endParaRPr sz="2000"/>
          </a:p>
          <a:p>
            <a:pPr indent="0" lvl="0" marL="914400" rtl="0" algn="just">
              <a:lnSpc>
                <a:spcPct val="70000"/>
              </a:lnSpc>
              <a:spcBef>
                <a:spcPts val="0"/>
              </a:spcBef>
              <a:spcAft>
                <a:spcPts val="0"/>
              </a:spcAft>
              <a:buSzPts val="1710"/>
              <a:buNone/>
            </a:pPr>
            <a:r>
              <a:rPr lang="es-ES" sz="4000"/>
              <a:t>Σ</a:t>
            </a:r>
            <a:r>
              <a:rPr lang="es-ES" sz="1800"/>
              <a:t> </a:t>
            </a:r>
            <a:r>
              <a:rPr lang="es-ES" sz="2000"/>
              <a:t>i    ==    n.(n+1)/2				</a:t>
            </a:r>
            <a:endParaRPr sz="2000"/>
          </a:p>
          <a:p>
            <a:pPr indent="0" lvl="0" marL="914400" rtl="0" algn="just">
              <a:lnSpc>
                <a:spcPct val="70000"/>
              </a:lnSpc>
              <a:spcBef>
                <a:spcPts val="0"/>
              </a:spcBef>
              <a:spcAft>
                <a:spcPts val="0"/>
              </a:spcAft>
              <a:buSzPts val="1710"/>
              <a:buNone/>
            </a:pPr>
            <a:r>
              <a:rPr lang="es-ES" sz="1800"/>
              <a:t>i=n							</a:t>
            </a:r>
            <a:endParaRPr sz="1800"/>
          </a:p>
          <a:p>
            <a:pPr indent="0" lvl="0" marL="914400" rtl="0" algn="just">
              <a:lnSpc>
                <a:spcPct val="70000"/>
              </a:lnSpc>
              <a:spcBef>
                <a:spcPts val="0"/>
              </a:spcBef>
              <a:spcAft>
                <a:spcPts val="0"/>
              </a:spcAft>
              <a:buSzPts val="1710"/>
              <a:buNone/>
            </a:pPr>
            <a:r>
              <a:t/>
            </a:r>
            <a:endParaRPr sz="1800"/>
          </a:p>
          <a:p>
            <a:pPr indent="-342900" lvl="1" marL="914400" rtl="0" algn="just">
              <a:lnSpc>
                <a:spcPct val="110000"/>
              </a:lnSpc>
              <a:spcBef>
                <a:spcPts val="0"/>
              </a:spcBef>
              <a:spcAft>
                <a:spcPts val="0"/>
              </a:spcAft>
              <a:buClr>
                <a:srgbClr val="CC0000"/>
              </a:buClr>
              <a:buSzPts val="1800"/>
              <a:buChar char="○"/>
            </a:pPr>
            <a:r>
              <a:rPr lang="es-ES" sz="1800"/>
              <a:t>Ejemplo de dónde es que sale esto?, sumemos los números del 1 al 100.</a:t>
            </a:r>
            <a:endParaRPr sz="1800"/>
          </a:p>
          <a:p>
            <a:pPr indent="0" lvl="0" marL="1371600" rtl="0" algn="just">
              <a:lnSpc>
                <a:spcPct val="70000"/>
              </a:lnSpc>
              <a:spcBef>
                <a:spcPts val="0"/>
              </a:spcBef>
              <a:spcAft>
                <a:spcPts val="0"/>
              </a:spcAft>
              <a:buSzPts val="1710"/>
              <a:buNone/>
            </a:pPr>
            <a:r>
              <a:t/>
            </a:r>
            <a:endParaRPr sz="1800"/>
          </a:p>
          <a:p>
            <a:pPr indent="-342900" lvl="2" marL="1371600" rtl="0" algn="just">
              <a:lnSpc>
                <a:spcPct val="70000"/>
              </a:lnSpc>
              <a:spcBef>
                <a:spcPts val="0"/>
              </a:spcBef>
              <a:spcAft>
                <a:spcPts val="0"/>
              </a:spcAft>
              <a:buClr>
                <a:srgbClr val="FF0000"/>
              </a:buClr>
              <a:buSzPts val="1800"/>
              <a:buChar char="■"/>
            </a:pPr>
            <a:r>
              <a:rPr lang="es-ES" sz="1800"/>
              <a:t>La sumatoria de 1 hasta 100 es igual a (n/2).(n+1) =&gt; (50).(101)</a:t>
            </a:r>
            <a:endParaRPr sz="1800"/>
          </a:p>
          <a:p>
            <a:pPr indent="0" lvl="0" marL="914400" rtl="0" algn="just">
              <a:lnSpc>
                <a:spcPct val="70000"/>
              </a:lnSpc>
              <a:spcBef>
                <a:spcPts val="0"/>
              </a:spcBef>
              <a:spcAft>
                <a:spcPts val="0"/>
              </a:spcAft>
              <a:buSzPts val="1710"/>
              <a:buNone/>
            </a:pPr>
            <a:r>
              <a:t/>
            </a:r>
            <a:endParaRPr sz="1800"/>
          </a:p>
          <a:p>
            <a:pPr indent="0" lvl="0" marL="914400" rtl="0" algn="just">
              <a:lnSpc>
                <a:spcPct val="70000"/>
              </a:lnSpc>
              <a:spcBef>
                <a:spcPts val="0"/>
              </a:spcBef>
              <a:spcAft>
                <a:spcPts val="0"/>
              </a:spcAft>
              <a:buSzPts val="1710"/>
              <a:buNone/>
            </a:pPr>
            <a:r>
              <a:t/>
            </a:r>
            <a:endParaRPr sz="1800"/>
          </a:p>
          <a:p>
            <a:pPr indent="-330200" lvl="0" marL="457200" rtl="0" algn="just">
              <a:lnSpc>
                <a:spcPct val="110000"/>
              </a:lnSpc>
              <a:spcBef>
                <a:spcPts val="0"/>
              </a:spcBef>
              <a:spcAft>
                <a:spcPts val="0"/>
              </a:spcAft>
              <a:buClr>
                <a:srgbClr val="CC0000"/>
              </a:buClr>
              <a:buSzPts val="1600"/>
              <a:buChar char="★"/>
            </a:pPr>
            <a:r>
              <a:rPr lang="es-ES" sz="1800"/>
              <a:t>Tomando esto: ¿Qué diferencias existen con el Select Sort? ¿y Cuántas comparaciones hace?</a:t>
            </a:r>
            <a:endParaRPr sz="1800"/>
          </a:p>
          <a:p>
            <a:pPr indent="-342900" lvl="1" marL="914400" rtl="0" algn="just">
              <a:lnSpc>
                <a:spcPct val="110000"/>
              </a:lnSpc>
              <a:spcBef>
                <a:spcPts val="0"/>
              </a:spcBef>
              <a:spcAft>
                <a:spcPts val="0"/>
              </a:spcAft>
              <a:buClr>
                <a:srgbClr val="CC0000"/>
              </a:buClr>
              <a:buSzPts val="1800"/>
              <a:buChar char="○"/>
            </a:pPr>
            <a:r>
              <a:rPr lang="es-ES" sz="1800"/>
              <a:t>¿No era que el Select Sort iba hasta n-1?</a:t>
            </a:r>
            <a:endParaRPr sz="1800"/>
          </a:p>
          <a:p>
            <a:pPr indent="-342900" lvl="1" marL="914400" rtl="0" algn="just">
              <a:lnSpc>
                <a:spcPct val="110000"/>
              </a:lnSpc>
              <a:spcBef>
                <a:spcPts val="0"/>
              </a:spcBef>
              <a:spcAft>
                <a:spcPts val="0"/>
              </a:spcAft>
              <a:buClr>
                <a:srgbClr val="CC0000"/>
              </a:buClr>
              <a:buSzPts val="1800"/>
              <a:buChar char="○"/>
            </a:pPr>
            <a:r>
              <a:rPr lang="es-ES" sz="2000"/>
              <a:t>  1											   	</a:t>
            </a:r>
            <a:r>
              <a:rPr b="1" i="1" lang="es-ES" sz="1400"/>
              <a:t>+operaciones == +malo</a:t>
            </a:r>
            <a:endParaRPr b="1" i="1" sz="1400"/>
          </a:p>
          <a:p>
            <a:pPr indent="457200" lvl="0" marL="457200" rtl="0" algn="just">
              <a:lnSpc>
                <a:spcPct val="70000"/>
              </a:lnSpc>
              <a:spcBef>
                <a:spcPts val="0"/>
              </a:spcBef>
              <a:spcAft>
                <a:spcPts val="0"/>
              </a:spcAft>
              <a:buClr>
                <a:schemeClr val="dk1"/>
              </a:buClr>
              <a:buSzPts val="1100"/>
              <a:buFont typeface="Arial"/>
              <a:buNone/>
            </a:pPr>
            <a:r>
              <a:rPr lang="es-ES" sz="4000"/>
              <a:t>Σ</a:t>
            </a:r>
            <a:r>
              <a:rPr lang="es-ES" sz="1800"/>
              <a:t> </a:t>
            </a:r>
            <a:r>
              <a:rPr lang="es-ES" sz="2000"/>
              <a:t>i     ==    ((n-1)/2).((n-1)+1)  ==  </a:t>
            </a:r>
            <a:r>
              <a:rPr b="1" lang="es-ES" sz="2000"/>
              <a:t>n.(n-1)/2	</a:t>
            </a:r>
            <a:r>
              <a:rPr lang="es-ES" sz="2000"/>
              <a:t> </a:t>
            </a:r>
            <a:r>
              <a:rPr lang="es-ES" sz="4000"/>
              <a:t>}</a:t>
            </a:r>
            <a:endParaRPr b="1" i="1" sz="2000"/>
          </a:p>
          <a:p>
            <a:pPr indent="0" lvl="0" marL="457200" rtl="0" algn="just">
              <a:lnSpc>
                <a:spcPct val="70000"/>
              </a:lnSpc>
              <a:spcBef>
                <a:spcPts val="0"/>
              </a:spcBef>
              <a:spcAft>
                <a:spcPts val="0"/>
              </a:spcAft>
              <a:buSzPts val="1710"/>
              <a:buNone/>
            </a:pPr>
            <a:r>
              <a:rPr lang="es-ES" sz="1800"/>
              <a:t>       i=(n-1)											</a:t>
            </a:r>
            <a:r>
              <a:rPr b="1" i="1" lang="es-ES" sz="1400"/>
              <a:t>-operaciones == +bueno</a:t>
            </a:r>
            <a:br>
              <a:rPr lang="es-ES" sz="1800"/>
            </a:br>
            <a:endParaRPr sz="1800"/>
          </a:p>
          <a:p>
            <a:pPr indent="0" lvl="0" marL="0" rtl="0" algn="just">
              <a:lnSpc>
                <a:spcPct val="70000"/>
              </a:lnSpc>
              <a:spcBef>
                <a:spcPts val="0"/>
              </a:spcBef>
              <a:spcAft>
                <a:spcPts val="0"/>
              </a:spcAft>
              <a:buSzPts val="1710"/>
              <a:buNone/>
            </a:pPr>
            <a:r>
              <a:rPr lang="es-ES" sz="1800"/>
              <a:t>¿Pero el select sort no debería hacer otras operaciones además de comparar?</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0" st="0"/>
                                            </p:txEl>
                                          </p:spTgt>
                                        </p:tgtEl>
                                        <p:attrNameLst>
                                          <p:attrName>style.visibility</p:attrName>
                                        </p:attrNameLst>
                                      </p:cBhvr>
                                      <p:to>
                                        <p:strVal val="visible"/>
                                      </p:to>
                                    </p:set>
                                    <p:animEffect filter="fade" transition="in">
                                      <p:cBhvr>
                                        <p:cTn dur="1000"/>
                                        <p:tgtEl>
                                          <p:spTgt spid="3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 st="1"/>
                                            </p:txEl>
                                          </p:spTgt>
                                        </p:tgtEl>
                                        <p:attrNameLst>
                                          <p:attrName>style.visibility</p:attrName>
                                        </p:attrNameLst>
                                      </p:cBhvr>
                                      <p:to>
                                        <p:strVal val="visible"/>
                                      </p:to>
                                    </p:set>
                                    <p:animEffect filter="fade" transition="in">
                                      <p:cBhvr>
                                        <p:cTn dur="1000"/>
                                        <p:tgtEl>
                                          <p:spTgt spid="3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2" st="2"/>
                                            </p:txEl>
                                          </p:spTgt>
                                        </p:tgtEl>
                                        <p:attrNameLst>
                                          <p:attrName>style.visibility</p:attrName>
                                        </p:attrNameLst>
                                      </p:cBhvr>
                                      <p:to>
                                        <p:strVal val="visible"/>
                                      </p:to>
                                    </p:set>
                                    <p:animEffect filter="fade" transition="in">
                                      <p:cBhvr>
                                        <p:cTn dur="1000"/>
                                        <p:tgtEl>
                                          <p:spTgt spid="3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3" st="3"/>
                                            </p:txEl>
                                          </p:spTgt>
                                        </p:tgtEl>
                                        <p:attrNameLst>
                                          <p:attrName>style.visibility</p:attrName>
                                        </p:attrNameLst>
                                      </p:cBhvr>
                                      <p:to>
                                        <p:strVal val="visible"/>
                                      </p:to>
                                    </p:set>
                                    <p:animEffect filter="fade" transition="in">
                                      <p:cBhvr>
                                        <p:cTn dur="1000"/>
                                        <p:tgtEl>
                                          <p:spTgt spid="3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4" st="4"/>
                                            </p:txEl>
                                          </p:spTgt>
                                        </p:tgtEl>
                                        <p:attrNameLst>
                                          <p:attrName>style.visibility</p:attrName>
                                        </p:attrNameLst>
                                      </p:cBhvr>
                                      <p:to>
                                        <p:strVal val="visible"/>
                                      </p:to>
                                    </p:set>
                                    <p:animEffect filter="fade" transition="in">
                                      <p:cBhvr>
                                        <p:cTn dur="1000"/>
                                        <p:tgtEl>
                                          <p:spTgt spid="3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5" st="5"/>
                                            </p:txEl>
                                          </p:spTgt>
                                        </p:tgtEl>
                                        <p:attrNameLst>
                                          <p:attrName>style.visibility</p:attrName>
                                        </p:attrNameLst>
                                      </p:cBhvr>
                                      <p:to>
                                        <p:strVal val="visible"/>
                                      </p:to>
                                    </p:set>
                                    <p:animEffect filter="fade" transition="in">
                                      <p:cBhvr>
                                        <p:cTn dur="1000"/>
                                        <p:tgtEl>
                                          <p:spTgt spid="3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6" st="6"/>
                                            </p:txEl>
                                          </p:spTgt>
                                        </p:tgtEl>
                                        <p:attrNameLst>
                                          <p:attrName>style.visibility</p:attrName>
                                        </p:attrNameLst>
                                      </p:cBhvr>
                                      <p:to>
                                        <p:strVal val="visible"/>
                                      </p:to>
                                    </p:set>
                                    <p:animEffect filter="fade" transition="in">
                                      <p:cBhvr>
                                        <p:cTn dur="1000"/>
                                        <p:tgtEl>
                                          <p:spTgt spid="3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7" st="7"/>
                                            </p:txEl>
                                          </p:spTgt>
                                        </p:tgtEl>
                                        <p:attrNameLst>
                                          <p:attrName>style.visibility</p:attrName>
                                        </p:attrNameLst>
                                      </p:cBhvr>
                                      <p:to>
                                        <p:strVal val="visible"/>
                                      </p:to>
                                    </p:set>
                                    <p:animEffect filter="fade" transition="in">
                                      <p:cBhvr>
                                        <p:cTn dur="1000"/>
                                        <p:tgtEl>
                                          <p:spTgt spid="3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8" st="8"/>
                                            </p:txEl>
                                          </p:spTgt>
                                        </p:tgtEl>
                                        <p:attrNameLst>
                                          <p:attrName>style.visibility</p:attrName>
                                        </p:attrNameLst>
                                      </p:cBhvr>
                                      <p:to>
                                        <p:strVal val="visible"/>
                                      </p:to>
                                    </p:set>
                                    <p:animEffect filter="fade" transition="in">
                                      <p:cBhvr>
                                        <p:cTn dur="1000"/>
                                        <p:tgtEl>
                                          <p:spTgt spid="37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9" st="9"/>
                                            </p:txEl>
                                          </p:spTgt>
                                        </p:tgtEl>
                                        <p:attrNameLst>
                                          <p:attrName>style.visibility</p:attrName>
                                        </p:attrNameLst>
                                      </p:cBhvr>
                                      <p:to>
                                        <p:strVal val="visible"/>
                                      </p:to>
                                    </p:set>
                                    <p:animEffect filter="fade" transition="in">
                                      <p:cBhvr>
                                        <p:cTn dur="1000"/>
                                        <p:tgtEl>
                                          <p:spTgt spid="37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0" st="10"/>
                                            </p:txEl>
                                          </p:spTgt>
                                        </p:tgtEl>
                                        <p:attrNameLst>
                                          <p:attrName>style.visibility</p:attrName>
                                        </p:attrNameLst>
                                      </p:cBhvr>
                                      <p:to>
                                        <p:strVal val="visible"/>
                                      </p:to>
                                    </p:set>
                                    <p:animEffect filter="fade" transition="in">
                                      <p:cBhvr>
                                        <p:cTn dur="1000"/>
                                        <p:tgtEl>
                                          <p:spTgt spid="37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1" st="11"/>
                                            </p:txEl>
                                          </p:spTgt>
                                        </p:tgtEl>
                                        <p:attrNameLst>
                                          <p:attrName>style.visibility</p:attrName>
                                        </p:attrNameLst>
                                      </p:cBhvr>
                                      <p:to>
                                        <p:strVal val="visible"/>
                                      </p:to>
                                    </p:set>
                                    <p:animEffect filter="fade" transition="in">
                                      <p:cBhvr>
                                        <p:cTn dur="1000"/>
                                        <p:tgtEl>
                                          <p:spTgt spid="37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2" st="12"/>
                                            </p:txEl>
                                          </p:spTgt>
                                        </p:tgtEl>
                                        <p:attrNameLst>
                                          <p:attrName>style.visibility</p:attrName>
                                        </p:attrNameLst>
                                      </p:cBhvr>
                                      <p:to>
                                        <p:strVal val="visible"/>
                                      </p:to>
                                    </p:set>
                                    <p:animEffect filter="fade" transition="in">
                                      <p:cBhvr>
                                        <p:cTn dur="1000"/>
                                        <p:tgtEl>
                                          <p:spTgt spid="37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3" st="13"/>
                                            </p:txEl>
                                          </p:spTgt>
                                        </p:tgtEl>
                                        <p:attrNameLst>
                                          <p:attrName>style.visibility</p:attrName>
                                        </p:attrNameLst>
                                      </p:cBhvr>
                                      <p:to>
                                        <p:strVal val="visible"/>
                                      </p:to>
                                    </p:set>
                                    <p:animEffect filter="fade" transition="in">
                                      <p:cBhvr>
                                        <p:cTn dur="1000"/>
                                        <p:tgtEl>
                                          <p:spTgt spid="37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4" st="14"/>
                                            </p:txEl>
                                          </p:spTgt>
                                        </p:tgtEl>
                                        <p:attrNameLst>
                                          <p:attrName>style.visibility</p:attrName>
                                        </p:attrNameLst>
                                      </p:cBhvr>
                                      <p:to>
                                        <p:strVal val="visible"/>
                                      </p:to>
                                    </p:set>
                                    <p:animEffect filter="fade" transition="in">
                                      <p:cBhvr>
                                        <p:cTn dur="1000"/>
                                        <p:tgtEl>
                                          <p:spTgt spid="37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5" st="15"/>
                                            </p:txEl>
                                          </p:spTgt>
                                        </p:tgtEl>
                                        <p:attrNameLst>
                                          <p:attrName>style.visibility</p:attrName>
                                        </p:attrNameLst>
                                      </p:cBhvr>
                                      <p:to>
                                        <p:strVal val="visible"/>
                                      </p:to>
                                    </p:set>
                                    <p:animEffect filter="fade" transition="in">
                                      <p:cBhvr>
                                        <p:cTn dur="1000"/>
                                        <p:tgtEl>
                                          <p:spTgt spid="377">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a402f13d07_1_8"/>
          <p:cNvSpPr txBox="1"/>
          <p:nvPr>
            <p:ph type="title"/>
          </p:nvPr>
        </p:nvSpPr>
        <p:spPr>
          <a:xfrm>
            <a:off x="457200" y="704097"/>
            <a:ext cx="8229600" cy="863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Orden de Complejidad del  Select Sort</a:t>
            </a:r>
            <a:endParaRPr/>
          </a:p>
        </p:txBody>
      </p:sp>
      <p:sp>
        <p:nvSpPr>
          <p:cNvPr id="383" name="Google Shape;383;ga402f13d07_1_8"/>
          <p:cNvSpPr txBox="1"/>
          <p:nvPr>
            <p:ph idx="1" type="body"/>
          </p:nvPr>
        </p:nvSpPr>
        <p:spPr>
          <a:xfrm>
            <a:off x="490375" y="1567199"/>
            <a:ext cx="8229600" cy="4967400"/>
          </a:xfrm>
          <a:prstGeom prst="rect">
            <a:avLst/>
          </a:prstGeom>
          <a:noFill/>
          <a:ln>
            <a:noFill/>
          </a:ln>
        </p:spPr>
        <p:txBody>
          <a:bodyPr anchorCtr="0" anchor="t" bIns="45700" lIns="91425" spcFirstLastPara="1" rIns="91425" wrap="square" tIns="45700">
            <a:noAutofit/>
          </a:bodyPr>
          <a:lstStyle/>
          <a:p>
            <a:pPr indent="-330200" lvl="0" marL="457200" rtl="0" algn="just">
              <a:lnSpc>
                <a:spcPct val="110000"/>
              </a:lnSpc>
              <a:spcBef>
                <a:spcPts val="0"/>
              </a:spcBef>
              <a:spcAft>
                <a:spcPts val="0"/>
              </a:spcAft>
              <a:buClr>
                <a:srgbClr val="CC0000"/>
              </a:buClr>
              <a:buSzPts val="1600"/>
              <a:buChar char="★"/>
            </a:pPr>
            <a:r>
              <a:rPr lang="es-ES" sz="1800"/>
              <a:t>Entonces, tenemos claro que para considerar que un algoritmo es bueno, es a partir de la cantidad de operaciones básicas pero, ¿Qué considero que son las operaciones? asignaciones? comparaciones? todo esto? </a:t>
            </a:r>
            <a:endParaRPr sz="1800"/>
          </a:p>
          <a:p>
            <a:pPr indent="0" lvl="0" marL="457200" rtl="0" algn="just">
              <a:lnSpc>
                <a:spcPct val="110000"/>
              </a:lnSpc>
              <a:spcBef>
                <a:spcPts val="0"/>
              </a:spcBef>
              <a:spcAft>
                <a:spcPts val="0"/>
              </a:spcAft>
              <a:buSzPts val="1710"/>
              <a:buNone/>
            </a:pPr>
            <a:r>
              <a:t/>
            </a:r>
            <a:endParaRPr sz="1800"/>
          </a:p>
          <a:p>
            <a:pPr indent="-330200" lvl="0" marL="457200" rtl="0" algn="just">
              <a:lnSpc>
                <a:spcPct val="110000"/>
              </a:lnSpc>
              <a:spcBef>
                <a:spcPts val="0"/>
              </a:spcBef>
              <a:spcAft>
                <a:spcPts val="0"/>
              </a:spcAft>
              <a:buClr>
                <a:srgbClr val="CC0000"/>
              </a:buClr>
              <a:buSzPts val="1600"/>
              <a:buChar char="★"/>
            </a:pPr>
            <a:r>
              <a:rPr lang="es-ES" sz="1800"/>
              <a:t>En términos prácticos para estandarizar y dejar fuera subjetividades:</a:t>
            </a:r>
            <a:endParaRPr sz="1800"/>
          </a:p>
          <a:p>
            <a:pPr indent="-330200" lvl="1" marL="914400" rtl="0" algn="just">
              <a:lnSpc>
                <a:spcPct val="110000"/>
              </a:lnSpc>
              <a:spcBef>
                <a:spcPts val="0"/>
              </a:spcBef>
              <a:spcAft>
                <a:spcPts val="0"/>
              </a:spcAft>
              <a:buClr>
                <a:srgbClr val="CC0000"/>
              </a:buClr>
              <a:buSzPts val="1600"/>
              <a:buChar char="○"/>
            </a:pPr>
            <a:r>
              <a:rPr lang="es-ES" sz="1800"/>
              <a:t>Considerar el </a:t>
            </a:r>
            <a:r>
              <a:rPr b="1" i="1" lang="es-ES" sz="1800"/>
              <a:t>peor escenario (</a:t>
            </a:r>
            <a:r>
              <a:rPr i="1" lang="es-ES" sz="1800"/>
              <a:t>array completamente desordenado</a:t>
            </a:r>
            <a:r>
              <a:rPr b="1" i="1" lang="es-ES" sz="1800"/>
              <a:t>)</a:t>
            </a:r>
            <a:endParaRPr sz="1800"/>
          </a:p>
          <a:p>
            <a:pPr indent="-330200" lvl="1" marL="914400" rtl="0" algn="just">
              <a:lnSpc>
                <a:spcPct val="110000"/>
              </a:lnSpc>
              <a:spcBef>
                <a:spcPts val="0"/>
              </a:spcBef>
              <a:spcAft>
                <a:spcPts val="0"/>
              </a:spcAft>
              <a:buClr>
                <a:srgbClr val="CC0000"/>
              </a:buClr>
              <a:buSzPts val="1600"/>
              <a:buChar char="○"/>
            </a:pPr>
            <a:r>
              <a:rPr lang="es-ES" sz="1800"/>
              <a:t>Enfocarse solamente en </a:t>
            </a:r>
            <a:r>
              <a:rPr b="1" i="1" lang="es-ES" sz="1800"/>
              <a:t>valores grandes de n</a:t>
            </a:r>
            <a:endParaRPr b="1" i="1" sz="1800"/>
          </a:p>
          <a:p>
            <a:pPr indent="-342900" lvl="1" marL="914400" rtl="0" algn="just">
              <a:lnSpc>
                <a:spcPct val="110000"/>
              </a:lnSpc>
              <a:spcBef>
                <a:spcPts val="0"/>
              </a:spcBef>
              <a:spcAft>
                <a:spcPts val="0"/>
              </a:spcAft>
              <a:buClr>
                <a:srgbClr val="CC0000"/>
              </a:buClr>
              <a:buSzPts val="1800"/>
              <a:buChar char="○"/>
            </a:pPr>
            <a:r>
              <a:rPr lang="es-ES" sz="1800"/>
              <a:t>Olvidarse de los </a:t>
            </a:r>
            <a:r>
              <a:rPr b="1" i="1" lang="es-ES" sz="1800"/>
              <a:t>valores constantes</a:t>
            </a:r>
            <a:r>
              <a:rPr lang="es-ES" sz="1800"/>
              <a:t> y de </a:t>
            </a:r>
            <a:r>
              <a:rPr b="1" i="1" lang="es-ES" sz="1800"/>
              <a:t>orden menor, </a:t>
            </a:r>
            <a:endParaRPr b="1" i="1" sz="1800"/>
          </a:p>
          <a:p>
            <a:pPr indent="-342900" lvl="2" marL="1371600" rtl="0" algn="just">
              <a:lnSpc>
                <a:spcPct val="110000"/>
              </a:lnSpc>
              <a:spcBef>
                <a:spcPts val="0"/>
              </a:spcBef>
              <a:spcAft>
                <a:spcPts val="0"/>
              </a:spcAft>
              <a:buClr>
                <a:srgbClr val="CC0000"/>
              </a:buClr>
              <a:buSzPts val="1800"/>
              <a:buChar char="■"/>
            </a:pPr>
            <a:r>
              <a:rPr lang="es-ES" sz="1800"/>
              <a:t>¿Qué significa esto?:</a:t>
            </a:r>
            <a:endParaRPr sz="1800"/>
          </a:p>
          <a:p>
            <a:pPr indent="457200" lvl="0" marL="914400" rtl="0" algn="just">
              <a:lnSpc>
                <a:spcPct val="110000"/>
              </a:lnSpc>
              <a:spcBef>
                <a:spcPts val="0"/>
              </a:spcBef>
              <a:spcAft>
                <a:spcPts val="0"/>
              </a:spcAft>
              <a:buSzPts val="1710"/>
              <a:buNone/>
            </a:pPr>
            <a:r>
              <a:rPr lang="es-ES" sz="1800"/>
              <a:t>n.(n-1)/2  = </a:t>
            </a:r>
            <a:endParaRPr sz="1800"/>
          </a:p>
          <a:p>
            <a:pPr indent="457200" lvl="0" marL="457200" rtl="0" algn="just">
              <a:lnSpc>
                <a:spcPct val="110000"/>
              </a:lnSpc>
              <a:spcBef>
                <a:spcPts val="0"/>
              </a:spcBef>
              <a:spcAft>
                <a:spcPts val="0"/>
              </a:spcAft>
              <a:buSzPts val="1710"/>
              <a:buNone/>
            </a:pPr>
            <a:r>
              <a:t/>
            </a:r>
            <a:endParaRPr sz="1800"/>
          </a:p>
          <a:p>
            <a:pPr indent="457200" lvl="0" marL="914400" rtl="0" algn="just">
              <a:lnSpc>
                <a:spcPct val="110000"/>
              </a:lnSpc>
              <a:spcBef>
                <a:spcPts val="0"/>
              </a:spcBef>
              <a:spcAft>
                <a:spcPts val="0"/>
              </a:spcAft>
              <a:buSzPts val="1710"/>
              <a:buNone/>
            </a:pPr>
            <a:r>
              <a:rPr lang="es-ES" sz="1800"/>
              <a:t>((n^2)/2) - (n/2) =  </a:t>
            </a:r>
            <a:endParaRPr sz="1800"/>
          </a:p>
          <a:p>
            <a:pPr indent="457200" lvl="0" marL="457200" rtl="0" algn="just">
              <a:lnSpc>
                <a:spcPct val="110000"/>
              </a:lnSpc>
              <a:spcBef>
                <a:spcPts val="0"/>
              </a:spcBef>
              <a:spcAft>
                <a:spcPts val="0"/>
              </a:spcAft>
              <a:buSzPts val="1710"/>
              <a:buNone/>
            </a:pPr>
            <a:r>
              <a:t/>
            </a:r>
            <a:endParaRPr sz="1800"/>
          </a:p>
          <a:p>
            <a:pPr indent="457200" lvl="0" marL="914400" rtl="0" algn="just">
              <a:lnSpc>
                <a:spcPct val="110000"/>
              </a:lnSpc>
              <a:spcBef>
                <a:spcPts val="0"/>
              </a:spcBef>
              <a:spcAft>
                <a:spcPts val="0"/>
              </a:spcAft>
              <a:buSzPts val="1710"/>
              <a:buNone/>
            </a:pPr>
            <a:r>
              <a:rPr lang="es-ES" sz="1800"/>
              <a:t>(</a:t>
            </a:r>
            <a:r>
              <a:rPr lang="es-ES" sz="1800" u="sng">
                <a:solidFill>
                  <a:srgbClr val="FF0000"/>
                </a:solidFill>
              </a:rPr>
              <a:t>(½)</a:t>
            </a:r>
            <a:r>
              <a:rPr lang="es-ES" sz="1800"/>
              <a:t>(n^2)) </a:t>
            </a:r>
            <a:r>
              <a:rPr lang="es-ES" sz="1800" u="sng">
                <a:solidFill>
                  <a:srgbClr val="FF0000"/>
                </a:solidFill>
              </a:rPr>
              <a:t>- (n/2)</a:t>
            </a:r>
            <a:r>
              <a:rPr lang="es-ES" sz="1800"/>
              <a:t>  ==&gt; </a:t>
            </a:r>
            <a:r>
              <a:rPr b="1" lang="es-ES" sz="1800"/>
              <a:t>O(n^2)</a:t>
            </a:r>
            <a:endParaRPr sz="1200">
              <a:latin typeface="Courier New"/>
              <a:ea typeface="Courier New"/>
              <a:cs typeface="Courier New"/>
              <a:sym typeface="Courier New"/>
            </a:endParaRPr>
          </a:p>
          <a:p>
            <a:pPr indent="0" lvl="0" marL="0" rtl="0" algn="just">
              <a:lnSpc>
                <a:spcPct val="110000"/>
              </a:lnSpc>
              <a:spcBef>
                <a:spcPts val="0"/>
              </a:spcBef>
              <a:spcAft>
                <a:spcPts val="0"/>
              </a:spcAft>
              <a:buSzPts val="1710"/>
              <a:buNone/>
            </a:pPr>
            <a:r>
              <a:t/>
            </a:r>
            <a:endParaRPr sz="1200">
              <a:latin typeface="Courier New"/>
              <a:ea typeface="Courier New"/>
              <a:cs typeface="Courier New"/>
              <a:sym typeface="Courier New"/>
            </a:endParaRPr>
          </a:p>
        </p:txBody>
      </p:sp>
      <p:pic>
        <p:nvPicPr>
          <p:cNvPr id="384" name="Google Shape;384;ga402f13d07_1_8"/>
          <p:cNvPicPr preferRelativeResize="0"/>
          <p:nvPr/>
        </p:nvPicPr>
        <p:blipFill rotWithShape="1">
          <a:blip r:embed="rId3">
            <a:alphaModFix/>
          </a:blip>
          <a:srcRect b="0" l="0" r="0" t="0"/>
          <a:stretch/>
        </p:blipFill>
        <p:spPr>
          <a:xfrm>
            <a:off x="5118750" y="4234775"/>
            <a:ext cx="3601226" cy="2299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87d0b50373_4_5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Analizando el “Grado de Complejidad”</a:t>
            </a:r>
            <a:endParaRPr sz="4000"/>
          </a:p>
        </p:txBody>
      </p:sp>
      <p:sp>
        <p:nvSpPr>
          <p:cNvPr id="390" name="Google Shape;390;g87d0b50373_4_51"/>
          <p:cNvSpPr txBox="1"/>
          <p:nvPr>
            <p:ph idx="1" type="body"/>
          </p:nvPr>
        </p:nvSpPr>
        <p:spPr>
          <a:xfrm>
            <a:off x="457200" y="1935475"/>
            <a:ext cx="8404800" cy="4793700"/>
          </a:xfrm>
          <a:prstGeom prst="rect">
            <a:avLst/>
          </a:prstGeom>
          <a:noFill/>
          <a:ln>
            <a:noFill/>
          </a:ln>
        </p:spPr>
        <p:txBody>
          <a:bodyPr anchorCtr="0" anchor="t" bIns="45700" lIns="91425" spcFirstLastPara="1" rIns="91425" wrap="square" tIns="45700">
            <a:noAutofit/>
          </a:bodyPr>
          <a:lstStyle/>
          <a:p>
            <a:pPr indent="-330200" lvl="0" marL="457200" rtl="0" algn="just">
              <a:lnSpc>
                <a:spcPct val="110000"/>
              </a:lnSpc>
              <a:spcBef>
                <a:spcPts val="0"/>
              </a:spcBef>
              <a:spcAft>
                <a:spcPts val="0"/>
              </a:spcAft>
              <a:buClr>
                <a:srgbClr val="4A86E8"/>
              </a:buClr>
              <a:buSzPts val="1600"/>
              <a:buChar char="❖"/>
            </a:pPr>
            <a:r>
              <a:rPr lang="es-ES" sz="1600"/>
              <a:t>Los distintos tipos de Algoritmos dependen de las </a:t>
            </a:r>
            <a:r>
              <a:rPr b="1" i="1" lang="es-ES" sz="1600"/>
              <a:t>Cantidades de datos</a:t>
            </a:r>
            <a:r>
              <a:rPr lang="es-ES" sz="1600"/>
              <a:t> que van a manejar. Por ende, esta anotación no es un predictor de tiempo de ejecución, la notación nos dice que si aumentamos el tamaño del problema en una cantidad </a:t>
            </a:r>
            <a:r>
              <a:rPr b="1" i="1" lang="es-ES" sz="1600"/>
              <a:t>n, </a:t>
            </a:r>
            <a:r>
              <a:rPr lang="es-ES" sz="1600"/>
              <a:t>el tiempo que se va a demorar va  a ser </a:t>
            </a:r>
            <a:r>
              <a:rPr b="1" i="1" lang="es-ES" sz="1600"/>
              <a:t>n cuadrado (</a:t>
            </a:r>
            <a:r>
              <a:rPr i="1" lang="es-ES" sz="1600"/>
              <a:t>para el caso puntual del Select Sort</a:t>
            </a:r>
            <a:r>
              <a:rPr b="1" i="1" lang="es-ES" sz="1600"/>
              <a:t>)</a:t>
            </a:r>
            <a:r>
              <a:rPr lang="es-ES" sz="1600"/>
              <a:t> </a:t>
            </a:r>
            <a:endParaRPr sz="1600"/>
          </a:p>
          <a:p>
            <a:pPr indent="0" lvl="0" marL="0" rtl="0" algn="just">
              <a:lnSpc>
                <a:spcPct val="110000"/>
              </a:lnSpc>
              <a:spcBef>
                <a:spcPts val="0"/>
              </a:spcBef>
              <a:spcAft>
                <a:spcPts val="0"/>
              </a:spcAft>
              <a:buSzPts val="1710"/>
              <a:buNone/>
            </a:pPr>
            <a:r>
              <a:t/>
            </a:r>
            <a:endParaRPr sz="1600"/>
          </a:p>
          <a:p>
            <a:pPr indent="-330200" lvl="0" marL="457200" rtl="0" algn="just">
              <a:lnSpc>
                <a:spcPct val="110000"/>
              </a:lnSpc>
              <a:spcBef>
                <a:spcPts val="0"/>
              </a:spcBef>
              <a:spcAft>
                <a:spcPts val="0"/>
              </a:spcAft>
              <a:buClr>
                <a:srgbClr val="4A86E8"/>
              </a:buClr>
              <a:buSzPts val="1600"/>
              <a:buChar char="❖"/>
            </a:pPr>
            <a:r>
              <a:rPr lang="es-ES" sz="1600"/>
              <a:t>El </a:t>
            </a:r>
            <a:r>
              <a:rPr b="1" i="1" lang="es-ES" sz="1600"/>
              <a:t>hardware no define al algoritmo</a:t>
            </a:r>
            <a:r>
              <a:rPr lang="es-ES" sz="1600"/>
              <a:t>, no nos  interesa el tiempo “real” de cómputo, sino el crecimiento asintótico que va a tomar el problema dependiendo de la cantidad de datos</a:t>
            </a:r>
            <a:endParaRPr sz="1600"/>
          </a:p>
          <a:p>
            <a:pPr indent="0" lvl="0" marL="457200" rtl="0" algn="just">
              <a:lnSpc>
                <a:spcPct val="110000"/>
              </a:lnSpc>
              <a:spcBef>
                <a:spcPts val="0"/>
              </a:spcBef>
              <a:spcAft>
                <a:spcPts val="0"/>
              </a:spcAft>
              <a:buSzPts val="1710"/>
              <a:buNone/>
            </a:pPr>
            <a:r>
              <a:t/>
            </a:r>
            <a:endParaRPr sz="1600"/>
          </a:p>
          <a:p>
            <a:pPr indent="-330200" lvl="0" marL="457200" rtl="0" algn="just">
              <a:lnSpc>
                <a:spcPct val="110000"/>
              </a:lnSpc>
              <a:spcBef>
                <a:spcPts val="0"/>
              </a:spcBef>
              <a:spcAft>
                <a:spcPts val="0"/>
              </a:spcAft>
              <a:buClr>
                <a:srgbClr val="4A86E8"/>
              </a:buClr>
              <a:buSzPts val="1600"/>
              <a:buChar char="❖"/>
            </a:pPr>
            <a:r>
              <a:rPr lang="es-ES" sz="1600"/>
              <a:t>Para esto fue sumamente necesario </a:t>
            </a:r>
            <a:r>
              <a:rPr b="1" i="1" lang="es-ES" sz="1600"/>
              <a:t>definir una</a:t>
            </a:r>
            <a:endParaRPr b="1" i="1" sz="1600"/>
          </a:p>
          <a:p>
            <a:pPr indent="0" lvl="0" marL="457200" rtl="0" algn="just">
              <a:lnSpc>
                <a:spcPct val="110000"/>
              </a:lnSpc>
              <a:spcBef>
                <a:spcPts val="0"/>
              </a:spcBef>
              <a:spcAft>
                <a:spcPts val="0"/>
              </a:spcAft>
              <a:buSzPts val="1710"/>
              <a:buNone/>
            </a:pPr>
            <a:r>
              <a:rPr b="1" i="1" lang="es-ES" sz="1600"/>
              <a:t>nomenclatura</a:t>
            </a:r>
            <a:r>
              <a:rPr lang="es-ES" sz="1600"/>
              <a:t>, una simbología a través de la </a:t>
            </a:r>
            <a:endParaRPr sz="1600"/>
          </a:p>
          <a:p>
            <a:pPr indent="0" lvl="0" marL="457200" rtl="0" algn="just">
              <a:lnSpc>
                <a:spcPct val="110000"/>
              </a:lnSpc>
              <a:spcBef>
                <a:spcPts val="0"/>
              </a:spcBef>
              <a:spcAft>
                <a:spcPts val="0"/>
              </a:spcAft>
              <a:buSzPts val="1710"/>
              <a:buNone/>
            </a:pPr>
            <a:r>
              <a:rPr lang="es-ES" sz="1600"/>
              <a:t>cual podamos hablar de la complejidad de un </a:t>
            </a:r>
            <a:endParaRPr sz="1600"/>
          </a:p>
          <a:p>
            <a:pPr indent="0" lvl="0" marL="457200" rtl="0" algn="just">
              <a:lnSpc>
                <a:spcPct val="110000"/>
              </a:lnSpc>
              <a:spcBef>
                <a:spcPts val="0"/>
              </a:spcBef>
              <a:spcAft>
                <a:spcPts val="0"/>
              </a:spcAft>
              <a:buSzPts val="1710"/>
              <a:buNone/>
            </a:pPr>
            <a:r>
              <a:rPr lang="es-ES" sz="1600"/>
              <a:t>algoritmo (</a:t>
            </a:r>
            <a:r>
              <a:rPr b="1" lang="es-ES" sz="1600"/>
              <a:t>BigO Notation)</a:t>
            </a:r>
            <a:endParaRPr sz="1600"/>
          </a:p>
          <a:p>
            <a:pPr indent="0" lvl="0" marL="457200" rtl="0" algn="just">
              <a:lnSpc>
                <a:spcPct val="110000"/>
              </a:lnSpc>
              <a:spcBef>
                <a:spcPts val="0"/>
              </a:spcBef>
              <a:spcAft>
                <a:spcPts val="0"/>
              </a:spcAft>
              <a:buSzPts val="1710"/>
              <a:buNone/>
            </a:pPr>
            <a:r>
              <a:t/>
            </a:r>
            <a:endParaRPr sz="1600"/>
          </a:p>
          <a:p>
            <a:pPr indent="-330200" lvl="0" marL="457200" rtl="0" algn="just">
              <a:lnSpc>
                <a:spcPct val="110000"/>
              </a:lnSpc>
              <a:spcBef>
                <a:spcPts val="0"/>
              </a:spcBef>
              <a:spcAft>
                <a:spcPts val="0"/>
              </a:spcAft>
              <a:buClr>
                <a:srgbClr val="4A86E8"/>
              </a:buClr>
              <a:buSzPts val="1600"/>
              <a:buChar char="❖"/>
            </a:pPr>
            <a:r>
              <a:rPr lang="es-ES" sz="1600"/>
              <a:t>Decimos entonces que un algoritmo es mejor que</a:t>
            </a:r>
            <a:br>
              <a:rPr lang="es-ES" sz="1600"/>
            </a:br>
            <a:r>
              <a:rPr lang="es-ES" sz="1600"/>
              <a:t>otro (</a:t>
            </a:r>
            <a:r>
              <a:rPr b="1" i="1" lang="es-ES" sz="1600"/>
              <a:t>más eficiente</a:t>
            </a:r>
            <a:r>
              <a:rPr lang="es-ES" sz="1600"/>
              <a:t>) si su “</a:t>
            </a:r>
            <a:r>
              <a:rPr b="1" i="1" lang="es-ES" sz="1600"/>
              <a:t>O</a:t>
            </a:r>
            <a:r>
              <a:rPr lang="es-ES" sz="1600"/>
              <a:t>” es menor. Ya que el tiempo de ejecución, considerando el peor escenario, crece más lentamente a medida que aumenta el tamaño de la entrada.</a:t>
            </a:r>
            <a:endParaRPr sz="1600"/>
          </a:p>
        </p:txBody>
      </p:sp>
      <p:pic>
        <p:nvPicPr>
          <p:cNvPr id="391" name="Google Shape;391;g87d0b50373_4_51"/>
          <p:cNvPicPr preferRelativeResize="0"/>
          <p:nvPr/>
        </p:nvPicPr>
        <p:blipFill rotWithShape="1">
          <a:blip r:embed="rId3">
            <a:alphaModFix/>
          </a:blip>
          <a:srcRect b="0" l="0" r="0" t="0"/>
          <a:stretch/>
        </p:blipFill>
        <p:spPr>
          <a:xfrm>
            <a:off x="5470575" y="3890896"/>
            <a:ext cx="3391424" cy="2040150"/>
          </a:xfrm>
          <a:prstGeom prst="rect">
            <a:avLst/>
          </a:prstGeom>
          <a:noFill/>
          <a:ln cap="flat" cmpd="sng" w="2857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87d0b50373_4_8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Orden de Complejidad</a:t>
            </a:r>
            <a:endParaRPr sz="4000"/>
          </a:p>
        </p:txBody>
      </p:sp>
      <p:sp>
        <p:nvSpPr>
          <p:cNvPr id="397" name="Google Shape;397;g87d0b50373_4_81"/>
          <p:cNvSpPr txBox="1"/>
          <p:nvPr>
            <p:ph idx="1" type="body"/>
          </p:nvPr>
        </p:nvSpPr>
        <p:spPr>
          <a:xfrm>
            <a:off x="214650" y="1935475"/>
            <a:ext cx="8789700" cy="4782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520"/>
              </a:spcBef>
              <a:spcAft>
                <a:spcPts val="0"/>
              </a:spcAft>
              <a:buSzPts val="1710"/>
              <a:buNone/>
            </a:pPr>
            <a:r>
              <a:rPr lang="es-ES" sz="2000"/>
              <a:t>La mejor técnica para diferenciar la eficiencia de los algoritmos es el estudio de los “</a:t>
            </a:r>
            <a:r>
              <a:rPr b="1" lang="es-ES" sz="2000"/>
              <a:t>Órdenes de Complejidad”</a:t>
            </a:r>
            <a:r>
              <a:rPr lang="es-ES" sz="2000"/>
              <a:t>. El orden de complejidad se expresa, generalmente, en términos de la cantidad de datos procesados por el programa, denominado </a:t>
            </a:r>
            <a:r>
              <a:rPr b="1" i="1" lang="es-ES" sz="2000"/>
              <a:t>n</a:t>
            </a:r>
            <a:r>
              <a:rPr lang="es-ES" sz="2000"/>
              <a:t>, que puede ser el tamaño dado o estimado.</a:t>
            </a:r>
            <a:endParaRPr sz="2000"/>
          </a:p>
          <a:p>
            <a:pPr indent="0" lvl="1" marL="0" rtl="0" algn="just">
              <a:lnSpc>
                <a:spcPct val="110000"/>
              </a:lnSpc>
              <a:spcBef>
                <a:spcPts val="0"/>
              </a:spcBef>
              <a:spcAft>
                <a:spcPts val="0"/>
              </a:spcAft>
              <a:buSzPts val="1530"/>
              <a:buNone/>
            </a:pPr>
            <a:r>
              <a:t/>
            </a:r>
            <a:endParaRPr b="1" sz="1800"/>
          </a:p>
          <a:p>
            <a:pPr indent="457200" lvl="1" marL="0" rtl="0" algn="just">
              <a:lnSpc>
                <a:spcPct val="110000"/>
              </a:lnSpc>
              <a:spcBef>
                <a:spcPts val="0"/>
              </a:spcBef>
              <a:spcAft>
                <a:spcPts val="0"/>
              </a:spcAft>
              <a:buSzPts val="1530"/>
              <a:buNone/>
            </a:pPr>
            <a:r>
              <a:rPr b="1" lang="es-ES" sz="1800"/>
              <a:t>Notación asintótica:</a:t>
            </a:r>
            <a:r>
              <a:rPr lang="es-ES" sz="1800"/>
              <a:t> analiza el comportamiento de las funciones en el </a:t>
            </a:r>
            <a:r>
              <a:rPr b="1" i="1" lang="es-ES" sz="1800"/>
              <a:t>límite</a:t>
            </a:r>
            <a:r>
              <a:rPr lang="es-ES" sz="1800"/>
              <a:t>, es decir, en su tasa de crecimiento e indica como se comporta el algoritmo para datos muy grande, captura el comportamiento de la función para valores grandes de </a:t>
            </a:r>
            <a:r>
              <a:rPr b="1" i="1" lang="es-ES" sz="1800"/>
              <a:t>n</a:t>
            </a:r>
            <a:r>
              <a:rPr lang="es-ES" sz="1800"/>
              <a:t>. </a:t>
            </a:r>
            <a:endParaRPr sz="1800"/>
          </a:p>
          <a:p>
            <a:pPr indent="-342900" lvl="0" marL="914400" rtl="0" algn="just">
              <a:lnSpc>
                <a:spcPct val="110000"/>
              </a:lnSpc>
              <a:spcBef>
                <a:spcPts val="0"/>
              </a:spcBef>
              <a:spcAft>
                <a:spcPts val="0"/>
              </a:spcAft>
              <a:buClr>
                <a:srgbClr val="3C78D8"/>
              </a:buClr>
              <a:buSzPts val="1800"/>
              <a:buChar char="⚫"/>
            </a:pPr>
            <a:r>
              <a:rPr lang="es-ES" sz="1800"/>
              <a:t>Agrupa las funciones que definen su coste en diferentes conjuntos:</a:t>
            </a:r>
            <a:endParaRPr sz="1800"/>
          </a:p>
          <a:p>
            <a:pPr indent="-342900" lvl="1" marL="1828800" rtl="0" algn="just">
              <a:lnSpc>
                <a:spcPct val="110000"/>
              </a:lnSpc>
              <a:spcBef>
                <a:spcPts val="0"/>
              </a:spcBef>
              <a:spcAft>
                <a:spcPts val="0"/>
              </a:spcAft>
              <a:buSzPts val="1800"/>
              <a:buChar char="⚫"/>
            </a:pPr>
            <a:r>
              <a:rPr lang="es-ES" sz="1800"/>
              <a:t>O-Grande o Cotas Superiores</a:t>
            </a:r>
            <a:endParaRPr sz="1800"/>
          </a:p>
          <a:p>
            <a:pPr indent="-342900" lvl="1" marL="1828800" rtl="0" algn="just">
              <a:lnSpc>
                <a:spcPct val="110000"/>
              </a:lnSpc>
              <a:spcBef>
                <a:spcPts val="0"/>
              </a:spcBef>
              <a:spcAft>
                <a:spcPts val="0"/>
              </a:spcAft>
              <a:buSzPts val="1800"/>
              <a:buChar char="⚫"/>
            </a:pPr>
            <a:r>
              <a:rPr lang="es-ES" sz="1800"/>
              <a:t>Ω-Grande o Cotas Inferiores</a:t>
            </a:r>
            <a:endParaRPr sz="1800"/>
          </a:p>
          <a:p>
            <a:pPr indent="-342900" lvl="1" marL="1828800" rtl="0" algn="just">
              <a:lnSpc>
                <a:spcPct val="110000"/>
              </a:lnSpc>
              <a:spcBef>
                <a:spcPts val="0"/>
              </a:spcBef>
              <a:spcAft>
                <a:spcPts val="0"/>
              </a:spcAft>
              <a:buSzPts val="1800"/>
              <a:buChar char="⚫"/>
            </a:pPr>
            <a:r>
              <a:rPr lang="es-ES" sz="1800"/>
              <a:t>Θ-Grande o Cotas Entre Superior e Inferior</a:t>
            </a:r>
            <a:endParaRPr sz="1800"/>
          </a:p>
          <a:p>
            <a:pPr indent="-342900" lvl="1" marL="1828800" rtl="0" algn="just">
              <a:lnSpc>
                <a:spcPct val="110000"/>
              </a:lnSpc>
              <a:spcBef>
                <a:spcPts val="0"/>
              </a:spcBef>
              <a:spcAft>
                <a:spcPts val="0"/>
              </a:spcAft>
              <a:buSzPts val="1800"/>
              <a:buChar char="⚫"/>
            </a:pPr>
            <a:r>
              <a:rPr lang="es-ES" sz="1800"/>
              <a:t>0-pequeña o Cotas estrictamente Superiores</a:t>
            </a:r>
            <a:endParaRPr sz="1800"/>
          </a:p>
          <a:p>
            <a:pPr indent="-342900" lvl="1" marL="1828800" rtl="0" algn="just">
              <a:lnSpc>
                <a:spcPct val="110000"/>
              </a:lnSpc>
              <a:spcBef>
                <a:spcPts val="0"/>
              </a:spcBef>
              <a:spcAft>
                <a:spcPts val="0"/>
              </a:spcAft>
              <a:buSzPts val="1800"/>
              <a:buChar char="⚫"/>
            </a:pPr>
            <a:r>
              <a:rPr lang="es-ES" sz="1800"/>
              <a:t>ω-pequeña o Cotas estrictamente Inferiores</a:t>
            </a:r>
            <a:endParaRPr sz="1800"/>
          </a:p>
          <a:p>
            <a:pPr indent="457200" lvl="1" marL="0" rtl="0" algn="just">
              <a:lnSpc>
                <a:spcPct val="110000"/>
              </a:lnSpc>
              <a:spcBef>
                <a:spcPts val="0"/>
              </a:spcBef>
              <a:spcAft>
                <a:spcPts val="0"/>
              </a:spcAft>
              <a:buClr>
                <a:schemeClr val="dk1"/>
              </a:buClr>
              <a:buSzPts val="1700"/>
              <a:buFont typeface="Arial"/>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87d0b50373_4_37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a:t>BigO Notation</a:t>
            </a:r>
            <a:endParaRPr/>
          </a:p>
        </p:txBody>
      </p:sp>
      <p:sp>
        <p:nvSpPr>
          <p:cNvPr id="403" name="Google Shape;403;g87d0b50373_4_374"/>
          <p:cNvSpPr txBox="1"/>
          <p:nvPr>
            <p:ph idx="1" type="body"/>
          </p:nvPr>
        </p:nvSpPr>
        <p:spPr>
          <a:xfrm>
            <a:off x="214650" y="1935475"/>
            <a:ext cx="8607300" cy="4782900"/>
          </a:xfrm>
          <a:prstGeom prst="rect">
            <a:avLst/>
          </a:prstGeom>
          <a:noFill/>
          <a:ln>
            <a:noFill/>
          </a:ln>
        </p:spPr>
        <p:txBody>
          <a:bodyPr anchorCtr="0" anchor="t" bIns="45700" lIns="91425" spcFirstLastPara="1" rIns="91425" wrap="square" tIns="45700">
            <a:noAutofit/>
          </a:bodyPr>
          <a:lstStyle/>
          <a:p>
            <a:pPr indent="457200" lvl="0" marL="0" rtl="0" algn="l">
              <a:lnSpc>
                <a:spcPct val="100000"/>
              </a:lnSpc>
              <a:spcBef>
                <a:spcPts val="520"/>
              </a:spcBef>
              <a:spcAft>
                <a:spcPts val="0"/>
              </a:spcAft>
              <a:buSzPts val="2470"/>
              <a:buNone/>
            </a:pPr>
            <a:r>
              <a:t/>
            </a:r>
            <a:endParaRPr b="1" i="1" sz="1400"/>
          </a:p>
          <a:p>
            <a:pPr indent="457200" lvl="0" marL="0" rtl="0" algn="l">
              <a:lnSpc>
                <a:spcPct val="100000"/>
              </a:lnSpc>
              <a:spcBef>
                <a:spcPts val="520"/>
              </a:spcBef>
              <a:spcAft>
                <a:spcPts val="0"/>
              </a:spcAft>
              <a:buSzPts val="2470"/>
              <a:buNone/>
            </a:pPr>
            <a:r>
              <a:t/>
            </a:r>
            <a:endParaRPr b="1" i="1" sz="1400"/>
          </a:p>
          <a:p>
            <a:pPr indent="457200" lvl="0" marL="0" rtl="0" algn="l">
              <a:lnSpc>
                <a:spcPct val="100000"/>
              </a:lnSpc>
              <a:spcBef>
                <a:spcPts val="520"/>
              </a:spcBef>
              <a:spcAft>
                <a:spcPts val="0"/>
              </a:spcAft>
              <a:buSzPts val="2470"/>
              <a:buNone/>
            </a:pPr>
            <a:r>
              <a:t/>
            </a:r>
            <a:endParaRPr b="1" i="1" sz="1400"/>
          </a:p>
          <a:p>
            <a:pPr indent="457200" lvl="0" marL="0" rtl="0" algn="l">
              <a:lnSpc>
                <a:spcPct val="100000"/>
              </a:lnSpc>
              <a:spcBef>
                <a:spcPts val="520"/>
              </a:spcBef>
              <a:spcAft>
                <a:spcPts val="0"/>
              </a:spcAft>
              <a:buSzPts val="2470"/>
              <a:buNone/>
            </a:pPr>
            <a:r>
              <a:t/>
            </a:r>
            <a:endParaRPr b="1" i="1" sz="1400"/>
          </a:p>
          <a:p>
            <a:pPr indent="457200" lvl="0" marL="0" rtl="0" algn="l">
              <a:lnSpc>
                <a:spcPct val="100000"/>
              </a:lnSpc>
              <a:spcBef>
                <a:spcPts val="520"/>
              </a:spcBef>
              <a:spcAft>
                <a:spcPts val="0"/>
              </a:spcAft>
              <a:buSzPts val="2470"/>
              <a:buNone/>
            </a:pPr>
            <a:r>
              <a:rPr b="1" i="1" lang="es-ES" sz="1400"/>
              <a:t>O(1) 		-&gt; Orden Constante</a:t>
            </a:r>
            <a:endParaRPr b="1" i="1" sz="1400"/>
          </a:p>
          <a:p>
            <a:pPr indent="0" lvl="0" marL="0" rtl="0" algn="l">
              <a:lnSpc>
                <a:spcPct val="100000"/>
              </a:lnSpc>
              <a:spcBef>
                <a:spcPts val="520"/>
              </a:spcBef>
              <a:spcAft>
                <a:spcPts val="0"/>
              </a:spcAft>
              <a:buSzPts val="2470"/>
              <a:buNone/>
            </a:pPr>
            <a:r>
              <a:rPr b="1" i="1" lang="es-ES" sz="1400"/>
              <a:t>   	O(log n) 	-&gt; Orden Logarítmico</a:t>
            </a:r>
            <a:endParaRPr b="1" i="1" sz="1400"/>
          </a:p>
          <a:p>
            <a:pPr indent="457200" lvl="0" marL="0" rtl="0" algn="l">
              <a:lnSpc>
                <a:spcPct val="100000"/>
              </a:lnSpc>
              <a:spcBef>
                <a:spcPts val="520"/>
              </a:spcBef>
              <a:spcAft>
                <a:spcPts val="0"/>
              </a:spcAft>
              <a:buSzPts val="2470"/>
              <a:buNone/>
            </a:pPr>
            <a:r>
              <a:rPr b="1" i="1" lang="es-ES" sz="1400"/>
              <a:t>O(n) 		-&gt; Orden Lineal</a:t>
            </a:r>
            <a:endParaRPr b="1" i="1" sz="1400"/>
          </a:p>
          <a:p>
            <a:pPr indent="457200" lvl="0" marL="0" rtl="0" algn="l">
              <a:lnSpc>
                <a:spcPct val="100000"/>
              </a:lnSpc>
              <a:spcBef>
                <a:spcPts val="520"/>
              </a:spcBef>
              <a:spcAft>
                <a:spcPts val="0"/>
              </a:spcAft>
              <a:buSzPts val="2470"/>
              <a:buNone/>
            </a:pPr>
            <a:r>
              <a:rPr b="1" i="1" lang="es-ES" sz="1400"/>
              <a:t>O(n log n)	-&gt; Orden casi Lineal</a:t>
            </a:r>
            <a:endParaRPr b="1" i="1" sz="1400"/>
          </a:p>
          <a:p>
            <a:pPr indent="457200" lvl="0" marL="0" rtl="0" algn="l">
              <a:lnSpc>
                <a:spcPct val="100000"/>
              </a:lnSpc>
              <a:spcBef>
                <a:spcPts val="520"/>
              </a:spcBef>
              <a:spcAft>
                <a:spcPts val="0"/>
              </a:spcAft>
              <a:buSzPts val="2470"/>
              <a:buNone/>
            </a:pPr>
            <a:r>
              <a:rPr b="1" i="1" lang="es-ES" sz="1400"/>
              <a:t>O(n^2)	-&gt; Orden Cuadrático</a:t>
            </a:r>
            <a:endParaRPr b="1" i="1" sz="1400"/>
          </a:p>
          <a:p>
            <a:pPr indent="457200" lvl="0" marL="0" rtl="0" algn="l">
              <a:lnSpc>
                <a:spcPct val="100000"/>
              </a:lnSpc>
              <a:spcBef>
                <a:spcPts val="520"/>
              </a:spcBef>
              <a:spcAft>
                <a:spcPts val="0"/>
              </a:spcAft>
              <a:buSzPts val="2470"/>
              <a:buNone/>
            </a:pPr>
            <a:r>
              <a:rPr b="1" i="1" lang="es-ES" sz="1400"/>
              <a:t>O(2^n)	-&gt; Orden Polinomial</a:t>
            </a:r>
            <a:endParaRPr b="1" i="1" sz="1400"/>
          </a:p>
          <a:p>
            <a:pPr indent="457200" lvl="0" marL="0" rtl="0" algn="l">
              <a:lnSpc>
                <a:spcPct val="100000"/>
              </a:lnSpc>
              <a:spcBef>
                <a:spcPts val="520"/>
              </a:spcBef>
              <a:spcAft>
                <a:spcPts val="0"/>
              </a:spcAft>
              <a:buSzPts val="2470"/>
              <a:buNone/>
            </a:pPr>
            <a:r>
              <a:rPr b="1" i="1" lang="es-ES" sz="1400"/>
              <a:t>O(a^n)	-&gt; Orden Exponencial</a:t>
            </a:r>
            <a:endParaRPr b="1" i="1" sz="1400"/>
          </a:p>
          <a:p>
            <a:pPr indent="457200" lvl="0" marL="0" rtl="0" algn="l">
              <a:lnSpc>
                <a:spcPct val="100000"/>
              </a:lnSpc>
              <a:spcBef>
                <a:spcPts val="520"/>
              </a:spcBef>
              <a:spcAft>
                <a:spcPts val="0"/>
              </a:spcAft>
              <a:buSzPts val="2470"/>
              <a:buNone/>
            </a:pPr>
            <a:r>
              <a:rPr b="1" i="1" lang="es-ES" sz="1400"/>
              <a:t>O(n!)		-&gt; Orden  Factorial</a:t>
            </a:r>
            <a:br>
              <a:rPr b="1" i="1" lang="es-ES" sz="1400"/>
            </a:br>
            <a:br>
              <a:rPr b="1" i="1" lang="es-ES" sz="1400"/>
            </a:br>
            <a:r>
              <a:rPr b="1" i="1" lang="es-ES" sz="1400"/>
              <a:t>	</a:t>
            </a:r>
            <a:endParaRPr b="1" i="1" sz="1400"/>
          </a:p>
          <a:p>
            <a:pPr indent="0" lvl="0" marL="614045" rtl="0" algn="l">
              <a:lnSpc>
                <a:spcPct val="100000"/>
              </a:lnSpc>
              <a:spcBef>
                <a:spcPts val="520"/>
              </a:spcBef>
              <a:spcAft>
                <a:spcPts val="0"/>
              </a:spcAft>
              <a:buSzPts val="2470"/>
              <a:buNone/>
            </a:pPr>
            <a:r>
              <a:rPr b="1" i="1" lang="es-ES" sz="1400"/>
              <a:t>		</a:t>
            </a:r>
            <a:r>
              <a:rPr b="1" i="1" lang="es-ES" sz="1300"/>
              <a:t>*(para todo a &gt; 2)</a:t>
            </a:r>
            <a:endParaRPr b="1" i="1" sz="1300"/>
          </a:p>
          <a:p>
            <a:pPr indent="457200" lvl="0" marL="4114800" rtl="0" algn="l">
              <a:lnSpc>
                <a:spcPct val="100000"/>
              </a:lnSpc>
              <a:spcBef>
                <a:spcPts val="520"/>
              </a:spcBef>
              <a:spcAft>
                <a:spcPts val="0"/>
              </a:spcAft>
              <a:buSzPts val="2470"/>
              <a:buNone/>
            </a:pPr>
            <a:r>
              <a:rPr b="1" i="1" lang="es-ES" sz="1400">
                <a:solidFill>
                  <a:srgbClr val="3C78D8"/>
                </a:solidFill>
              </a:rPr>
              <a:t>https://www.bigocheatsheet.com/</a:t>
            </a:r>
            <a:endParaRPr b="1" i="1" sz="1400">
              <a:solidFill>
                <a:srgbClr val="3C78D8"/>
              </a:solidFill>
            </a:endParaRPr>
          </a:p>
        </p:txBody>
      </p:sp>
      <p:pic>
        <p:nvPicPr>
          <p:cNvPr id="404" name="Google Shape;404;g87d0b50373_4_374"/>
          <p:cNvPicPr preferRelativeResize="0"/>
          <p:nvPr/>
        </p:nvPicPr>
        <p:blipFill rotWithShape="1">
          <a:blip r:embed="rId3">
            <a:alphaModFix/>
          </a:blip>
          <a:srcRect b="0" l="0" r="0" t="0"/>
          <a:stretch/>
        </p:blipFill>
        <p:spPr>
          <a:xfrm>
            <a:off x="3606000" y="2657950"/>
            <a:ext cx="5215950" cy="3337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a402f13d07_1_26"/>
          <p:cNvSpPr txBox="1"/>
          <p:nvPr>
            <p:ph type="title"/>
          </p:nvPr>
        </p:nvSpPr>
        <p:spPr>
          <a:xfrm>
            <a:off x="457200" y="704097"/>
            <a:ext cx="8229600" cy="8964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Ejercicios</a:t>
            </a:r>
            <a:endParaRPr sz="4000"/>
          </a:p>
        </p:txBody>
      </p:sp>
      <p:sp>
        <p:nvSpPr>
          <p:cNvPr id="410" name="Google Shape;410;ga402f13d07_1_26"/>
          <p:cNvSpPr txBox="1"/>
          <p:nvPr>
            <p:ph idx="1" type="body"/>
          </p:nvPr>
        </p:nvSpPr>
        <p:spPr>
          <a:xfrm>
            <a:off x="457200" y="2728650"/>
            <a:ext cx="4114800" cy="14007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1800"/>
              </a:spcBef>
              <a:spcAft>
                <a:spcPts val="400"/>
              </a:spcAft>
              <a:buClr>
                <a:schemeClr val="dk1"/>
              </a:buClr>
              <a:buSzPts val="1100"/>
              <a:buFont typeface="Arial"/>
              <a:buNone/>
            </a:pPr>
            <a:r>
              <a:rPr lang="es-ES" sz="1600">
                <a:latin typeface="Courier New"/>
                <a:ea typeface="Courier New"/>
                <a:cs typeface="Courier New"/>
                <a:sym typeface="Courier New"/>
              </a:rPr>
              <a:t>¿Cuál es la eficiencia del Bubble Sort en términos de la Notación Big-O?</a:t>
            </a:r>
            <a:endParaRPr sz="1600">
              <a:solidFill>
                <a:srgbClr val="000000"/>
              </a:solidFill>
            </a:endParaRPr>
          </a:p>
        </p:txBody>
      </p:sp>
      <p:pic>
        <p:nvPicPr>
          <p:cNvPr id="411" name="Google Shape;411;ga402f13d07_1_26"/>
          <p:cNvPicPr preferRelativeResize="0"/>
          <p:nvPr/>
        </p:nvPicPr>
        <p:blipFill rotWithShape="1">
          <a:blip r:embed="rId3">
            <a:alphaModFix/>
          </a:blip>
          <a:srcRect b="0" l="0" r="0" t="0"/>
          <a:stretch/>
        </p:blipFill>
        <p:spPr>
          <a:xfrm>
            <a:off x="4929094" y="990600"/>
            <a:ext cx="3757708" cy="57431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87d0b50373_4_365"/>
          <p:cNvSpPr txBox="1"/>
          <p:nvPr>
            <p:ph type="title"/>
          </p:nvPr>
        </p:nvSpPr>
        <p:spPr>
          <a:xfrm>
            <a:off x="457200" y="704097"/>
            <a:ext cx="8229600" cy="8964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Ejercicios</a:t>
            </a:r>
            <a:endParaRPr sz="4000"/>
          </a:p>
        </p:txBody>
      </p:sp>
      <p:sp>
        <p:nvSpPr>
          <p:cNvPr id="417" name="Google Shape;417;g87d0b50373_4_365"/>
          <p:cNvSpPr txBox="1"/>
          <p:nvPr>
            <p:ph idx="1" type="body"/>
          </p:nvPr>
        </p:nvSpPr>
        <p:spPr>
          <a:xfrm>
            <a:off x="457200" y="1653525"/>
            <a:ext cx="8476500" cy="50802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1800"/>
              </a:spcBef>
              <a:spcAft>
                <a:spcPts val="0"/>
              </a:spcAft>
              <a:buSzPts val="1100"/>
              <a:buNone/>
            </a:pPr>
            <a:r>
              <a:rPr lang="es-ES" sz="1200">
                <a:solidFill>
                  <a:srgbClr val="000000"/>
                </a:solidFill>
                <a:latin typeface="Courier New"/>
                <a:ea typeface="Courier New"/>
                <a:cs typeface="Courier New"/>
                <a:sym typeface="Courier New"/>
              </a:rPr>
              <a:t>a = b; 				</a:t>
            </a:r>
            <a:r>
              <a:rPr b="1" lang="es-ES" sz="1200">
                <a:solidFill>
                  <a:srgbClr val="000000"/>
                </a:solidFill>
                <a:latin typeface="Courier New"/>
                <a:ea typeface="Courier New"/>
                <a:cs typeface="Courier New"/>
                <a:sym typeface="Courier New"/>
              </a:rPr>
              <a:t>:: &gt;&gt;</a:t>
            </a:r>
            <a:r>
              <a:rPr lang="es-ES" sz="1200">
                <a:solidFill>
                  <a:srgbClr val="000000"/>
                </a:solidFill>
                <a:latin typeface="Courier New"/>
                <a:ea typeface="Courier New"/>
                <a:cs typeface="Courier New"/>
                <a:sym typeface="Courier New"/>
              </a:rPr>
              <a:t>  </a:t>
            </a:r>
            <a:r>
              <a:rPr lang="es-ES" sz="1200">
                <a:solidFill>
                  <a:srgbClr val="000000"/>
                </a:solidFill>
              </a:rPr>
              <a:t>La asignación toma tiempo constante </a:t>
            </a:r>
            <a:r>
              <a:rPr b="1" lang="es-ES" sz="1200">
                <a:solidFill>
                  <a:srgbClr val="000000"/>
                </a:solidFill>
              </a:rPr>
              <a:t>O(1)</a:t>
            </a:r>
            <a:r>
              <a:rPr lang="es-ES" sz="1200">
                <a:solidFill>
                  <a:srgbClr val="000000"/>
                </a:solidFill>
              </a:rPr>
              <a:t>.</a:t>
            </a:r>
            <a:endParaRPr sz="1200">
              <a:latin typeface="Courier New"/>
              <a:ea typeface="Courier New"/>
              <a:cs typeface="Courier New"/>
              <a:sym typeface="Courier New"/>
            </a:endParaRPr>
          </a:p>
          <a:p>
            <a:pPr indent="457200" lvl="0" marL="0" rtl="0" algn="l">
              <a:lnSpc>
                <a:spcPct val="115000"/>
              </a:lnSpc>
              <a:spcBef>
                <a:spcPts val="1800"/>
              </a:spcBef>
              <a:spcAft>
                <a:spcPts val="0"/>
              </a:spcAft>
              <a:buSzPts val="1100"/>
              <a:buNone/>
            </a:pPr>
            <a:r>
              <a:rPr lang="es-ES" sz="1200">
                <a:latin typeface="Courier New"/>
                <a:ea typeface="Courier New"/>
                <a:cs typeface="Courier New"/>
                <a:sym typeface="Courier New"/>
              </a:rPr>
              <a:t>sum = 0;				</a:t>
            </a:r>
            <a:r>
              <a:rPr b="1" lang="es-ES" sz="1200">
                <a:latin typeface="Courier New"/>
                <a:ea typeface="Courier New"/>
                <a:cs typeface="Courier New"/>
                <a:sym typeface="Courier New"/>
              </a:rPr>
              <a:t>:: &gt;&gt;  </a:t>
            </a:r>
            <a:r>
              <a:rPr lang="es-ES" sz="1200"/>
              <a:t>El ciclo “</a:t>
            </a:r>
            <a:r>
              <a:rPr b="1" i="1" lang="es-ES" sz="1200">
                <a:solidFill>
                  <a:srgbClr val="CC0000"/>
                </a:solidFill>
              </a:rPr>
              <a:t>for</a:t>
            </a:r>
            <a:r>
              <a:rPr lang="es-ES" sz="1200">
                <a:solidFill>
                  <a:srgbClr val="000000"/>
                </a:solidFill>
              </a:rPr>
              <a:t>”</a:t>
            </a:r>
            <a:r>
              <a:rPr i="1" lang="es-ES" sz="1200">
                <a:solidFill>
                  <a:srgbClr val="CC0000"/>
                </a:solidFill>
              </a:rPr>
              <a:t> </a:t>
            </a:r>
            <a:r>
              <a:rPr lang="es-ES" sz="1200">
                <a:solidFill>
                  <a:srgbClr val="000000"/>
                </a:solidFill>
              </a:rPr>
              <a:t>es repetido </a:t>
            </a:r>
            <a:r>
              <a:rPr b="1" i="1" lang="es-ES" sz="1200">
                <a:solidFill>
                  <a:srgbClr val="000000"/>
                </a:solidFill>
              </a:rPr>
              <a:t>n</a:t>
            </a:r>
            <a:r>
              <a:rPr i="1" lang="es-ES" sz="1200">
                <a:solidFill>
                  <a:srgbClr val="000000"/>
                </a:solidFill>
              </a:rPr>
              <a:t> </a:t>
            </a:r>
            <a:r>
              <a:rPr lang="es-ES" sz="1200">
                <a:solidFill>
                  <a:srgbClr val="000000"/>
                </a:solidFill>
              </a:rPr>
              <a:t>veces y, la </a:t>
            </a:r>
            <a:r>
              <a:rPr lang="es-ES" sz="1200"/>
              <a:t>primera y tercer línea son de</a:t>
            </a:r>
            <a:br>
              <a:rPr lang="es-ES" sz="1200">
                <a:latin typeface="Courier New"/>
                <a:ea typeface="Courier New"/>
                <a:cs typeface="Courier New"/>
                <a:sym typeface="Courier New"/>
              </a:rPr>
            </a:br>
            <a:r>
              <a:rPr lang="es-ES" sz="1200">
                <a:latin typeface="Courier New"/>
                <a:ea typeface="Courier New"/>
                <a:cs typeface="Courier New"/>
                <a:sym typeface="Courier New"/>
              </a:rPr>
              <a:t>	</a:t>
            </a:r>
            <a:r>
              <a:rPr b="1" lang="es-ES" sz="1200">
                <a:solidFill>
                  <a:srgbClr val="CC0000"/>
                </a:solidFill>
                <a:latin typeface="Courier New"/>
                <a:ea typeface="Courier New"/>
                <a:cs typeface="Courier New"/>
                <a:sym typeface="Courier New"/>
              </a:rPr>
              <a:t>for</a:t>
            </a:r>
            <a:r>
              <a:rPr lang="es-ES" sz="1200">
                <a:latin typeface="Courier New"/>
                <a:ea typeface="Courier New"/>
                <a:cs typeface="Courier New"/>
                <a:sym typeface="Courier New"/>
              </a:rPr>
              <a:t>(i=1; i&lt;=j; i++)			  </a:t>
            </a:r>
            <a:r>
              <a:rPr lang="es-ES" sz="1200"/>
              <a:t>coste constante. Entonces, el costo por el entero fragmento de código </a:t>
            </a:r>
            <a:br>
              <a:rPr lang="es-ES" sz="1200">
                <a:latin typeface="Courier New"/>
                <a:ea typeface="Courier New"/>
                <a:cs typeface="Courier New"/>
                <a:sym typeface="Courier New"/>
              </a:rPr>
            </a:br>
            <a:r>
              <a:rPr lang="es-ES" sz="1200">
                <a:latin typeface="Courier New"/>
                <a:ea typeface="Courier New"/>
                <a:cs typeface="Courier New"/>
                <a:sym typeface="Courier New"/>
              </a:rPr>
              <a:t>		sum += n;				  </a:t>
            </a:r>
            <a:r>
              <a:rPr lang="es-ES" sz="1200"/>
              <a:t>total es </a:t>
            </a:r>
            <a:r>
              <a:rPr b="1" lang="es-ES" sz="1200"/>
              <a:t>O(n).</a:t>
            </a:r>
            <a:endParaRPr sz="1200">
              <a:solidFill>
                <a:srgbClr val="000000"/>
              </a:solidFill>
              <a:latin typeface="Courier New"/>
              <a:ea typeface="Courier New"/>
              <a:cs typeface="Courier New"/>
              <a:sym typeface="Courier New"/>
            </a:endParaRPr>
          </a:p>
          <a:p>
            <a:pPr indent="457200" lvl="0" marL="0" rtl="0" algn="just">
              <a:lnSpc>
                <a:spcPct val="115000"/>
              </a:lnSpc>
              <a:spcBef>
                <a:spcPts val="1800"/>
              </a:spcBef>
              <a:spcAft>
                <a:spcPts val="0"/>
              </a:spcAft>
              <a:buSzPts val="1100"/>
              <a:buNone/>
            </a:pPr>
            <a:r>
              <a:rPr lang="es-ES" sz="1200">
                <a:solidFill>
                  <a:srgbClr val="000000"/>
                </a:solidFill>
                <a:latin typeface="Courier New"/>
                <a:ea typeface="Courier New"/>
                <a:cs typeface="Courier New"/>
                <a:sym typeface="Courier New"/>
              </a:rPr>
              <a:t>sum = 0;				</a:t>
            </a:r>
            <a:r>
              <a:rPr b="1" lang="es-ES" sz="1200">
                <a:solidFill>
                  <a:srgbClr val="000000"/>
                </a:solidFill>
                <a:latin typeface="Courier New"/>
                <a:ea typeface="Courier New"/>
                <a:cs typeface="Courier New"/>
                <a:sym typeface="Courier New"/>
              </a:rPr>
              <a:t>:: &gt;&gt;  </a:t>
            </a:r>
            <a:r>
              <a:rPr lang="es-ES" sz="1200"/>
              <a:t>Primero lo dividimos en 3 secciones:</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a:t>
            </a:r>
            <a:r>
              <a:rPr b="1" lang="es-ES" sz="1200">
                <a:solidFill>
                  <a:srgbClr val="CC0000"/>
                </a:solidFill>
                <a:latin typeface="Courier New"/>
                <a:ea typeface="Courier New"/>
                <a:cs typeface="Courier New"/>
                <a:sym typeface="Courier New"/>
              </a:rPr>
              <a:t>for</a:t>
            </a:r>
            <a:r>
              <a:rPr lang="es-ES" sz="1200">
                <a:solidFill>
                  <a:srgbClr val="000000"/>
                </a:solidFill>
                <a:latin typeface="Courier New"/>
                <a:ea typeface="Courier New"/>
                <a:cs typeface="Courier New"/>
                <a:sym typeface="Courier New"/>
              </a:rPr>
              <a:t>(j=1; j&lt;=n; j++)			  - </a:t>
            </a:r>
            <a:r>
              <a:rPr lang="es-ES" sz="1200"/>
              <a:t>La asignación va a tomar tiempo constante, llamemoslo </a:t>
            </a:r>
            <a:r>
              <a:rPr b="1" lang="es-ES" sz="1200"/>
              <a:t>C1</a:t>
            </a:r>
            <a:r>
              <a:rPr lang="es-ES" sz="1200"/>
              <a:t>.</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a:t>
            </a:r>
            <a:r>
              <a:rPr b="1" lang="es-ES" sz="1200">
                <a:solidFill>
                  <a:srgbClr val="CC0000"/>
                </a:solidFill>
                <a:latin typeface="Courier New"/>
                <a:ea typeface="Courier New"/>
                <a:cs typeface="Courier New"/>
                <a:sym typeface="Courier New"/>
              </a:rPr>
              <a:t>for</a:t>
            </a:r>
            <a:r>
              <a:rPr lang="es-ES" sz="1200">
                <a:solidFill>
                  <a:srgbClr val="000000"/>
                </a:solidFill>
                <a:latin typeface="Courier New"/>
                <a:ea typeface="Courier New"/>
                <a:cs typeface="Courier New"/>
                <a:sym typeface="Courier New"/>
              </a:rPr>
              <a:t>(</a:t>
            </a:r>
            <a:r>
              <a:rPr lang="es-ES" sz="1200">
                <a:latin typeface="Courier New"/>
                <a:ea typeface="Courier New"/>
                <a:cs typeface="Courier New"/>
                <a:sym typeface="Courier New"/>
              </a:rPr>
              <a:t>i=1; i&lt;=j; i++</a:t>
            </a:r>
            <a:r>
              <a:rPr lang="es-ES" sz="1200">
                <a:solidFill>
                  <a:srgbClr val="000000"/>
                </a:solidFill>
                <a:latin typeface="Courier New"/>
                <a:ea typeface="Courier New"/>
                <a:cs typeface="Courier New"/>
                <a:sym typeface="Courier New"/>
              </a:rPr>
              <a:t>)		  - </a:t>
            </a:r>
            <a:r>
              <a:rPr lang="es-ES" sz="1200"/>
              <a:t>El segundo ciclo es similar al anterior y tomaría </a:t>
            </a:r>
            <a:r>
              <a:rPr b="1" lang="es-ES" sz="1200"/>
              <a:t>C2n = O(n)</a:t>
            </a:r>
            <a:r>
              <a:rPr lang="es-ES" sz="1200"/>
              <a:t>.</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sum++;			  - </a:t>
            </a:r>
            <a:r>
              <a:rPr lang="es-ES" sz="1200"/>
              <a:t>El ciclo del medio es un doble ciclo anidado y lo vamos a analizar de</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a:t>
            </a:r>
            <a:r>
              <a:rPr b="1" lang="es-ES" sz="1200">
                <a:solidFill>
                  <a:srgbClr val="CC0000"/>
                </a:solidFill>
                <a:latin typeface="Courier New"/>
                <a:ea typeface="Courier New"/>
                <a:cs typeface="Courier New"/>
                <a:sym typeface="Courier New"/>
              </a:rPr>
              <a:t>for</a:t>
            </a:r>
            <a:r>
              <a:rPr lang="es-ES" sz="1200">
                <a:solidFill>
                  <a:srgbClr val="000000"/>
                </a:solidFill>
                <a:latin typeface="Courier New"/>
                <a:ea typeface="Courier New"/>
                <a:cs typeface="Courier New"/>
                <a:sym typeface="Courier New"/>
              </a:rPr>
              <a:t>(</a:t>
            </a:r>
            <a:r>
              <a:rPr lang="es-ES" sz="1200">
                <a:latin typeface="Courier New"/>
                <a:ea typeface="Courier New"/>
                <a:cs typeface="Courier New"/>
                <a:sym typeface="Courier New"/>
              </a:rPr>
              <a:t>k=1; k&lt;=n; k++</a:t>
            </a:r>
            <a:r>
              <a:rPr lang="es-ES" sz="1200">
                <a:solidFill>
                  <a:srgbClr val="000000"/>
                </a:solidFill>
                <a:latin typeface="Courier New"/>
                <a:ea typeface="Courier New"/>
                <a:cs typeface="Courier New"/>
                <a:sym typeface="Courier New"/>
              </a:rPr>
              <a:t>)			    </a:t>
            </a:r>
            <a:r>
              <a:rPr lang="es-ES" sz="1200"/>
              <a:t>adentro hacia fuera. La expresión </a:t>
            </a:r>
            <a:r>
              <a:rPr i="1" lang="es-ES" sz="1200"/>
              <a:t>sum++ </a:t>
            </a:r>
            <a:r>
              <a:rPr lang="es-ES" sz="1200"/>
              <a:t>es de tiempo constante, </a:t>
            </a:r>
            <a:r>
              <a:rPr b="1" lang="es-ES" sz="1200"/>
              <a:t>C3</a:t>
            </a:r>
            <a:r>
              <a:rPr lang="es-ES" sz="1200"/>
              <a:t>.</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A[k] = k-1;			    </a:t>
            </a:r>
            <a:r>
              <a:rPr lang="es-ES" sz="1200"/>
              <a:t>El ciclo interno es ejecutado </a:t>
            </a:r>
            <a:r>
              <a:rPr b="1" i="1" lang="es-ES" sz="1200"/>
              <a:t>j </a:t>
            </a:r>
            <a:r>
              <a:rPr lang="es-ES" sz="1200"/>
              <a:t>veces, tiene un coste de </a:t>
            </a:r>
            <a:r>
              <a:rPr b="1" i="1" lang="es-ES" sz="1200"/>
              <a:t>C3j</a:t>
            </a:r>
            <a:r>
              <a:rPr i="1" lang="es-ES" sz="1200"/>
              <a:t>. </a:t>
            </a:r>
            <a:r>
              <a:rPr lang="es-ES" sz="1200"/>
              <a:t>El ciclo</a:t>
            </a:r>
            <a:br>
              <a:rPr lang="es-ES" sz="1200"/>
            </a:br>
            <a:r>
              <a:rPr lang="es-ES" sz="1200"/>
              <a:t>							          exterior es ejecutado </a:t>
            </a:r>
            <a:r>
              <a:rPr b="1" i="1" lang="es-ES" sz="1200"/>
              <a:t>n </a:t>
            </a:r>
            <a:r>
              <a:rPr lang="es-ES" sz="1200"/>
              <a:t>veces, pero cada vez el costo del ciclo interior</a:t>
            </a:r>
            <a:br>
              <a:rPr lang="es-ES" sz="1200"/>
            </a:br>
            <a:r>
              <a:rPr lang="es-ES" sz="1200"/>
              <a:t>							          es diferente.</a:t>
            </a:r>
            <a:br>
              <a:rPr lang="es-ES" sz="1200"/>
            </a:br>
            <a:r>
              <a:rPr lang="es-ES" sz="1200"/>
              <a:t>							    El costo total del ciclo es </a:t>
            </a:r>
            <a:r>
              <a:rPr b="1" i="1" lang="es-ES" sz="1200"/>
              <a:t>C3</a:t>
            </a:r>
            <a:r>
              <a:rPr lang="es-ES" sz="1200"/>
              <a:t> veces la suma de los números </a:t>
            </a:r>
            <a:r>
              <a:rPr b="1" i="1" lang="es-ES" sz="1200"/>
              <a:t>1</a:t>
            </a:r>
            <a:r>
              <a:rPr lang="es-ES" sz="1200"/>
              <a:t> a </a:t>
            </a:r>
            <a:r>
              <a:rPr b="1" i="1" lang="es-ES" sz="1200"/>
              <a:t>n</a:t>
            </a:r>
            <a:r>
              <a:rPr lang="es-ES" sz="1200"/>
              <a:t>, </a:t>
            </a:r>
            <a:br>
              <a:rPr lang="es-ES" sz="1200"/>
            </a:br>
            <a:r>
              <a:rPr lang="es-ES" sz="1200"/>
              <a:t>							    es decir: </a:t>
            </a:r>
            <a:r>
              <a:rPr b="1" i="1" lang="es-ES" sz="1200"/>
              <a:t>n(n+1)/2 = O(n^2)</a:t>
            </a:r>
            <a:r>
              <a:rPr lang="es-ES" sz="1200"/>
              <a:t>. </a:t>
            </a:r>
            <a:br>
              <a:rPr lang="es-ES" sz="1200"/>
            </a:br>
            <a:r>
              <a:rPr lang="es-ES" sz="1200"/>
              <a:t>							    Por lo tanto </a:t>
            </a:r>
            <a:r>
              <a:rPr b="1" i="1" lang="es-ES" sz="1200"/>
              <a:t>O(C1+C2n+C3n^2) es simplemente O(n^2)</a:t>
            </a:r>
            <a:r>
              <a:rPr i="1" lang="es-ES" sz="1200"/>
              <a:t>.</a:t>
            </a:r>
            <a:endParaRPr i="1" sz="1200">
              <a:solidFill>
                <a:srgbClr val="000000"/>
              </a:solidFill>
            </a:endParaRPr>
          </a:p>
          <a:p>
            <a:pPr indent="457200" lvl="0" marL="0" rtl="0" algn="just">
              <a:lnSpc>
                <a:spcPct val="115000"/>
              </a:lnSpc>
              <a:spcBef>
                <a:spcPts val="1800"/>
              </a:spcBef>
              <a:spcAft>
                <a:spcPts val="0"/>
              </a:spcAft>
              <a:buSzPts val="1100"/>
              <a:buNone/>
            </a:pPr>
            <a:r>
              <a:t/>
            </a:r>
            <a:endParaRPr sz="12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9d6271c2a9_0_0"/>
          <p:cNvSpPr txBox="1"/>
          <p:nvPr>
            <p:ph type="title"/>
          </p:nvPr>
        </p:nvSpPr>
        <p:spPr>
          <a:xfrm>
            <a:off x="457200" y="704097"/>
            <a:ext cx="8229600" cy="8964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Ejercicios</a:t>
            </a:r>
            <a:endParaRPr sz="4000"/>
          </a:p>
        </p:txBody>
      </p:sp>
      <p:sp>
        <p:nvSpPr>
          <p:cNvPr id="423" name="Google Shape;423;g9d6271c2a9_0_0"/>
          <p:cNvSpPr txBox="1"/>
          <p:nvPr>
            <p:ph idx="1" type="body"/>
          </p:nvPr>
        </p:nvSpPr>
        <p:spPr>
          <a:xfrm>
            <a:off x="609600" y="5770850"/>
            <a:ext cx="4271700" cy="896400"/>
          </a:xfrm>
          <a:prstGeom prst="rect">
            <a:avLst/>
          </a:prstGeom>
          <a:noFill/>
          <a:ln>
            <a:noFill/>
          </a:ln>
        </p:spPr>
        <p:txBody>
          <a:bodyPr anchorCtr="0" anchor="t" bIns="45700" lIns="91425" spcFirstLastPara="1" rIns="91425" wrap="square" tIns="45700">
            <a:noAutofit/>
          </a:bodyPr>
          <a:lstStyle/>
          <a:p>
            <a:pPr indent="-292100" lvl="0" marL="457200" rtl="0" algn="l">
              <a:lnSpc>
                <a:spcPct val="100000"/>
              </a:lnSpc>
              <a:spcBef>
                <a:spcPts val="1800"/>
              </a:spcBef>
              <a:spcAft>
                <a:spcPts val="0"/>
              </a:spcAft>
              <a:buSzPts val="1000"/>
              <a:buFont typeface="Courier New"/>
              <a:buChar char="⚫"/>
            </a:pPr>
            <a:r>
              <a:rPr b="1" lang="es-ES" sz="1000">
                <a:solidFill>
                  <a:srgbClr val="CC0000"/>
                </a:solidFill>
                <a:latin typeface="Courier New"/>
                <a:ea typeface="Courier New"/>
                <a:cs typeface="Courier New"/>
                <a:sym typeface="Courier New"/>
              </a:rPr>
              <a:t>fibonacciA </a:t>
            </a:r>
            <a:r>
              <a:rPr b="1" lang="es-ES" sz="1200">
                <a:latin typeface="Courier New"/>
                <a:ea typeface="Courier New"/>
                <a:cs typeface="Courier New"/>
                <a:sym typeface="Courier New"/>
              </a:rPr>
              <a:t>:: &gt;&gt;</a:t>
            </a:r>
            <a:r>
              <a:rPr lang="es-ES" sz="1200">
                <a:latin typeface="Courier New"/>
                <a:ea typeface="Courier New"/>
                <a:cs typeface="Courier New"/>
                <a:sym typeface="Courier New"/>
              </a:rPr>
              <a:t>  </a:t>
            </a:r>
            <a:r>
              <a:rPr b="1" lang="es-ES" sz="1200"/>
              <a:t>O(2^n)</a:t>
            </a:r>
            <a:br>
              <a:rPr b="1" lang="es-ES" sz="1200"/>
            </a:br>
            <a:endParaRPr sz="1000">
              <a:latin typeface="Courier New"/>
              <a:ea typeface="Courier New"/>
              <a:cs typeface="Courier New"/>
              <a:sym typeface="Courier New"/>
            </a:endParaRPr>
          </a:p>
          <a:p>
            <a:pPr indent="-292100" lvl="0" marL="457200" rtl="0" algn="l">
              <a:lnSpc>
                <a:spcPct val="100000"/>
              </a:lnSpc>
              <a:spcBef>
                <a:spcPts val="0"/>
              </a:spcBef>
              <a:spcAft>
                <a:spcPts val="0"/>
              </a:spcAft>
              <a:buSzPts val="1000"/>
              <a:buFont typeface="Courier New"/>
              <a:buChar char="⚫"/>
            </a:pPr>
            <a:r>
              <a:rPr b="1" lang="es-ES" sz="1000">
                <a:solidFill>
                  <a:srgbClr val="CC0000"/>
                </a:solidFill>
                <a:latin typeface="Courier New"/>
                <a:ea typeface="Courier New"/>
                <a:cs typeface="Courier New"/>
                <a:sym typeface="Courier New"/>
              </a:rPr>
              <a:t>fibonacciB </a:t>
            </a:r>
            <a:r>
              <a:rPr b="1" lang="es-ES" sz="1200">
                <a:latin typeface="Courier New"/>
                <a:ea typeface="Courier New"/>
                <a:cs typeface="Courier New"/>
                <a:sym typeface="Courier New"/>
              </a:rPr>
              <a:t>:: &gt;&gt;</a:t>
            </a:r>
            <a:r>
              <a:rPr lang="es-ES" sz="1200">
                <a:latin typeface="Courier New"/>
                <a:ea typeface="Courier New"/>
                <a:cs typeface="Courier New"/>
                <a:sym typeface="Courier New"/>
              </a:rPr>
              <a:t>  </a:t>
            </a:r>
            <a:r>
              <a:rPr b="1" lang="es-ES" sz="1200"/>
              <a:t>O(n)</a:t>
            </a:r>
            <a:endParaRPr sz="1000">
              <a:latin typeface="Courier New"/>
              <a:ea typeface="Courier New"/>
              <a:cs typeface="Courier New"/>
              <a:sym typeface="Courier New"/>
            </a:endParaRPr>
          </a:p>
        </p:txBody>
      </p:sp>
      <p:sp>
        <p:nvSpPr>
          <p:cNvPr id="424" name="Google Shape;424;g9d6271c2a9_0_0"/>
          <p:cNvSpPr/>
          <p:nvPr/>
        </p:nvSpPr>
        <p:spPr>
          <a:xfrm>
            <a:off x="4468950" y="4454572"/>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9d6271c2a9_0_0"/>
          <p:cNvSpPr/>
          <p:nvPr/>
        </p:nvSpPr>
        <p:spPr>
          <a:xfrm>
            <a:off x="6093775" y="4454583"/>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9d6271c2a9_0_0"/>
          <p:cNvSpPr/>
          <p:nvPr/>
        </p:nvSpPr>
        <p:spPr>
          <a:xfrm>
            <a:off x="8523770" y="4454566"/>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9d6271c2a9_0_0"/>
          <p:cNvSpPr/>
          <p:nvPr/>
        </p:nvSpPr>
        <p:spPr>
          <a:xfrm>
            <a:off x="6480575" y="2873272"/>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9d6271c2a9_0_0"/>
          <p:cNvSpPr/>
          <p:nvPr/>
        </p:nvSpPr>
        <p:spPr>
          <a:xfrm>
            <a:off x="5213325" y="3557758"/>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9" name="Google Shape;429;g9d6271c2a9_0_0"/>
          <p:cNvCxnSpPr>
            <a:stCxn id="428" idx="0"/>
            <a:endCxn id="427" idx="3"/>
          </p:cNvCxnSpPr>
          <p:nvPr/>
        </p:nvCxnSpPr>
        <p:spPr>
          <a:xfrm flipH="1" rot="10800000">
            <a:off x="5439825" y="3242758"/>
            <a:ext cx="1107000" cy="315000"/>
          </a:xfrm>
          <a:prstGeom prst="straightConnector1">
            <a:avLst/>
          </a:prstGeom>
          <a:noFill/>
          <a:ln cap="flat" cmpd="sng" w="9525">
            <a:solidFill>
              <a:schemeClr val="dk2"/>
            </a:solidFill>
            <a:prstDash val="solid"/>
            <a:round/>
            <a:headEnd len="sm" w="sm" type="none"/>
            <a:tailEnd len="sm" w="sm" type="none"/>
          </a:ln>
        </p:spPr>
      </p:cxnSp>
      <p:sp>
        <p:nvSpPr>
          <p:cNvPr id="430" name="Google Shape;430;g9d6271c2a9_0_0"/>
          <p:cNvSpPr/>
          <p:nvPr/>
        </p:nvSpPr>
        <p:spPr>
          <a:xfrm>
            <a:off x="7697408" y="3557747"/>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9d6271c2a9_0_0"/>
          <p:cNvSpPr/>
          <p:nvPr/>
        </p:nvSpPr>
        <p:spPr>
          <a:xfrm>
            <a:off x="6933570" y="4454566"/>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g9d6271c2a9_0_0"/>
          <p:cNvCxnSpPr>
            <a:stCxn id="431" idx="0"/>
            <a:endCxn id="430" idx="3"/>
          </p:cNvCxnSpPr>
          <p:nvPr/>
        </p:nvCxnSpPr>
        <p:spPr>
          <a:xfrm flipH="1" rot="10800000">
            <a:off x="7160070" y="3927166"/>
            <a:ext cx="603600" cy="527400"/>
          </a:xfrm>
          <a:prstGeom prst="straightConnector1">
            <a:avLst/>
          </a:prstGeom>
          <a:noFill/>
          <a:ln cap="flat" cmpd="sng" w="9525">
            <a:solidFill>
              <a:schemeClr val="dk2"/>
            </a:solidFill>
            <a:prstDash val="solid"/>
            <a:round/>
            <a:headEnd len="sm" w="sm" type="none"/>
            <a:tailEnd len="sm" w="sm" type="none"/>
          </a:ln>
        </p:spPr>
      </p:cxnSp>
      <p:cxnSp>
        <p:nvCxnSpPr>
          <p:cNvPr id="433" name="Google Shape;433;g9d6271c2a9_0_0"/>
          <p:cNvCxnSpPr>
            <a:stCxn id="427" idx="5"/>
            <a:endCxn id="430" idx="0"/>
          </p:cNvCxnSpPr>
          <p:nvPr/>
        </p:nvCxnSpPr>
        <p:spPr>
          <a:xfrm>
            <a:off x="6867235" y="3242775"/>
            <a:ext cx="1056600" cy="315000"/>
          </a:xfrm>
          <a:prstGeom prst="straightConnector1">
            <a:avLst/>
          </a:prstGeom>
          <a:noFill/>
          <a:ln cap="flat" cmpd="sng" w="9525">
            <a:solidFill>
              <a:schemeClr val="dk2"/>
            </a:solidFill>
            <a:prstDash val="solid"/>
            <a:round/>
            <a:headEnd len="sm" w="sm" type="none"/>
            <a:tailEnd len="sm" w="sm" type="none"/>
          </a:ln>
        </p:spPr>
      </p:cxnSp>
      <p:cxnSp>
        <p:nvCxnSpPr>
          <p:cNvPr id="434" name="Google Shape;434;g9d6271c2a9_0_0"/>
          <p:cNvCxnSpPr>
            <a:stCxn id="426" idx="0"/>
            <a:endCxn id="430" idx="5"/>
          </p:cNvCxnSpPr>
          <p:nvPr/>
        </p:nvCxnSpPr>
        <p:spPr>
          <a:xfrm rot="10800000">
            <a:off x="8083970" y="3927166"/>
            <a:ext cx="666300" cy="527400"/>
          </a:xfrm>
          <a:prstGeom prst="straightConnector1">
            <a:avLst/>
          </a:prstGeom>
          <a:noFill/>
          <a:ln cap="flat" cmpd="sng" w="9525">
            <a:solidFill>
              <a:schemeClr val="dk2"/>
            </a:solidFill>
            <a:prstDash val="solid"/>
            <a:round/>
            <a:headEnd len="sm" w="sm" type="none"/>
            <a:tailEnd len="sm" w="sm" type="none"/>
          </a:ln>
        </p:spPr>
      </p:cxnSp>
      <p:cxnSp>
        <p:nvCxnSpPr>
          <p:cNvPr id="435" name="Google Shape;435;g9d6271c2a9_0_0"/>
          <p:cNvCxnSpPr>
            <a:stCxn id="428" idx="3"/>
            <a:endCxn id="424" idx="0"/>
          </p:cNvCxnSpPr>
          <p:nvPr/>
        </p:nvCxnSpPr>
        <p:spPr>
          <a:xfrm flipH="1">
            <a:off x="4695565" y="3927261"/>
            <a:ext cx="584100" cy="527400"/>
          </a:xfrm>
          <a:prstGeom prst="straightConnector1">
            <a:avLst/>
          </a:prstGeom>
          <a:noFill/>
          <a:ln cap="flat" cmpd="sng" w="9525">
            <a:solidFill>
              <a:schemeClr val="dk2"/>
            </a:solidFill>
            <a:prstDash val="solid"/>
            <a:round/>
            <a:headEnd len="sm" w="sm" type="none"/>
            <a:tailEnd len="sm" w="sm" type="none"/>
          </a:ln>
        </p:spPr>
      </p:cxnSp>
      <p:cxnSp>
        <p:nvCxnSpPr>
          <p:cNvPr id="436" name="Google Shape;436;g9d6271c2a9_0_0"/>
          <p:cNvCxnSpPr>
            <a:stCxn id="428" idx="5"/>
            <a:endCxn id="425" idx="0"/>
          </p:cNvCxnSpPr>
          <p:nvPr/>
        </p:nvCxnSpPr>
        <p:spPr>
          <a:xfrm>
            <a:off x="5599985" y="3927261"/>
            <a:ext cx="720300" cy="527400"/>
          </a:xfrm>
          <a:prstGeom prst="straightConnector1">
            <a:avLst/>
          </a:prstGeom>
          <a:noFill/>
          <a:ln cap="flat" cmpd="sng" w="9525">
            <a:solidFill>
              <a:schemeClr val="dk2"/>
            </a:solidFill>
            <a:prstDash val="solid"/>
            <a:round/>
            <a:headEnd len="sm" w="sm" type="none"/>
            <a:tailEnd len="sm" w="sm" type="none"/>
          </a:ln>
        </p:spPr>
      </p:cxnSp>
      <p:sp>
        <p:nvSpPr>
          <p:cNvPr id="437" name="Google Shape;437;g9d6271c2a9_0_0"/>
          <p:cNvSpPr/>
          <p:nvPr/>
        </p:nvSpPr>
        <p:spPr>
          <a:xfrm>
            <a:off x="5439825" y="5658933"/>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9d6271c2a9_0_0"/>
          <p:cNvSpPr/>
          <p:nvPr/>
        </p:nvSpPr>
        <p:spPr>
          <a:xfrm>
            <a:off x="6707075" y="5658933"/>
            <a:ext cx="453000" cy="432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9" name="Google Shape;439;g9d6271c2a9_0_0"/>
          <p:cNvCxnSpPr>
            <a:stCxn id="437" idx="0"/>
            <a:endCxn id="425" idx="3"/>
          </p:cNvCxnSpPr>
          <p:nvPr/>
        </p:nvCxnSpPr>
        <p:spPr>
          <a:xfrm flipH="1" rot="10800000">
            <a:off x="5666325" y="4824033"/>
            <a:ext cx="493800" cy="834900"/>
          </a:xfrm>
          <a:prstGeom prst="straightConnector1">
            <a:avLst/>
          </a:prstGeom>
          <a:noFill/>
          <a:ln cap="flat" cmpd="sng" w="9525">
            <a:solidFill>
              <a:schemeClr val="dk2"/>
            </a:solidFill>
            <a:prstDash val="solid"/>
            <a:round/>
            <a:headEnd len="sm" w="sm" type="none"/>
            <a:tailEnd len="sm" w="sm" type="none"/>
          </a:ln>
        </p:spPr>
      </p:cxnSp>
      <p:cxnSp>
        <p:nvCxnSpPr>
          <p:cNvPr id="440" name="Google Shape;440;g9d6271c2a9_0_0"/>
          <p:cNvCxnSpPr>
            <a:stCxn id="438" idx="0"/>
            <a:endCxn id="425" idx="5"/>
          </p:cNvCxnSpPr>
          <p:nvPr/>
        </p:nvCxnSpPr>
        <p:spPr>
          <a:xfrm rot="10800000">
            <a:off x="6480575" y="4824033"/>
            <a:ext cx="453000" cy="834900"/>
          </a:xfrm>
          <a:prstGeom prst="straightConnector1">
            <a:avLst/>
          </a:prstGeom>
          <a:noFill/>
          <a:ln cap="flat" cmpd="sng" w="9525">
            <a:solidFill>
              <a:schemeClr val="dk2"/>
            </a:solidFill>
            <a:prstDash val="solid"/>
            <a:round/>
            <a:headEnd len="sm" w="sm" type="none"/>
            <a:tailEnd len="sm" w="sm" type="none"/>
          </a:ln>
        </p:spPr>
      </p:cxnSp>
      <p:sp>
        <p:nvSpPr>
          <p:cNvPr id="441" name="Google Shape;441;g9d6271c2a9_0_0"/>
          <p:cNvSpPr txBox="1"/>
          <p:nvPr>
            <p:ph idx="1" type="body"/>
          </p:nvPr>
        </p:nvSpPr>
        <p:spPr>
          <a:xfrm>
            <a:off x="609600" y="1805925"/>
            <a:ext cx="8476500" cy="38775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1800"/>
              </a:spcBef>
              <a:spcAft>
                <a:spcPts val="0"/>
              </a:spcAft>
              <a:buSzPts val="1100"/>
              <a:buNone/>
            </a:pPr>
            <a:r>
              <a:rPr lang="es-ES" sz="1600">
                <a:latin typeface="Courier New"/>
                <a:ea typeface="Courier New"/>
                <a:cs typeface="Courier New"/>
                <a:sym typeface="Courier New"/>
              </a:rPr>
              <a:t>¿Cuál de los dos algoritmos es mejor y porque?</a:t>
            </a:r>
            <a:endParaRPr sz="1200">
              <a:latin typeface="Courier New"/>
              <a:ea typeface="Courier New"/>
              <a:cs typeface="Courier New"/>
              <a:sym typeface="Courier New"/>
            </a:endParaRPr>
          </a:p>
          <a:p>
            <a:pPr indent="-292100" lvl="0" marL="457200" marR="0" rtl="0" algn="l">
              <a:lnSpc>
                <a:spcPct val="100000"/>
              </a:lnSpc>
              <a:spcBef>
                <a:spcPts val="1800"/>
              </a:spcBef>
              <a:spcAft>
                <a:spcPts val="0"/>
              </a:spcAft>
              <a:buSzPts val="1000"/>
              <a:buFont typeface="Courier New"/>
              <a:buChar char="⚫"/>
            </a:pPr>
            <a:r>
              <a:rPr b="1" lang="es-ES" sz="1000">
                <a:solidFill>
                  <a:srgbClr val="000000"/>
                </a:solidFill>
                <a:latin typeface="Courier New"/>
                <a:ea typeface="Courier New"/>
                <a:cs typeface="Courier New"/>
                <a:sym typeface="Courier New"/>
              </a:rPr>
              <a:t>Dado un valor n, calcular el valor enésimo término de la serie de Fibonacci:</a:t>
            </a:r>
            <a:br>
              <a:rPr b="1" lang="es-ES" sz="1000">
                <a:solidFill>
                  <a:srgbClr val="000000"/>
                </a:solidFill>
                <a:latin typeface="Courier New"/>
                <a:ea typeface="Courier New"/>
                <a:cs typeface="Courier New"/>
                <a:sym typeface="Courier New"/>
              </a:rPr>
            </a:br>
            <a:br>
              <a:rPr b="1" lang="es-ES" sz="1000">
                <a:solidFill>
                  <a:srgbClr val="000000"/>
                </a:solidFill>
                <a:latin typeface="Courier New"/>
                <a:ea typeface="Courier New"/>
                <a:cs typeface="Courier New"/>
                <a:sym typeface="Courier New"/>
              </a:rPr>
            </a:br>
            <a:br>
              <a:rPr b="1" lang="es-ES" sz="1000">
                <a:solidFill>
                  <a:srgbClr val="45818E"/>
                </a:solidFill>
                <a:latin typeface="Courier New"/>
                <a:ea typeface="Courier New"/>
                <a:cs typeface="Courier New"/>
                <a:sym typeface="Courier New"/>
              </a:rPr>
            </a:br>
            <a:br>
              <a:rPr b="1" lang="es-ES" sz="1000">
                <a:solidFill>
                  <a:srgbClr val="45818E"/>
                </a:solidFill>
                <a:latin typeface="Courier New"/>
                <a:ea typeface="Courier New"/>
                <a:cs typeface="Courier New"/>
                <a:sym typeface="Courier New"/>
              </a:rPr>
            </a:br>
            <a:r>
              <a:rPr b="1" lang="es-ES" sz="1000">
                <a:solidFill>
                  <a:srgbClr val="45818E"/>
                </a:solidFill>
                <a:latin typeface="Courier New"/>
                <a:ea typeface="Courier New"/>
                <a:cs typeface="Courier New"/>
                <a:sym typeface="Courier New"/>
              </a:rPr>
              <a:t>int</a:t>
            </a:r>
            <a:r>
              <a:rPr lang="es-ES" sz="1000">
                <a:latin typeface="Courier New"/>
                <a:ea typeface="Courier New"/>
                <a:cs typeface="Courier New"/>
                <a:sym typeface="Courier New"/>
              </a:rPr>
              <a:t> </a:t>
            </a:r>
            <a:r>
              <a:rPr b="1" lang="es-ES" sz="1000">
                <a:solidFill>
                  <a:srgbClr val="CC0000"/>
                </a:solidFill>
                <a:latin typeface="Courier New"/>
                <a:ea typeface="Courier New"/>
                <a:cs typeface="Courier New"/>
                <a:sym typeface="Courier New"/>
              </a:rPr>
              <a:t>fibonacciA</a:t>
            </a:r>
            <a:r>
              <a:rPr lang="es-ES" sz="1000">
                <a:latin typeface="Courier New"/>
                <a:ea typeface="Courier New"/>
                <a:cs typeface="Courier New"/>
                <a:sym typeface="Courier New"/>
              </a:rPr>
              <a:t>(</a:t>
            </a:r>
            <a:r>
              <a:rPr b="1" lang="es-ES" sz="1000">
                <a:solidFill>
                  <a:srgbClr val="45818E"/>
                </a:solidFill>
                <a:latin typeface="Courier New"/>
                <a:ea typeface="Courier New"/>
                <a:cs typeface="Courier New"/>
                <a:sym typeface="Courier New"/>
              </a:rPr>
              <a:t>int</a:t>
            </a:r>
            <a:r>
              <a:rPr lang="es-ES" sz="1000">
                <a:latin typeface="Courier New"/>
                <a:ea typeface="Courier New"/>
                <a:cs typeface="Courier New"/>
                <a:sym typeface="Courier New"/>
              </a:rPr>
              <a:t> n) {						</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b="1" lang="es-ES" sz="1000">
                <a:solidFill>
                  <a:srgbClr val="CC0000"/>
                </a:solidFill>
                <a:latin typeface="Courier New"/>
                <a:ea typeface="Courier New"/>
                <a:cs typeface="Courier New"/>
                <a:sym typeface="Courier New"/>
              </a:rPr>
              <a:t>if</a:t>
            </a:r>
            <a:r>
              <a:rPr lang="es-ES" sz="1000">
                <a:latin typeface="Courier New"/>
                <a:ea typeface="Courier New"/>
                <a:cs typeface="Courier New"/>
                <a:sym typeface="Courier New"/>
              </a:rPr>
              <a:t> (n &lt;= 1) {</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b="1" lang="es-ES" sz="1000">
                <a:solidFill>
                  <a:srgbClr val="CC0000"/>
                </a:solidFill>
                <a:latin typeface="Courier New"/>
                <a:ea typeface="Courier New"/>
                <a:cs typeface="Courier New"/>
                <a:sym typeface="Courier New"/>
              </a:rPr>
              <a:t>return</a:t>
            </a:r>
            <a:r>
              <a:rPr lang="es-ES" sz="1000">
                <a:latin typeface="Courier New"/>
                <a:ea typeface="Courier New"/>
                <a:cs typeface="Courier New"/>
                <a:sym typeface="Courier New"/>
              </a:rPr>
              <a:t> n;</a:t>
            </a:r>
            <a:br>
              <a:rPr lang="es-ES" sz="1000">
                <a:latin typeface="Courier New"/>
                <a:ea typeface="Courier New"/>
                <a:cs typeface="Courier New"/>
                <a:sym typeface="Courier New"/>
              </a:rPr>
            </a:br>
            <a:r>
              <a:rPr lang="es-ES" sz="1000">
                <a:latin typeface="Courier New"/>
                <a:ea typeface="Courier New"/>
                <a:cs typeface="Courier New"/>
                <a:sym typeface="Courier New"/>
              </a:rPr>
              <a:t>	}</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b="1" lang="es-ES" sz="1000">
                <a:solidFill>
                  <a:srgbClr val="CC0000"/>
                </a:solidFill>
                <a:latin typeface="Courier New"/>
                <a:ea typeface="Courier New"/>
                <a:cs typeface="Courier New"/>
                <a:sym typeface="Courier New"/>
              </a:rPr>
              <a:t>return</a:t>
            </a:r>
            <a:r>
              <a:rPr lang="es-ES" sz="1000">
                <a:latin typeface="Courier New"/>
                <a:ea typeface="Courier New"/>
                <a:cs typeface="Courier New"/>
                <a:sym typeface="Courier New"/>
              </a:rPr>
              <a:t> ( </a:t>
            </a:r>
            <a:r>
              <a:rPr b="1" lang="es-ES" sz="1000">
                <a:solidFill>
                  <a:srgbClr val="CC0000"/>
                </a:solidFill>
                <a:latin typeface="Courier New"/>
                <a:ea typeface="Courier New"/>
                <a:cs typeface="Courier New"/>
                <a:sym typeface="Courier New"/>
              </a:rPr>
              <a:t>fibonacci</a:t>
            </a:r>
            <a:r>
              <a:rPr lang="es-ES" sz="1000">
                <a:latin typeface="Courier New"/>
                <a:ea typeface="Courier New"/>
                <a:cs typeface="Courier New"/>
                <a:sym typeface="Courier New"/>
              </a:rPr>
              <a:t>(n-1) + </a:t>
            </a:r>
            <a:r>
              <a:rPr b="1" lang="es-ES" sz="1000">
                <a:solidFill>
                  <a:srgbClr val="CC0000"/>
                </a:solidFill>
                <a:latin typeface="Courier New"/>
                <a:ea typeface="Courier New"/>
                <a:cs typeface="Courier New"/>
                <a:sym typeface="Courier New"/>
              </a:rPr>
              <a:t>fibonacci</a:t>
            </a:r>
            <a:r>
              <a:rPr lang="es-ES" sz="1000">
                <a:latin typeface="Courier New"/>
                <a:ea typeface="Courier New"/>
                <a:cs typeface="Courier New"/>
                <a:sym typeface="Courier New"/>
              </a:rPr>
              <a:t>(n-2) );</a:t>
            </a:r>
            <a:br>
              <a:rPr lang="es-ES" sz="1000">
                <a:latin typeface="Courier New"/>
                <a:ea typeface="Courier New"/>
                <a:cs typeface="Courier New"/>
                <a:sym typeface="Courier New"/>
              </a:rPr>
            </a:br>
            <a:r>
              <a:rPr lang="es-ES" sz="1000">
                <a:latin typeface="Courier New"/>
                <a:ea typeface="Courier New"/>
                <a:cs typeface="Courier New"/>
                <a:sym typeface="Courier New"/>
              </a:rPr>
              <a:t>}</a:t>
            </a:r>
            <a:br>
              <a:rPr lang="es-ES" sz="1000">
                <a:latin typeface="Courier New"/>
                <a:ea typeface="Courier New"/>
                <a:cs typeface="Courier New"/>
                <a:sym typeface="Courier New"/>
              </a:rPr>
            </a:br>
            <a:br>
              <a:rPr lang="es-ES" sz="1000">
                <a:latin typeface="Courier New"/>
                <a:ea typeface="Courier New"/>
                <a:cs typeface="Courier New"/>
                <a:sym typeface="Courier New"/>
              </a:rPr>
            </a:br>
            <a:br>
              <a:rPr lang="es-ES" sz="1000">
                <a:latin typeface="Courier New"/>
                <a:ea typeface="Courier New"/>
                <a:cs typeface="Courier New"/>
                <a:sym typeface="Courier New"/>
              </a:rPr>
            </a:br>
            <a:r>
              <a:rPr b="1" lang="es-ES" sz="1000">
                <a:solidFill>
                  <a:srgbClr val="45818E"/>
                </a:solidFill>
                <a:latin typeface="Courier New"/>
                <a:ea typeface="Courier New"/>
                <a:cs typeface="Courier New"/>
                <a:sym typeface="Courier New"/>
              </a:rPr>
              <a:t>int</a:t>
            </a:r>
            <a:r>
              <a:rPr lang="es-ES" sz="1000">
                <a:latin typeface="Courier New"/>
                <a:ea typeface="Courier New"/>
                <a:cs typeface="Courier New"/>
                <a:sym typeface="Courier New"/>
              </a:rPr>
              <a:t> </a:t>
            </a:r>
            <a:r>
              <a:rPr b="1" lang="es-ES" sz="1000">
                <a:solidFill>
                  <a:srgbClr val="CC0000"/>
                </a:solidFill>
                <a:latin typeface="Courier New"/>
                <a:ea typeface="Courier New"/>
                <a:cs typeface="Courier New"/>
                <a:sym typeface="Courier New"/>
              </a:rPr>
              <a:t>fibonacciB</a:t>
            </a:r>
            <a:r>
              <a:rPr lang="es-ES" sz="1000">
                <a:latin typeface="Courier New"/>
                <a:ea typeface="Courier New"/>
                <a:cs typeface="Courier New"/>
                <a:sym typeface="Courier New"/>
              </a:rPr>
              <a:t>(</a:t>
            </a:r>
            <a:r>
              <a:rPr b="1" lang="es-ES" sz="1000">
                <a:solidFill>
                  <a:srgbClr val="45818E"/>
                </a:solidFill>
                <a:latin typeface="Courier New"/>
                <a:ea typeface="Courier New"/>
                <a:cs typeface="Courier New"/>
                <a:sym typeface="Courier New"/>
              </a:rPr>
              <a:t>int</a:t>
            </a:r>
            <a:r>
              <a:rPr lang="es-ES" sz="1000">
                <a:latin typeface="Courier New"/>
                <a:ea typeface="Courier New"/>
                <a:cs typeface="Courier New"/>
                <a:sym typeface="Courier New"/>
              </a:rPr>
              <a:t> n) {						</a:t>
            </a:r>
            <a:br>
              <a:rPr lang="es-ES" sz="1000">
                <a:latin typeface="Courier New"/>
                <a:ea typeface="Courier New"/>
                <a:cs typeface="Courier New"/>
                <a:sym typeface="Courier New"/>
              </a:rPr>
            </a:br>
            <a:r>
              <a:rPr lang="es-ES" sz="1000">
                <a:latin typeface="Courier New"/>
                <a:ea typeface="Courier New"/>
                <a:cs typeface="Courier New"/>
                <a:sym typeface="Courier New"/>
              </a:rPr>
              <a:t>	f[0] = 0;</a:t>
            </a:r>
            <a:br>
              <a:rPr lang="es-ES" sz="1000">
                <a:latin typeface="Courier New"/>
                <a:ea typeface="Courier New"/>
                <a:cs typeface="Courier New"/>
                <a:sym typeface="Courier New"/>
              </a:rPr>
            </a:br>
            <a:r>
              <a:rPr lang="es-ES" sz="1000">
                <a:latin typeface="Courier New"/>
                <a:ea typeface="Courier New"/>
                <a:cs typeface="Courier New"/>
                <a:sym typeface="Courier New"/>
              </a:rPr>
              <a:t>	f[1] = 1;</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b="1" lang="es-ES" sz="1000">
                <a:solidFill>
                  <a:srgbClr val="CC0000"/>
                </a:solidFill>
                <a:latin typeface="Courier New"/>
                <a:ea typeface="Courier New"/>
                <a:cs typeface="Courier New"/>
                <a:sym typeface="Courier New"/>
              </a:rPr>
              <a:t>for</a:t>
            </a:r>
            <a:r>
              <a:rPr lang="es-ES" sz="1000">
                <a:latin typeface="Courier New"/>
                <a:ea typeface="Courier New"/>
                <a:cs typeface="Courier New"/>
                <a:sym typeface="Courier New"/>
              </a:rPr>
              <a:t> (i = 2; i &lt;= n; ++i) {</a:t>
            </a:r>
            <a:br>
              <a:rPr lang="es-ES" sz="1000">
                <a:latin typeface="Courier New"/>
                <a:ea typeface="Courier New"/>
                <a:cs typeface="Courier New"/>
                <a:sym typeface="Courier New"/>
              </a:rPr>
            </a:br>
            <a:r>
              <a:rPr lang="es-ES" sz="1000">
                <a:latin typeface="Courier New"/>
                <a:ea typeface="Courier New"/>
                <a:cs typeface="Courier New"/>
                <a:sym typeface="Courier New"/>
              </a:rPr>
              <a:t>		f[i] = f[i-1] + f[i-2];</a:t>
            </a:r>
            <a:br>
              <a:rPr lang="es-ES" sz="1000">
                <a:latin typeface="Courier New"/>
                <a:ea typeface="Courier New"/>
                <a:cs typeface="Courier New"/>
                <a:sym typeface="Courier New"/>
              </a:rPr>
            </a:br>
            <a:r>
              <a:rPr lang="es-ES" sz="1000">
                <a:latin typeface="Courier New"/>
                <a:ea typeface="Courier New"/>
                <a:cs typeface="Courier New"/>
                <a:sym typeface="Courier New"/>
              </a:rPr>
              <a:t>	}</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b="1" lang="es-ES" sz="1000">
                <a:solidFill>
                  <a:srgbClr val="CC0000"/>
                </a:solidFill>
                <a:latin typeface="Courier New"/>
                <a:ea typeface="Courier New"/>
                <a:cs typeface="Courier New"/>
                <a:sym typeface="Courier New"/>
              </a:rPr>
              <a:t>return</a:t>
            </a:r>
            <a:r>
              <a:rPr lang="es-ES" sz="1000">
                <a:latin typeface="Courier New"/>
                <a:ea typeface="Courier New"/>
                <a:cs typeface="Courier New"/>
                <a:sym typeface="Courier New"/>
              </a:rPr>
              <a:t> f[n];</a:t>
            </a:r>
            <a:br>
              <a:rPr lang="es-ES" sz="1000">
                <a:latin typeface="Courier New"/>
                <a:ea typeface="Courier New"/>
                <a:cs typeface="Courier New"/>
                <a:sym typeface="Courier New"/>
              </a:rPr>
            </a:br>
            <a:r>
              <a:rPr lang="es-ES"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9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s-ES"/>
              <a:t>Grafos</a:t>
            </a:r>
            <a:endParaRPr/>
          </a:p>
        </p:txBody>
      </p:sp>
      <p:sp>
        <p:nvSpPr>
          <p:cNvPr id="123" name="Google Shape;123;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280"/>
              <a:buChar char="⚫"/>
            </a:pPr>
            <a:r>
              <a:rPr lang="es-ES" sz="2400"/>
              <a:t>Un </a:t>
            </a:r>
            <a:r>
              <a:rPr b="1" lang="es-ES" sz="2400"/>
              <a:t>grafo</a:t>
            </a:r>
            <a:r>
              <a:rPr lang="es-ES" sz="2400"/>
              <a:t> (</a:t>
            </a:r>
            <a:r>
              <a:rPr i="1" lang="es-ES" sz="2400" u="sng"/>
              <a:t>graph</a:t>
            </a:r>
            <a:r>
              <a:rPr lang="es-ES" sz="2400"/>
              <a:t>) es una estructura de datos que consta de un conjunto finito de nodos “</a:t>
            </a:r>
            <a:r>
              <a:rPr i="1" lang="es-ES" sz="2400"/>
              <a:t>V” (</a:t>
            </a:r>
            <a:r>
              <a:rPr i="1" lang="es-ES" sz="2400" u="sng"/>
              <a:t>vertex</a:t>
            </a:r>
            <a:r>
              <a:rPr i="1" lang="es-ES" sz="2400"/>
              <a:t>)</a:t>
            </a:r>
            <a:r>
              <a:rPr lang="es-ES" sz="2400"/>
              <a:t> y unas relaciones “</a:t>
            </a:r>
            <a:r>
              <a:rPr i="1" lang="es-ES" sz="2400"/>
              <a:t>E” </a:t>
            </a:r>
            <a:r>
              <a:rPr lang="es-ES" sz="2400"/>
              <a:t>(</a:t>
            </a:r>
            <a:r>
              <a:rPr i="1" lang="es-ES" sz="2400" u="sng"/>
              <a:t>edge</a:t>
            </a:r>
            <a:r>
              <a:rPr lang="es-ES" sz="2400"/>
              <a:t>) entre los nodos que lo componen.</a:t>
            </a:r>
            <a:br>
              <a:rPr lang="es-ES" sz="2400"/>
            </a:br>
            <a:endParaRPr sz="2400"/>
          </a:p>
          <a:p>
            <a:pPr indent="-246888" lvl="1" marL="640080" rtl="0" algn="l">
              <a:lnSpc>
                <a:spcPct val="90000"/>
              </a:lnSpc>
              <a:spcBef>
                <a:spcPts val="480"/>
              </a:spcBef>
              <a:spcAft>
                <a:spcPts val="0"/>
              </a:spcAft>
              <a:buSzPts val="2040"/>
              <a:buChar char="⚫"/>
            </a:pPr>
            <a:r>
              <a:rPr lang="es-ES"/>
              <a:t>Sirven para estudiar tanto la estructura de Internet, como una red de autopistas, la red de amigos en Facebook o hasta como interactúan las partículas elementales.</a:t>
            </a:r>
            <a:endParaRPr/>
          </a:p>
          <a:p>
            <a:pPr indent="-214503" lvl="1" marL="640080" rtl="0" algn="l">
              <a:lnSpc>
                <a:spcPct val="90000"/>
              </a:lnSpc>
              <a:spcBef>
                <a:spcPts val="480"/>
              </a:spcBef>
              <a:spcAft>
                <a:spcPts val="0"/>
              </a:spcAft>
              <a:buSzPts val="1530"/>
              <a:buChar char="⚫"/>
            </a:pPr>
            <a:r>
              <a:rPr lang="es-ES"/>
              <a:t>Creado por Euler, para solucionar </a:t>
            </a:r>
            <a:br>
              <a:rPr lang="es-ES"/>
            </a:br>
            <a:r>
              <a:rPr lang="es-ES"/>
              <a:t>un problema de interconexión de </a:t>
            </a:r>
            <a:br>
              <a:rPr lang="es-ES"/>
            </a:br>
            <a:r>
              <a:rPr lang="es-ES"/>
              <a:t>Puentes en Köenigsberg.</a:t>
            </a:r>
            <a:endParaRPr/>
          </a:p>
        </p:txBody>
      </p:sp>
      <p:pic>
        <p:nvPicPr>
          <p:cNvPr id="124" name="Google Shape;124;p4"/>
          <p:cNvPicPr preferRelativeResize="0"/>
          <p:nvPr/>
        </p:nvPicPr>
        <p:blipFill rotWithShape="1">
          <a:blip r:embed="rId3">
            <a:alphaModFix/>
          </a:blip>
          <a:srcRect b="0" l="-8650" r="8650" t="0"/>
          <a:stretch/>
        </p:blipFill>
        <p:spPr>
          <a:xfrm>
            <a:off x="6387019" y="4726525"/>
            <a:ext cx="2299775" cy="1598075"/>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lnSpc>
                <a:spcPct val="100000"/>
              </a:lnSpc>
              <a:spcBef>
                <a:spcPts val="0"/>
              </a:spcBef>
              <a:spcAft>
                <a:spcPts val="0"/>
              </a:spcAft>
              <a:buClr>
                <a:srgbClr val="4CE0EA"/>
              </a:buClr>
              <a:buSzPts val="5600"/>
              <a:buFont typeface="Calibri"/>
              <a:buNone/>
            </a:pPr>
            <a:r>
              <a:rPr lang="es-ES"/>
              <a:t>Fin</a:t>
            </a:r>
            <a:endParaRPr/>
          </a:p>
        </p:txBody>
      </p:sp>
      <p:sp>
        <p:nvSpPr>
          <p:cNvPr id="447" name="Google Shape;447;p4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45720" rtl="0" algn="r">
              <a:lnSpc>
                <a:spcPct val="100000"/>
              </a:lnSpc>
              <a:spcBef>
                <a:spcPts val="0"/>
              </a:spcBef>
              <a:spcAft>
                <a:spcPts val="0"/>
              </a:spcAft>
              <a:buSzPts val="2470"/>
              <a:buNone/>
            </a:pPr>
            <a:r>
              <a:rPr lang="es-ES"/>
              <a:t>Dudas, consultas, sugerencias?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87d0b50373_4_15"/>
          <p:cNvSpPr txBox="1"/>
          <p:nvPr>
            <p:ph idx="1" type="body"/>
          </p:nvPr>
        </p:nvSpPr>
        <p:spPr>
          <a:xfrm>
            <a:off x="457200" y="1935475"/>
            <a:ext cx="8546100" cy="4727400"/>
          </a:xfrm>
          <a:prstGeom prst="rect">
            <a:avLst/>
          </a:prstGeom>
          <a:noFill/>
          <a:ln>
            <a:noFill/>
          </a:ln>
        </p:spPr>
        <p:txBody>
          <a:bodyPr anchorCtr="0" anchor="t" bIns="45700" lIns="91425" spcFirstLastPara="1" rIns="91425" wrap="square" tIns="45700">
            <a:noAutofit/>
          </a:bodyPr>
          <a:lstStyle/>
          <a:p>
            <a:pPr indent="-274320" lvl="0" marL="274320" rtl="0" algn="just">
              <a:lnSpc>
                <a:spcPct val="100000"/>
              </a:lnSpc>
              <a:spcBef>
                <a:spcPts val="481"/>
              </a:spcBef>
              <a:spcAft>
                <a:spcPts val="0"/>
              </a:spcAft>
              <a:buSzPts val="2285"/>
              <a:buFont typeface="Constantia"/>
              <a:buNone/>
            </a:pPr>
            <a:r>
              <a:rPr i="1" lang="es-ES" sz="2405"/>
              <a:t>A nivel matemático se puede definir a un </a:t>
            </a:r>
            <a:r>
              <a:rPr b="1" i="1" lang="es-ES" sz="2405"/>
              <a:t>Grafo</a:t>
            </a:r>
            <a:r>
              <a:rPr i="1" lang="es-ES" sz="2405"/>
              <a:t> (G) como un conjunto finito y no vacío de elementos llamados </a:t>
            </a:r>
            <a:r>
              <a:rPr b="1" i="1" lang="es-ES" sz="2405"/>
              <a:t>Vértices</a:t>
            </a:r>
            <a:r>
              <a:rPr i="1" lang="es-ES" sz="2405"/>
              <a:t> (V) y pares ordenados o desordenados de elementos llamados </a:t>
            </a:r>
            <a:r>
              <a:rPr b="1" i="1" lang="es-ES" sz="2405"/>
              <a:t>Aristas</a:t>
            </a:r>
            <a:r>
              <a:rPr i="1" lang="es-ES" sz="2405"/>
              <a:t> (E)</a:t>
            </a:r>
            <a:r>
              <a:rPr lang="es-ES" sz="2405"/>
              <a:t>.</a:t>
            </a:r>
            <a:endParaRPr sz="2405"/>
          </a:p>
          <a:p>
            <a:pPr indent="-274320" lvl="0" marL="274320" rtl="0" algn="just">
              <a:lnSpc>
                <a:spcPct val="100000"/>
              </a:lnSpc>
              <a:spcBef>
                <a:spcPts val="481"/>
              </a:spcBef>
              <a:spcAft>
                <a:spcPts val="0"/>
              </a:spcAft>
              <a:buSzPts val="2285"/>
              <a:buFont typeface="Constantia"/>
              <a:buNone/>
            </a:pPr>
            <a:r>
              <a:t/>
            </a:r>
            <a:endParaRPr sz="2405"/>
          </a:p>
          <a:p>
            <a:pPr indent="-274320" lvl="0" marL="274320" rtl="0" algn="just">
              <a:lnSpc>
                <a:spcPct val="100000"/>
              </a:lnSpc>
              <a:spcBef>
                <a:spcPts val="481"/>
              </a:spcBef>
              <a:spcAft>
                <a:spcPts val="0"/>
              </a:spcAft>
              <a:buSzPts val="2285"/>
              <a:buFont typeface="Constantia"/>
              <a:buNone/>
            </a:pPr>
            <a:r>
              <a:rPr lang="es-ES" sz="2405"/>
              <a:t>Es decir: </a:t>
            </a:r>
            <a:endParaRPr sz="2405"/>
          </a:p>
          <a:p>
            <a:pPr indent="-381317" lvl="0" marL="457200" rtl="0" algn="just">
              <a:lnSpc>
                <a:spcPct val="100000"/>
              </a:lnSpc>
              <a:spcBef>
                <a:spcPts val="481"/>
              </a:spcBef>
              <a:spcAft>
                <a:spcPts val="0"/>
              </a:spcAft>
              <a:buClr>
                <a:srgbClr val="4A86E8"/>
              </a:buClr>
              <a:buSzPts val="2405"/>
              <a:buChar char="❏"/>
            </a:pPr>
            <a:r>
              <a:rPr lang="es-ES" sz="2405"/>
              <a:t>Donde e ∈ E tiene forma {u, v}, donde u, v ∈ V y u ≠ v ≠ ∅</a:t>
            </a:r>
            <a:endParaRPr sz="2405"/>
          </a:p>
          <a:p>
            <a:pPr indent="-274320" lvl="0" marL="274320" rtl="0" algn="just">
              <a:lnSpc>
                <a:spcPct val="100000"/>
              </a:lnSpc>
              <a:spcBef>
                <a:spcPts val="481"/>
              </a:spcBef>
              <a:spcAft>
                <a:spcPts val="0"/>
              </a:spcAft>
              <a:buSzPts val="2285"/>
              <a:buFont typeface="Constantia"/>
              <a:buNone/>
            </a:pPr>
            <a:r>
              <a:t/>
            </a:r>
            <a:endParaRPr sz="2405"/>
          </a:p>
          <a:p>
            <a:pPr indent="-274320" lvl="0" marL="274320" rtl="0" algn="just">
              <a:lnSpc>
                <a:spcPct val="100000"/>
              </a:lnSpc>
              <a:spcBef>
                <a:spcPts val="481"/>
              </a:spcBef>
              <a:spcAft>
                <a:spcPts val="0"/>
              </a:spcAft>
              <a:buSzPts val="2285"/>
              <a:buFont typeface="Constantia"/>
              <a:buNone/>
            </a:pPr>
            <a:r>
              <a:rPr lang="es-ES" sz="2405"/>
              <a:t>Entonces nuestro grafo representa la forma en que se relacionan binariamente entre sí los elementos dentro de él:</a:t>
            </a:r>
            <a:endParaRPr sz="2405"/>
          </a:p>
          <a:p>
            <a:pPr indent="-381317" lvl="0" marL="457200" rtl="0" algn="just">
              <a:lnSpc>
                <a:spcPct val="100000"/>
              </a:lnSpc>
              <a:spcBef>
                <a:spcPts val="481"/>
              </a:spcBef>
              <a:spcAft>
                <a:spcPts val="0"/>
              </a:spcAft>
              <a:buClr>
                <a:srgbClr val="4A86E8"/>
              </a:buClr>
              <a:buSzPts val="2405"/>
              <a:buChar char="❏"/>
            </a:pPr>
            <a:r>
              <a:rPr lang="es-ES" sz="2405"/>
              <a:t>G = (V, E)</a:t>
            </a:r>
            <a:endParaRPr sz="2405"/>
          </a:p>
          <a:p>
            <a:pPr indent="-274320" lvl="0" marL="274320" rtl="0" algn="just">
              <a:lnSpc>
                <a:spcPct val="100000"/>
              </a:lnSpc>
              <a:spcBef>
                <a:spcPts val="481"/>
              </a:spcBef>
              <a:spcAft>
                <a:spcPts val="0"/>
              </a:spcAft>
              <a:buSzPts val="2285"/>
              <a:buFont typeface="Constantia"/>
              <a:buNone/>
            </a:pPr>
            <a:r>
              <a:t/>
            </a:r>
            <a:endParaRPr sz="2405"/>
          </a:p>
          <a:p>
            <a:pPr indent="0" lvl="0" marL="0" rtl="0" algn="l">
              <a:lnSpc>
                <a:spcPct val="100000"/>
              </a:lnSpc>
              <a:spcBef>
                <a:spcPts val="481"/>
              </a:spcBef>
              <a:spcAft>
                <a:spcPts val="0"/>
              </a:spcAft>
              <a:buSzPts val="2285"/>
              <a:buNone/>
            </a:pPr>
            <a:r>
              <a:t/>
            </a:r>
            <a:endParaRPr sz="2405"/>
          </a:p>
        </p:txBody>
      </p:sp>
      <p:sp>
        <p:nvSpPr>
          <p:cNvPr id="130" name="Google Shape;130;g87d0b50373_4_15"/>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Definiciones</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87d0b50373_4_2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Ejemplos</a:t>
            </a:r>
            <a:endParaRPr sz="4000"/>
          </a:p>
        </p:txBody>
      </p:sp>
      <p:sp>
        <p:nvSpPr>
          <p:cNvPr id="136" name="Google Shape;136;g87d0b50373_4_21"/>
          <p:cNvSpPr txBox="1"/>
          <p:nvPr>
            <p:ph idx="1" type="body"/>
          </p:nvPr>
        </p:nvSpPr>
        <p:spPr>
          <a:xfrm>
            <a:off x="457200" y="1935475"/>
            <a:ext cx="8546100" cy="4727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81"/>
              </a:spcBef>
              <a:spcAft>
                <a:spcPts val="0"/>
              </a:spcAft>
              <a:buSzPts val="1710"/>
              <a:buNone/>
            </a:pPr>
            <a:r>
              <a:rPr lang="es-ES" sz="2405"/>
              <a:t>Entonces si G = (V, E):</a:t>
            </a:r>
            <a:endParaRPr sz="2405"/>
          </a:p>
          <a:p>
            <a:pPr indent="-355600" lvl="0" marL="914400" rtl="0" algn="just">
              <a:lnSpc>
                <a:spcPct val="100000"/>
              </a:lnSpc>
              <a:spcBef>
                <a:spcPts val="481"/>
              </a:spcBef>
              <a:spcAft>
                <a:spcPts val="0"/>
              </a:spcAft>
              <a:buClr>
                <a:srgbClr val="4A86E8"/>
              </a:buClr>
              <a:buSzPts val="2000"/>
              <a:buChar char="➔"/>
            </a:pPr>
            <a:r>
              <a:rPr lang="es-ES" sz="2000"/>
              <a:t>V = 4</a:t>
            </a:r>
            <a:endParaRPr sz="2000"/>
          </a:p>
          <a:p>
            <a:pPr indent="-355600" lvl="0" marL="914400" rtl="0" algn="just">
              <a:lnSpc>
                <a:spcPct val="100000"/>
              </a:lnSpc>
              <a:spcBef>
                <a:spcPts val="0"/>
              </a:spcBef>
              <a:spcAft>
                <a:spcPts val="0"/>
              </a:spcAft>
              <a:buClr>
                <a:srgbClr val="4A86E8"/>
              </a:buClr>
              <a:buSzPts val="2000"/>
              <a:buChar char="➔"/>
            </a:pPr>
            <a:r>
              <a:rPr lang="es-ES" sz="2000"/>
              <a:t>E = 5</a:t>
            </a:r>
            <a:endParaRPr sz="2000"/>
          </a:p>
          <a:p>
            <a:pPr indent="-355600" lvl="0" marL="914400" rtl="0" algn="just">
              <a:lnSpc>
                <a:spcPct val="100000"/>
              </a:lnSpc>
              <a:spcBef>
                <a:spcPts val="0"/>
              </a:spcBef>
              <a:spcAft>
                <a:spcPts val="0"/>
              </a:spcAft>
              <a:buClr>
                <a:srgbClr val="4A86E8"/>
              </a:buClr>
              <a:buSzPts val="2000"/>
              <a:buChar char="-"/>
            </a:pPr>
            <a:r>
              <a:rPr lang="es-ES" sz="2000"/>
              <a:t>V = { </a:t>
            </a:r>
            <a:r>
              <a:rPr i="1" lang="es-ES" sz="2000"/>
              <a:t>A, B, C, D </a:t>
            </a:r>
            <a:r>
              <a:rPr lang="es-ES" sz="2000"/>
              <a:t>}</a:t>
            </a:r>
            <a:endParaRPr sz="2000"/>
          </a:p>
          <a:p>
            <a:pPr indent="-355600" lvl="0" marL="914400" rtl="0" algn="just">
              <a:lnSpc>
                <a:spcPct val="100000"/>
              </a:lnSpc>
              <a:spcBef>
                <a:spcPts val="0"/>
              </a:spcBef>
              <a:spcAft>
                <a:spcPts val="0"/>
              </a:spcAft>
              <a:buClr>
                <a:srgbClr val="4A86E8"/>
              </a:buClr>
              <a:buSzPts val="2000"/>
              <a:buChar char="-"/>
            </a:pPr>
            <a:r>
              <a:rPr lang="es-ES" sz="2000"/>
              <a:t>E = { (</a:t>
            </a:r>
            <a:r>
              <a:rPr i="1" lang="es-ES" sz="2000"/>
              <a:t>A, B), (A, C), (A,D), </a:t>
            </a:r>
            <a:br>
              <a:rPr i="1" lang="es-ES" sz="2000"/>
            </a:br>
            <a:r>
              <a:rPr i="1" lang="es-ES" sz="2000"/>
              <a:t>	  (B, D), (C, D)</a:t>
            </a:r>
            <a:r>
              <a:rPr lang="es-ES" sz="2000"/>
              <a:t> }</a:t>
            </a:r>
            <a:endParaRPr sz="2000"/>
          </a:p>
          <a:p>
            <a:pPr indent="0" lvl="0" marL="0" rtl="0" algn="just">
              <a:lnSpc>
                <a:spcPct val="100000"/>
              </a:lnSpc>
              <a:spcBef>
                <a:spcPts val="481"/>
              </a:spcBef>
              <a:spcAft>
                <a:spcPts val="0"/>
              </a:spcAft>
              <a:buSzPts val="1710"/>
              <a:buNone/>
            </a:pPr>
            <a:r>
              <a:t/>
            </a:r>
            <a:endParaRPr sz="2004"/>
          </a:p>
          <a:p>
            <a:pPr indent="0" lvl="0" marL="0" rtl="0" algn="just">
              <a:lnSpc>
                <a:spcPct val="100000"/>
              </a:lnSpc>
              <a:spcBef>
                <a:spcPts val="481"/>
              </a:spcBef>
              <a:spcAft>
                <a:spcPts val="0"/>
              </a:spcAft>
              <a:buSzPts val="1710"/>
              <a:buNone/>
            </a:pPr>
            <a:r>
              <a:t/>
            </a:r>
            <a:endParaRPr sz="2004"/>
          </a:p>
          <a:p>
            <a:pPr indent="-355600" lvl="0" marL="914400" rtl="0" algn="just">
              <a:lnSpc>
                <a:spcPct val="100000"/>
              </a:lnSpc>
              <a:spcBef>
                <a:spcPts val="481"/>
              </a:spcBef>
              <a:spcAft>
                <a:spcPts val="0"/>
              </a:spcAft>
              <a:buClr>
                <a:srgbClr val="4A86E8"/>
              </a:buClr>
              <a:buSzPts val="2000"/>
              <a:buChar char="➔"/>
            </a:pPr>
            <a:r>
              <a:rPr lang="es-ES" sz="2000"/>
              <a:t>V = 3</a:t>
            </a:r>
            <a:endParaRPr sz="2000"/>
          </a:p>
          <a:p>
            <a:pPr indent="-355600" lvl="0" marL="914400" rtl="0" algn="just">
              <a:lnSpc>
                <a:spcPct val="100000"/>
              </a:lnSpc>
              <a:spcBef>
                <a:spcPts val="0"/>
              </a:spcBef>
              <a:spcAft>
                <a:spcPts val="0"/>
              </a:spcAft>
              <a:buClr>
                <a:srgbClr val="4A86E8"/>
              </a:buClr>
              <a:buSzPts val="2000"/>
              <a:buChar char="➔"/>
            </a:pPr>
            <a:r>
              <a:rPr lang="es-ES" sz="2000"/>
              <a:t>E = 2</a:t>
            </a:r>
            <a:endParaRPr sz="2000"/>
          </a:p>
          <a:p>
            <a:pPr indent="-355600" lvl="0" marL="914400" rtl="0" algn="just">
              <a:lnSpc>
                <a:spcPct val="100000"/>
              </a:lnSpc>
              <a:spcBef>
                <a:spcPts val="0"/>
              </a:spcBef>
              <a:spcAft>
                <a:spcPts val="0"/>
              </a:spcAft>
              <a:buClr>
                <a:srgbClr val="4A86E8"/>
              </a:buClr>
              <a:buSzPts val="2000"/>
              <a:buChar char="-"/>
            </a:pPr>
            <a:r>
              <a:rPr lang="es-ES" sz="2000"/>
              <a:t>V = {</a:t>
            </a:r>
            <a:r>
              <a:rPr i="1" lang="es-ES" sz="2000"/>
              <a:t> A, B, C</a:t>
            </a:r>
            <a:r>
              <a:rPr lang="es-ES" sz="2000"/>
              <a:t> }</a:t>
            </a:r>
            <a:endParaRPr sz="2000"/>
          </a:p>
          <a:p>
            <a:pPr indent="-355600" lvl="0" marL="914400" rtl="0" algn="just">
              <a:lnSpc>
                <a:spcPct val="100000"/>
              </a:lnSpc>
              <a:spcBef>
                <a:spcPts val="0"/>
              </a:spcBef>
              <a:spcAft>
                <a:spcPts val="0"/>
              </a:spcAft>
              <a:buClr>
                <a:srgbClr val="4A86E8"/>
              </a:buClr>
              <a:buSzPts val="2000"/>
              <a:buChar char="-"/>
            </a:pPr>
            <a:r>
              <a:rPr lang="es-ES" sz="2000"/>
              <a:t>E = { </a:t>
            </a:r>
            <a:r>
              <a:rPr i="1" lang="es-ES" sz="2000"/>
              <a:t>(A, B), (B, C) </a:t>
            </a:r>
            <a:r>
              <a:rPr lang="es-ES" sz="2000"/>
              <a:t>}</a:t>
            </a:r>
            <a:endParaRPr sz="2000"/>
          </a:p>
        </p:txBody>
      </p:sp>
      <p:sp>
        <p:nvSpPr>
          <p:cNvPr id="137" name="Google Shape;137;g87d0b50373_4_21"/>
          <p:cNvSpPr/>
          <p:nvPr/>
        </p:nvSpPr>
        <p:spPr>
          <a:xfrm>
            <a:off x="5230150" y="276937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38" name="Google Shape;138;g87d0b50373_4_21"/>
          <p:cNvSpPr/>
          <p:nvPr/>
        </p:nvSpPr>
        <p:spPr>
          <a:xfrm>
            <a:off x="6431075" y="193547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39" name="Google Shape;139;g87d0b50373_4_21"/>
          <p:cNvSpPr/>
          <p:nvPr/>
        </p:nvSpPr>
        <p:spPr>
          <a:xfrm>
            <a:off x="7632000" y="276937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40" name="Google Shape;140;g87d0b50373_4_21"/>
          <p:cNvSpPr/>
          <p:nvPr/>
        </p:nvSpPr>
        <p:spPr>
          <a:xfrm>
            <a:off x="6431075" y="370627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cxnSp>
        <p:nvCxnSpPr>
          <p:cNvPr id="141" name="Google Shape;141;g87d0b50373_4_21"/>
          <p:cNvCxnSpPr>
            <a:stCxn id="137" idx="7"/>
            <a:endCxn id="138" idx="3"/>
          </p:cNvCxnSpPr>
          <p:nvPr/>
        </p:nvCxnSpPr>
        <p:spPr>
          <a:xfrm flipH="1" rot="10800000">
            <a:off x="5650354" y="2417359"/>
            <a:ext cx="852900" cy="434700"/>
          </a:xfrm>
          <a:prstGeom prst="straightConnector1">
            <a:avLst/>
          </a:prstGeom>
          <a:noFill/>
          <a:ln cap="flat" cmpd="sng" w="9525">
            <a:solidFill>
              <a:schemeClr val="dk2"/>
            </a:solidFill>
            <a:prstDash val="solid"/>
            <a:round/>
            <a:headEnd len="sm" w="sm" type="none"/>
            <a:tailEnd len="sm" w="sm" type="none"/>
          </a:ln>
        </p:spPr>
      </p:cxnSp>
      <p:cxnSp>
        <p:nvCxnSpPr>
          <p:cNvPr id="142" name="Google Shape;142;g87d0b50373_4_21"/>
          <p:cNvCxnSpPr>
            <a:stCxn id="137" idx="5"/>
            <a:endCxn id="140" idx="1"/>
          </p:cNvCxnSpPr>
          <p:nvPr/>
        </p:nvCxnSpPr>
        <p:spPr>
          <a:xfrm>
            <a:off x="5650354" y="3251291"/>
            <a:ext cx="852900" cy="537600"/>
          </a:xfrm>
          <a:prstGeom prst="straightConnector1">
            <a:avLst/>
          </a:prstGeom>
          <a:noFill/>
          <a:ln cap="flat" cmpd="sng" w="9525">
            <a:solidFill>
              <a:schemeClr val="dk2"/>
            </a:solidFill>
            <a:prstDash val="solid"/>
            <a:round/>
            <a:headEnd len="sm" w="sm" type="none"/>
            <a:tailEnd len="sm" w="sm" type="none"/>
          </a:ln>
        </p:spPr>
      </p:cxnSp>
      <p:cxnSp>
        <p:nvCxnSpPr>
          <p:cNvPr id="143" name="Google Shape;143;g87d0b50373_4_21"/>
          <p:cNvCxnSpPr>
            <a:stCxn id="139" idx="1"/>
            <a:endCxn id="138" idx="5"/>
          </p:cNvCxnSpPr>
          <p:nvPr/>
        </p:nvCxnSpPr>
        <p:spPr>
          <a:xfrm rot="10800000">
            <a:off x="6851196" y="2417359"/>
            <a:ext cx="852900" cy="434700"/>
          </a:xfrm>
          <a:prstGeom prst="straightConnector1">
            <a:avLst/>
          </a:prstGeom>
          <a:noFill/>
          <a:ln cap="flat" cmpd="sng" w="9525">
            <a:solidFill>
              <a:schemeClr val="dk2"/>
            </a:solidFill>
            <a:prstDash val="solid"/>
            <a:round/>
            <a:headEnd len="sm" w="sm" type="none"/>
            <a:tailEnd len="sm" w="sm" type="none"/>
          </a:ln>
        </p:spPr>
      </p:cxnSp>
      <p:cxnSp>
        <p:nvCxnSpPr>
          <p:cNvPr id="144" name="Google Shape;144;g87d0b50373_4_21"/>
          <p:cNvCxnSpPr>
            <a:stCxn id="140" idx="7"/>
            <a:endCxn id="139" idx="3"/>
          </p:cNvCxnSpPr>
          <p:nvPr/>
        </p:nvCxnSpPr>
        <p:spPr>
          <a:xfrm flipH="1" rot="10800000">
            <a:off x="6851279" y="3251359"/>
            <a:ext cx="852900" cy="537600"/>
          </a:xfrm>
          <a:prstGeom prst="straightConnector1">
            <a:avLst/>
          </a:prstGeom>
          <a:noFill/>
          <a:ln cap="flat" cmpd="sng" w="9525">
            <a:solidFill>
              <a:schemeClr val="dk2"/>
            </a:solidFill>
            <a:prstDash val="solid"/>
            <a:round/>
            <a:headEnd len="sm" w="sm" type="none"/>
            <a:tailEnd len="sm" w="sm" type="none"/>
          </a:ln>
        </p:spPr>
      </p:cxnSp>
      <p:cxnSp>
        <p:nvCxnSpPr>
          <p:cNvPr id="145" name="Google Shape;145;g87d0b50373_4_21"/>
          <p:cNvCxnSpPr>
            <a:stCxn id="140" idx="0"/>
            <a:endCxn id="138" idx="4"/>
          </p:cNvCxnSpPr>
          <p:nvPr/>
        </p:nvCxnSpPr>
        <p:spPr>
          <a:xfrm rot="10800000">
            <a:off x="6677225" y="2499975"/>
            <a:ext cx="0" cy="1206300"/>
          </a:xfrm>
          <a:prstGeom prst="straightConnector1">
            <a:avLst/>
          </a:prstGeom>
          <a:noFill/>
          <a:ln cap="flat" cmpd="sng" w="9525">
            <a:solidFill>
              <a:schemeClr val="dk2"/>
            </a:solidFill>
            <a:prstDash val="solid"/>
            <a:round/>
            <a:headEnd len="sm" w="sm" type="none"/>
            <a:tailEnd len="sm" w="sm" type="none"/>
          </a:ln>
        </p:spPr>
      </p:cxnSp>
      <p:sp>
        <p:nvSpPr>
          <p:cNvPr id="146" name="Google Shape;146;g87d0b50373_4_21"/>
          <p:cNvSpPr/>
          <p:nvPr/>
        </p:nvSpPr>
        <p:spPr>
          <a:xfrm>
            <a:off x="5370550" y="527582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47" name="Google Shape;147;g87d0b50373_4_21"/>
          <p:cNvSpPr/>
          <p:nvPr/>
        </p:nvSpPr>
        <p:spPr>
          <a:xfrm>
            <a:off x="7031500" y="471122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48" name="Google Shape;148;g87d0b50373_4_21"/>
          <p:cNvSpPr/>
          <p:nvPr/>
        </p:nvSpPr>
        <p:spPr>
          <a:xfrm>
            <a:off x="6431075" y="608102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cxnSp>
        <p:nvCxnSpPr>
          <p:cNvPr id="149" name="Google Shape;149;g87d0b50373_4_21"/>
          <p:cNvCxnSpPr>
            <a:stCxn id="146" idx="5"/>
            <a:endCxn id="148" idx="1"/>
          </p:cNvCxnSpPr>
          <p:nvPr/>
        </p:nvCxnSpPr>
        <p:spPr>
          <a:xfrm>
            <a:off x="5790754" y="5757741"/>
            <a:ext cx="712500" cy="405900"/>
          </a:xfrm>
          <a:prstGeom prst="straightConnector1">
            <a:avLst/>
          </a:prstGeom>
          <a:noFill/>
          <a:ln cap="flat" cmpd="sng" w="9525">
            <a:solidFill>
              <a:schemeClr val="dk2"/>
            </a:solidFill>
            <a:prstDash val="solid"/>
            <a:round/>
            <a:headEnd len="sm" w="sm" type="none"/>
            <a:tailEnd len="sm" w="sm" type="none"/>
          </a:ln>
        </p:spPr>
      </p:cxnSp>
      <p:cxnSp>
        <p:nvCxnSpPr>
          <p:cNvPr id="150" name="Google Shape;150;g87d0b50373_4_21"/>
          <p:cNvCxnSpPr>
            <a:stCxn id="146" idx="7"/>
            <a:endCxn id="147" idx="2"/>
          </p:cNvCxnSpPr>
          <p:nvPr/>
        </p:nvCxnSpPr>
        <p:spPr>
          <a:xfrm flipH="1" rot="10800000">
            <a:off x="5790754" y="4993409"/>
            <a:ext cx="1240800" cy="3651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87d0b50373_4_86"/>
          <p:cNvSpPr txBox="1"/>
          <p:nvPr>
            <p:ph idx="1" type="body"/>
          </p:nvPr>
        </p:nvSpPr>
        <p:spPr>
          <a:xfrm>
            <a:off x="457200" y="1935475"/>
            <a:ext cx="8546100" cy="4727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81"/>
              </a:spcBef>
              <a:spcAft>
                <a:spcPts val="0"/>
              </a:spcAft>
              <a:buSzPts val="1710"/>
              <a:buNone/>
            </a:pPr>
            <a:r>
              <a:rPr lang="es-ES" sz="2405"/>
              <a:t>Sea un Grafo (G), se llama:</a:t>
            </a:r>
            <a:br>
              <a:rPr lang="es-ES" sz="2405"/>
            </a:br>
            <a:endParaRPr sz="1205"/>
          </a:p>
          <a:p>
            <a:pPr indent="-381317" lvl="0" marL="457200" rtl="0" algn="just">
              <a:lnSpc>
                <a:spcPct val="100000"/>
              </a:lnSpc>
              <a:spcBef>
                <a:spcPts val="481"/>
              </a:spcBef>
              <a:spcAft>
                <a:spcPts val="0"/>
              </a:spcAft>
              <a:buClr>
                <a:srgbClr val="4A86E8"/>
              </a:buClr>
              <a:buSzPts val="2405"/>
              <a:buChar char="❖"/>
            </a:pPr>
            <a:r>
              <a:rPr b="1" i="1" lang="es-ES" sz="2405"/>
              <a:t>Grado de un Nodo: </a:t>
            </a:r>
            <a:r>
              <a:rPr i="1" lang="es-ES" sz="2405"/>
              <a:t>Número de conexiones/relaciones que posee un nodo.</a:t>
            </a:r>
            <a:endParaRPr i="1" sz="2405"/>
          </a:p>
          <a:p>
            <a:pPr indent="-381317" lvl="0" marL="457200" rtl="0" algn="just">
              <a:lnSpc>
                <a:spcPct val="100000"/>
              </a:lnSpc>
              <a:spcBef>
                <a:spcPts val="0"/>
              </a:spcBef>
              <a:spcAft>
                <a:spcPts val="0"/>
              </a:spcAft>
              <a:buClr>
                <a:srgbClr val="4A86E8"/>
              </a:buClr>
              <a:buSzPts val="2405"/>
              <a:buChar char="❖"/>
            </a:pPr>
            <a:r>
              <a:rPr b="1" i="1" lang="es-ES" sz="2405"/>
              <a:t>Cadena: </a:t>
            </a:r>
            <a:r>
              <a:rPr i="1" lang="es-ES" sz="2405"/>
              <a:t>a toda sucesión finita alterna de Vértices (V) y Aristas (E).</a:t>
            </a:r>
            <a:endParaRPr i="1" sz="2405"/>
          </a:p>
          <a:p>
            <a:pPr indent="-381317" lvl="0" marL="457200" rtl="0" algn="just">
              <a:lnSpc>
                <a:spcPct val="100000"/>
              </a:lnSpc>
              <a:spcBef>
                <a:spcPts val="0"/>
              </a:spcBef>
              <a:spcAft>
                <a:spcPts val="0"/>
              </a:spcAft>
              <a:buClr>
                <a:srgbClr val="4A86E8"/>
              </a:buClr>
              <a:buSzPts val="2405"/>
              <a:buChar char="❖"/>
            </a:pPr>
            <a:r>
              <a:rPr b="1" i="1" lang="es-ES" sz="2405"/>
              <a:t>Cadena Cerrada:</a:t>
            </a:r>
            <a:r>
              <a:rPr i="1" lang="es-ES" sz="2405"/>
              <a:t> cadena en la que (V) inicial y final coinciden.</a:t>
            </a:r>
            <a:endParaRPr i="1" sz="2405"/>
          </a:p>
          <a:p>
            <a:pPr indent="-381317" lvl="0" marL="457200" rtl="0" algn="just">
              <a:lnSpc>
                <a:spcPct val="100000"/>
              </a:lnSpc>
              <a:spcBef>
                <a:spcPts val="0"/>
              </a:spcBef>
              <a:spcAft>
                <a:spcPts val="0"/>
              </a:spcAft>
              <a:buClr>
                <a:srgbClr val="4A86E8"/>
              </a:buClr>
              <a:buSzPts val="2405"/>
              <a:buChar char="❖"/>
            </a:pPr>
            <a:r>
              <a:rPr b="1" i="1" lang="es-ES" sz="2405"/>
              <a:t>Camino:</a:t>
            </a:r>
            <a:r>
              <a:rPr i="1" lang="es-ES" sz="2405"/>
              <a:t> cadena en la que no se repiten ni sus (V) ni sus (E)</a:t>
            </a:r>
            <a:r>
              <a:rPr lang="es-ES" sz="2405"/>
              <a:t>.</a:t>
            </a:r>
            <a:endParaRPr sz="2405"/>
          </a:p>
          <a:p>
            <a:pPr indent="-381317" lvl="0" marL="457200" rtl="0" algn="just">
              <a:lnSpc>
                <a:spcPct val="100000"/>
              </a:lnSpc>
              <a:spcBef>
                <a:spcPts val="0"/>
              </a:spcBef>
              <a:spcAft>
                <a:spcPts val="0"/>
              </a:spcAft>
              <a:buClr>
                <a:srgbClr val="4A86E8"/>
              </a:buClr>
              <a:buSzPts val="2405"/>
              <a:buChar char="❖"/>
            </a:pPr>
            <a:r>
              <a:rPr b="1" i="1" lang="es-ES" sz="2405"/>
              <a:t>Ciclo</a:t>
            </a:r>
            <a:r>
              <a:rPr i="1" lang="es-ES" sz="2405"/>
              <a:t>: cadena en la que no se repiten ni sus (V) ni sus (E), a excepción del (V) inicial y final</a:t>
            </a:r>
            <a:r>
              <a:rPr lang="es-ES" sz="2405"/>
              <a:t>.</a:t>
            </a:r>
            <a:endParaRPr sz="2405"/>
          </a:p>
          <a:p>
            <a:pPr indent="-381317" lvl="0" marL="457200" rtl="0" algn="just">
              <a:lnSpc>
                <a:spcPct val="100000"/>
              </a:lnSpc>
              <a:spcBef>
                <a:spcPts val="0"/>
              </a:spcBef>
              <a:spcAft>
                <a:spcPts val="0"/>
              </a:spcAft>
              <a:buClr>
                <a:srgbClr val="4A86E8"/>
              </a:buClr>
              <a:buSzPts val="2405"/>
              <a:buChar char="❖"/>
            </a:pPr>
            <a:r>
              <a:rPr b="1" lang="es-ES" sz="2405"/>
              <a:t>Longitud de la Cadena:</a:t>
            </a:r>
            <a:r>
              <a:rPr lang="es-ES" sz="2405"/>
              <a:t> Número de Aristas (E) que forman una cadena.</a:t>
            </a:r>
            <a:endParaRPr sz="2405"/>
          </a:p>
        </p:txBody>
      </p:sp>
      <p:sp>
        <p:nvSpPr>
          <p:cNvPr id="156" name="Google Shape;156;g87d0b50373_4_8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a:t>Conceptos Generales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87d0b50373_4_91"/>
          <p:cNvSpPr txBox="1"/>
          <p:nvPr>
            <p:ph idx="1" type="body"/>
          </p:nvPr>
        </p:nvSpPr>
        <p:spPr>
          <a:xfrm>
            <a:off x="457200" y="1935475"/>
            <a:ext cx="8546100" cy="4727400"/>
          </a:xfrm>
          <a:prstGeom prst="rect">
            <a:avLst/>
          </a:prstGeom>
          <a:noFill/>
          <a:ln>
            <a:noFill/>
          </a:ln>
        </p:spPr>
        <p:txBody>
          <a:bodyPr anchorCtr="0" anchor="t" bIns="45700" lIns="91425" spcFirstLastPara="1" rIns="91425" wrap="square" tIns="45700">
            <a:noAutofit/>
          </a:bodyPr>
          <a:lstStyle/>
          <a:p>
            <a:pPr indent="-355917" lvl="0" marL="457200" rtl="0" algn="just">
              <a:lnSpc>
                <a:spcPct val="100000"/>
              </a:lnSpc>
              <a:spcBef>
                <a:spcPts val="481"/>
              </a:spcBef>
              <a:spcAft>
                <a:spcPts val="0"/>
              </a:spcAft>
              <a:buClr>
                <a:srgbClr val="4A86E8"/>
              </a:buClr>
              <a:buSzPts val="2005"/>
              <a:buChar char="❖"/>
            </a:pPr>
            <a:r>
              <a:rPr b="1" i="1" lang="es-ES" sz="2004"/>
              <a:t>Grado de un Nodo: </a:t>
            </a:r>
            <a:endParaRPr b="1" i="1" sz="2004"/>
          </a:p>
          <a:p>
            <a:pPr indent="-355917" lvl="1" marL="914400" rtl="0" algn="just">
              <a:lnSpc>
                <a:spcPct val="100000"/>
              </a:lnSpc>
              <a:spcBef>
                <a:spcPts val="0"/>
              </a:spcBef>
              <a:spcAft>
                <a:spcPts val="0"/>
              </a:spcAft>
              <a:buSzPts val="2005"/>
              <a:buChar char="➢"/>
            </a:pPr>
            <a:r>
              <a:rPr i="1" lang="es-ES" sz="2004"/>
              <a:t>A: 3</a:t>
            </a:r>
            <a:endParaRPr i="1" sz="2004"/>
          </a:p>
          <a:p>
            <a:pPr indent="-355917" lvl="1" marL="914400" rtl="0" algn="just">
              <a:lnSpc>
                <a:spcPct val="100000"/>
              </a:lnSpc>
              <a:spcBef>
                <a:spcPts val="0"/>
              </a:spcBef>
              <a:spcAft>
                <a:spcPts val="0"/>
              </a:spcAft>
              <a:buSzPts val="2005"/>
              <a:buChar char="➢"/>
            </a:pPr>
            <a:r>
              <a:rPr i="1" lang="es-ES" sz="2004"/>
              <a:t>B: 4</a:t>
            </a:r>
            <a:endParaRPr i="1" sz="2004"/>
          </a:p>
          <a:p>
            <a:pPr indent="-355917" lvl="1" marL="914400" rtl="0" algn="just">
              <a:lnSpc>
                <a:spcPct val="100000"/>
              </a:lnSpc>
              <a:spcBef>
                <a:spcPts val="0"/>
              </a:spcBef>
              <a:spcAft>
                <a:spcPts val="0"/>
              </a:spcAft>
              <a:buSzPts val="2005"/>
              <a:buChar char="➢"/>
            </a:pPr>
            <a:r>
              <a:rPr i="1" lang="es-ES" sz="2004"/>
              <a:t>D:3</a:t>
            </a:r>
            <a:endParaRPr i="1" sz="2004"/>
          </a:p>
          <a:p>
            <a:pPr indent="-355917" lvl="0" marL="457200" rtl="0" algn="just">
              <a:lnSpc>
                <a:spcPct val="100000"/>
              </a:lnSpc>
              <a:spcBef>
                <a:spcPts val="0"/>
              </a:spcBef>
              <a:spcAft>
                <a:spcPts val="0"/>
              </a:spcAft>
              <a:buClr>
                <a:srgbClr val="4A86E8"/>
              </a:buClr>
              <a:buSzPts val="2005"/>
              <a:buChar char="❖"/>
            </a:pPr>
            <a:r>
              <a:rPr b="1" i="1" lang="es-ES" sz="2004"/>
              <a:t>Cadena “C</a:t>
            </a:r>
            <a:r>
              <a:rPr b="1" i="1" lang="es-ES" sz="1504"/>
              <a:t>1</a:t>
            </a:r>
            <a:r>
              <a:rPr b="1" i="1" lang="es-ES" sz="2004"/>
              <a:t>”: </a:t>
            </a:r>
            <a:r>
              <a:rPr i="1" lang="es-ES" sz="2004"/>
              <a:t>{ (A, B), (B, C), (C, D), (D, B), (B, F) }</a:t>
            </a:r>
            <a:endParaRPr i="1" sz="2004"/>
          </a:p>
          <a:p>
            <a:pPr indent="-355917" lvl="0" marL="457200" rtl="0" algn="just">
              <a:lnSpc>
                <a:spcPct val="100000"/>
              </a:lnSpc>
              <a:spcBef>
                <a:spcPts val="0"/>
              </a:spcBef>
              <a:spcAft>
                <a:spcPts val="0"/>
              </a:spcAft>
              <a:buClr>
                <a:srgbClr val="4A86E8"/>
              </a:buClr>
              <a:buSzPts val="2005"/>
              <a:buChar char="❖"/>
            </a:pPr>
            <a:r>
              <a:rPr b="1" i="1" lang="es-ES" sz="2004"/>
              <a:t>Cadena Cerrada “C</a:t>
            </a:r>
            <a:r>
              <a:rPr b="1" i="1" lang="es-ES" sz="1504"/>
              <a:t>2</a:t>
            </a:r>
            <a:r>
              <a:rPr b="1" i="1" lang="es-ES" sz="2004"/>
              <a:t>”:</a:t>
            </a:r>
            <a:r>
              <a:rPr i="1" lang="es-ES" sz="2004"/>
              <a:t> { (F, B), (B, C), (C, A), (A, A),</a:t>
            </a:r>
            <a:br>
              <a:rPr i="1" lang="es-ES" sz="2004"/>
            </a:br>
            <a:r>
              <a:rPr i="1" lang="es-ES" sz="2004"/>
              <a:t>				      (A, B), (B, D), (D, E), (E, F) }</a:t>
            </a:r>
            <a:endParaRPr i="1" sz="2004"/>
          </a:p>
          <a:p>
            <a:pPr indent="-355917" lvl="0" marL="457200" rtl="0" algn="just">
              <a:lnSpc>
                <a:spcPct val="100000"/>
              </a:lnSpc>
              <a:spcBef>
                <a:spcPts val="0"/>
              </a:spcBef>
              <a:spcAft>
                <a:spcPts val="0"/>
              </a:spcAft>
              <a:buClr>
                <a:srgbClr val="4A86E8"/>
              </a:buClr>
              <a:buSzPts val="2005"/>
              <a:buChar char="❖"/>
            </a:pPr>
            <a:r>
              <a:rPr b="1" i="1" lang="es-ES" sz="2004"/>
              <a:t>Camino:</a:t>
            </a:r>
            <a:r>
              <a:rPr i="1" lang="es-ES" sz="2004"/>
              <a:t> </a:t>
            </a:r>
            <a:r>
              <a:rPr lang="es-ES" sz="2004"/>
              <a:t>{ </a:t>
            </a:r>
            <a:r>
              <a:rPr i="1" lang="es-ES" sz="2004"/>
              <a:t>(A, C), (C, D), (D, E)</a:t>
            </a:r>
            <a:r>
              <a:rPr lang="es-ES" sz="2004"/>
              <a:t> }</a:t>
            </a:r>
            <a:endParaRPr sz="2004"/>
          </a:p>
          <a:p>
            <a:pPr indent="-355917" lvl="0" marL="457200" rtl="0" algn="just">
              <a:lnSpc>
                <a:spcPct val="100000"/>
              </a:lnSpc>
              <a:spcBef>
                <a:spcPts val="0"/>
              </a:spcBef>
              <a:spcAft>
                <a:spcPts val="0"/>
              </a:spcAft>
              <a:buClr>
                <a:srgbClr val="4A86E8"/>
              </a:buClr>
              <a:buSzPts val="2005"/>
              <a:buChar char="❖"/>
            </a:pPr>
            <a:r>
              <a:rPr b="1" i="1" lang="es-ES" sz="2004"/>
              <a:t>Ciclo</a:t>
            </a:r>
            <a:r>
              <a:rPr i="1" lang="es-ES" sz="2004"/>
              <a:t>: { (A, B), (B, D), (D, C), (C, A) }</a:t>
            </a:r>
            <a:endParaRPr i="1" sz="2004"/>
          </a:p>
          <a:p>
            <a:pPr indent="-355917" lvl="0" marL="457200" rtl="0" algn="just">
              <a:lnSpc>
                <a:spcPct val="100000"/>
              </a:lnSpc>
              <a:spcBef>
                <a:spcPts val="0"/>
              </a:spcBef>
              <a:spcAft>
                <a:spcPts val="0"/>
              </a:spcAft>
              <a:buClr>
                <a:srgbClr val="4A86E8"/>
              </a:buClr>
              <a:buSzPts val="2005"/>
              <a:buChar char="❖"/>
            </a:pPr>
            <a:r>
              <a:rPr b="1" lang="es-ES" sz="2004"/>
              <a:t>Longitud de la Cadena:</a:t>
            </a:r>
            <a:r>
              <a:rPr lang="es-ES" sz="2004"/>
              <a:t> </a:t>
            </a:r>
            <a:r>
              <a:rPr b="1" i="1" lang="es-ES" sz="2004"/>
              <a:t>“C</a:t>
            </a:r>
            <a:r>
              <a:rPr b="1" i="1" lang="es-ES" sz="1504"/>
              <a:t>1</a:t>
            </a:r>
            <a:r>
              <a:rPr b="1" i="1" lang="es-ES" sz="2004"/>
              <a:t>” = </a:t>
            </a:r>
            <a:r>
              <a:rPr lang="es-ES" sz="2004"/>
              <a:t>5</a:t>
            </a:r>
            <a:endParaRPr sz="2004"/>
          </a:p>
        </p:txBody>
      </p:sp>
      <p:sp>
        <p:nvSpPr>
          <p:cNvPr id="162" name="Google Shape;162;g87d0b50373_4_9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Ejemplos</a:t>
            </a:r>
            <a:endParaRPr sz="4000"/>
          </a:p>
        </p:txBody>
      </p:sp>
      <p:sp>
        <p:nvSpPr>
          <p:cNvPr id="163" name="Google Shape;163;g87d0b50373_4_91"/>
          <p:cNvSpPr/>
          <p:nvPr/>
        </p:nvSpPr>
        <p:spPr>
          <a:xfrm>
            <a:off x="5356200" y="499087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64" name="Google Shape;164;g87d0b50373_4_91"/>
          <p:cNvSpPr/>
          <p:nvPr/>
        </p:nvSpPr>
        <p:spPr>
          <a:xfrm>
            <a:off x="6533075" y="3933438"/>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65" name="Google Shape;165;g87d0b50373_4_91"/>
          <p:cNvSpPr/>
          <p:nvPr/>
        </p:nvSpPr>
        <p:spPr>
          <a:xfrm>
            <a:off x="8194500" y="6048350"/>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66" name="Google Shape;166;g87d0b50373_4_91"/>
          <p:cNvSpPr/>
          <p:nvPr/>
        </p:nvSpPr>
        <p:spPr>
          <a:xfrm>
            <a:off x="6533075" y="6048375"/>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cxnSp>
        <p:nvCxnSpPr>
          <p:cNvPr id="167" name="Google Shape;167;g87d0b50373_4_91"/>
          <p:cNvCxnSpPr>
            <a:stCxn id="163" idx="7"/>
            <a:endCxn id="164" idx="3"/>
          </p:cNvCxnSpPr>
          <p:nvPr/>
        </p:nvCxnSpPr>
        <p:spPr>
          <a:xfrm flipH="1" rot="10800000">
            <a:off x="5776404" y="4415359"/>
            <a:ext cx="828900" cy="658200"/>
          </a:xfrm>
          <a:prstGeom prst="straightConnector1">
            <a:avLst/>
          </a:prstGeom>
          <a:noFill/>
          <a:ln cap="flat" cmpd="sng" w="9525">
            <a:solidFill>
              <a:schemeClr val="dk2"/>
            </a:solidFill>
            <a:prstDash val="solid"/>
            <a:round/>
            <a:headEnd len="sm" w="sm" type="none"/>
            <a:tailEnd len="sm" w="sm" type="none"/>
          </a:ln>
        </p:spPr>
      </p:cxnSp>
      <p:cxnSp>
        <p:nvCxnSpPr>
          <p:cNvPr id="168" name="Google Shape;168;g87d0b50373_4_91"/>
          <p:cNvCxnSpPr>
            <a:stCxn id="163" idx="5"/>
            <a:endCxn id="166" idx="1"/>
          </p:cNvCxnSpPr>
          <p:nvPr/>
        </p:nvCxnSpPr>
        <p:spPr>
          <a:xfrm>
            <a:off x="5776404" y="5472791"/>
            <a:ext cx="828900" cy="658200"/>
          </a:xfrm>
          <a:prstGeom prst="straightConnector1">
            <a:avLst/>
          </a:prstGeom>
          <a:noFill/>
          <a:ln cap="flat" cmpd="sng" w="9525">
            <a:solidFill>
              <a:schemeClr val="dk2"/>
            </a:solidFill>
            <a:prstDash val="solid"/>
            <a:round/>
            <a:headEnd len="sm" w="sm" type="none"/>
            <a:tailEnd len="sm" w="sm" type="none"/>
          </a:ln>
        </p:spPr>
      </p:cxnSp>
      <p:cxnSp>
        <p:nvCxnSpPr>
          <p:cNvPr id="169" name="Google Shape;169;g87d0b50373_4_91"/>
          <p:cNvCxnSpPr>
            <a:stCxn id="165" idx="1"/>
            <a:endCxn id="164" idx="5"/>
          </p:cNvCxnSpPr>
          <p:nvPr/>
        </p:nvCxnSpPr>
        <p:spPr>
          <a:xfrm rot="10800000">
            <a:off x="6953196" y="4415334"/>
            <a:ext cx="1313400" cy="1715700"/>
          </a:xfrm>
          <a:prstGeom prst="straightConnector1">
            <a:avLst/>
          </a:prstGeom>
          <a:noFill/>
          <a:ln cap="flat" cmpd="sng" w="9525">
            <a:solidFill>
              <a:schemeClr val="dk2"/>
            </a:solidFill>
            <a:prstDash val="solid"/>
            <a:round/>
            <a:headEnd len="sm" w="sm" type="none"/>
            <a:tailEnd len="sm" w="sm" type="none"/>
          </a:ln>
        </p:spPr>
      </p:cxnSp>
      <p:cxnSp>
        <p:nvCxnSpPr>
          <p:cNvPr id="170" name="Google Shape;170;g87d0b50373_4_91"/>
          <p:cNvCxnSpPr>
            <a:stCxn id="166" idx="6"/>
            <a:endCxn id="165" idx="2"/>
          </p:cNvCxnSpPr>
          <p:nvPr/>
        </p:nvCxnSpPr>
        <p:spPr>
          <a:xfrm>
            <a:off x="7025375" y="6330675"/>
            <a:ext cx="1169100" cy="0"/>
          </a:xfrm>
          <a:prstGeom prst="straightConnector1">
            <a:avLst/>
          </a:prstGeom>
          <a:noFill/>
          <a:ln cap="flat" cmpd="sng" w="9525">
            <a:solidFill>
              <a:schemeClr val="dk2"/>
            </a:solidFill>
            <a:prstDash val="solid"/>
            <a:round/>
            <a:headEnd len="sm" w="sm" type="none"/>
            <a:tailEnd len="sm" w="sm" type="none"/>
          </a:ln>
        </p:spPr>
      </p:cxnSp>
      <p:cxnSp>
        <p:nvCxnSpPr>
          <p:cNvPr id="171" name="Google Shape;171;g87d0b50373_4_91"/>
          <p:cNvCxnSpPr>
            <a:stCxn id="166" idx="0"/>
            <a:endCxn id="164" idx="4"/>
          </p:cNvCxnSpPr>
          <p:nvPr/>
        </p:nvCxnSpPr>
        <p:spPr>
          <a:xfrm rot="10800000">
            <a:off x="6779225" y="4497975"/>
            <a:ext cx="0" cy="1550400"/>
          </a:xfrm>
          <a:prstGeom prst="straightConnector1">
            <a:avLst/>
          </a:prstGeom>
          <a:noFill/>
          <a:ln cap="flat" cmpd="sng" w="9525">
            <a:solidFill>
              <a:schemeClr val="dk2"/>
            </a:solidFill>
            <a:prstDash val="solid"/>
            <a:round/>
            <a:headEnd len="sm" w="sm" type="none"/>
            <a:tailEnd len="sm" w="sm" type="none"/>
          </a:ln>
        </p:spPr>
      </p:cxnSp>
      <p:sp>
        <p:nvSpPr>
          <p:cNvPr id="172" name="Google Shape;172;g87d0b50373_4_91"/>
          <p:cNvSpPr/>
          <p:nvPr/>
        </p:nvSpPr>
        <p:spPr>
          <a:xfrm>
            <a:off x="8194500" y="3850713"/>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73" name="Google Shape;173;g87d0b50373_4_91"/>
          <p:cNvSpPr/>
          <p:nvPr/>
        </p:nvSpPr>
        <p:spPr>
          <a:xfrm>
            <a:off x="7499875" y="2103650"/>
            <a:ext cx="492300" cy="564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cxnSp>
        <p:nvCxnSpPr>
          <p:cNvPr id="174" name="Google Shape;174;g87d0b50373_4_91"/>
          <p:cNvCxnSpPr>
            <a:stCxn id="172" idx="4"/>
            <a:endCxn id="165" idx="0"/>
          </p:cNvCxnSpPr>
          <p:nvPr/>
        </p:nvCxnSpPr>
        <p:spPr>
          <a:xfrm>
            <a:off x="8440650" y="4415313"/>
            <a:ext cx="0" cy="1632900"/>
          </a:xfrm>
          <a:prstGeom prst="straightConnector1">
            <a:avLst/>
          </a:prstGeom>
          <a:noFill/>
          <a:ln cap="flat" cmpd="sng" w="9525">
            <a:solidFill>
              <a:schemeClr val="dk2"/>
            </a:solidFill>
            <a:prstDash val="solid"/>
            <a:round/>
            <a:headEnd len="sm" w="sm" type="none"/>
            <a:tailEnd len="sm" w="sm" type="none"/>
          </a:ln>
        </p:spPr>
      </p:cxnSp>
      <p:cxnSp>
        <p:nvCxnSpPr>
          <p:cNvPr id="175" name="Google Shape;175;g87d0b50373_4_91"/>
          <p:cNvCxnSpPr>
            <a:stCxn id="172" idx="0"/>
            <a:endCxn id="173" idx="5"/>
          </p:cNvCxnSpPr>
          <p:nvPr/>
        </p:nvCxnSpPr>
        <p:spPr>
          <a:xfrm rot="10800000">
            <a:off x="7920150" y="2585613"/>
            <a:ext cx="520500" cy="1265100"/>
          </a:xfrm>
          <a:prstGeom prst="straightConnector1">
            <a:avLst/>
          </a:prstGeom>
          <a:noFill/>
          <a:ln cap="flat" cmpd="sng" w="9525">
            <a:solidFill>
              <a:schemeClr val="dk2"/>
            </a:solidFill>
            <a:prstDash val="solid"/>
            <a:round/>
            <a:headEnd len="sm" w="sm" type="none"/>
            <a:tailEnd len="sm" w="sm" type="none"/>
          </a:ln>
        </p:spPr>
      </p:cxnSp>
      <p:cxnSp>
        <p:nvCxnSpPr>
          <p:cNvPr id="176" name="Google Shape;176;g87d0b50373_4_91"/>
          <p:cNvCxnSpPr>
            <a:stCxn id="164" idx="7"/>
            <a:endCxn id="173" idx="3"/>
          </p:cNvCxnSpPr>
          <p:nvPr/>
        </p:nvCxnSpPr>
        <p:spPr>
          <a:xfrm flipH="1" rot="10800000">
            <a:off x="6953279" y="2585422"/>
            <a:ext cx="618600" cy="1430700"/>
          </a:xfrm>
          <a:prstGeom prst="straightConnector1">
            <a:avLst/>
          </a:prstGeom>
          <a:noFill/>
          <a:ln cap="flat" cmpd="sng" w="9525">
            <a:solidFill>
              <a:schemeClr val="dk2"/>
            </a:solidFill>
            <a:prstDash val="solid"/>
            <a:round/>
            <a:headEnd len="sm" w="sm" type="none"/>
            <a:tailEnd len="sm" w="sm" type="none"/>
          </a:ln>
        </p:spPr>
      </p:cxnSp>
      <p:cxnSp>
        <p:nvCxnSpPr>
          <p:cNvPr id="177" name="Google Shape;177;g87d0b50373_4_91"/>
          <p:cNvCxnSpPr>
            <a:stCxn id="163" idx="0"/>
            <a:endCxn id="163" idx="2"/>
          </p:cNvCxnSpPr>
          <p:nvPr/>
        </p:nvCxnSpPr>
        <p:spPr>
          <a:xfrm rot="5400000">
            <a:off x="5338050" y="5008875"/>
            <a:ext cx="282300" cy="246300"/>
          </a:xfrm>
          <a:prstGeom prst="curvedConnector4">
            <a:avLst>
              <a:gd fmla="val -84352" name="adj1"/>
              <a:gd fmla="val 197100" name="adj2"/>
            </a:avLst>
          </a:prstGeom>
          <a:noFill/>
          <a:ln cap="flat" cmpd="sng" w="952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87d0b50373_4_56"/>
          <p:cNvSpPr txBox="1"/>
          <p:nvPr>
            <p:ph idx="1" type="body"/>
          </p:nvPr>
        </p:nvSpPr>
        <p:spPr>
          <a:xfrm>
            <a:off x="457200" y="1675200"/>
            <a:ext cx="8229600" cy="4649400"/>
          </a:xfrm>
          <a:prstGeom prst="rect">
            <a:avLst/>
          </a:prstGeom>
          <a:noFill/>
          <a:ln>
            <a:noFill/>
          </a:ln>
        </p:spPr>
        <p:txBody>
          <a:bodyPr anchorCtr="0" anchor="t" bIns="45700" lIns="91425" spcFirstLastPara="1" rIns="91425" wrap="square" tIns="45700">
            <a:noAutofit/>
          </a:bodyPr>
          <a:lstStyle/>
          <a:p>
            <a:pPr indent="0" lvl="1" marL="208724" rtl="0" algn="just">
              <a:lnSpc>
                <a:spcPct val="110000"/>
              </a:lnSpc>
              <a:spcBef>
                <a:spcPts val="0"/>
              </a:spcBef>
              <a:spcAft>
                <a:spcPts val="0"/>
              </a:spcAft>
              <a:buSzPts val="1700"/>
              <a:buNone/>
            </a:pPr>
            <a:r>
              <a:rPr lang="es-ES" sz="1900"/>
              <a:t>Con un Grafo se pueden estudiar miles de cosas, tienen millones de aplicaciones. Ejemplo, podemos saber cual es el nodo más importante de una red, si la red se puede recorrer visitando todos sus nodos, si se puede recorrer sin repetir ninguno o si hay pequeños grupos conectados entre sí.</a:t>
            </a:r>
            <a:endParaRPr sz="1900"/>
          </a:p>
          <a:p>
            <a:pPr indent="-117475" lvl="0" marL="274320" rtl="0" algn="l">
              <a:lnSpc>
                <a:spcPct val="100000"/>
              </a:lnSpc>
              <a:spcBef>
                <a:spcPts val="520"/>
              </a:spcBef>
              <a:spcAft>
                <a:spcPts val="0"/>
              </a:spcAft>
              <a:buSzPts val="2470"/>
              <a:buNone/>
            </a:pPr>
            <a:r>
              <a:t/>
            </a:r>
            <a:endParaRPr/>
          </a:p>
        </p:txBody>
      </p:sp>
      <p:sp>
        <p:nvSpPr>
          <p:cNvPr id="183" name="Google Shape;183;g87d0b50373_4_56"/>
          <p:cNvSpPr txBox="1"/>
          <p:nvPr>
            <p:ph type="title"/>
          </p:nvPr>
        </p:nvSpPr>
        <p:spPr>
          <a:xfrm>
            <a:off x="457200" y="704098"/>
            <a:ext cx="8229600" cy="971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Aclaraciones</a:t>
            </a:r>
            <a:endParaRPr sz="4000"/>
          </a:p>
        </p:txBody>
      </p:sp>
      <p:pic>
        <p:nvPicPr>
          <p:cNvPr id="184" name="Google Shape;184;g87d0b50373_4_56"/>
          <p:cNvPicPr preferRelativeResize="0"/>
          <p:nvPr/>
        </p:nvPicPr>
        <p:blipFill rotWithShape="1">
          <a:blip r:embed="rId3">
            <a:alphaModFix/>
          </a:blip>
          <a:srcRect b="0" l="0" r="0" t="0"/>
          <a:stretch/>
        </p:blipFill>
        <p:spPr>
          <a:xfrm>
            <a:off x="457200" y="3085525"/>
            <a:ext cx="4461932" cy="3520950"/>
          </a:xfrm>
          <a:prstGeom prst="rect">
            <a:avLst/>
          </a:prstGeom>
          <a:noFill/>
          <a:ln>
            <a:noFill/>
          </a:ln>
        </p:spPr>
      </p:pic>
      <p:pic>
        <p:nvPicPr>
          <p:cNvPr id="185" name="Google Shape;185;g87d0b50373_4_56"/>
          <p:cNvPicPr preferRelativeResize="0"/>
          <p:nvPr/>
        </p:nvPicPr>
        <p:blipFill rotWithShape="1">
          <a:blip r:embed="rId4">
            <a:alphaModFix/>
          </a:blip>
          <a:srcRect b="0" l="0" r="0" t="0"/>
          <a:stretch/>
        </p:blipFill>
        <p:spPr>
          <a:xfrm>
            <a:off x="5473525" y="3207125"/>
            <a:ext cx="3213275" cy="339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87d0b50373_4_355"/>
          <p:cNvSpPr txBox="1"/>
          <p:nvPr>
            <p:ph type="title"/>
          </p:nvPr>
        </p:nvSpPr>
        <p:spPr>
          <a:xfrm>
            <a:off x="457200" y="704099"/>
            <a:ext cx="8229600" cy="10455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s-ES" sz="4000"/>
              <a:t>Aclaraciones</a:t>
            </a:r>
            <a:endParaRPr sz="4000"/>
          </a:p>
        </p:txBody>
      </p:sp>
      <p:pic>
        <p:nvPicPr>
          <p:cNvPr id="191" name="Google Shape;191;g87d0b50373_4_355"/>
          <p:cNvPicPr preferRelativeResize="0"/>
          <p:nvPr/>
        </p:nvPicPr>
        <p:blipFill rotWithShape="1">
          <a:blip r:embed="rId3">
            <a:alphaModFix/>
          </a:blip>
          <a:srcRect b="0" l="0" r="0" t="0"/>
          <a:stretch/>
        </p:blipFill>
        <p:spPr>
          <a:xfrm>
            <a:off x="3571350" y="1749600"/>
            <a:ext cx="5115451" cy="5115451"/>
          </a:xfrm>
          <a:prstGeom prst="rect">
            <a:avLst/>
          </a:prstGeom>
          <a:noFill/>
          <a:ln>
            <a:noFill/>
          </a:ln>
        </p:spPr>
      </p:pic>
      <p:sp>
        <p:nvSpPr>
          <p:cNvPr id="192" name="Google Shape;192;g87d0b50373_4_355"/>
          <p:cNvSpPr txBox="1"/>
          <p:nvPr>
            <p:ph idx="1" type="body"/>
          </p:nvPr>
        </p:nvSpPr>
        <p:spPr>
          <a:xfrm>
            <a:off x="457200" y="1923900"/>
            <a:ext cx="3114000" cy="481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800"/>
              </a:spcBef>
              <a:spcAft>
                <a:spcPts val="0"/>
              </a:spcAft>
              <a:buSzPts val="1710"/>
              <a:buNone/>
            </a:pPr>
            <a:r>
              <a:rPr lang="es-ES" sz="1800"/>
              <a:t>Andrew</a:t>
            </a:r>
            <a:r>
              <a:rPr lang="es-ES" sz="1800">
                <a:solidFill>
                  <a:srgbClr val="555555"/>
                </a:solidFill>
                <a:highlight>
                  <a:srgbClr val="FFFFFF"/>
                </a:highlight>
                <a:latin typeface="Roboto"/>
                <a:ea typeface="Roboto"/>
                <a:cs typeface="Roboto"/>
                <a:sym typeface="Roboto"/>
              </a:rPr>
              <a:t> </a:t>
            </a:r>
            <a:r>
              <a:rPr lang="es-ES" sz="1800"/>
              <a:t>J. Beveridge y Jis Shan crearon una red social para determinar, con ciencia exacta, quién es el líder real en la historia.</a:t>
            </a:r>
            <a:br>
              <a:rPr lang="es-ES" sz="1800"/>
            </a:br>
            <a:r>
              <a:rPr lang="es-ES" sz="1800"/>
              <a:t>El tamaño de cada punto corresponde al nivel de conexiones que el personaje tiene con otros individuos relevantes. El grosor de la línea muestra qué tan frecuente es la interacción entre ellos.</a:t>
            </a:r>
            <a:endParaRPr sz="1800"/>
          </a:p>
          <a:p>
            <a:pPr indent="0" lvl="1" marL="0" rtl="0" algn="just">
              <a:lnSpc>
                <a:spcPct val="110000"/>
              </a:lnSpc>
              <a:spcBef>
                <a:spcPts val="400"/>
              </a:spcBef>
              <a:spcAft>
                <a:spcPts val="0"/>
              </a:spcAft>
              <a:buSzPts val="1700"/>
              <a:buNone/>
            </a:pPr>
            <a:r>
              <a:t/>
            </a:r>
            <a:endParaRPr sz="1800"/>
          </a:p>
          <a:p>
            <a:pPr indent="0" lvl="1" marL="0" rtl="0" algn="just">
              <a:lnSpc>
                <a:spcPct val="110000"/>
              </a:lnSpc>
              <a:spcBef>
                <a:spcPts val="0"/>
              </a:spcBef>
              <a:spcAft>
                <a:spcPts val="0"/>
              </a:spcAft>
              <a:buSzPts val="1700"/>
              <a:buNone/>
            </a:pPr>
            <a:br>
              <a:rPr lang="es-ES" sz="1800"/>
            </a:br>
            <a:r>
              <a:rPr lang="es-ES" sz="1100" u="sng">
                <a:solidFill>
                  <a:srgbClr val="4A86E8"/>
                </a:solidFill>
                <a:hlinkClick r:id="rId4">
                  <a:extLst>
                    <a:ext uri="{A12FA001-AC4F-418D-AE19-62706E023703}">
                      <ahyp:hlinkClr val="tx"/>
                    </a:ext>
                  </a:extLst>
                </a:hlinkClick>
              </a:rPr>
              <a:t>https://networkofthrones.wordpress.com/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2012-06-20T12:33:21Z</dcterms:created>
  <dc:creator>Damian</dc:creator>
</cp:coreProperties>
</file>