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6" d="100"/>
          <a:sy n="86" d="100"/>
        </p:scale>
        <p:origin x="56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fade/>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ogramacion.sistemas.unla@gmail.com"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instagram.com/ddpyt/" TargetMode="External"/><Relationship Id="rId4" Type="http://schemas.openxmlformats.org/officeDocument/2006/relationships/hyperlink" Target="https://chat.whatsapp.com/LcUv8AWKlya1qs0BKV04BQ"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3E241-9735-4E5B-AB49-469970779F86}"/>
              </a:ext>
            </a:extLst>
          </p:cNvPr>
          <p:cNvSpPr>
            <a:spLocks noGrp="1"/>
          </p:cNvSpPr>
          <p:nvPr>
            <p:ph type="ctrTitle"/>
          </p:nvPr>
        </p:nvSpPr>
        <p:spPr/>
        <p:txBody>
          <a:bodyPr/>
          <a:lstStyle/>
          <a:p>
            <a:r>
              <a:rPr lang="es-AR" dirty="0"/>
              <a:t>Programación de computadoras</a:t>
            </a:r>
          </a:p>
        </p:txBody>
      </p:sp>
      <p:sp>
        <p:nvSpPr>
          <p:cNvPr id="3" name="Subtítulo 2">
            <a:extLst>
              <a:ext uri="{FF2B5EF4-FFF2-40B4-BE49-F238E27FC236}">
                <a16:creationId xmlns:a16="http://schemas.microsoft.com/office/drawing/2014/main" id="{B0663E95-53DF-429A-9155-E248FB34CFE2}"/>
              </a:ext>
            </a:extLst>
          </p:cNvPr>
          <p:cNvSpPr>
            <a:spLocks noGrp="1"/>
          </p:cNvSpPr>
          <p:nvPr>
            <p:ph type="subTitle" idx="1"/>
          </p:nvPr>
        </p:nvSpPr>
        <p:spPr/>
        <p:txBody>
          <a:bodyPr>
            <a:normAutofit/>
          </a:bodyPr>
          <a:lstStyle/>
          <a:p>
            <a:r>
              <a:rPr lang="es-AR" dirty="0"/>
              <a:t>Licenciatura en Sistemas – UNIDAD 6: </a:t>
            </a:r>
            <a:r>
              <a:rPr lang="en-US" dirty="0" err="1"/>
              <a:t>Punteros</a:t>
            </a:r>
            <a:endParaRPr lang="es-AR" dirty="0"/>
          </a:p>
        </p:txBody>
      </p:sp>
      <p:pic>
        <p:nvPicPr>
          <p:cNvPr id="4" name="Imagen 3">
            <a:extLst>
              <a:ext uri="{FF2B5EF4-FFF2-40B4-BE49-F238E27FC236}">
                <a16:creationId xmlns:a16="http://schemas.microsoft.com/office/drawing/2014/main" id="{3740B9EE-F6E7-4E69-885D-B5C0E4515D72}"/>
              </a:ext>
            </a:extLst>
          </p:cNvPr>
          <p:cNvPicPr>
            <a:picLocks noChangeAspect="1"/>
          </p:cNvPicPr>
          <p:nvPr/>
        </p:nvPicPr>
        <p:blipFill>
          <a:blip r:embed="rId2"/>
          <a:stretch>
            <a:fillRect/>
          </a:stretch>
        </p:blipFill>
        <p:spPr>
          <a:xfrm>
            <a:off x="11049000" y="5745332"/>
            <a:ext cx="1033510" cy="1033510"/>
          </a:xfrm>
          <a:prstGeom prst="rect">
            <a:avLst/>
          </a:prstGeom>
        </p:spPr>
      </p:pic>
      <p:sp>
        <p:nvSpPr>
          <p:cNvPr id="5" name="Rectángulo 4">
            <a:extLst>
              <a:ext uri="{FF2B5EF4-FFF2-40B4-BE49-F238E27FC236}">
                <a16:creationId xmlns:a16="http://schemas.microsoft.com/office/drawing/2014/main" id="{F9076307-E8AE-4674-8A55-C8188A698BD4}"/>
              </a:ext>
            </a:extLst>
          </p:cNvPr>
          <p:cNvSpPr/>
          <p:nvPr/>
        </p:nvSpPr>
        <p:spPr>
          <a:xfrm>
            <a:off x="1371600" y="3879419"/>
            <a:ext cx="10524478" cy="1846659"/>
          </a:xfrm>
          <a:prstGeom prst="rect">
            <a:avLst/>
          </a:prstGeom>
        </p:spPr>
        <p:txBody>
          <a:bodyPr wrap="square">
            <a:spAutoFit/>
          </a:bodyPr>
          <a:lstStyle/>
          <a:p>
            <a:endParaRPr lang="es-AR" sz="1200" dirty="0">
              <a:solidFill>
                <a:srgbClr val="000000"/>
              </a:solidFill>
              <a:latin typeface="Times New Roman" panose="02020603050405020304" pitchFamily="18" charset="0"/>
            </a:endParaRPr>
          </a:p>
          <a:p>
            <a:r>
              <a:rPr lang="es-AR" sz="1400" b="1" i="1" dirty="0">
                <a:solidFill>
                  <a:srgbClr val="000000"/>
                </a:solidFill>
                <a:latin typeface="Times New Roman" panose="02020603050405020304" pitchFamily="18" charset="0"/>
              </a:rPr>
              <a:t>Equipo docente: </a:t>
            </a:r>
            <a:r>
              <a:rPr lang="es-AR" sz="1400" dirty="0">
                <a:solidFill>
                  <a:srgbClr val="000000"/>
                </a:solidFill>
                <a:latin typeface="Times New Roman" panose="02020603050405020304" pitchFamily="18" charset="0"/>
              </a:rPr>
              <a:t>Jorge </a:t>
            </a:r>
            <a:r>
              <a:rPr lang="es-AR" sz="1400" dirty="0" err="1">
                <a:solidFill>
                  <a:srgbClr val="000000"/>
                </a:solidFill>
                <a:latin typeface="Times New Roman" panose="02020603050405020304" pitchFamily="18" charset="0"/>
              </a:rPr>
              <a:t>Golfieri</a:t>
            </a:r>
            <a:r>
              <a:rPr lang="es-AR" sz="1400" dirty="0">
                <a:solidFill>
                  <a:srgbClr val="000000"/>
                </a:solidFill>
                <a:latin typeface="Times New Roman" panose="02020603050405020304" pitchFamily="18" charset="0"/>
              </a:rPr>
              <a:t> Nicolás Perez </a:t>
            </a:r>
          </a:p>
          <a:p>
            <a:r>
              <a:rPr lang="es-AR" sz="1400" b="1" i="1" dirty="0">
                <a:solidFill>
                  <a:srgbClr val="000000"/>
                </a:solidFill>
                <a:latin typeface="Times New Roman" panose="02020603050405020304" pitchFamily="18" charset="0"/>
              </a:rPr>
              <a:t>Mails: </a:t>
            </a:r>
            <a:r>
              <a:rPr lang="es-AR" sz="1400" dirty="0">
                <a:solidFill>
                  <a:srgbClr val="000000"/>
                </a:solidFill>
                <a:latin typeface="Times New Roman" panose="02020603050405020304" pitchFamily="18" charset="0"/>
              </a:rPr>
              <a:t>jgolfieri@hotmail.com  y nperez_dcao_smn@outlook.com </a:t>
            </a:r>
          </a:p>
          <a:p>
            <a:r>
              <a:rPr lang="en-US" sz="1400" b="1" i="1" dirty="0">
                <a:solidFill>
                  <a:srgbClr val="000000"/>
                </a:solidFill>
                <a:latin typeface="Times New Roman" panose="02020603050405020304" pitchFamily="18" charset="0"/>
              </a:rPr>
              <a:t>Facebook:               </a:t>
            </a:r>
            <a:r>
              <a:rPr lang="en-US" sz="1400" b="1" u="sng" dirty="0">
                <a:solidFill>
                  <a:schemeClr val="accent4">
                    <a:lumMod val="50000"/>
                  </a:schemeClr>
                </a:solidFill>
                <a:latin typeface="Times New Roman" panose="02020603050405020304" pitchFamily="18" charset="0"/>
              </a:rPr>
              <a:t>https://www.facebook.com/groups/171510736842353 </a:t>
            </a:r>
          </a:p>
          <a:p>
            <a:r>
              <a:rPr lang="es-AR" sz="1400" b="1" i="1" dirty="0">
                <a:solidFill>
                  <a:srgbClr val="000000"/>
                </a:solidFill>
                <a:latin typeface="Times New Roman" panose="02020603050405020304" pitchFamily="18" charset="0"/>
              </a:rPr>
              <a:t>Git:                          </a:t>
            </a:r>
            <a:r>
              <a:rPr lang="es-AR" sz="1400" b="1" i="1" u="sng" dirty="0">
                <a:solidFill>
                  <a:schemeClr val="accent4">
                    <a:lumMod val="50000"/>
                  </a:schemeClr>
                </a:solidFill>
                <a:latin typeface="Times New Roman" panose="02020603050405020304" pitchFamily="18" charset="0"/>
              </a:rPr>
              <a:t>https://</a:t>
            </a:r>
            <a:r>
              <a:rPr lang="es-AR" sz="1400" b="1" u="sng" dirty="0">
                <a:solidFill>
                  <a:schemeClr val="accent4">
                    <a:lumMod val="50000"/>
                  </a:schemeClr>
                </a:solidFill>
                <a:latin typeface="Times New Roman" panose="02020603050405020304" pitchFamily="18" charset="0"/>
              </a:rPr>
              <a:t>github.com/UNLASistemasProgramacion/Programacion-de-Computadoras </a:t>
            </a:r>
            <a:r>
              <a:rPr lang="es-AR" sz="1400" dirty="0">
                <a:solidFill>
                  <a:srgbClr val="000000"/>
                </a:solidFill>
                <a:latin typeface="Times New Roman" panose="02020603050405020304" pitchFamily="18" charset="0"/>
              </a:rPr>
              <a:t>	</a:t>
            </a:r>
          </a:p>
          <a:p>
            <a:r>
              <a:rPr lang="es-AR" sz="1400" b="1" dirty="0">
                <a:solidFill>
                  <a:srgbClr val="000000"/>
                </a:solidFill>
                <a:latin typeface="Times New Roman" panose="02020603050405020304" pitchFamily="18" charset="0"/>
              </a:rPr>
              <a:t>E-mail:                    </a:t>
            </a:r>
            <a:r>
              <a:rPr lang="es-AR" sz="1400" b="1" u="sng" dirty="0">
                <a:solidFill>
                  <a:schemeClr val="accent4">
                    <a:lumMod val="50000"/>
                  </a:schemeClr>
                </a:solidFill>
                <a:latin typeface="Times New Roman" panose="02020603050405020304" pitchFamily="18" charset="0"/>
                <a:hlinkClick r:id="rId3">
                  <a:extLst>
                    <a:ext uri="{A12FA001-AC4F-418D-AE19-62706E023703}">
                      <ahyp:hlinkClr xmlns:ahyp="http://schemas.microsoft.com/office/drawing/2018/hyperlinkcolor" val="tx"/>
                    </a:ext>
                  </a:extLst>
                </a:hlinkClick>
              </a:rPr>
              <a:t>programacion.sistemas.unla@gmail.com</a:t>
            </a:r>
            <a:endParaRPr lang="es-AR" sz="1400" b="1" u="sng" dirty="0">
              <a:solidFill>
                <a:schemeClr val="accent4">
                  <a:lumMod val="50000"/>
                </a:schemeClr>
              </a:solidFill>
              <a:latin typeface="Times New Roman" panose="02020603050405020304" pitchFamily="18" charset="0"/>
            </a:endParaRPr>
          </a:p>
          <a:p>
            <a:r>
              <a:rPr lang="es-AR" sz="1400" b="1" dirty="0">
                <a:latin typeface="Times New Roman" panose="02020603050405020304" pitchFamily="18" charset="0"/>
                <a:cs typeface="Times New Roman" panose="02020603050405020304" pitchFamily="18" charset="0"/>
              </a:rPr>
              <a:t>Grupo </a:t>
            </a:r>
            <a:r>
              <a:rPr lang="es-AR" sz="1400" b="1" dirty="0" err="1">
                <a:latin typeface="Times New Roman" panose="02020603050405020304" pitchFamily="18" charset="0"/>
                <a:cs typeface="Times New Roman" panose="02020603050405020304" pitchFamily="18" charset="0"/>
              </a:rPr>
              <a:t>Wpp</a:t>
            </a:r>
            <a:r>
              <a:rPr lang="es-AR" sz="1400" b="1" dirty="0">
                <a:latin typeface="Times New Roman" panose="02020603050405020304" pitchFamily="18" charset="0"/>
                <a:cs typeface="Times New Roman" panose="02020603050405020304" pitchFamily="18" charset="0"/>
              </a:rPr>
              <a:t>:          </a:t>
            </a:r>
            <a:r>
              <a:rPr lang="es-AR" sz="1400" b="1" dirty="0">
                <a:solidFill>
                  <a:schemeClr val="accent4">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https://chat.whatsapp.com/LcUv8AWKlya1qs0BKV04BQ</a:t>
            </a:r>
            <a:endParaRPr lang="es-AR" sz="1400" b="1" dirty="0">
              <a:solidFill>
                <a:schemeClr val="accent4">
                  <a:lumMod val="50000"/>
                </a:schemeClr>
              </a:solidFill>
              <a:latin typeface="Times New Roman" panose="02020603050405020304" pitchFamily="18" charset="0"/>
              <a:cs typeface="Times New Roman" panose="02020603050405020304" pitchFamily="18" charset="0"/>
            </a:endParaRPr>
          </a:p>
          <a:p>
            <a:r>
              <a:rPr lang="es-AR" sz="1400" b="1" dirty="0">
                <a:latin typeface="Times New Roman" panose="02020603050405020304" pitchFamily="18" charset="0"/>
                <a:cs typeface="Times New Roman" panose="02020603050405020304" pitchFamily="18" charset="0"/>
              </a:rPr>
              <a:t>Instagram:             </a:t>
            </a:r>
            <a:r>
              <a:rPr lang="es-AR" sz="1400" b="1" dirty="0">
                <a:solidFill>
                  <a:schemeClr val="accent4">
                    <a:lumMod val="5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https://www.instagram.com/ddpyt/</a:t>
            </a:r>
            <a:r>
              <a:rPr lang="es-AR" sz="1400" b="1" dirty="0">
                <a:solidFill>
                  <a:schemeClr val="accent4">
                    <a:lumMod val="50000"/>
                  </a:schemeClr>
                </a:solidFill>
                <a:latin typeface="Times New Roman" panose="02020603050405020304" pitchFamily="18" charset="0"/>
                <a:cs typeface="Times New Roman" panose="02020603050405020304" pitchFamily="18" charset="0"/>
              </a:rPr>
              <a:t> </a:t>
            </a:r>
            <a:endParaRPr lang="es-AR" sz="1400" b="1" u="sng"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11902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U6:Punteros</a:t>
            </a:r>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pPr algn="ctr"/>
            <a:r>
              <a:rPr lang="es-ES" sz="4400" b="0" cap="none" spc="0" dirty="0">
                <a:ln w="0"/>
                <a:solidFill>
                  <a:schemeClr val="accent1"/>
                </a:solidFill>
                <a:effectLst>
                  <a:outerShdw blurRad="38100" dist="25400" dir="5400000" algn="ctr" rotWithShape="0">
                    <a:srgbClr val="6E747A">
                      <a:alpha val="43000"/>
                    </a:srgbClr>
                  </a:outerShdw>
                </a:effectLst>
              </a:rPr>
              <a:t>Ejercicios: </a:t>
            </a:r>
          </a:p>
        </p:txBody>
      </p:sp>
      <p:pic>
        <p:nvPicPr>
          <p:cNvPr id="7" name="Marcador de contenido 6">
            <a:extLst>
              <a:ext uri="{FF2B5EF4-FFF2-40B4-BE49-F238E27FC236}">
                <a16:creationId xmlns:a16="http://schemas.microsoft.com/office/drawing/2014/main" id="{AB04EEBA-2CF9-42A7-8A3F-42B62EACD896}"/>
              </a:ext>
            </a:extLst>
          </p:cNvPr>
          <p:cNvPicPr>
            <a:picLocks noGrp="1" noChangeAspect="1"/>
          </p:cNvPicPr>
          <p:nvPr>
            <p:ph idx="1"/>
          </p:nvPr>
        </p:nvPicPr>
        <p:blipFill rotWithShape="1">
          <a:blip r:embed="rId2"/>
          <a:srcRect l="10552" r="18442" b="58185"/>
          <a:stretch/>
        </p:blipFill>
        <p:spPr>
          <a:xfrm>
            <a:off x="-9526" y="2441576"/>
            <a:ext cx="6257925" cy="4416424"/>
          </a:xfrm>
          <a:prstGeom prst="rect">
            <a:avLst/>
          </a:prstGeom>
        </p:spPr>
      </p:pic>
      <p:pic>
        <p:nvPicPr>
          <p:cNvPr id="9" name="Imagen 8">
            <a:extLst>
              <a:ext uri="{FF2B5EF4-FFF2-40B4-BE49-F238E27FC236}">
                <a16:creationId xmlns:a16="http://schemas.microsoft.com/office/drawing/2014/main" id="{17E0DA1A-2AEB-4ADC-BF40-CEA0B1AACE40}"/>
              </a:ext>
            </a:extLst>
          </p:cNvPr>
          <p:cNvPicPr>
            <a:picLocks noChangeAspect="1"/>
          </p:cNvPicPr>
          <p:nvPr/>
        </p:nvPicPr>
        <p:blipFill rotWithShape="1">
          <a:blip r:embed="rId2"/>
          <a:srcRect l="13888" t="43194" r="17223" b="3889"/>
          <a:stretch/>
        </p:blipFill>
        <p:spPr>
          <a:xfrm>
            <a:off x="6656866" y="2441576"/>
            <a:ext cx="5535134" cy="4416424"/>
          </a:xfrm>
          <a:prstGeom prst="rect">
            <a:avLst/>
          </a:prstGeom>
        </p:spPr>
      </p:pic>
    </p:spTree>
    <p:extLst>
      <p:ext uri="{BB962C8B-B14F-4D97-AF65-F5344CB8AC3E}">
        <p14:creationId xmlns:p14="http://schemas.microsoft.com/office/powerpoint/2010/main" val="143597802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U6:Punteros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2538442"/>
            <a:ext cx="5410200" cy="4024125"/>
          </a:xfrm>
        </p:spPr>
        <p:txBody>
          <a:bodyPr>
            <a:normAutofit/>
          </a:bodyPr>
          <a:lstStyle/>
          <a:p>
            <a:r>
              <a:rPr lang="es-ES" sz="1700" dirty="0"/>
              <a:t>Los punteros son uno de los aspectos más potentes de la programación en C, pero también uno de los más complejos de dominar. Los punteros permiten manipular la memoria del ordenador de forma eficiente. Dos conceptos son fundamentales para comprender el funcionamiento de los punteros:</a:t>
            </a:r>
          </a:p>
          <a:p>
            <a:pPr marL="0" indent="0">
              <a:buNone/>
            </a:pPr>
            <a:r>
              <a:rPr lang="es-ES" sz="1700" dirty="0"/>
              <a:t>-El tamaño de todas variables y su posición en memoria.</a:t>
            </a:r>
          </a:p>
          <a:p>
            <a:pPr marL="0" indent="0">
              <a:buNone/>
            </a:pPr>
            <a:r>
              <a:rPr lang="es-ES" sz="1700" dirty="0"/>
              <a:t>-Todo dato está almacenado a partir de una dirección de memoria. Esta dirección puede ser obtenida y manipulada también como un dato más.</a:t>
            </a:r>
          </a:p>
          <a:p>
            <a:pPr marL="0" indent="0" algn="just">
              <a:buNone/>
            </a:pPr>
            <a:endParaRPr lang="es-AR" dirty="0"/>
          </a:p>
        </p:txBody>
      </p:sp>
      <p:sp>
        <p:nvSpPr>
          <p:cNvPr id="4" name="CuadroTexto 3">
            <a:extLst>
              <a:ext uri="{FF2B5EF4-FFF2-40B4-BE49-F238E27FC236}">
                <a16:creationId xmlns:a16="http://schemas.microsoft.com/office/drawing/2014/main" id="{A5273FBB-2E8C-45BD-9560-590B7B01C51D}"/>
              </a:ext>
            </a:extLst>
          </p:cNvPr>
          <p:cNvSpPr txBox="1"/>
          <p:nvPr/>
        </p:nvSpPr>
        <p:spPr>
          <a:xfrm>
            <a:off x="6400801" y="2538442"/>
            <a:ext cx="5370990" cy="2523768"/>
          </a:xfrm>
          <a:prstGeom prst="rect">
            <a:avLst/>
          </a:prstGeom>
          <a:noFill/>
        </p:spPr>
        <p:txBody>
          <a:bodyPr wrap="square" rtlCol="0">
            <a:spAutoFit/>
          </a:bodyPr>
          <a:lstStyle/>
          <a:p>
            <a:r>
              <a:rPr lang="es-AR" sz="1400" dirty="0"/>
              <a:t>Todos los datos se almacenan a partir de una dirección de memoria y utilizando tantos bytes como sea necesario. Por ejemplo, considera la siguiente definición de datos y su correspondiente representación en memoria a partir de la dirección 100. </a:t>
            </a:r>
          </a:p>
          <a:p>
            <a:r>
              <a:rPr lang="es-AR" sz="1400" dirty="0"/>
              <a:t>Asumiendo que </a:t>
            </a:r>
            <a:r>
              <a:rPr lang="es-AR" sz="1400" dirty="0" err="1"/>
              <a:t>int</a:t>
            </a:r>
            <a:r>
              <a:rPr lang="es-AR" sz="1400" dirty="0"/>
              <a:t> y </a:t>
            </a:r>
            <a:r>
              <a:rPr lang="es-AR" sz="1400" dirty="0" err="1"/>
              <a:t>float</a:t>
            </a:r>
            <a:r>
              <a:rPr lang="es-AR" sz="1400" dirty="0"/>
              <a:t> ocupan 4 bytes cada uno, y </a:t>
            </a:r>
            <a:r>
              <a:rPr lang="es-AR" sz="1400" dirty="0" err="1"/>
              <a:t>char</a:t>
            </a:r>
            <a:r>
              <a:rPr lang="es-AR" sz="1400" dirty="0"/>
              <a:t> ocupa 1 byte, si d1 está almacenada a partir de la posición 100, entonces su campo n1 tiene esa misma dirección, el campo n2 está en la posición 104 y el campo </a:t>
            </a:r>
            <a:r>
              <a:rPr lang="es-AR" sz="1400" dirty="0" err="1"/>
              <a:t>st</a:t>
            </a:r>
            <a:r>
              <a:rPr lang="es-AR" sz="1400" dirty="0"/>
              <a:t> está almacenado a partir de la posición 108.</a:t>
            </a:r>
          </a:p>
          <a:p>
            <a:endParaRPr lang="es-AR" dirty="0"/>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pPr algn="ctr"/>
            <a:r>
              <a:rPr lang="es-ES" sz="4400" b="0" cap="none" spc="0" dirty="0">
                <a:ln w="0"/>
                <a:solidFill>
                  <a:schemeClr val="accent1"/>
                </a:solidFill>
                <a:effectLst>
                  <a:outerShdw blurRad="38100" dist="25400" dir="5400000" algn="ctr" rotWithShape="0">
                    <a:srgbClr val="6E747A">
                      <a:alpha val="43000"/>
                    </a:srgbClr>
                  </a:outerShdw>
                </a:effectLst>
              </a:rPr>
              <a:t>¿Qué son?             </a:t>
            </a:r>
          </a:p>
        </p:txBody>
      </p:sp>
      <p:pic>
        <p:nvPicPr>
          <p:cNvPr id="10" name="Imagen 9">
            <a:extLst>
              <a:ext uri="{FF2B5EF4-FFF2-40B4-BE49-F238E27FC236}">
                <a16:creationId xmlns:a16="http://schemas.microsoft.com/office/drawing/2014/main" id="{159FAC2E-B24E-4EA7-9E44-D0ED2F0078AF}"/>
              </a:ext>
            </a:extLst>
          </p:cNvPr>
          <p:cNvPicPr>
            <a:picLocks noChangeAspect="1"/>
          </p:cNvPicPr>
          <p:nvPr/>
        </p:nvPicPr>
        <p:blipFill rotWithShape="1">
          <a:blip r:embed="rId2"/>
          <a:srcRect l="38665" t="43366" r="39636" b="31391"/>
          <a:stretch/>
        </p:blipFill>
        <p:spPr>
          <a:xfrm>
            <a:off x="7617042" y="4722920"/>
            <a:ext cx="4154750" cy="2135080"/>
          </a:xfrm>
          <a:prstGeom prst="rect">
            <a:avLst/>
          </a:prstGeom>
        </p:spPr>
      </p:pic>
    </p:spTree>
    <p:extLst>
      <p:ext uri="{BB962C8B-B14F-4D97-AF65-F5344CB8AC3E}">
        <p14:creationId xmlns:p14="http://schemas.microsoft.com/office/powerpoint/2010/main" val="13350700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U6:Punteros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2538442"/>
            <a:ext cx="5410200" cy="4024125"/>
          </a:xfrm>
        </p:spPr>
        <p:txBody>
          <a:bodyPr>
            <a:normAutofit/>
          </a:bodyPr>
          <a:lstStyle/>
          <a:p>
            <a:pPr marL="0" indent="0" algn="just">
              <a:buNone/>
            </a:pPr>
            <a:r>
              <a:rPr lang="es-AR" dirty="0"/>
              <a:t>Hay dos comandos o símbolos necesarios para la utilización de punteros (&amp;) referencia, nos devuelve una posición de memoria, *(</a:t>
            </a:r>
            <a:r>
              <a:rPr lang="es-AR" dirty="0" err="1"/>
              <a:t>des-referenciación</a:t>
            </a:r>
            <a:r>
              <a:rPr lang="es-AR" dirty="0"/>
              <a:t>) nos indica el valor almacenado y se lo utiliza para crear al puntero. </a:t>
            </a:r>
          </a:p>
        </p:txBody>
      </p:sp>
      <p:sp>
        <p:nvSpPr>
          <p:cNvPr id="4" name="CuadroTexto 3">
            <a:extLst>
              <a:ext uri="{FF2B5EF4-FFF2-40B4-BE49-F238E27FC236}">
                <a16:creationId xmlns:a16="http://schemas.microsoft.com/office/drawing/2014/main" id="{A5273FBB-2E8C-45BD-9560-590B7B01C51D}"/>
              </a:ext>
            </a:extLst>
          </p:cNvPr>
          <p:cNvSpPr txBox="1"/>
          <p:nvPr/>
        </p:nvSpPr>
        <p:spPr>
          <a:xfrm>
            <a:off x="6400801" y="2538442"/>
            <a:ext cx="5370990" cy="2523768"/>
          </a:xfrm>
          <a:prstGeom prst="rect">
            <a:avLst/>
          </a:prstGeom>
          <a:noFill/>
        </p:spPr>
        <p:txBody>
          <a:bodyPr wrap="square" rtlCol="0">
            <a:spAutoFit/>
          </a:bodyPr>
          <a:lstStyle/>
          <a:p>
            <a:r>
              <a:rPr lang="es-AR" sz="1400" dirty="0"/>
              <a:t>Todos los datos se almacenan a partir de una dirección de memoria y utilizando tantos bytes como sea necesario. Por ejemplo, considera la siguiente definición de datos y su correspondiente representación en memoria a partir de la dirección 100. </a:t>
            </a:r>
          </a:p>
          <a:p>
            <a:r>
              <a:rPr lang="es-AR" sz="1400" dirty="0"/>
              <a:t>Asumiendo que </a:t>
            </a:r>
            <a:r>
              <a:rPr lang="es-AR" sz="1400" dirty="0" err="1"/>
              <a:t>int</a:t>
            </a:r>
            <a:r>
              <a:rPr lang="es-AR" sz="1400" dirty="0"/>
              <a:t> y </a:t>
            </a:r>
            <a:r>
              <a:rPr lang="es-AR" sz="1400" dirty="0" err="1"/>
              <a:t>float</a:t>
            </a:r>
            <a:r>
              <a:rPr lang="es-AR" sz="1400" dirty="0"/>
              <a:t> ocupan 4 bytes cada uno, y </a:t>
            </a:r>
            <a:r>
              <a:rPr lang="es-AR" sz="1400" dirty="0" err="1"/>
              <a:t>char</a:t>
            </a:r>
            <a:r>
              <a:rPr lang="es-AR" sz="1400" dirty="0"/>
              <a:t> ocupa 1 byte, si d1 está almacenada a partir de la posición 100, entonces su campo n1 tiene esa misma dirección, el campo n2 está en la posición 104 y el campo </a:t>
            </a:r>
            <a:r>
              <a:rPr lang="es-AR" sz="1400" dirty="0" err="1"/>
              <a:t>st</a:t>
            </a:r>
            <a:r>
              <a:rPr lang="es-AR" sz="1400" dirty="0"/>
              <a:t> está almacenado a partir de la posición 108.</a:t>
            </a:r>
          </a:p>
          <a:p>
            <a:endParaRPr lang="es-AR" dirty="0"/>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pPr algn="ctr"/>
            <a:r>
              <a:rPr lang="es-ES" sz="4400" b="0" cap="none" spc="0" dirty="0">
                <a:ln w="0"/>
                <a:solidFill>
                  <a:schemeClr val="accent1"/>
                </a:solidFill>
                <a:effectLst>
                  <a:outerShdw blurRad="38100" dist="25400" dir="5400000" algn="ctr" rotWithShape="0">
                    <a:srgbClr val="6E747A">
                      <a:alpha val="43000"/>
                    </a:srgbClr>
                  </a:outerShdw>
                </a:effectLst>
              </a:rPr>
              <a:t>¿Cómo se utilizan?              </a:t>
            </a:r>
          </a:p>
        </p:txBody>
      </p:sp>
      <p:pic>
        <p:nvPicPr>
          <p:cNvPr id="10" name="Imagen 9">
            <a:extLst>
              <a:ext uri="{FF2B5EF4-FFF2-40B4-BE49-F238E27FC236}">
                <a16:creationId xmlns:a16="http://schemas.microsoft.com/office/drawing/2014/main" id="{159FAC2E-B24E-4EA7-9E44-D0ED2F0078AF}"/>
              </a:ext>
            </a:extLst>
          </p:cNvPr>
          <p:cNvPicPr>
            <a:picLocks noChangeAspect="1"/>
          </p:cNvPicPr>
          <p:nvPr/>
        </p:nvPicPr>
        <p:blipFill rotWithShape="1">
          <a:blip r:embed="rId2"/>
          <a:srcRect l="38665" t="43366" r="39636" b="31391"/>
          <a:stretch/>
        </p:blipFill>
        <p:spPr>
          <a:xfrm>
            <a:off x="7617042" y="4722920"/>
            <a:ext cx="4154750" cy="2135080"/>
          </a:xfrm>
          <a:prstGeom prst="rect">
            <a:avLst/>
          </a:prstGeom>
        </p:spPr>
      </p:pic>
    </p:spTree>
    <p:extLst>
      <p:ext uri="{BB962C8B-B14F-4D97-AF65-F5344CB8AC3E}">
        <p14:creationId xmlns:p14="http://schemas.microsoft.com/office/powerpoint/2010/main" val="295782308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U6:Punteros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2538442"/>
            <a:ext cx="5410200" cy="4024125"/>
          </a:xfrm>
        </p:spPr>
        <p:txBody>
          <a:bodyPr>
            <a:normAutofit/>
          </a:bodyPr>
          <a:lstStyle/>
          <a:p>
            <a:pPr marL="0" indent="0" algn="just">
              <a:buNone/>
            </a:pPr>
            <a:endParaRPr lang="es-AR" dirty="0"/>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pPr algn="ctr"/>
            <a:r>
              <a:rPr lang="es-ES" sz="4400" b="0" cap="none" spc="0" dirty="0">
                <a:ln w="0"/>
                <a:solidFill>
                  <a:schemeClr val="accent1"/>
                </a:solidFill>
                <a:effectLst>
                  <a:outerShdw blurRad="38100" dist="25400" dir="5400000" algn="ctr" rotWithShape="0">
                    <a:srgbClr val="6E747A">
                      <a:alpha val="43000"/>
                    </a:srgbClr>
                  </a:outerShdw>
                </a:effectLst>
              </a:rPr>
              <a:t>Ejemplo 1: </a:t>
            </a:r>
          </a:p>
        </p:txBody>
      </p:sp>
      <p:pic>
        <p:nvPicPr>
          <p:cNvPr id="6" name="Imagen 5">
            <a:extLst>
              <a:ext uri="{FF2B5EF4-FFF2-40B4-BE49-F238E27FC236}">
                <a16:creationId xmlns:a16="http://schemas.microsoft.com/office/drawing/2014/main" id="{8A94E7F7-5198-44A5-A3E3-9AC5C2E447B6}"/>
              </a:ext>
            </a:extLst>
          </p:cNvPr>
          <p:cNvPicPr>
            <a:picLocks noChangeAspect="1"/>
          </p:cNvPicPr>
          <p:nvPr/>
        </p:nvPicPr>
        <p:blipFill rotWithShape="1">
          <a:blip r:embed="rId2"/>
          <a:srcRect l="15682" t="17223" r="22825" b="21073"/>
          <a:stretch/>
        </p:blipFill>
        <p:spPr>
          <a:xfrm>
            <a:off x="532660" y="2459115"/>
            <a:ext cx="10268258" cy="4103452"/>
          </a:xfrm>
          <a:prstGeom prst="rect">
            <a:avLst/>
          </a:prstGeom>
        </p:spPr>
      </p:pic>
    </p:spTree>
    <p:extLst>
      <p:ext uri="{BB962C8B-B14F-4D97-AF65-F5344CB8AC3E}">
        <p14:creationId xmlns:p14="http://schemas.microsoft.com/office/powerpoint/2010/main" val="106388086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U6:Punteros</a:t>
            </a:r>
          </a:p>
        </p:txBody>
      </p:sp>
      <p:pic>
        <p:nvPicPr>
          <p:cNvPr id="4" name="Marcador de contenido 3">
            <a:extLst>
              <a:ext uri="{FF2B5EF4-FFF2-40B4-BE49-F238E27FC236}">
                <a16:creationId xmlns:a16="http://schemas.microsoft.com/office/drawing/2014/main" id="{2EEC1650-E497-44E9-A494-96CA5C571E98}"/>
              </a:ext>
            </a:extLst>
          </p:cNvPr>
          <p:cNvPicPr>
            <a:picLocks noGrp="1" noChangeAspect="1"/>
          </p:cNvPicPr>
          <p:nvPr>
            <p:ph idx="1"/>
          </p:nvPr>
        </p:nvPicPr>
        <p:blipFill rotWithShape="1">
          <a:blip r:embed="rId2"/>
          <a:srcRect l="18369" t="16966" r="16988" b="17643"/>
          <a:stretch/>
        </p:blipFill>
        <p:spPr>
          <a:xfrm>
            <a:off x="1020931" y="2139518"/>
            <a:ext cx="10156055" cy="4598633"/>
          </a:xfrm>
          <a:prstGeom prst="rect">
            <a:avLst/>
          </a:prstGeom>
        </p:spPr>
      </p:pic>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pPr algn="ctr"/>
            <a:r>
              <a:rPr lang="es-ES" sz="4400" b="0" cap="none" spc="0" dirty="0">
                <a:ln w="0"/>
                <a:solidFill>
                  <a:schemeClr val="accent1"/>
                </a:solidFill>
                <a:effectLst>
                  <a:outerShdw blurRad="38100" dist="25400" dir="5400000" algn="ctr" rotWithShape="0">
                    <a:srgbClr val="6E747A">
                      <a:alpha val="43000"/>
                    </a:srgbClr>
                  </a:outerShdw>
                </a:effectLst>
              </a:rPr>
              <a:t>Ejemplo 2: </a:t>
            </a:r>
          </a:p>
        </p:txBody>
      </p:sp>
    </p:spTree>
    <p:extLst>
      <p:ext uri="{BB962C8B-B14F-4D97-AF65-F5344CB8AC3E}">
        <p14:creationId xmlns:p14="http://schemas.microsoft.com/office/powerpoint/2010/main" val="4252194840"/>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U6:Punteros</a:t>
            </a:r>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pPr algn="ctr"/>
            <a:r>
              <a:rPr lang="es-ES" sz="4400" b="0" cap="none" spc="0" dirty="0">
                <a:ln w="0"/>
                <a:solidFill>
                  <a:schemeClr val="accent1"/>
                </a:solidFill>
                <a:effectLst>
                  <a:outerShdw blurRad="38100" dist="25400" dir="5400000" algn="ctr" rotWithShape="0">
                    <a:srgbClr val="6E747A">
                      <a:alpha val="43000"/>
                    </a:srgbClr>
                  </a:outerShdw>
                </a:effectLst>
              </a:rPr>
              <a:t>Ejemplo 3: </a:t>
            </a:r>
          </a:p>
        </p:txBody>
      </p:sp>
      <p:pic>
        <p:nvPicPr>
          <p:cNvPr id="7" name="Marcador de contenido 6">
            <a:extLst>
              <a:ext uri="{FF2B5EF4-FFF2-40B4-BE49-F238E27FC236}">
                <a16:creationId xmlns:a16="http://schemas.microsoft.com/office/drawing/2014/main" id="{0B82E2B5-DFAC-441C-969C-89D4CDF68F5B}"/>
              </a:ext>
            </a:extLst>
          </p:cNvPr>
          <p:cNvPicPr>
            <a:picLocks noGrp="1" noChangeAspect="1"/>
          </p:cNvPicPr>
          <p:nvPr>
            <p:ph idx="1"/>
          </p:nvPr>
        </p:nvPicPr>
        <p:blipFill rotWithShape="1">
          <a:blip r:embed="rId2"/>
          <a:srcRect l="12815" t="17179" r="25388" b="31201"/>
          <a:stretch/>
        </p:blipFill>
        <p:spPr>
          <a:xfrm>
            <a:off x="1171852" y="2459115"/>
            <a:ext cx="10005134" cy="4145871"/>
          </a:xfrm>
          <a:prstGeom prst="rect">
            <a:avLst/>
          </a:prstGeom>
        </p:spPr>
      </p:pic>
    </p:spTree>
    <p:extLst>
      <p:ext uri="{BB962C8B-B14F-4D97-AF65-F5344CB8AC3E}">
        <p14:creationId xmlns:p14="http://schemas.microsoft.com/office/powerpoint/2010/main" val="1896767539"/>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U6:Punteros</a:t>
            </a:r>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pPr algn="ctr"/>
            <a:r>
              <a:rPr lang="es-ES" sz="4400" b="0" cap="none" spc="0" dirty="0">
                <a:ln w="0"/>
                <a:solidFill>
                  <a:schemeClr val="accent1"/>
                </a:solidFill>
                <a:effectLst>
                  <a:outerShdw blurRad="38100" dist="25400" dir="5400000" algn="ctr" rotWithShape="0">
                    <a:srgbClr val="6E747A">
                      <a:alpha val="43000"/>
                    </a:srgbClr>
                  </a:outerShdw>
                </a:effectLst>
              </a:rPr>
              <a:t>Ejercicios: </a:t>
            </a:r>
          </a:p>
        </p:txBody>
      </p:sp>
      <p:pic>
        <p:nvPicPr>
          <p:cNvPr id="6" name="Marcador de contenido 5">
            <a:extLst>
              <a:ext uri="{FF2B5EF4-FFF2-40B4-BE49-F238E27FC236}">
                <a16:creationId xmlns:a16="http://schemas.microsoft.com/office/drawing/2014/main" id="{6A21CD1B-1F81-48DF-AB20-E766C5579AE3}"/>
              </a:ext>
            </a:extLst>
          </p:cNvPr>
          <p:cNvPicPr>
            <a:picLocks noGrp="1" noChangeAspect="1"/>
          </p:cNvPicPr>
          <p:nvPr>
            <p:ph idx="1"/>
          </p:nvPr>
        </p:nvPicPr>
        <p:blipFill>
          <a:blip r:embed="rId2"/>
          <a:stretch>
            <a:fillRect/>
          </a:stretch>
        </p:blipFill>
        <p:spPr>
          <a:xfrm rot="16200000">
            <a:off x="3739207" y="-1441287"/>
            <a:ext cx="4560079" cy="12038494"/>
          </a:xfrm>
          <a:prstGeom prst="rect">
            <a:avLst/>
          </a:prstGeom>
        </p:spPr>
      </p:pic>
    </p:spTree>
    <p:extLst>
      <p:ext uri="{BB962C8B-B14F-4D97-AF65-F5344CB8AC3E}">
        <p14:creationId xmlns:p14="http://schemas.microsoft.com/office/powerpoint/2010/main" val="371460803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U6:Punteros</a:t>
            </a:r>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pPr algn="ctr"/>
            <a:r>
              <a:rPr lang="es-ES" sz="4400" b="0" cap="none" spc="0" dirty="0">
                <a:ln w="0"/>
                <a:solidFill>
                  <a:schemeClr val="accent1"/>
                </a:solidFill>
                <a:effectLst>
                  <a:outerShdw blurRad="38100" dist="25400" dir="5400000" algn="ctr" rotWithShape="0">
                    <a:srgbClr val="6E747A">
                      <a:alpha val="43000"/>
                    </a:srgbClr>
                  </a:outerShdw>
                </a:effectLst>
              </a:rPr>
              <a:t>Ejercicios: </a:t>
            </a:r>
          </a:p>
        </p:txBody>
      </p:sp>
      <p:pic>
        <p:nvPicPr>
          <p:cNvPr id="6" name="Marcador de contenido 5">
            <a:extLst>
              <a:ext uri="{FF2B5EF4-FFF2-40B4-BE49-F238E27FC236}">
                <a16:creationId xmlns:a16="http://schemas.microsoft.com/office/drawing/2014/main" id="{BC4EF8D3-FCCF-45CC-B24E-2B2C969EE17B}"/>
              </a:ext>
            </a:extLst>
          </p:cNvPr>
          <p:cNvPicPr>
            <a:picLocks noGrp="1" noChangeAspect="1"/>
          </p:cNvPicPr>
          <p:nvPr>
            <p:ph idx="1"/>
          </p:nvPr>
        </p:nvPicPr>
        <p:blipFill rotWithShape="1">
          <a:blip r:embed="rId2"/>
          <a:srcRect l="8027" t="59349" r="19073"/>
          <a:stretch/>
        </p:blipFill>
        <p:spPr>
          <a:xfrm>
            <a:off x="6276975" y="2400306"/>
            <a:ext cx="5915025" cy="4464813"/>
          </a:xfrm>
          <a:prstGeom prst="rect">
            <a:avLst/>
          </a:prstGeom>
        </p:spPr>
      </p:pic>
      <p:pic>
        <p:nvPicPr>
          <p:cNvPr id="8" name="Imagen 7">
            <a:extLst>
              <a:ext uri="{FF2B5EF4-FFF2-40B4-BE49-F238E27FC236}">
                <a16:creationId xmlns:a16="http://schemas.microsoft.com/office/drawing/2014/main" id="{5B48342D-9EB2-4C97-A1AF-D25B5DAD7226}"/>
              </a:ext>
            </a:extLst>
          </p:cNvPr>
          <p:cNvPicPr>
            <a:picLocks noChangeAspect="1"/>
          </p:cNvPicPr>
          <p:nvPr/>
        </p:nvPicPr>
        <p:blipFill rotWithShape="1">
          <a:blip r:embed="rId2"/>
          <a:srcRect l="12037" t="3889" r="16482" b="39306"/>
          <a:stretch/>
        </p:blipFill>
        <p:spPr>
          <a:xfrm>
            <a:off x="0" y="2400307"/>
            <a:ext cx="6096000" cy="4464814"/>
          </a:xfrm>
          <a:prstGeom prst="rect">
            <a:avLst/>
          </a:prstGeom>
        </p:spPr>
      </p:pic>
    </p:spTree>
    <p:extLst>
      <p:ext uri="{BB962C8B-B14F-4D97-AF65-F5344CB8AC3E}">
        <p14:creationId xmlns:p14="http://schemas.microsoft.com/office/powerpoint/2010/main" val="151552843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U6:Punteros</a:t>
            </a:r>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pPr algn="ctr"/>
            <a:r>
              <a:rPr lang="es-ES" sz="4400" b="0" cap="none" spc="0" dirty="0">
                <a:ln w="0"/>
                <a:solidFill>
                  <a:schemeClr val="accent1"/>
                </a:solidFill>
                <a:effectLst>
                  <a:outerShdw blurRad="38100" dist="25400" dir="5400000" algn="ctr" rotWithShape="0">
                    <a:srgbClr val="6E747A">
                      <a:alpha val="43000"/>
                    </a:srgbClr>
                  </a:outerShdw>
                </a:effectLst>
              </a:rPr>
              <a:t>Ejercicios: </a:t>
            </a:r>
          </a:p>
        </p:txBody>
      </p:sp>
      <p:pic>
        <p:nvPicPr>
          <p:cNvPr id="6" name="Marcador de contenido 5">
            <a:extLst>
              <a:ext uri="{FF2B5EF4-FFF2-40B4-BE49-F238E27FC236}">
                <a16:creationId xmlns:a16="http://schemas.microsoft.com/office/drawing/2014/main" id="{1F275886-FE18-4F4A-8CA3-4163B08517FB}"/>
              </a:ext>
            </a:extLst>
          </p:cNvPr>
          <p:cNvPicPr>
            <a:picLocks noGrp="1" noChangeAspect="1"/>
          </p:cNvPicPr>
          <p:nvPr>
            <p:ph idx="1"/>
          </p:nvPr>
        </p:nvPicPr>
        <p:blipFill rotWithShape="1">
          <a:blip r:embed="rId2"/>
          <a:srcRect l="18442" t="3017" r="17495" b="52249"/>
          <a:stretch/>
        </p:blipFill>
        <p:spPr>
          <a:xfrm>
            <a:off x="0" y="2297921"/>
            <a:ext cx="6096000" cy="4560079"/>
          </a:xfrm>
          <a:prstGeom prst="rect">
            <a:avLst/>
          </a:prstGeom>
        </p:spPr>
      </p:pic>
      <p:pic>
        <p:nvPicPr>
          <p:cNvPr id="8" name="Imagen 7">
            <a:extLst>
              <a:ext uri="{FF2B5EF4-FFF2-40B4-BE49-F238E27FC236}">
                <a16:creationId xmlns:a16="http://schemas.microsoft.com/office/drawing/2014/main" id="{00391B6D-84F2-40A9-9C18-30A2EFF755E3}"/>
              </a:ext>
            </a:extLst>
          </p:cNvPr>
          <p:cNvPicPr>
            <a:picLocks noChangeAspect="1"/>
          </p:cNvPicPr>
          <p:nvPr/>
        </p:nvPicPr>
        <p:blipFill rotWithShape="1">
          <a:blip r:embed="rId2"/>
          <a:srcRect l="20371" t="48611" r="15370" b="4583"/>
          <a:stretch/>
        </p:blipFill>
        <p:spPr>
          <a:xfrm>
            <a:off x="6296025" y="2297921"/>
            <a:ext cx="5895975" cy="4560079"/>
          </a:xfrm>
          <a:prstGeom prst="rect">
            <a:avLst/>
          </a:prstGeom>
        </p:spPr>
      </p:pic>
    </p:spTree>
    <p:extLst>
      <p:ext uri="{BB962C8B-B14F-4D97-AF65-F5344CB8AC3E}">
        <p14:creationId xmlns:p14="http://schemas.microsoft.com/office/powerpoint/2010/main" val="1332773068"/>
      </p:ext>
    </p:extLst>
  </p:cSld>
  <p:clrMapOvr>
    <a:masterClrMapping/>
  </p:clrMapOvr>
  <p:transition spd="slow">
    <p:fade/>
  </p:transition>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707</TotalTime>
  <Words>473</Words>
  <Application>Microsoft Office PowerPoint</Application>
  <PresentationFormat>Panorámica</PresentationFormat>
  <Paragraphs>36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Times New Roman</vt:lpstr>
      <vt:lpstr>Estela de condensación</vt:lpstr>
      <vt:lpstr>Programación de computadoras</vt:lpstr>
      <vt:lpstr>U6:Punteros</vt:lpstr>
      <vt:lpstr>U6:Punteros</vt:lpstr>
      <vt:lpstr>U6:Punteros</vt:lpstr>
      <vt:lpstr>U6:Punteros</vt:lpstr>
      <vt:lpstr>U6:Punteros</vt:lpstr>
      <vt:lpstr>U6:Punteros</vt:lpstr>
      <vt:lpstr>U6:Punteros</vt:lpstr>
      <vt:lpstr>U6:Punteros</vt:lpstr>
      <vt:lpstr>U6:Punteros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de computadoras</dc:title>
  <dc:creator>Nicolas Perez</dc:creator>
  <cp:lastModifiedBy>Nicolas Perez</cp:lastModifiedBy>
  <cp:revision>54</cp:revision>
  <dcterms:created xsi:type="dcterms:W3CDTF">2019-02-17T22:54:54Z</dcterms:created>
  <dcterms:modified xsi:type="dcterms:W3CDTF">2020-03-28T22:41:10Z</dcterms:modified>
</cp:coreProperties>
</file>