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81" r:id="rId3"/>
    <p:sldId id="291" r:id="rId4"/>
    <p:sldId id="292" r:id="rId5"/>
    <p:sldId id="290" r:id="rId6"/>
    <p:sldId id="289" r:id="rId7"/>
    <p:sldId id="288" r:id="rId8"/>
    <p:sldId id="287" r:id="rId9"/>
    <p:sldId id="286" r:id="rId10"/>
    <p:sldId id="294" r:id="rId11"/>
    <p:sldId id="285" r:id="rId12"/>
    <p:sldId id="284" r:id="rId13"/>
    <p:sldId id="283" r:id="rId14"/>
    <p:sldId id="293" r:id="rId15"/>
    <p:sldId id="282" r:id="rId16"/>
    <p:sldId id="295" r:id="rId17"/>
    <p:sldId id="259"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8C"/>
    <a:srgbClr val="CC66FF"/>
    <a:srgbClr val="FF9100"/>
    <a:srgbClr val="0F2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89" autoAdjust="0"/>
    <p:restoredTop sz="94683" autoAdjust="0"/>
  </p:normalViewPr>
  <p:slideViewPr>
    <p:cSldViewPr>
      <p:cViewPr>
        <p:scale>
          <a:sx n="84" d="100"/>
          <a:sy n="84" d="100"/>
        </p:scale>
        <p:origin x="-672"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WYP\&#26700;&#38754;\inflation%20and%20M2.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WYP\&#26700;&#38754;\inflation%20and%20M2.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WYP\&#26700;&#38754;\&#20013;&#22269;&#36890;&#32960;\CPI&#24403;&#26376;&#21516;&#27604;(&#2637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zh-CN" sz="1400"/>
              <a:t>1990</a:t>
            </a:r>
            <a:r>
              <a:rPr lang="zh-CN" altLang="en-US" sz="1400"/>
              <a:t>年之前，</a:t>
            </a:r>
            <a:r>
              <a:rPr lang="en-US" altLang="zh-CN" sz="1400"/>
              <a:t>CPI</a:t>
            </a:r>
            <a:r>
              <a:rPr lang="zh-CN" altLang="en-US" sz="1400"/>
              <a:t>增速</a:t>
            </a:r>
            <a:r>
              <a:rPr lang="en-US" altLang="zh-CN" sz="1400"/>
              <a:t>20%</a:t>
            </a:r>
            <a:r>
              <a:rPr lang="zh-CN" altLang="en-US" sz="1400"/>
              <a:t>以上</a:t>
            </a:r>
          </a:p>
        </c:rich>
      </c:tx>
      <c:layout>
        <c:manualLayout>
          <c:xMode val="edge"/>
          <c:yMode val="edge"/>
          <c:x val="0.39504082822980463"/>
          <c:y val="4.625976704988554E-2"/>
        </c:manualLayout>
      </c:layout>
      <c:overlay val="0"/>
    </c:title>
    <c:autoTitleDeleted val="0"/>
    <c:plotArea>
      <c:layout>
        <c:manualLayout>
          <c:layoutTarget val="inner"/>
          <c:xMode val="edge"/>
          <c:yMode val="edge"/>
          <c:x val="0.12643810148731408"/>
          <c:y val="0.14937930056040347"/>
          <c:w val="0.82474421600077774"/>
          <c:h val="0.63696956799319182"/>
        </c:manualLayout>
      </c:layout>
      <c:scatterChart>
        <c:scatterStyle val="lineMarker"/>
        <c:varyColors val="0"/>
        <c:ser>
          <c:idx val="0"/>
          <c:order val="0"/>
          <c:spPr>
            <a:ln w="28575">
              <a:noFill/>
            </a:ln>
          </c:spPr>
          <c:marker>
            <c:symbol val="circle"/>
            <c:size val="7"/>
            <c:spPr>
              <a:solidFill>
                <a:srgbClr val="002060"/>
              </a:solidFill>
            </c:spPr>
          </c:marker>
          <c:trendline>
            <c:trendlineType val="linear"/>
            <c:dispRSqr val="1"/>
            <c:dispEq val="1"/>
            <c:trendlineLbl>
              <c:layout>
                <c:manualLayout>
                  <c:x val="-0.28176144648585594"/>
                  <c:y val="5.6326633292244225E-3"/>
                </c:manualLayout>
              </c:layout>
              <c:numFmt formatCode="General" sourceLinked="0"/>
              <c:txPr>
                <a:bodyPr/>
                <a:lstStyle/>
                <a:p>
                  <a:pPr>
                    <a:defRPr sz="1400"/>
                  </a:pPr>
                  <a:endParaRPr lang="zh-CN"/>
                </a:p>
              </c:txPr>
            </c:trendlineLbl>
          </c:trendline>
          <c:xVal>
            <c:numRef>
              <c:f>处理后的数据!$H$3:$H$8</c:f>
              <c:numCache>
                <c:formatCode>General</c:formatCode>
                <c:ptCount val="6"/>
                <c:pt idx="0">
                  <c:v>6.5743190553853106</c:v>
                </c:pt>
                <c:pt idx="1">
                  <c:v>4.9922339279818573</c:v>
                </c:pt>
                <c:pt idx="2">
                  <c:v>0.81836626630294695</c:v>
                </c:pt>
                <c:pt idx="3">
                  <c:v>0.63857660957490003</c:v>
                </c:pt>
                <c:pt idx="4">
                  <c:v>0.56059665252904956</c:v>
                </c:pt>
                <c:pt idx="5">
                  <c:v>0.29536553406961974</c:v>
                </c:pt>
              </c:numCache>
            </c:numRef>
          </c:xVal>
          <c:yVal>
            <c:numRef>
              <c:f>处理后的数据!$F$3:$F$8</c:f>
              <c:numCache>
                <c:formatCode>General</c:formatCode>
                <c:ptCount val="6"/>
                <c:pt idx="0">
                  <c:v>1067.5947538461539</c:v>
                </c:pt>
                <c:pt idx="1">
                  <c:v>613.84519999999748</c:v>
                </c:pt>
                <c:pt idx="2">
                  <c:v>75.776699999999991</c:v>
                </c:pt>
                <c:pt idx="3">
                  <c:v>64.676588888887935</c:v>
                </c:pt>
                <c:pt idx="4">
                  <c:v>59.024550000000012</c:v>
                </c:pt>
                <c:pt idx="5">
                  <c:v>27.965859999999989</c:v>
                </c:pt>
              </c:numCache>
            </c:numRef>
          </c:yVal>
          <c:smooth val="0"/>
        </c:ser>
        <c:dLbls>
          <c:showLegendKey val="0"/>
          <c:showVal val="0"/>
          <c:showCatName val="0"/>
          <c:showSerName val="0"/>
          <c:showPercent val="0"/>
          <c:showBubbleSize val="0"/>
        </c:dLbls>
        <c:axId val="37508736"/>
        <c:axId val="37509312"/>
      </c:scatterChart>
      <c:valAx>
        <c:axId val="37508736"/>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solidFill>
                    <a:latin typeface="+mn-lt"/>
                    <a:ea typeface="+mn-ea"/>
                    <a:cs typeface="+mn-cs"/>
                  </a:defRPr>
                </a:pPr>
                <a:r>
                  <a:rPr lang="en-US" altLang="zh-CN" sz="1400" b="0" i="0" kern="1200" baseline="0">
                    <a:solidFill>
                      <a:srgbClr val="000000"/>
                    </a:solidFill>
                  </a:rPr>
                  <a:t>M2</a:t>
                </a:r>
                <a:r>
                  <a:rPr lang="zh-CN" altLang="zh-CN" sz="1400" b="0" i="0" kern="1200" baseline="0">
                    <a:solidFill>
                      <a:srgbClr val="000000"/>
                    </a:solidFill>
                  </a:rPr>
                  <a:t>增速</a:t>
                </a:r>
                <a:endParaRPr lang="zh-CN" altLang="zh-CN" sz="1400" b="0"/>
              </a:p>
            </c:rich>
          </c:tx>
          <c:layout>
            <c:manualLayout>
              <c:xMode val="edge"/>
              <c:yMode val="edge"/>
              <c:x val="0.46886994960870182"/>
              <c:y val="0.91927455014069193"/>
            </c:manualLayout>
          </c:layout>
          <c:overlay val="0"/>
        </c:title>
        <c:numFmt formatCode="0%" sourceLinked="0"/>
        <c:majorTickMark val="none"/>
        <c:minorTickMark val="none"/>
        <c:tickLblPos val="nextTo"/>
        <c:txPr>
          <a:bodyPr rot="0" vert="horz"/>
          <a:lstStyle/>
          <a:p>
            <a:pPr>
              <a:defRPr sz="1400" b="0" i="0" u="none" strike="noStrike" baseline="0">
                <a:solidFill>
                  <a:srgbClr val="000000"/>
                </a:solidFill>
                <a:latin typeface="宋体"/>
                <a:ea typeface="宋体"/>
                <a:cs typeface="宋体"/>
              </a:defRPr>
            </a:pPr>
            <a:endParaRPr lang="zh-CN"/>
          </a:p>
        </c:txPr>
        <c:crossAx val="37509312"/>
        <c:crosses val="autoZero"/>
        <c:crossBetween val="midCat"/>
      </c:valAx>
      <c:valAx>
        <c:axId val="37509312"/>
        <c:scaling>
          <c:orientation val="minMax"/>
        </c:scaling>
        <c:delete val="0"/>
        <c:axPos val="l"/>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solidFill>
                    <a:latin typeface="+mn-lt"/>
                    <a:ea typeface="+mn-ea"/>
                    <a:cs typeface="+mn-cs"/>
                  </a:defRPr>
                </a:pPr>
                <a:r>
                  <a:rPr lang="en-US" altLang="zh-CN" sz="1400" b="0" i="0" kern="1200" baseline="0">
                    <a:solidFill>
                      <a:srgbClr val="000000"/>
                    </a:solidFill>
                  </a:rPr>
                  <a:t>CPI</a:t>
                </a:r>
                <a:r>
                  <a:rPr lang="zh-CN" altLang="zh-CN" sz="1400" b="0" i="0" kern="1200" baseline="0">
                    <a:solidFill>
                      <a:srgbClr val="000000"/>
                    </a:solidFill>
                  </a:rPr>
                  <a:t>增速</a:t>
                </a:r>
                <a:r>
                  <a:rPr lang="en-US" altLang="zh-CN" sz="1400" b="0" i="0" kern="1200" baseline="0">
                    <a:solidFill>
                      <a:srgbClr val="000000"/>
                    </a:solidFill>
                  </a:rPr>
                  <a:t>%</a:t>
                </a:r>
                <a:endParaRPr lang="zh-CN" altLang="zh-CN" sz="1400" b="0" i="0" kern="1200" baseline="0">
                  <a:solidFill>
                    <a:srgbClr val="000000"/>
                  </a:solidFill>
                </a:endParaRPr>
              </a:p>
            </c:rich>
          </c:tx>
          <c:layout>
            <c:manualLayout>
              <c:xMode val="edge"/>
              <c:yMode val="edge"/>
              <c:x val="8.3482585271806697E-3"/>
              <c:y val="0.34724835071291782"/>
            </c:manualLayout>
          </c:layout>
          <c:overlay val="0"/>
        </c:title>
        <c:numFmt formatCode="General" sourceLinked="1"/>
        <c:majorTickMark val="none"/>
        <c:minorTickMark val="none"/>
        <c:tickLblPos val="nextTo"/>
        <c:txPr>
          <a:bodyPr/>
          <a:lstStyle/>
          <a:p>
            <a:pPr>
              <a:defRPr sz="1400"/>
            </a:pPr>
            <a:endParaRPr lang="zh-CN"/>
          </a:p>
        </c:txPr>
        <c:crossAx val="37508736"/>
        <c:crosses val="autoZero"/>
        <c:crossBetween val="midCat"/>
      </c:valAx>
    </c:plotArea>
    <c:plotVisOnly val="1"/>
    <c:dispBlanksAs val="gap"/>
    <c:showDLblsOverMax val="0"/>
  </c:chart>
  <c:spPr>
    <a:no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ltLang="zh-CN" sz="1400"/>
              <a:t>2001-2009</a:t>
            </a:r>
            <a:r>
              <a:rPr lang="zh-CN" altLang="en-US" sz="1400"/>
              <a:t>年，</a:t>
            </a:r>
            <a:r>
              <a:rPr lang="en-US" altLang="zh-CN" sz="1400" b="1" i="0" u="none" strike="noStrike" baseline="0"/>
              <a:t>CPI</a:t>
            </a:r>
            <a:r>
              <a:rPr lang="zh-CN" altLang="zh-CN" sz="1400" b="1" i="0" u="none" strike="noStrike" baseline="0"/>
              <a:t>增速</a:t>
            </a:r>
            <a:r>
              <a:rPr lang="en-US" altLang="zh-CN" sz="1400"/>
              <a:t>5%-20%</a:t>
            </a:r>
          </a:p>
        </c:rich>
      </c:tx>
      <c:layout>
        <c:manualLayout>
          <c:xMode val="edge"/>
          <c:yMode val="edge"/>
          <c:x val="0.34442014192670362"/>
          <c:y val="4.5050841488264444E-2"/>
        </c:manualLayout>
      </c:layout>
      <c:overlay val="0"/>
    </c:title>
    <c:autoTitleDeleted val="0"/>
    <c:plotArea>
      <c:layout>
        <c:manualLayout>
          <c:layoutTarget val="inner"/>
          <c:xMode val="edge"/>
          <c:yMode val="edge"/>
          <c:x val="0.12415046517354665"/>
          <c:y val="0.17710083114610789"/>
          <c:w val="0.78804470951428562"/>
          <c:h val="0.59200922314617366"/>
        </c:manualLayout>
      </c:layout>
      <c:scatterChart>
        <c:scatterStyle val="lineMarker"/>
        <c:varyColors val="0"/>
        <c:ser>
          <c:idx val="0"/>
          <c:order val="0"/>
          <c:spPr>
            <a:ln w="28575">
              <a:noFill/>
            </a:ln>
          </c:spPr>
          <c:marker>
            <c:symbol val="circle"/>
            <c:size val="7"/>
            <c:spPr>
              <a:solidFill>
                <a:srgbClr val="002060"/>
              </a:solidFill>
            </c:spPr>
          </c:marker>
          <c:trendline>
            <c:trendlineType val="linear"/>
            <c:dispRSqr val="1"/>
            <c:dispEq val="1"/>
            <c:trendlineLbl>
              <c:layout>
                <c:manualLayout>
                  <c:x val="-6.29175172547876E-2"/>
                  <c:y val="-0.26809750698095647"/>
                </c:manualLayout>
              </c:layout>
              <c:numFmt formatCode="General" sourceLinked="0"/>
              <c:txPr>
                <a:bodyPr/>
                <a:lstStyle/>
                <a:p>
                  <a:pPr>
                    <a:defRPr sz="1400"/>
                  </a:pPr>
                  <a:endParaRPr lang="zh-CN"/>
                </a:p>
              </c:txPr>
            </c:trendlineLbl>
          </c:trendline>
          <c:xVal>
            <c:numRef>
              <c:f>处理后的数据!$AR$3:$AR$42</c:f>
              <c:numCache>
                <c:formatCode>General</c:formatCode>
                <c:ptCount val="40"/>
                <c:pt idx="0">
                  <c:v>0.19238098377270341</c:v>
                </c:pt>
                <c:pt idx="1">
                  <c:v>0.34586542030165091</c:v>
                </c:pt>
                <c:pt idx="2">
                  <c:v>0.30833088734006686</c:v>
                </c:pt>
                <c:pt idx="3">
                  <c:v>0.29486362046771508</c:v>
                </c:pt>
                <c:pt idx="4">
                  <c:v>8.9809690743728521E-2</c:v>
                </c:pt>
                <c:pt idx="5">
                  <c:v>0.12478387090455779</c:v>
                </c:pt>
                <c:pt idx="6">
                  <c:v>0.24229230443142727</c:v>
                </c:pt>
                <c:pt idx="7">
                  <c:v>0.20116250787608456</c:v>
                </c:pt>
                <c:pt idx="8">
                  <c:v>0.27844554326344662</c:v>
                </c:pt>
                <c:pt idx="9">
                  <c:v>0.27616924864497416</c:v>
                </c:pt>
                <c:pt idx="10">
                  <c:v>0.27578969646127383</c:v>
                </c:pt>
                <c:pt idx="11">
                  <c:v>0.42650214778447365</c:v>
                </c:pt>
                <c:pt idx="12">
                  <c:v>0.23742003825181449</c:v>
                </c:pt>
                <c:pt idx="13">
                  <c:v>0.12498897636728373</c:v>
                </c:pt>
                <c:pt idx="14">
                  <c:v>0.31888771369803293</c:v>
                </c:pt>
                <c:pt idx="15">
                  <c:v>0.25171099194995816</c:v>
                </c:pt>
                <c:pt idx="16">
                  <c:v>0.15390582671432951</c:v>
                </c:pt>
                <c:pt idx="17">
                  <c:v>0.19547820282207748</c:v>
                </c:pt>
                <c:pt idx="18">
                  <c:v>0.18726426246108319</c:v>
                </c:pt>
                <c:pt idx="19">
                  <c:v>0.13838641960822273</c:v>
                </c:pt>
                <c:pt idx="20">
                  <c:v>0.13461513372936951</c:v>
                </c:pt>
                <c:pt idx="21">
                  <c:v>0.12301944249968823</c:v>
                </c:pt>
                <c:pt idx="22">
                  <c:v>0.45264694004046085</c:v>
                </c:pt>
                <c:pt idx="23">
                  <c:v>0.15307616897958765</c:v>
                </c:pt>
                <c:pt idx="24">
                  <c:v>0.17324767223203871</c:v>
                </c:pt>
                <c:pt idx="25">
                  <c:v>0.15239178703277559</c:v>
                </c:pt>
                <c:pt idx="26">
                  <c:v>0.25182275940668697</c:v>
                </c:pt>
                <c:pt idx="27">
                  <c:v>0.29262247292910004</c:v>
                </c:pt>
                <c:pt idx="28">
                  <c:v>0.19470993686383731</c:v>
                </c:pt>
                <c:pt idx="29">
                  <c:v>0.16653496755572367</c:v>
                </c:pt>
                <c:pt idx="30">
                  <c:v>0.25903054947352283</c:v>
                </c:pt>
                <c:pt idx="31">
                  <c:v>0.1448619753948257</c:v>
                </c:pt>
                <c:pt idx="32">
                  <c:v>0.12482878031940899</c:v>
                </c:pt>
                <c:pt idx="33">
                  <c:v>0.26588056175251668</c:v>
                </c:pt>
                <c:pt idx="34">
                  <c:v>0.13755315183756794</c:v>
                </c:pt>
                <c:pt idx="35">
                  <c:v>0.10943909083629016</c:v>
                </c:pt>
                <c:pt idx="36">
                  <c:v>8.0800963958577568E-2</c:v>
                </c:pt>
                <c:pt idx="37">
                  <c:v>0.10082367259370199</c:v>
                </c:pt>
                <c:pt idx="38">
                  <c:v>0.30884508895041884</c:v>
                </c:pt>
                <c:pt idx="39">
                  <c:v>0.11630446269019135</c:v>
                </c:pt>
              </c:numCache>
            </c:numRef>
          </c:xVal>
          <c:yVal>
            <c:numRef>
              <c:f>处理后的数据!$AP$3:$AP$42</c:f>
              <c:numCache>
                <c:formatCode>General</c:formatCode>
                <c:ptCount val="40"/>
                <c:pt idx="0">
                  <c:v>14.265912500000002</c:v>
                </c:pt>
                <c:pt idx="1">
                  <c:v>13.213533333333332</c:v>
                </c:pt>
                <c:pt idx="2">
                  <c:v>12.820105555555555</c:v>
                </c:pt>
                <c:pt idx="3">
                  <c:v>12.546961111111013</c:v>
                </c:pt>
                <c:pt idx="4">
                  <c:v>11.421313333333318</c:v>
                </c:pt>
                <c:pt idx="5">
                  <c:v>11.015434444444526</c:v>
                </c:pt>
                <c:pt idx="6">
                  <c:v>10.985823333333334</c:v>
                </c:pt>
                <c:pt idx="7">
                  <c:v>10.894160000000001</c:v>
                </c:pt>
                <c:pt idx="8">
                  <c:v>10.441690000000001</c:v>
                </c:pt>
                <c:pt idx="9">
                  <c:v>10.295546000000074</c:v>
                </c:pt>
                <c:pt idx="10">
                  <c:v>9.9065718444444446</c:v>
                </c:pt>
                <c:pt idx="11">
                  <c:v>9.7133033333333199</c:v>
                </c:pt>
                <c:pt idx="12">
                  <c:v>9.6544822222223345</c:v>
                </c:pt>
                <c:pt idx="13">
                  <c:v>9.1749077777777739</c:v>
                </c:pt>
                <c:pt idx="14">
                  <c:v>8.7508361111111128</c:v>
                </c:pt>
                <c:pt idx="15">
                  <c:v>8.7448188888888119</c:v>
                </c:pt>
                <c:pt idx="16">
                  <c:v>8.3682044444444461</c:v>
                </c:pt>
                <c:pt idx="17">
                  <c:v>8.1791377777777772</c:v>
                </c:pt>
                <c:pt idx="18">
                  <c:v>8.0837566666666767</c:v>
                </c:pt>
                <c:pt idx="19">
                  <c:v>8.0776200000000014</c:v>
                </c:pt>
                <c:pt idx="20">
                  <c:v>7.9304255555555567</c:v>
                </c:pt>
                <c:pt idx="21">
                  <c:v>7.8981616666666667</c:v>
                </c:pt>
                <c:pt idx="22">
                  <c:v>7.7891977777777788</c:v>
                </c:pt>
                <c:pt idx="23">
                  <c:v>7.1504299999999965</c:v>
                </c:pt>
                <c:pt idx="24">
                  <c:v>6.8711155555555345</c:v>
                </c:pt>
                <c:pt idx="25">
                  <c:v>6.8230737499999945</c:v>
                </c:pt>
                <c:pt idx="26">
                  <c:v>6.8091774999999997</c:v>
                </c:pt>
                <c:pt idx="27">
                  <c:v>6.6069262499999484</c:v>
                </c:pt>
                <c:pt idx="28">
                  <c:v>6.3865888888888875</c:v>
                </c:pt>
                <c:pt idx="29">
                  <c:v>6.3804277777777765</c:v>
                </c:pt>
                <c:pt idx="30">
                  <c:v>6.3563033333333534</c:v>
                </c:pt>
                <c:pt idx="31">
                  <c:v>6.2123488888888891</c:v>
                </c:pt>
                <c:pt idx="32">
                  <c:v>6.1603033333333332</c:v>
                </c:pt>
                <c:pt idx="33">
                  <c:v>6.1522733333333424</c:v>
                </c:pt>
                <c:pt idx="34">
                  <c:v>5.9380655555555562</c:v>
                </c:pt>
                <c:pt idx="35">
                  <c:v>5.7269111111111108</c:v>
                </c:pt>
                <c:pt idx="36">
                  <c:v>5.1628612499999447</c:v>
                </c:pt>
                <c:pt idx="37">
                  <c:v>5.1318899999999985</c:v>
                </c:pt>
                <c:pt idx="38">
                  <c:v>5.1141509999999437</c:v>
                </c:pt>
                <c:pt idx="39">
                  <c:v>5.0000683333333802</c:v>
                </c:pt>
              </c:numCache>
            </c:numRef>
          </c:yVal>
          <c:smooth val="0"/>
        </c:ser>
        <c:dLbls>
          <c:showLegendKey val="0"/>
          <c:showVal val="0"/>
          <c:showCatName val="0"/>
          <c:showSerName val="0"/>
          <c:showPercent val="0"/>
          <c:showBubbleSize val="0"/>
        </c:dLbls>
        <c:axId val="45414592"/>
        <c:axId val="45415168"/>
      </c:scatterChart>
      <c:valAx>
        <c:axId val="45414592"/>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solidFill>
                    <a:latin typeface="+mn-lt"/>
                    <a:ea typeface="+mn-ea"/>
                    <a:cs typeface="+mn-cs"/>
                  </a:defRPr>
                </a:pPr>
                <a:r>
                  <a:rPr lang="en-US" altLang="zh-CN" sz="1000" b="0" i="0" kern="1200" baseline="0">
                    <a:solidFill>
                      <a:srgbClr val="000000"/>
                    </a:solidFill>
                  </a:rPr>
                  <a:t>M2</a:t>
                </a:r>
                <a:r>
                  <a:rPr lang="zh-CN" altLang="zh-CN" sz="1000" b="0" i="0" kern="1200" baseline="0">
                    <a:solidFill>
                      <a:srgbClr val="000000"/>
                    </a:solidFill>
                  </a:rPr>
                  <a:t>增速</a:t>
                </a:r>
                <a:endParaRPr lang="zh-CN" altLang="zh-CN" sz="1000" b="0"/>
              </a:p>
            </c:rich>
          </c:tx>
          <c:layout>
            <c:manualLayout>
              <c:xMode val="edge"/>
              <c:yMode val="edge"/>
              <c:x val="0.4025647525766598"/>
              <c:y val="0.90343339895012631"/>
            </c:manualLayout>
          </c:layout>
          <c:overlay val="0"/>
        </c:title>
        <c:numFmt formatCode="0%" sourceLinked="0"/>
        <c:majorTickMark val="none"/>
        <c:minorTickMark val="none"/>
        <c:tickLblPos val="nextTo"/>
        <c:txPr>
          <a:bodyPr rot="0" vert="horz"/>
          <a:lstStyle/>
          <a:p>
            <a:pPr>
              <a:defRPr sz="1400" b="0" i="0" u="none" strike="noStrike" baseline="0">
                <a:solidFill>
                  <a:srgbClr val="000000"/>
                </a:solidFill>
                <a:latin typeface="宋体"/>
                <a:ea typeface="宋体"/>
                <a:cs typeface="宋体"/>
              </a:defRPr>
            </a:pPr>
            <a:endParaRPr lang="zh-CN"/>
          </a:p>
        </c:txPr>
        <c:crossAx val="45415168"/>
        <c:crosses val="autoZero"/>
        <c:crossBetween val="midCat"/>
      </c:valAx>
      <c:valAx>
        <c:axId val="45415168"/>
        <c:scaling>
          <c:orientation val="minMax"/>
          <c:min val="4"/>
        </c:scaling>
        <c:delete val="0"/>
        <c:axPos val="l"/>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solidFill>
                    <a:latin typeface="+mn-lt"/>
                    <a:ea typeface="+mn-ea"/>
                    <a:cs typeface="+mn-cs"/>
                  </a:defRPr>
                </a:pPr>
                <a:r>
                  <a:rPr lang="en-US" altLang="zh-CN" sz="1400" b="0" i="0" kern="1200" baseline="0">
                    <a:solidFill>
                      <a:srgbClr val="000000"/>
                    </a:solidFill>
                  </a:rPr>
                  <a:t>CPI</a:t>
                </a:r>
                <a:r>
                  <a:rPr lang="zh-CN" altLang="zh-CN" sz="1400" b="0" i="0" kern="1200" baseline="0">
                    <a:solidFill>
                      <a:srgbClr val="000000"/>
                    </a:solidFill>
                  </a:rPr>
                  <a:t>增速</a:t>
                </a:r>
                <a:r>
                  <a:rPr lang="en-US" altLang="zh-CN" sz="1400" b="0" i="0" kern="1200" baseline="0">
                    <a:solidFill>
                      <a:srgbClr val="000000"/>
                    </a:solidFill>
                  </a:rPr>
                  <a:t>%</a:t>
                </a:r>
                <a:endParaRPr lang="zh-CN" altLang="zh-CN" sz="1400" b="0" i="0" kern="1200" baseline="0">
                  <a:solidFill>
                    <a:srgbClr val="000000"/>
                  </a:solidFill>
                </a:endParaRPr>
              </a:p>
            </c:rich>
          </c:tx>
          <c:layout>
            <c:manualLayout>
              <c:xMode val="edge"/>
              <c:yMode val="edge"/>
              <c:x val="4.0123456790123455E-2"/>
              <c:y val="0.36060275213202181"/>
            </c:manualLayout>
          </c:layout>
          <c:overlay val="0"/>
        </c:title>
        <c:numFmt formatCode="General" sourceLinked="1"/>
        <c:majorTickMark val="none"/>
        <c:minorTickMark val="none"/>
        <c:tickLblPos val="nextTo"/>
        <c:txPr>
          <a:bodyPr/>
          <a:lstStyle/>
          <a:p>
            <a:pPr>
              <a:defRPr sz="1400"/>
            </a:pPr>
            <a:endParaRPr lang="zh-CN"/>
          </a:p>
        </c:txPr>
        <c:crossAx val="45414592"/>
        <c:crosses val="autoZero"/>
        <c:crossBetween val="midCat"/>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617393186677727E-2"/>
          <c:y val="4.4203005678361877E-2"/>
          <c:w val="0.88614205698514492"/>
          <c:h val="0.75446174315773151"/>
        </c:manualLayout>
      </c:layout>
      <c:lineChart>
        <c:grouping val="standard"/>
        <c:varyColors val="0"/>
        <c:ser>
          <c:idx val="0"/>
          <c:order val="0"/>
          <c:tx>
            <c:v>CPI食品</c:v>
          </c:tx>
          <c:spPr>
            <a:ln w="12700">
              <a:solidFill>
                <a:srgbClr val="0070C0"/>
              </a:solidFill>
            </a:ln>
          </c:spPr>
          <c:marker>
            <c:symbol val="none"/>
          </c:marker>
          <c:cat>
            <c:numRef>
              <c:f>Sheet1!$A$135:$A$253</c:f>
              <c:numCache>
                <c:formatCode>yyyy/mm;@</c:formatCode>
                <c:ptCount val="119"/>
                <c:pt idx="0">
                  <c:v>36922</c:v>
                </c:pt>
                <c:pt idx="1">
                  <c:v>36950</c:v>
                </c:pt>
                <c:pt idx="2">
                  <c:v>36981</c:v>
                </c:pt>
                <c:pt idx="3">
                  <c:v>37011</c:v>
                </c:pt>
                <c:pt idx="4">
                  <c:v>37042</c:v>
                </c:pt>
                <c:pt idx="5">
                  <c:v>37072</c:v>
                </c:pt>
                <c:pt idx="6">
                  <c:v>37103</c:v>
                </c:pt>
                <c:pt idx="7">
                  <c:v>37134</c:v>
                </c:pt>
                <c:pt idx="8">
                  <c:v>37164</c:v>
                </c:pt>
                <c:pt idx="9">
                  <c:v>37195</c:v>
                </c:pt>
                <c:pt idx="10">
                  <c:v>37225</c:v>
                </c:pt>
                <c:pt idx="11">
                  <c:v>37256</c:v>
                </c:pt>
                <c:pt idx="12">
                  <c:v>37287</c:v>
                </c:pt>
                <c:pt idx="13">
                  <c:v>37315</c:v>
                </c:pt>
                <c:pt idx="14">
                  <c:v>37346</c:v>
                </c:pt>
                <c:pt idx="15">
                  <c:v>37376</c:v>
                </c:pt>
                <c:pt idx="16">
                  <c:v>37407</c:v>
                </c:pt>
                <c:pt idx="17">
                  <c:v>37437</c:v>
                </c:pt>
                <c:pt idx="18">
                  <c:v>37468</c:v>
                </c:pt>
                <c:pt idx="19">
                  <c:v>37499</c:v>
                </c:pt>
                <c:pt idx="20">
                  <c:v>37529</c:v>
                </c:pt>
                <c:pt idx="21">
                  <c:v>37560</c:v>
                </c:pt>
                <c:pt idx="22">
                  <c:v>37590</c:v>
                </c:pt>
                <c:pt idx="23">
                  <c:v>37621</c:v>
                </c:pt>
                <c:pt idx="24">
                  <c:v>37652</c:v>
                </c:pt>
                <c:pt idx="25">
                  <c:v>37680</c:v>
                </c:pt>
                <c:pt idx="26">
                  <c:v>37711</c:v>
                </c:pt>
                <c:pt idx="27">
                  <c:v>37741</c:v>
                </c:pt>
                <c:pt idx="28">
                  <c:v>37772</c:v>
                </c:pt>
                <c:pt idx="29">
                  <c:v>37802</c:v>
                </c:pt>
                <c:pt idx="30">
                  <c:v>37833</c:v>
                </c:pt>
                <c:pt idx="31">
                  <c:v>37864</c:v>
                </c:pt>
                <c:pt idx="32">
                  <c:v>37894</c:v>
                </c:pt>
                <c:pt idx="33">
                  <c:v>37925</c:v>
                </c:pt>
                <c:pt idx="34">
                  <c:v>37955</c:v>
                </c:pt>
                <c:pt idx="35">
                  <c:v>37986</c:v>
                </c:pt>
                <c:pt idx="36">
                  <c:v>38017</c:v>
                </c:pt>
                <c:pt idx="37">
                  <c:v>38046</c:v>
                </c:pt>
                <c:pt idx="38">
                  <c:v>38077</c:v>
                </c:pt>
                <c:pt idx="39">
                  <c:v>38107</c:v>
                </c:pt>
                <c:pt idx="40">
                  <c:v>38138</c:v>
                </c:pt>
                <c:pt idx="41">
                  <c:v>38168</c:v>
                </c:pt>
                <c:pt idx="42">
                  <c:v>38199</c:v>
                </c:pt>
                <c:pt idx="43">
                  <c:v>38230</c:v>
                </c:pt>
                <c:pt idx="44">
                  <c:v>38260</c:v>
                </c:pt>
                <c:pt idx="45">
                  <c:v>38291</c:v>
                </c:pt>
                <c:pt idx="46">
                  <c:v>38321</c:v>
                </c:pt>
                <c:pt idx="47">
                  <c:v>38352</c:v>
                </c:pt>
                <c:pt idx="48">
                  <c:v>38383</c:v>
                </c:pt>
                <c:pt idx="49">
                  <c:v>38411</c:v>
                </c:pt>
                <c:pt idx="50">
                  <c:v>38442</c:v>
                </c:pt>
                <c:pt idx="51">
                  <c:v>38472</c:v>
                </c:pt>
                <c:pt idx="52">
                  <c:v>38503</c:v>
                </c:pt>
                <c:pt idx="53">
                  <c:v>38533</c:v>
                </c:pt>
                <c:pt idx="54">
                  <c:v>38564</c:v>
                </c:pt>
                <c:pt idx="55">
                  <c:v>38595</c:v>
                </c:pt>
                <c:pt idx="56">
                  <c:v>38625</c:v>
                </c:pt>
                <c:pt idx="57">
                  <c:v>38656</c:v>
                </c:pt>
                <c:pt idx="58">
                  <c:v>38686</c:v>
                </c:pt>
                <c:pt idx="59">
                  <c:v>38717</c:v>
                </c:pt>
                <c:pt idx="60">
                  <c:v>38748</c:v>
                </c:pt>
                <c:pt idx="61">
                  <c:v>38776</c:v>
                </c:pt>
                <c:pt idx="62">
                  <c:v>38807</c:v>
                </c:pt>
                <c:pt idx="63">
                  <c:v>38837</c:v>
                </c:pt>
                <c:pt idx="64">
                  <c:v>38868</c:v>
                </c:pt>
                <c:pt idx="65">
                  <c:v>38898</c:v>
                </c:pt>
                <c:pt idx="66">
                  <c:v>38929</c:v>
                </c:pt>
                <c:pt idx="67">
                  <c:v>38960</c:v>
                </c:pt>
                <c:pt idx="68">
                  <c:v>38990</c:v>
                </c:pt>
                <c:pt idx="69">
                  <c:v>39021</c:v>
                </c:pt>
                <c:pt idx="70">
                  <c:v>39051</c:v>
                </c:pt>
                <c:pt idx="71">
                  <c:v>39082</c:v>
                </c:pt>
                <c:pt idx="72">
                  <c:v>39113</c:v>
                </c:pt>
                <c:pt idx="73">
                  <c:v>39141</c:v>
                </c:pt>
                <c:pt idx="74">
                  <c:v>39172</c:v>
                </c:pt>
                <c:pt idx="75">
                  <c:v>39202</c:v>
                </c:pt>
                <c:pt idx="76">
                  <c:v>39233</c:v>
                </c:pt>
                <c:pt idx="77">
                  <c:v>39263</c:v>
                </c:pt>
                <c:pt idx="78">
                  <c:v>39294</c:v>
                </c:pt>
                <c:pt idx="79">
                  <c:v>39325</c:v>
                </c:pt>
                <c:pt idx="80">
                  <c:v>39355</c:v>
                </c:pt>
                <c:pt idx="81">
                  <c:v>39386</c:v>
                </c:pt>
                <c:pt idx="82">
                  <c:v>39416</c:v>
                </c:pt>
                <c:pt idx="83">
                  <c:v>39447</c:v>
                </c:pt>
                <c:pt idx="84">
                  <c:v>39478</c:v>
                </c:pt>
                <c:pt idx="85">
                  <c:v>39507</c:v>
                </c:pt>
                <c:pt idx="86">
                  <c:v>39538</c:v>
                </c:pt>
                <c:pt idx="87">
                  <c:v>39568</c:v>
                </c:pt>
                <c:pt idx="88">
                  <c:v>39599</c:v>
                </c:pt>
                <c:pt idx="89">
                  <c:v>39629</c:v>
                </c:pt>
                <c:pt idx="90">
                  <c:v>39660</c:v>
                </c:pt>
                <c:pt idx="91">
                  <c:v>39691</c:v>
                </c:pt>
                <c:pt idx="92">
                  <c:v>39721</c:v>
                </c:pt>
                <c:pt idx="93">
                  <c:v>39752</c:v>
                </c:pt>
                <c:pt idx="94">
                  <c:v>39782</c:v>
                </c:pt>
                <c:pt idx="95">
                  <c:v>39813</c:v>
                </c:pt>
                <c:pt idx="96">
                  <c:v>39844</c:v>
                </c:pt>
                <c:pt idx="97">
                  <c:v>39872</c:v>
                </c:pt>
                <c:pt idx="98">
                  <c:v>39903</c:v>
                </c:pt>
                <c:pt idx="99">
                  <c:v>39933</c:v>
                </c:pt>
                <c:pt idx="100">
                  <c:v>39964</c:v>
                </c:pt>
                <c:pt idx="101">
                  <c:v>39994</c:v>
                </c:pt>
                <c:pt idx="102">
                  <c:v>40025</c:v>
                </c:pt>
                <c:pt idx="103">
                  <c:v>40056</c:v>
                </c:pt>
                <c:pt idx="104">
                  <c:v>40086</c:v>
                </c:pt>
                <c:pt idx="105">
                  <c:v>40117</c:v>
                </c:pt>
                <c:pt idx="106">
                  <c:v>40147</c:v>
                </c:pt>
                <c:pt idx="107">
                  <c:v>40178</c:v>
                </c:pt>
                <c:pt idx="108">
                  <c:v>40209</c:v>
                </c:pt>
                <c:pt idx="109">
                  <c:v>40237</c:v>
                </c:pt>
                <c:pt idx="110">
                  <c:v>40268</c:v>
                </c:pt>
                <c:pt idx="111">
                  <c:v>40298</c:v>
                </c:pt>
                <c:pt idx="112">
                  <c:v>40329</c:v>
                </c:pt>
                <c:pt idx="113">
                  <c:v>40359</c:v>
                </c:pt>
                <c:pt idx="114">
                  <c:v>40390</c:v>
                </c:pt>
                <c:pt idx="115">
                  <c:v>40421</c:v>
                </c:pt>
                <c:pt idx="116">
                  <c:v>40451</c:v>
                </c:pt>
                <c:pt idx="117">
                  <c:v>40482</c:v>
                </c:pt>
                <c:pt idx="118">
                  <c:v>40512</c:v>
                </c:pt>
              </c:numCache>
            </c:numRef>
          </c:cat>
          <c:val>
            <c:numRef>
              <c:f>Sheet1!$C$135:$C$253</c:f>
              <c:numCache>
                <c:formatCode>###,###,###,###,##0.00_ </c:formatCode>
                <c:ptCount val="119"/>
                <c:pt idx="0">
                  <c:v>2</c:v>
                </c:pt>
                <c:pt idx="1">
                  <c:v>1.7</c:v>
                </c:pt>
                <c:pt idx="2">
                  <c:v>1.7</c:v>
                </c:pt>
                <c:pt idx="3">
                  <c:v>1.8</c:v>
                </c:pt>
                <c:pt idx="4">
                  <c:v>1.7</c:v>
                </c:pt>
                <c:pt idx="5">
                  <c:v>1.6</c:v>
                </c:pt>
                <c:pt idx="6">
                  <c:v>1.5</c:v>
                </c:pt>
                <c:pt idx="7">
                  <c:v>1.4</c:v>
                </c:pt>
                <c:pt idx="8">
                  <c:v>-0.30000000000000032</c:v>
                </c:pt>
                <c:pt idx="9">
                  <c:v>-0.1</c:v>
                </c:pt>
                <c:pt idx="10">
                  <c:v>0</c:v>
                </c:pt>
                <c:pt idx="11">
                  <c:v>-0.1</c:v>
                </c:pt>
                <c:pt idx="12">
                  <c:v>-0.5</c:v>
                </c:pt>
                <c:pt idx="13">
                  <c:v>-0.30000000000000032</c:v>
                </c:pt>
                <c:pt idx="14">
                  <c:v>-0.8</c:v>
                </c:pt>
                <c:pt idx="15">
                  <c:v>-0.9</c:v>
                </c:pt>
                <c:pt idx="16">
                  <c:v>-0.9</c:v>
                </c:pt>
                <c:pt idx="17">
                  <c:v>-1</c:v>
                </c:pt>
                <c:pt idx="18">
                  <c:v>-1</c:v>
                </c:pt>
                <c:pt idx="19">
                  <c:v>-0.9</c:v>
                </c:pt>
                <c:pt idx="20">
                  <c:v>-0.9</c:v>
                </c:pt>
                <c:pt idx="21">
                  <c:v>-0.9</c:v>
                </c:pt>
                <c:pt idx="22">
                  <c:v>-1</c:v>
                </c:pt>
                <c:pt idx="23">
                  <c:v>-0.9</c:v>
                </c:pt>
                <c:pt idx="24">
                  <c:v>-0.60000000000000064</c:v>
                </c:pt>
                <c:pt idx="25">
                  <c:v>-0.60000000000000064</c:v>
                </c:pt>
                <c:pt idx="26">
                  <c:v>-0.30000000000000032</c:v>
                </c:pt>
                <c:pt idx="27">
                  <c:v>0</c:v>
                </c:pt>
                <c:pt idx="28">
                  <c:v>0.1</c:v>
                </c:pt>
                <c:pt idx="29">
                  <c:v>0.30000000000000032</c:v>
                </c:pt>
                <c:pt idx="30">
                  <c:v>0.30000000000000032</c:v>
                </c:pt>
                <c:pt idx="31">
                  <c:v>0.30000000000000032</c:v>
                </c:pt>
                <c:pt idx="32">
                  <c:v>0.1</c:v>
                </c:pt>
                <c:pt idx="33">
                  <c:v>0.2</c:v>
                </c:pt>
                <c:pt idx="34">
                  <c:v>0.4</c:v>
                </c:pt>
                <c:pt idx="35">
                  <c:v>0.5</c:v>
                </c:pt>
                <c:pt idx="36">
                  <c:v>0.70000000000000062</c:v>
                </c:pt>
                <c:pt idx="37">
                  <c:v>0.30000000000000032</c:v>
                </c:pt>
                <c:pt idx="38">
                  <c:v>0.5</c:v>
                </c:pt>
                <c:pt idx="39">
                  <c:v>0.5</c:v>
                </c:pt>
                <c:pt idx="40">
                  <c:v>0.60000000000000064</c:v>
                </c:pt>
                <c:pt idx="41">
                  <c:v>0.60000000000000064</c:v>
                </c:pt>
                <c:pt idx="42">
                  <c:v>0.8</c:v>
                </c:pt>
                <c:pt idx="43">
                  <c:v>1</c:v>
                </c:pt>
                <c:pt idx="44">
                  <c:v>1.3</c:v>
                </c:pt>
                <c:pt idx="45">
                  <c:v>1.3</c:v>
                </c:pt>
                <c:pt idx="46">
                  <c:v>1.2</c:v>
                </c:pt>
                <c:pt idx="47">
                  <c:v>1.1000000000000001</c:v>
                </c:pt>
                <c:pt idx="48">
                  <c:v>0.8</c:v>
                </c:pt>
                <c:pt idx="49">
                  <c:v>1.4</c:v>
                </c:pt>
                <c:pt idx="50">
                  <c:v>1.2</c:v>
                </c:pt>
                <c:pt idx="51">
                  <c:v>1.2</c:v>
                </c:pt>
                <c:pt idx="52">
                  <c:v>1.2</c:v>
                </c:pt>
                <c:pt idx="53">
                  <c:v>1.3</c:v>
                </c:pt>
                <c:pt idx="54">
                  <c:v>1.5</c:v>
                </c:pt>
                <c:pt idx="55">
                  <c:v>1.5</c:v>
                </c:pt>
                <c:pt idx="56">
                  <c:v>1.2</c:v>
                </c:pt>
                <c:pt idx="57">
                  <c:v>1.2</c:v>
                </c:pt>
                <c:pt idx="58">
                  <c:v>1.2</c:v>
                </c:pt>
                <c:pt idx="59">
                  <c:v>1.2</c:v>
                </c:pt>
                <c:pt idx="60">
                  <c:v>1</c:v>
                </c:pt>
                <c:pt idx="61">
                  <c:v>0.70000000000000062</c:v>
                </c:pt>
                <c:pt idx="62">
                  <c:v>0.8</c:v>
                </c:pt>
                <c:pt idx="63">
                  <c:v>0.9</c:v>
                </c:pt>
                <c:pt idx="64">
                  <c:v>1.1000000000000001</c:v>
                </c:pt>
                <c:pt idx="65">
                  <c:v>1.2</c:v>
                </c:pt>
                <c:pt idx="66">
                  <c:v>1.2</c:v>
                </c:pt>
                <c:pt idx="67">
                  <c:v>1.3</c:v>
                </c:pt>
                <c:pt idx="68">
                  <c:v>1.1000000000000001</c:v>
                </c:pt>
                <c:pt idx="69">
                  <c:v>1</c:v>
                </c:pt>
                <c:pt idx="70">
                  <c:v>1</c:v>
                </c:pt>
                <c:pt idx="71">
                  <c:v>1.1000000000000001</c:v>
                </c:pt>
                <c:pt idx="72">
                  <c:v>0.70000000000000062</c:v>
                </c:pt>
                <c:pt idx="73">
                  <c:v>1</c:v>
                </c:pt>
                <c:pt idx="74">
                  <c:v>1.1000000000000001</c:v>
                </c:pt>
                <c:pt idx="75">
                  <c:v>1</c:v>
                </c:pt>
                <c:pt idx="76">
                  <c:v>1</c:v>
                </c:pt>
                <c:pt idx="77">
                  <c:v>1</c:v>
                </c:pt>
                <c:pt idx="78">
                  <c:v>0.9</c:v>
                </c:pt>
                <c:pt idx="79">
                  <c:v>0.9</c:v>
                </c:pt>
                <c:pt idx="80">
                  <c:v>1.1000000000000001</c:v>
                </c:pt>
                <c:pt idx="81">
                  <c:v>1.1000000000000001</c:v>
                </c:pt>
                <c:pt idx="82">
                  <c:v>1.4</c:v>
                </c:pt>
                <c:pt idx="83">
                  <c:v>1.4</c:v>
                </c:pt>
                <c:pt idx="84">
                  <c:v>1.5</c:v>
                </c:pt>
                <c:pt idx="85">
                  <c:v>1.6</c:v>
                </c:pt>
                <c:pt idx="86">
                  <c:v>1.8</c:v>
                </c:pt>
                <c:pt idx="87">
                  <c:v>1.8</c:v>
                </c:pt>
                <c:pt idx="88">
                  <c:v>1.7</c:v>
                </c:pt>
                <c:pt idx="89">
                  <c:v>1.9000000000000001</c:v>
                </c:pt>
                <c:pt idx="90">
                  <c:v>2.1</c:v>
                </c:pt>
                <c:pt idx="91">
                  <c:v>2.1</c:v>
                </c:pt>
                <c:pt idx="92">
                  <c:v>2</c:v>
                </c:pt>
                <c:pt idx="93">
                  <c:v>1.6</c:v>
                </c:pt>
                <c:pt idx="94">
                  <c:v>0.60000000000000064</c:v>
                </c:pt>
                <c:pt idx="95">
                  <c:v>-0.30000000000000032</c:v>
                </c:pt>
                <c:pt idx="96">
                  <c:v>-0.60000000000000064</c:v>
                </c:pt>
                <c:pt idx="97">
                  <c:v>-1.2</c:v>
                </c:pt>
                <c:pt idx="98">
                  <c:v>-1.3</c:v>
                </c:pt>
                <c:pt idx="99">
                  <c:v>-1.5</c:v>
                </c:pt>
                <c:pt idx="100">
                  <c:v>-1.7</c:v>
                </c:pt>
                <c:pt idx="101">
                  <c:v>-1.9000000000000001</c:v>
                </c:pt>
                <c:pt idx="102">
                  <c:v>-2.1</c:v>
                </c:pt>
                <c:pt idx="103">
                  <c:v>-2</c:v>
                </c:pt>
                <c:pt idx="104">
                  <c:v>-1.9000000000000001</c:v>
                </c:pt>
                <c:pt idx="105">
                  <c:v>-1.6</c:v>
                </c:pt>
                <c:pt idx="106">
                  <c:v>-0.70000000000000062</c:v>
                </c:pt>
                <c:pt idx="107">
                  <c:v>0.2</c:v>
                </c:pt>
                <c:pt idx="108">
                  <c:v>0.5</c:v>
                </c:pt>
                <c:pt idx="109">
                  <c:v>1</c:v>
                </c:pt>
                <c:pt idx="110">
                  <c:v>1</c:v>
                </c:pt>
                <c:pt idx="111">
                  <c:v>1.3</c:v>
                </c:pt>
                <c:pt idx="112">
                  <c:v>1.6</c:v>
                </c:pt>
                <c:pt idx="113">
                  <c:v>1.6</c:v>
                </c:pt>
                <c:pt idx="114">
                  <c:v>1.6</c:v>
                </c:pt>
                <c:pt idx="115">
                  <c:v>1.5</c:v>
                </c:pt>
                <c:pt idx="116">
                  <c:v>1.4</c:v>
                </c:pt>
                <c:pt idx="117">
                  <c:v>1.6</c:v>
                </c:pt>
                <c:pt idx="118">
                  <c:v>1.9000000000000001</c:v>
                </c:pt>
              </c:numCache>
            </c:numRef>
          </c:val>
          <c:smooth val="0"/>
        </c:ser>
        <c:ser>
          <c:idx val="1"/>
          <c:order val="1"/>
          <c:tx>
            <c:v>CPI非食品</c:v>
          </c:tx>
          <c:spPr>
            <a:ln w="12700">
              <a:solidFill>
                <a:srgbClr val="FF0000"/>
              </a:solidFill>
            </a:ln>
          </c:spPr>
          <c:marker>
            <c:symbol val="none"/>
          </c:marker>
          <c:cat>
            <c:numRef>
              <c:f>Sheet1!$A$135:$A$253</c:f>
              <c:numCache>
                <c:formatCode>yyyy/mm;@</c:formatCode>
                <c:ptCount val="119"/>
                <c:pt idx="0">
                  <c:v>36922</c:v>
                </c:pt>
                <c:pt idx="1">
                  <c:v>36950</c:v>
                </c:pt>
                <c:pt idx="2">
                  <c:v>36981</c:v>
                </c:pt>
                <c:pt idx="3">
                  <c:v>37011</c:v>
                </c:pt>
                <c:pt idx="4">
                  <c:v>37042</c:v>
                </c:pt>
                <c:pt idx="5">
                  <c:v>37072</c:v>
                </c:pt>
                <c:pt idx="6">
                  <c:v>37103</c:v>
                </c:pt>
                <c:pt idx="7">
                  <c:v>37134</c:v>
                </c:pt>
                <c:pt idx="8">
                  <c:v>37164</c:v>
                </c:pt>
                <c:pt idx="9">
                  <c:v>37195</c:v>
                </c:pt>
                <c:pt idx="10">
                  <c:v>37225</c:v>
                </c:pt>
                <c:pt idx="11">
                  <c:v>37256</c:v>
                </c:pt>
                <c:pt idx="12">
                  <c:v>37287</c:v>
                </c:pt>
                <c:pt idx="13">
                  <c:v>37315</c:v>
                </c:pt>
                <c:pt idx="14">
                  <c:v>37346</c:v>
                </c:pt>
                <c:pt idx="15">
                  <c:v>37376</c:v>
                </c:pt>
                <c:pt idx="16">
                  <c:v>37407</c:v>
                </c:pt>
                <c:pt idx="17">
                  <c:v>37437</c:v>
                </c:pt>
                <c:pt idx="18">
                  <c:v>37468</c:v>
                </c:pt>
                <c:pt idx="19">
                  <c:v>37499</c:v>
                </c:pt>
                <c:pt idx="20">
                  <c:v>37529</c:v>
                </c:pt>
                <c:pt idx="21">
                  <c:v>37560</c:v>
                </c:pt>
                <c:pt idx="22">
                  <c:v>37590</c:v>
                </c:pt>
                <c:pt idx="23">
                  <c:v>37621</c:v>
                </c:pt>
                <c:pt idx="24">
                  <c:v>37652</c:v>
                </c:pt>
                <c:pt idx="25">
                  <c:v>37680</c:v>
                </c:pt>
                <c:pt idx="26">
                  <c:v>37711</c:v>
                </c:pt>
                <c:pt idx="27">
                  <c:v>37741</c:v>
                </c:pt>
                <c:pt idx="28">
                  <c:v>37772</c:v>
                </c:pt>
                <c:pt idx="29">
                  <c:v>37802</c:v>
                </c:pt>
                <c:pt idx="30">
                  <c:v>37833</c:v>
                </c:pt>
                <c:pt idx="31">
                  <c:v>37864</c:v>
                </c:pt>
                <c:pt idx="32">
                  <c:v>37894</c:v>
                </c:pt>
                <c:pt idx="33">
                  <c:v>37925</c:v>
                </c:pt>
                <c:pt idx="34">
                  <c:v>37955</c:v>
                </c:pt>
                <c:pt idx="35">
                  <c:v>37986</c:v>
                </c:pt>
                <c:pt idx="36">
                  <c:v>38017</c:v>
                </c:pt>
                <c:pt idx="37">
                  <c:v>38046</c:v>
                </c:pt>
                <c:pt idx="38">
                  <c:v>38077</c:v>
                </c:pt>
                <c:pt idx="39">
                  <c:v>38107</c:v>
                </c:pt>
                <c:pt idx="40">
                  <c:v>38138</c:v>
                </c:pt>
                <c:pt idx="41">
                  <c:v>38168</c:v>
                </c:pt>
                <c:pt idx="42">
                  <c:v>38199</c:v>
                </c:pt>
                <c:pt idx="43">
                  <c:v>38230</c:v>
                </c:pt>
                <c:pt idx="44">
                  <c:v>38260</c:v>
                </c:pt>
                <c:pt idx="45">
                  <c:v>38291</c:v>
                </c:pt>
                <c:pt idx="46">
                  <c:v>38321</c:v>
                </c:pt>
                <c:pt idx="47">
                  <c:v>38352</c:v>
                </c:pt>
                <c:pt idx="48">
                  <c:v>38383</c:v>
                </c:pt>
                <c:pt idx="49">
                  <c:v>38411</c:v>
                </c:pt>
                <c:pt idx="50">
                  <c:v>38442</c:v>
                </c:pt>
                <c:pt idx="51">
                  <c:v>38472</c:v>
                </c:pt>
                <c:pt idx="52">
                  <c:v>38503</c:v>
                </c:pt>
                <c:pt idx="53">
                  <c:v>38533</c:v>
                </c:pt>
                <c:pt idx="54">
                  <c:v>38564</c:v>
                </c:pt>
                <c:pt idx="55">
                  <c:v>38595</c:v>
                </c:pt>
                <c:pt idx="56">
                  <c:v>38625</c:v>
                </c:pt>
                <c:pt idx="57">
                  <c:v>38656</c:v>
                </c:pt>
                <c:pt idx="58">
                  <c:v>38686</c:v>
                </c:pt>
                <c:pt idx="59">
                  <c:v>38717</c:v>
                </c:pt>
                <c:pt idx="60">
                  <c:v>38748</c:v>
                </c:pt>
                <c:pt idx="61">
                  <c:v>38776</c:v>
                </c:pt>
                <c:pt idx="62">
                  <c:v>38807</c:v>
                </c:pt>
                <c:pt idx="63">
                  <c:v>38837</c:v>
                </c:pt>
                <c:pt idx="64">
                  <c:v>38868</c:v>
                </c:pt>
                <c:pt idx="65">
                  <c:v>38898</c:v>
                </c:pt>
                <c:pt idx="66">
                  <c:v>38929</c:v>
                </c:pt>
                <c:pt idx="67">
                  <c:v>38960</c:v>
                </c:pt>
                <c:pt idx="68">
                  <c:v>38990</c:v>
                </c:pt>
                <c:pt idx="69">
                  <c:v>39021</c:v>
                </c:pt>
                <c:pt idx="70">
                  <c:v>39051</c:v>
                </c:pt>
                <c:pt idx="71">
                  <c:v>39082</c:v>
                </c:pt>
                <c:pt idx="72">
                  <c:v>39113</c:v>
                </c:pt>
                <c:pt idx="73">
                  <c:v>39141</c:v>
                </c:pt>
                <c:pt idx="74">
                  <c:v>39172</c:v>
                </c:pt>
                <c:pt idx="75">
                  <c:v>39202</c:v>
                </c:pt>
                <c:pt idx="76">
                  <c:v>39233</c:v>
                </c:pt>
                <c:pt idx="77">
                  <c:v>39263</c:v>
                </c:pt>
                <c:pt idx="78">
                  <c:v>39294</c:v>
                </c:pt>
                <c:pt idx="79">
                  <c:v>39325</c:v>
                </c:pt>
                <c:pt idx="80">
                  <c:v>39355</c:v>
                </c:pt>
                <c:pt idx="81">
                  <c:v>39386</c:v>
                </c:pt>
                <c:pt idx="82">
                  <c:v>39416</c:v>
                </c:pt>
                <c:pt idx="83">
                  <c:v>39447</c:v>
                </c:pt>
                <c:pt idx="84">
                  <c:v>39478</c:v>
                </c:pt>
                <c:pt idx="85">
                  <c:v>39507</c:v>
                </c:pt>
                <c:pt idx="86">
                  <c:v>39538</c:v>
                </c:pt>
                <c:pt idx="87">
                  <c:v>39568</c:v>
                </c:pt>
                <c:pt idx="88">
                  <c:v>39599</c:v>
                </c:pt>
                <c:pt idx="89">
                  <c:v>39629</c:v>
                </c:pt>
                <c:pt idx="90">
                  <c:v>39660</c:v>
                </c:pt>
                <c:pt idx="91">
                  <c:v>39691</c:v>
                </c:pt>
                <c:pt idx="92">
                  <c:v>39721</c:v>
                </c:pt>
                <c:pt idx="93">
                  <c:v>39752</c:v>
                </c:pt>
                <c:pt idx="94">
                  <c:v>39782</c:v>
                </c:pt>
                <c:pt idx="95">
                  <c:v>39813</c:v>
                </c:pt>
                <c:pt idx="96">
                  <c:v>39844</c:v>
                </c:pt>
                <c:pt idx="97">
                  <c:v>39872</c:v>
                </c:pt>
                <c:pt idx="98">
                  <c:v>39903</c:v>
                </c:pt>
                <c:pt idx="99">
                  <c:v>39933</c:v>
                </c:pt>
                <c:pt idx="100">
                  <c:v>39964</c:v>
                </c:pt>
                <c:pt idx="101">
                  <c:v>39994</c:v>
                </c:pt>
                <c:pt idx="102">
                  <c:v>40025</c:v>
                </c:pt>
                <c:pt idx="103">
                  <c:v>40056</c:v>
                </c:pt>
                <c:pt idx="104">
                  <c:v>40086</c:v>
                </c:pt>
                <c:pt idx="105">
                  <c:v>40117</c:v>
                </c:pt>
                <c:pt idx="106">
                  <c:v>40147</c:v>
                </c:pt>
                <c:pt idx="107">
                  <c:v>40178</c:v>
                </c:pt>
                <c:pt idx="108">
                  <c:v>40209</c:v>
                </c:pt>
                <c:pt idx="109">
                  <c:v>40237</c:v>
                </c:pt>
                <c:pt idx="110">
                  <c:v>40268</c:v>
                </c:pt>
                <c:pt idx="111">
                  <c:v>40298</c:v>
                </c:pt>
                <c:pt idx="112">
                  <c:v>40329</c:v>
                </c:pt>
                <c:pt idx="113">
                  <c:v>40359</c:v>
                </c:pt>
                <c:pt idx="114">
                  <c:v>40390</c:v>
                </c:pt>
                <c:pt idx="115">
                  <c:v>40421</c:v>
                </c:pt>
                <c:pt idx="116">
                  <c:v>40451</c:v>
                </c:pt>
                <c:pt idx="117">
                  <c:v>40482</c:v>
                </c:pt>
                <c:pt idx="118">
                  <c:v>40512</c:v>
                </c:pt>
              </c:numCache>
            </c:numRef>
          </c:cat>
          <c:val>
            <c:numRef>
              <c:f>Sheet1!$D$135:$D$253</c:f>
              <c:numCache>
                <c:formatCode>###,###,###,###,##0.00_ </c:formatCode>
                <c:ptCount val="119"/>
                <c:pt idx="0">
                  <c:v>-0.4</c:v>
                </c:pt>
                <c:pt idx="1">
                  <c:v>-3.3</c:v>
                </c:pt>
                <c:pt idx="2">
                  <c:v>-1</c:v>
                </c:pt>
                <c:pt idx="3">
                  <c:v>1.3</c:v>
                </c:pt>
                <c:pt idx="4">
                  <c:v>1.7</c:v>
                </c:pt>
                <c:pt idx="5">
                  <c:v>1</c:v>
                </c:pt>
                <c:pt idx="6">
                  <c:v>1.5</c:v>
                </c:pt>
                <c:pt idx="7">
                  <c:v>0.2</c:v>
                </c:pt>
                <c:pt idx="8">
                  <c:v>0.30000000000000032</c:v>
                </c:pt>
                <c:pt idx="9">
                  <c:v>0.8</c:v>
                </c:pt>
                <c:pt idx="10">
                  <c:v>-0.8</c:v>
                </c:pt>
                <c:pt idx="11">
                  <c:v>-0.70000000000000062</c:v>
                </c:pt>
                <c:pt idx="12">
                  <c:v>-1.9000000000000001</c:v>
                </c:pt>
                <c:pt idx="13">
                  <c:v>0.60000000000000064</c:v>
                </c:pt>
                <c:pt idx="14">
                  <c:v>-0.60000000000000064</c:v>
                </c:pt>
                <c:pt idx="15">
                  <c:v>-2</c:v>
                </c:pt>
                <c:pt idx="16">
                  <c:v>-1.5</c:v>
                </c:pt>
                <c:pt idx="17">
                  <c:v>-0.2</c:v>
                </c:pt>
                <c:pt idx="18">
                  <c:v>-0.9</c:v>
                </c:pt>
                <c:pt idx="19">
                  <c:v>-0.4</c:v>
                </c:pt>
                <c:pt idx="20">
                  <c:v>-0.2</c:v>
                </c:pt>
                <c:pt idx="21">
                  <c:v>-0.5</c:v>
                </c:pt>
                <c:pt idx="22">
                  <c:v>-0.1</c:v>
                </c:pt>
                <c:pt idx="23">
                  <c:v>0.5</c:v>
                </c:pt>
                <c:pt idx="24">
                  <c:v>2.4</c:v>
                </c:pt>
                <c:pt idx="25">
                  <c:v>1.8</c:v>
                </c:pt>
                <c:pt idx="26">
                  <c:v>3.2</c:v>
                </c:pt>
                <c:pt idx="27">
                  <c:v>3.2</c:v>
                </c:pt>
                <c:pt idx="28">
                  <c:v>1.9000000000000001</c:v>
                </c:pt>
                <c:pt idx="29">
                  <c:v>0.4</c:v>
                </c:pt>
                <c:pt idx="30">
                  <c:v>1</c:v>
                </c:pt>
                <c:pt idx="31">
                  <c:v>2.2000000000000002</c:v>
                </c:pt>
                <c:pt idx="32">
                  <c:v>3.2</c:v>
                </c:pt>
                <c:pt idx="33">
                  <c:v>5.0999999999999996</c:v>
                </c:pt>
                <c:pt idx="34">
                  <c:v>8.1</c:v>
                </c:pt>
                <c:pt idx="35">
                  <c:v>8.6</c:v>
                </c:pt>
                <c:pt idx="36">
                  <c:v>8</c:v>
                </c:pt>
                <c:pt idx="37">
                  <c:v>5.6</c:v>
                </c:pt>
                <c:pt idx="38">
                  <c:v>7.9</c:v>
                </c:pt>
                <c:pt idx="39">
                  <c:v>10.200000000000001</c:v>
                </c:pt>
                <c:pt idx="40">
                  <c:v>11.8</c:v>
                </c:pt>
                <c:pt idx="41">
                  <c:v>14</c:v>
                </c:pt>
                <c:pt idx="42">
                  <c:v>14.6</c:v>
                </c:pt>
                <c:pt idx="43">
                  <c:v>13.9</c:v>
                </c:pt>
                <c:pt idx="44">
                  <c:v>13</c:v>
                </c:pt>
                <c:pt idx="45">
                  <c:v>10</c:v>
                </c:pt>
                <c:pt idx="46">
                  <c:v>5.9</c:v>
                </c:pt>
                <c:pt idx="47">
                  <c:v>4.9000000000000004</c:v>
                </c:pt>
                <c:pt idx="48">
                  <c:v>4</c:v>
                </c:pt>
                <c:pt idx="49">
                  <c:v>8.8000000000000007</c:v>
                </c:pt>
                <c:pt idx="50">
                  <c:v>5.6</c:v>
                </c:pt>
                <c:pt idx="51">
                  <c:v>3.1</c:v>
                </c:pt>
                <c:pt idx="52">
                  <c:v>2.8</c:v>
                </c:pt>
                <c:pt idx="53">
                  <c:v>2.1</c:v>
                </c:pt>
                <c:pt idx="54">
                  <c:v>2.2999999999999998</c:v>
                </c:pt>
                <c:pt idx="55">
                  <c:v>0.9</c:v>
                </c:pt>
                <c:pt idx="56">
                  <c:v>0.30000000000000032</c:v>
                </c:pt>
                <c:pt idx="57">
                  <c:v>1.3</c:v>
                </c:pt>
                <c:pt idx="58">
                  <c:v>1.6</c:v>
                </c:pt>
                <c:pt idx="59">
                  <c:v>2.2000000000000002</c:v>
                </c:pt>
                <c:pt idx="60">
                  <c:v>3.6</c:v>
                </c:pt>
                <c:pt idx="61">
                  <c:v>1.2</c:v>
                </c:pt>
                <c:pt idx="62">
                  <c:v>0.8</c:v>
                </c:pt>
                <c:pt idx="63">
                  <c:v>1.8</c:v>
                </c:pt>
                <c:pt idx="64">
                  <c:v>1.9000000000000001</c:v>
                </c:pt>
                <c:pt idx="65">
                  <c:v>2.1</c:v>
                </c:pt>
                <c:pt idx="66">
                  <c:v>0.60000000000000064</c:v>
                </c:pt>
                <c:pt idx="67">
                  <c:v>1.4</c:v>
                </c:pt>
                <c:pt idx="68">
                  <c:v>2.4</c:v>
                </c:pt>
                <c:pt idx="69">
                  <c:v>2.2000000000000002</c:v>
                </c:pt>
                <c:pt idx="70">
                  <c:v>3.7</c:v>
                </c:pt>
                <c:pt idx="71">
                  <c:v>6.3</c:v>
                </c:pt>
                <c:pt idx="72">
                  <c:v>5</c:v>
                </c:pt>
                <c:pt idx="73">
                  <c:v>6</c:v>
                </c:pt>
                <c:pt idx="74">
                  <c:v>7.7</c:v>
                </c:pt>
                <c:pt idx="75">
                  <c:v>7.1</c:v>
                </c:pt>
                <c:pt idx="76">
                  <c:v>8.3000000000000007</c:v>
                </c:pt>
                <c:pt idx="77">
                  <c:v>11.3</c:v>
                </c:pt>
                <c:pt idx="78">
                  <c:v>15.4</c:v>
                </c:pt>
                <c:pt idx="79">
                  <c:v>18.2</c:v>
                </c:pt>
                <c:pt idx="80">
                  <c:v>16.899999999999999</c:v>
                </c:pt>
                <c:pt idx="81">
                  <c:v>17.600000000000001</c:v>
                </c:pt>
                <c:pt idx="82">
                  <c:v>18.2</c:v>
                </c:pt>
                <c:pt idx="83">
                  <c:v>16.7</c:v>
                </c:pt>
                <c:pt idx="84">
                  <c:v>18.2</c:v>
                </c:pt>
                <c:pt idx="85">
                  <c:v>23.3</c:v>
                </c:pt>
                <c:pt idx="86">
                  <c:v>21.4</c:v>
                </c:pt>
                <c:pt idx="87">
                  <c:v>22.1</c:v>
                </c:pt>
                <c:pt idx="88">
                  <c:v>19.899999999999999</c:v>
                </c:pt>
                <c:pt idx="89">
                  <c:v>17.3</c:v>
                </c:pt>
                <c:pt idx="90">
                  <c:v>14.4</c:v>
                </c:pt>
                <c:pt idx="91">
                  <c:v>10.3</c:v>
                </c:pt>
                <c:pt idx="92">
                  <c:v>9.7000000000000011</c:v>
                </c:pt>
                <c:pt idx="93">
                  <c:v>8.5</c:v>
                </c:pt>
                <c:pt idx="94">
                  <c:v>5.9</c:v>
                </c:pt>
                <c:pt idx="95">
                  <c:v>4.2</c:v>
                </c:pt>
                <c:pt idx="96">
                  <c:v>4.2</c:v>
                </c:pt>
                <c:pt idx="97">
                  <c:v>-1.9000000000000001</c:v>
                </c:pt>
                <c:pt idx="98">
                  <c:v>-0.70000000000000062</c:v>
                </c:pt>
                <c:pt idx="99">
                  <c:v>-1.3</c:v>
                </c:pt>
                <c:pt idx="100">
                  <c:v>-0.60000000000000064</c:v>
                </c:pt>
                <c:pt idx="101">
                  <c:v>-1.1000000000000001</c:v>
                </c:pt>
                <c:pt idx="102">
                  <c:v>-1.2</c:v>
                </c:pt>
                <c:pt idx="103">
                  <c:v>0.5</c:v>
                </c:pt>
                <c:pt idx="104">
                  <c:v>1.5</c:v>
                </c:pt>
                <c:pt idx="105">
                  <c:v>1.6</c:v>
                </c:pt>
                <c:pt idx="106">
                  <c:v>3.2</c:v>
                </c:pt>
                <c:pt idx="107">
                  <c:v>5.3</c:v>
                </c:pt>
                <c:pt idx="108">
                  <c:v>3.7</c:v>
                </c:pt>
                <c:pt idx="109">
                  <c:v>6.2</c:v>
                </c:pt>
                <c:pt idx="110">
                  <c:v>5.2</c:v>
                </c:pt>
                <c:pt idx="111">
                  <c:v>5.9</c:v>
                </c:pt>
                <c:pt idx="112">
                  <c:v>6.1</c:v>
                </c:pt>
                <c:pt idx="113">
                  <c:v>5.7</c:v>
                </c:pt>
                <c:pt idx="114">
                  <c:v>6.8</c:v>
                </c:pt>
                <c:pt idx="115">
                  <c:v>7.5</c:v>
                </c:pt>
                <c:pt idx="116">
                  <c:v>8</c:v>
                </c:pt>
                <c:pt idx="117">
                  <c:v>10.1</c:v>
                </c:pt>
                <c:pt idx="118">
                  <c:v>11.7</c:v>
                </c:pt>
              </c:numCache>
            </c:numRef>
          </c:val>
          <c:smooth val="0"/>
        </c:ser>
        <c:dLbls>
          <c:showLegendKey val="0"/>
          <c:showVal val="0"/>
          <c:showCatName val="0"/>
          <c:showSerName val="0"/>
          <c:showPercent val="0"/>
          <c:showBubbleSize val="0"/>
        </c:dLbls>
        <c:marker val="1"/>
        <c:smooth val="0"/>
        <c:axId val="37783552"/>
        <c:axId val="139745472"/>
      </c:lineChart>
      <c:dateAx>
        <c:axId val="37783552"/>
        <c:scaling>
          <c:orientation val="minMax"/>
        </c:scaling>
        <c:delete val="0"/>
        <c:axPos val="b"/>
        <c:numFmt formatCode="yyyy/mm;@" sourceLinked="1"/>
        <c:majorTickMark val="out"/>
        <c:minorTickMark val="none"/>
        <c:tickLblPos val="low"/>
        <c:txPr>
          <a:bodyPr/>
          <a:lstStyle/>
          <a:p>
            <a:pPr>
              <a:defRPr sz="1600"/>
            </a:pPr>
            <a:endParaRPr lang="zh-CN"/>
          </a:p>
        </c:txPr>
        <c:crossAx val="139745472"/>
        <c:crosses val="autoZero"/>
        <c:auto val="1"/>
        <c:lblOffset val="100"/>
        <c:baseTimeUnit val="months"/>
      </c:dateAx>
      <c:valAx>
        <c:axId val="139745472"/>
        <c:scaling>
          <c:orientation val="minMax"/>
        </c:scaling>
        <c:delete val="0"/>
        <c:axPos val="l"/>
        <c:numFmt formatCode="#,##0_);[Red]\(#,##0\)" sourceLinked="0"/>
        <c:majorTickMark val="out"/>
        <c:minorTickMark val="none"/>
        <c:tickLblPos val="nextTo"/>
        <c:txPr>
          <a:bodyPr/>
          <a:lstStyle/>
          <a:p>
            <a:pPr>
              <a:defRPr sz="1400"/>
            </a:pPr>
            <a:endParaRPr lang="zh-CN"/>
          </a:p>
        </c:txPr>
        <c:crossAx val="37783552"/>
        <c:crosses val="autoZero"/>
        <c:crossBetween val="between"/>
      </c:valAx>
    </c:plotArea>
    <c:legend>
      <c:legendPos val="t"/>
      <c:overlay val="0"/>
      <c:txPr>
        <a:bodyPr/>
        <a:lstStyle/>
        <a:p>
          <a:pPr>
            <a:defRPr sz="1400"/>
          </a:pPr>
          <a:endParaRPr lang="zh-CN"/>
        </a:p>
      </c:txPr>
    </c:legend>
    <c:plotVisOnly val="1"/>
    <c:dispBlanksAs val="gap"/>
    <c:showDLblsOverMax val="0"/>
  </c:chart>
  <c:spPr>
    <a:ln>
      <a:no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E18676-A898-461D-B04A-5B7F8C508583}" type="slidenum">
              <a:rPr lang="en-US" altLang="zh-CN"/>
              <a:pPr/>
              <a:t>‹#›</a:t>
            </a:fld>
            <a:endParaRPr lang="en-US" altLang="zh-CN"/>
          </a:p>
        </p:txBody>
      </p:sp>
    </p:spTree>
    <p:extLst>
      <p:ext uri="{BB962C8B-B14F-4D97-AF65-F5344CB8AC3E}">
        <p14:creationId xmlns:p14="http://schemas.microsoft.com/office/powerpoint/2010/main" val="2736027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9061679-B0FE-4773-9013-98BCFE716C94}" type="slidenum">
              <a:rPr lang="en-US" altLang="zh-CN"/>
              <a:pPr/>
              <a:t>‹#›</a:t>
            </a:fld>
            <a:endParaRPr lang="en-US" altLang="zh-CN"/>
          </a:p>
        </p:txBody>
      </p:sp>
    </p:spTree>
    <p:extLst>
      <p:ext uri="{BB962C8B-B14F-4D97-AF65-F5344CB8AC3E}">
        <p14:creationId xmlns:p14="http://schemas.microsoft.com/office/powerpoint/2010/main" val="41866900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1311275"/>
            <a:ext cx="7772400" cy="1470025"/>
          </a:xfrm>
        </p:spPr>
        <p:txBody>
          <a:bodyPr/>
          <a:lstStyle>
            <a:lvl1pPr algn="ctr">
              <a:defRPr sz="3600" b="1"/>
            </a:lvl1pPr>
          </a:lstStyle>
          <a:p>
            <a:r>
              <a:rPr lang="zh-CN" altLang="en-US" smtClean="0"/>
              <a:t>单击此处编辑母版标题样式</a:t>
            </a:r>
            <a:endParaRPr lang="zh-CN" altLang="en-US"/>
          </a:p>
        </p:txBody>
      </p:sp>
      <p:sp>
        <p:nvSpPr>
          <p:cNvPr id="11267" name="Rectangle 3"/>
          <p:cNvSpPr>
            <a:spLocks noGrp="1" noChangeArrowheads="1"/>
          </p:cNvSpPr>
          <p:nvPr>
            <p:ph type="subTitle" idx="1"/>
          </p:nvPr>
        </p:nvSpPr>
        <p:spPr>
          <a:xfrm>
            <a:off x="1331913" y="3357563"/>
            <a:ext cx="6400800" cy="2016125"/>
          </a:xfrm>
        </p:spPr>
        <p:txBody>
          <a:bodyPr/>
          <a:lstStyle>
            <a:lvl1pPr marL="0" indent="0" algn="ctr">
              <a:buFontTx/>
              <a:buNone/>
              <a:defRPr sz="2400"/>
            </a:lvl1pPr>
          </a:lstStyle>
          <a:p>
            <a:r>
              <a:rPr lang="zh-CN" altLang="en-US" smtClean="0"/>
              <a:t>单击此处编辑母版副标题样式</a:t>
            </a:r>
            <a:endParaRPr lang="zh-CN" altLang="en-US"/>
          </a:p>
        </p:txBody>
      </p:sp>
      <p:pic>
        <p:nvPicPr>
          <p:cNvPr id="11270" name="Picture 6"/>
          <p:cNvPicPr>
            <a:picLocks noChangeAspect="1" noChangeArrowheads="1"/>
          </p:cNvPicPr>
          <p:nvPr userDrawn="1"/>
        </p:nvPicPr>
        <p:blipFill>
          <a:blip r:embed="rId2" cstate="print"/>
          <a:srcRect/>
          <a:stretch>
            <a:fillRect/>
          </a:stretch>
        </p:blipFill>
        <p:spPr bwMode="auto">
          <a:xfrm>
            <a:off x="3565525" y="5373688"/>
            <a:ext cx="1943100" cy="825500"/>
          </a:xfrm>
          <a:prstGeom prst="rect">
            <a:avLst/>
          </a:prstGeom>
          <a:noFill/>
          <a:ln w="9525">
            <a:noFill/>
            <a:miter lim="800000"/>
            <a:headEnd/>
            <a:tailEnd/>
          </a:ln>
          <a:effectLst/>
        </p:spPr>
      </p:pic>
      <p:sp>
        <p:nvSpPr>
          <p:cNvPr id="11273" name="Line 9"/>
          <p:cNvSpPr>
            <a:spLocks noChangeShapeType="1"/>
          </p:cNvSpPr>
          <p:nvPr userDrawn="1"/>
        </p:nvSpPr>
        <p:spPr bwMode="auto">
          <a:xfrm>
            <a:off x="838200" y="3048000"/>
            <a:ext cx="7543800" cy="0"/>
          </a:xfrm>
          <a:prstGeom prst="line">
            <a:avLst/>
          </a:prstGeom>
          <a:noFill/>
          <a:ln w="50800">
            <a:solidFill>
              <a:srgbClr val="0F2891"/>
            </a:solidFill>
            <a:round/>
            <a:headEnd/>
            <a:tailEnd/>
          </a:ln>
          <a:effectLst/>
        </p:spPr>
        <p:txBody>
          <a:bodyPr/>
          <a:lstStyle/>
          <a:p>
            <a:endParaRPr lang="zh-CN" altLang="en-US"/>
          </a:p>
        </p:txBody>
      </p:sp>
      <p:sp>
        <p:nvSpPr>
          <p:cNvPr id="11279" name="Text Box 15"/>
          <p:cNvSpPr txBox="1">
            <a:spLocks noChangeArrowheads="1"/>
          </p:cNvSpPr>
          <p:nvPr userDrawn="1"/>
        </p:nvSpPr>
        <p:spPr bwMode="auto">
          <a:xfrm>
            <a:off x="0" y="6205538"/>
            <a:ext cx="9144000" cy="652462"/>
          </a:xfrm>
          <a:prstGeom prst="rect">
            <a:avLst/>
          </a:prstGeom>
          <a:solidFill>
            <a:srgbClr val="0F2C91"/>
          </a:solidFill>
          <a:ln w="9525">
            <a:noFill/>
            <a:miter lim="800000"/>
            <a:headEnd/>
            <a:tailEnd/>
          </a:ln>
        </p:spPr>
        <p:txBody>
          <a:bodyPr/>
          <a:lstStyle/>
          <a:p>
            <a:endParaRPr lang="zh-CN" altLang="zh-CN"/>
          </a:p>
        </p:txBody>
      </p:sp>
      <p:sp>
        <p:nvSpPr>
          <p:cNvPr id="11280" name="AutoShape 16"/>
          <p:cNvSpPr>
            <a:spLocks noChangeArrowheads="1"/>
          </p:cNvSpPr>
          <p:nvPr userDrawn="1"/>
        </p:nvSpPr>
        <p:spPr bwMode="auto">
          <a:xfrm rot="16200000">
            <a:off x="7530307" y="5252244"/>
            <a:ext cx="1509712" cy="1714500"/>
          </a:xfrm>
          <a:prstGeom prst="rtTriangle">
            <a:avLst/>
          </a:prstGeom>
          <a:solidFill>
            <a:srgbClr val="FFFFFF"/>
          </a:solidFill>
          <a:ln w="9525">
            <a:noFill/>
            <a:miter lim="800000"/>
            <a:headEnd/>
            <a:tailEnd/>
          </a:ln>
        </p:spPr>
        <p:txBody>
          <a:bodyPr/>
          <a:lstStyle/>
          <a:p>
            <a:endParaRPr lang="zh-CN" altLang="en-US"/>
          </a:p>
        </p:txBody>
      </p:sp>
      <p:sp>
        <p:nvSpPr>
          <p:cNvPr id="11281" name="AutoShape 17"/>
          <p:cNvSpPr>
            <a:spLocks noChangeArrowheads="1"/>
          </p:cNvSpPr>
          <p:nvPr userDrawn="1"/>
        </p:nvSpPr>
        <p:spPr bwMode="auto">
          <a:xfrm rot="16200000">
            <a:off x="8244682" y="5301456"/>
            <a:ext cx="830262" cy="974725"/>
          </a:xfrm>
          <a:prstGeom prst="rtTriangle">
            <a:avLst/>
          </a:prstGeom>
          <a:solidFill>
            <a:srgbClr val="FF7D00"/>
          </a:solidFill>
          <a:ln w="9525">
            <a:noFill/>
            <a:miter lim="800000"/>
            <a:headEnd/>
            <a:tailEnd/>
          </a:ln>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68413"/>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68413"/>
            <a:ext cx="8229600" cy="4968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 name="Text Box 10"/>
          <p:cNvSpPr txBox="1">
            <a:spLocks noChangeArrowheads="1"/>
          </p:cNvSpPr>
          <p:nvPr/>
        </p:nvSpPr>
        <p:spPr bwMode="auto">
          <a:xfrm>
            <a:off x="450850" y="1106488"/>
            <a:ext cx="6624638" cy="92075"/>
          </a:xfrm>
          <a:prstGeom prst="rect">
            <a:avLst/>
          </a:prstGeom>
          <a:solidFill>
            <a:srgbClr val="0A408C"/>
          </a:solidFill>
          <a:ln w="9525">
            <a:noFill/>
            <a:miter lim="800000"/>
            <a:headEnd/>
            <a:tailEnd/>
          </a:ln>
          <a:effectLst/>
        </p:spPr>
        <p:txBody>
          <a:bodyPr>
            <a:spAutoFit/>
          </a:bodyPr>
          <a:lstStyle/>
          <a:p>
            <a:pPr>
              <a:lnSpc>
                <a:spcPct val="0"/>
              </a:lnSpc>
            </a:pPr>
            <a:endParaRPr lang="zh-CN" altLang="zh-CN"/>
          </a:p>
        </p:txBody>
      </p:sp>
      <p:sp>
        <p:nvSpPr>
          <p:cNvPr id="1035" name="Text Box 11"/>
          <p:cNvSpPr txBox="1">
            <a:spLocks noChangeArrowheads="1"/>
          </p:cNvSpPr>
          <p:nvPr/>
        </p:nvSpPr>
        <p:spPr bwMode="auto">
          <a:xfrm>
            <a:off x="7092950" y="1008063"/>
            <a:ext cx="2051050" cy="92075"/>
          </a:xfrm>
          <a:prstGeom prst="rect">
            <a:avLst/>
          </a:prstGeom>
          <a:solidFill>
            <a:srgbClr val="FF9100"/>
          </a:solidFill>
          <a:ln w="9525">
            <a:noFill/>
            <a:miter lim="800000"/>
            <a:headEnd/>
            <a:tailEnd/>
          </a:ln>
          <a:effectLst/>
        </p:spPr>
        <p:txBody>
          <a:bodyPr>
            <a:spAutoFit/>
          </a:bodyPr>
          <a:lstStyle/>
          <a:p>
            <a:pPr>
              <a:lnSpc>
                <a:spcPct val="0"/>
              </a:lnSpc>
            </a:pPr>
            <a:endParaRPr lang="zh-CN" altLang="zh-CN"/>
          </a:p>
        </p:txBody>
      </p:sp>
      <p:pic>
        <p:nvPicPr>
          <p:cNvPr id="1036" name="Picture 12"/>
          <p:cNvPicPr>
            <a:picLocks noChangeAspect="1" noChangeArrowheads="1"/>
          </p:cNvPicPr>
          <p:nvPr/>
        </p:nvPicPr>
        <p:blipFill>
          <a:blip r:embed="rId13" cstate="print"/>
          <a:srcRect/>
          <a:stretch>
            <a:fillRect/>
          </a:stretch>
        </p:blipFill>
        <p:spPr bwMode="auto">
          <a:xfrm>
            <a:off x="7215206" y="6092825"/>
            <a:ext cx="1800225" cy="76517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a:solidFill>
            <a:srgbClr val="0A408C"/>
          </a:solidFill>
          <a:latin typeface="+mj-lt"/>
          <a:ea typeface="+mj-ea"/>
          <a:cs typeface="+mj-cs"/>
        </a:defRPr>
      </a:lvl1pPr>
      <a:lvl2pPr algn="l" rtl="0" eaLnBrk="1" fontAlgn="base" hangingPunct="1">
        <a:spcBef>
          <a:spcPct val="0"/>
        </a:spcBef>
        <a:spcAft>
          <a:spcPct val="0"/>
        </a:spcAft>
        <a:defRPr sz="3200">
          <a:solidFill>
            <a:srgbClr val="0A408C"/>
          </a:solidFill>
          <a:latin typeface="Arial" charset="0"/>
          <a:ea typeface="黑体" pitchFamily="2" charset="-122"/>
        </a:defRPr>
      </a:lvl2pPr>
      <a:lvl3pPr algn="l" rtl="0" eaLnBrk="1" fontAlgn="base" hangingPunct="1">
        <a:spcBef>
          <a:spcPct val="0"/>
        </a:spcBef>
        <a:spcAft>
          <a:spcPct val="0"/>
        </a:spcAft>
        <a:defRPr sz="3200">
          <a:solidFill>
            <a:srgbClr val="0A408C"/>
          </a:solidFill>
          <a:latin typeface="Arial" charset="0"/>
          <a:ea typeface="黑体" pitchFamily="2" charset="-122"/>
        </a:defRPr>
      </a:lvl3pPr>
      <a:lvl4pPr algn="l" rtl="0" eaLnBrk="1" fontAlgn="base" hangingPunct="1">
        <a:spcBef>
          <a:spcPct val="0"/>
        </a:spcBef>
        <a:spcAft>
          <a:spcPct val="0"/>
        </a:spcAft>
        <a:defRPr sz="3200">
          <a:solidFill>
            <a:srgbClr val="0A408C"/>
          </a:solidFill>
          <a:latin typeface="Arial" charset="0"/>
          <a:ea typeface="黑体" pitchFamily="2" charset="-122"/>
        </a:defRPr>
      </a:lvl4pPr>
      <a:lvl5pPr algn="l" rtl="0" eaLnBrk="1" fontAlgn="base" hangingPunct="1">
        <a:spcBef>
          <a:spcPct val="0"/>
        </a:spcBef>
        <a:spcAft>
          <a:spcPct val="0"/>
        </a:spcAft>
        <a:defRPr sz="3200">
          <a:solidFill>
            <a:srgbClr val="0A408C"/>
          </a:solidFill>
          <a:latin typeface="Arial" charset="0"/>
          <a:ea typeface="黑体" pitchFamily="2" charset="-122"/>
        </a:defRPr>
      </a:lvl5pPr>
      <a:lvl6pPr marL="457200" algn="l" rtl="0" eaLnBrk="1" fontAlgn="base" hangingPunct="1">
        <a:spcBef>
          <a:spcPct val="0"/>
        </a:spcBef>
        <a:spcAft>
          <a:spcPct val="0"/>
        </a:spcAft>
        <a:defRPr sz="3200">
          <a:solidFill>
            <a:srgbClr val="0A408C"/>
          </a:solidFill>
          <a:latin typeface="Arial" charset="0"/>
          <a:ea typeface="黑体" pitchFamily="2" charset="-122"/>
        </a:defRPr>
      </a:lvl6pPr>
      <a:lvl7pPr marL="914400" algn="l" rtl="0" eaLnBrk="1" fontAlgn="base" hangingPunct="1">
        <a:spcBef>
          <a:spcPct val="0"/>
        </a:spcBef>
        <a:spcAft>
          <a:spcPct val="0"/>
        </a:spcAft>
        <a:defRPr sz="3200">
          <a:solidFill>
            <a:srgbClr val="0A408C"/>
          </a:solidFill>
          <a:latin typeface="Arial" charset="0"/>
          <a:ea typeface="黑体" pitchFamily="2" charset="-122"/>
        </a:defRPr>
      </a:lvl7pPr>
      <a:lvl8pPr marL="1371600" algn="l" rtl="0" eaLnBrk="1" fontAlgn="base" hangingPunct="1">
        <a:spcBef>
          <a:spcPct val="0"/>
        </a:spcBef>
        <a:spcAft>
          <a:spcPct val="0"/>
        </a:spcAft>
        <a:defRPr sz="3200">
          <a:solidFill>
            <a:srgbClr val="0A408C"/>
          </a:solidFill>
          <a:latin typeface="Arial" charset="0"/>
          <a:ea typeface="黑体" pitchFamily="2" charset="-122"/>
        </a:defRPr>
      </a:lvl8pPr>
      <a:lvl9pPr marL="1828800" algn="l" rtl="0" eaLnBrk="1" fontAlgn="base" hangingPunct="1">
        <a:spcBef>
          <a:spcPct val="0"/>
        </a:spcBef>
        <a:spcAft>
          <a:spcPct val="0"/>
        </a:spcAft>
        <a:defRPr sz="3200">
          <a:solidFill>
            <a:srgbClr val="0A408C"/>
          </a:solidFill>
          <a:latin typeface="Arial" charset="0"/>
          <a:ea typeface="黑体" pitchFamily="2" charset="-122"/>
        </a:defRPr>
      </a:lvl9pPr>
    </p:titleStyle>
    <p:bodyStyle>
      <a:lvl1pPr marL="342900" indent="-342900" algn="l" rtl="0" eaLnBrk="1" fontAlgn="base" hangingPunct="1">
        <a:spcBef>
          <a:spcPct val="20000"/>
        </a:spcBef>
        <a:spcAft>
          <a:spcPct val="0"/>
        </a:spcAft>
        <a:buChar char="•"/>
        <a:defRPr sz="2800">
          <a:solidFill>
            <a:srgbClr val="0A408C"/>
          </a:solidFill>
          <a:latin typeface="+mn-lt"/>
          <a:ea typeface="+mn-ea"/>
          <a:cs typeface="+mn-cs"/>
        </a:defRPr>
      </a:lvl1pPr>
      <a:lvl2pPr marL="742950" indent="-285750" algn="l" rtl="0" eaLnBrk="1" fontAlgn="base" hangingPunct="1">
        <a:spcBef>
          <a:spcPct val="20000"/>
        </a:spcBef>
        <a:spcAft>
          <a:spcPct val="0"/>
        </a:spcAft>
        <a:buChar char="–"/>
        <a:defRPr sz="2400">
          <a:solidFill>
            <a:srgbClr val="0A408C"/>
          </a:solidFill>
          <a:latin typeface="+mn-lt"/>
          <a:ea typeface="+mn-ea"/>
        </a:defRPr>
      </a:lvl2pPr>
      <a:lvl3pPr marL="1143000" indent="-228600" algn="l" rtl="0" eaLnBrk="1" fontAlgn="base" hangingPunct="1">
        <a:spcBef>
          <a:spcPct val="20000"/>
        </a:spcBef>
        <a:spcAft>
          <a:spcPct val="0"/>
        </a:spcAft>
        <a:buChar char="•"/>
        <a:defRPr sz="2000">
          <a:solidFill>
            <a:srgbClr val="0A408C"/>
          </a:solidFill>
          <a:latin typeface="+mn-lt"/>
          <a:ea typeface="+mn-ea"/>
        </a:defRPr>
      </a:lvl3pPr>
      <a:lvl4pPr marL="1600200" indent="-228600" algn="l" rtl="0" eaLnBrk="1" fontAlgn="base" hangingPunct="1">
        <a:spcBef>
          <a:spcPct val="20000"/>
        </a:spcBef>
        <a:spcAft>
          <a:spcPct val="0"/>
        </a:spcAft>
        <a:buChar char="–"/>
        <a:defRPr>
          <a:solidFill>
            <a:srgbClr val="0A408C"/>
          </a:solidFill>
          <a:latin typeface="+mn-lt"/>
          <a:ea typeface="+mn-ea"/>
        </a:defRPr>
      </a:lvl4pPr>
      <a:lvl5pPr marL="2057400" indent="-228600" algn="l" rtl="0" eaLnBrk="1" fontAlgn="base" hangingPunct="1">
        <a:spcBef>
          <a:spcPct val="20000"/>
        </a:spcBef>
        <a:spcAft>
          <a:spcPct val="0"/>
        </a:spcAft>
        <a:buChar char="»"/>
        <a:defRPr>
          <a:solidFill>
            <a:srgbClr val="0A408C"/>
          </a:solidFill>
          <a:latin typeface="+mn-lt"/>
          <a:ea typeface="+mn-ea"/>
        </a:defRPr>
      </a:lvl5pPr>
      <a:lvl6pPr marL="2514600" indent="-228600" algn="l" rtl="0" eaLnBrk="1" fontAlgn="base" hangingPunct="1">
        <a:spcBef>
          <a:spcPct val="20000"/>
        </a:spcBef>
        <a:spcAft>
          <a:spcPct val="0"/>
        </a:spcAft>
        <a:buChar char="»"/>
        <a:defRPr>
          <a:solidFill>
            <a:srgbClr val="0A408C"/>
          </a:solidFill>
          <a:latin typeface="+mn-lt"/>
          <a:ea typeface="+mn-ea"/>
        </a:defRPr>
      </a:lvl6pPr>
      <a:lvl7pPr marL="2971800" indent="-228600" algn="l" rtl="0" eaLnBrk="1" fontAlgn="base" hangingPunct="1">
        <a:spcBef>
          <a:spcPct val="20000"/>
        </a:spcBef>
        <a:spcAft>
          <a:spcPct val="0"/>
        </a:spcAft>
        <a:buChar char="»"/>
        <a:defRPr>
          <a:solidFill>
            <a:srgbClr val="0A408C"/>
          </a:solidFill>
          <a:latin typeface="+mn-lt"/>
          <a:ea typeface="+mn-ea"/>
        </a:defRPr>
      </a:lvl7pPr>
      <a:lvl8pPr marL="3429000" indent="-228600" algn="l" rtl="0" eaLnBrk="1" fontAlgn="base" hangingPunct="1">
        <a:spcBef>
          <a:spcPct val="20000"/>
        </a:spcBef>
        <a:spcAft>
          <a:spcPct val="0"/>
        </a:spcAft>
        <a:buChar char="»"/>
        <a:defRPr>
          <a:solidFill>
            <a:srgbClr val="0A408C"/>
          </a:solidFill>
          <a:latin typeface="+mn-lt"/>
          <a:ea typeface="+mn-ea"/>
        </a:defRPr>
      </a:lvl8pPr>
      <a:lvl9pPr marL="3886200" indent="-228600" algn="l" rtl="0" eaLnBrk="1" fontAlgn="base" hangingPunct="1">
        <a:spcBef>
          <a:spcPct val="20000"/>
        </a:spcBef>
        <a:spcAft>
          <a:spcPct val="0"/>
        </a:spcAft>
        <a:buChar char="»"/>
        <a:defRPr>
          <a:solidFill>
            <a:srgbClr val="0A40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p:txBody>
          <a:bodyPr/>
          <a:lstStyle/>
          <a:p>
            <a:r>
              <a:rPr lang="zh-CN" altLang="en-US" dirty="0" smtClean="0"/>
              <a:t>货币、产出缺口与通胀</a:t>
            </a:r>
            <a:endParaRPr lang="zh-CN" altLang="zh-CN" dirty="0"/>
          </a:p>
        </p:txBody>
      </p:sp>
      <p:sp>
        <p:nvSpPr>
          <p:cNvPr id="37891" name="Rectangle 3"/>
          <p:cNvSpPr>
            <a:spLocks noGrp="1" noChangeArrowheads="1"/>
          </p:cNvSpPr>
          <p:nvPr>
            <p:ph type="subTitle" idx="1"/>
          </p:nvPr>
        </p:nvSpPr>
        <p:spPr/>
        <p:txBody>
          <a:bodyPr/>
          <a:lstStyle/>
          <a:p>
            <a:r>
              <a:rPr lang="zh-CN" altLang="en-US" dirty="0"/>
              <a:t>安信证</a:t>
            </a:r>
            <a:r>
              <a:rPr lang="zh-CN" altLang="en-US" dirty="0" smtClean="0"/>
              <a:t>券</a:t>
            </a:r>
            <a:r>
              <a:rPr lang="zh-CN" altLang="en-US" dirty="0"/>
              <a:t>宏</a:t>
            </a:r>
            <a:r>
              <a:rPr lang="zh-CN" altLang="en-US" dirty="0" smtClean="0"/>
              <a:t>观研究</a:t>
            </a:r>
            <a:endParaRPr lang="zh-CN" altLang="en-US" dirty="0"/>
          </a:p>
          <a:p>
            <a:r>
              <a:rPr lang="en-US" altLang="zh-CN" dirty="0" smtClean="0"/>
              <a:t>2011</a:t>
            </a:r>
            <a:r>
              <a:rPr lang="zh-CN" altLang="en-US" dirty="0" smtClean="0"/>
              <a:t>年</a:t>
            </a:r>
            <a:r>
              <a:rPr lang="en-US" altLang="zh-CN" smtClean="0"/>
              <a:t>10</a:t>
            </a:r>
            <a:r>
              <a:rPr lang="zh-CN" altLang="en-US" smtClean="0"/>
              <a:t>月</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要点提示</a:t>
            </a:r>
            <a:endParaRPr lang="zh-CN" altLang="en-US" sz="2800" dirty="0"/>
          </a:p>
        </p:txBody>
      </p:sp>
      <p:sp>
        <p:nvSpPr>
          <p:cNvPr id="6" name="TextBox 5"/>
          <p:cNvSpPr txBox="1"/>
          <p:nvPr/>
        </p:nvSpPr>
        <p:spPr>
          <a:xfrm>
            <a:off x="500034" y="6215082"/>
            <a:ext cx="3643338" cy="276999"/>
          </a:xfrm>
          <a:prstGeom prst="rect">
            <a:avLst/>
          </a:prstGeom>
          <a:noFill/>
        </p:spPr>
        <p:txBody>
          <a:bodyPr wrap="square" rtlCol="0">
            <a:spAutoFit/>
          </a:bodyPr>
          <a:lstStyle/>
          <a:p>
            <a:r>
              <a:rPr lang="zh-CN" altLang="en-US" sz="1200" dirty="0" smtClean="0">
                <a:latin typeface="Times New Roman" pitchFamily="18" charset="0"/>
                <a:ea typeface="楷体_GB2312" pitchFamily="49" charset="-122"/>
                <a:cs typeface="Times New Roman" pitchFamily="18" charset="0"/>
              </a:rPr>
              <a:t>数据来源：</a:t>
            </a:r>
            <a:r>
              <a:rPr lang="en-US" altLang="zh-CN" sz="1200" dirty="0" smtClean="0">
                <a:latin typeface="Times New Roman" pitchFamily="18" charset="0"/>
                <a:ea typeface="楷体_GB2312" pitchFamily="49" charset="-122"/>
                <a:cs typeface="Times New Roman" pitchFamily="18" charset="0"/>
              </a:rPr>
              <a:t>CEIC</a:t>
            </a:r>
            <a:r>
              <a:rPr lang="zh-CN" altLang="en-US" sz="1200" dirty="0" smtClean="0">
                <a:latin typeface="Times New Roman" pitchFamily="18" charset="0"/>
                <a:ea typeface="楷体_GB2312" pitchFamily="49" charset="-122"/>
                <a:cs typeface="Times New Roman" pitchFamily="18" charset="0"/>
              </a:rPr>
              <a:t>，安信证券</a:t>
            </a:r>
            <a:endParaRPr lang="zh-CN" altLang="en-US" sz="1200" dirty="0">
              <a:latin typeface="Times New Roman" pitchFamily="18" charset="0"/>
              <a:ea typeface="楷体_GB2312" pitchFamily="49" charset="-122"/>
              <a:cs typeface="Times New Roman" pitchFamily="18" charset="0"/>
            </a:endParaRPr>
          </a:p>
        </p:txBody>
      </p:sp>
      <p:sp>
        <p:nvSpPr>
          <p:cNvPr id="5" name="内容占位符 4"/>
          <p:cNvSpPr>
            <a:spLocks noGrp="1"/>
          </p:cNvSpPr>
          <p:nvPr>
            <p:ph idx="1"/>
          </p:nvPr>
        </p:nvSpPr>
        <p:spPr/>
        <p:txBody>
          <a:bodyPr/>
          <a:lstStyle/>
          <a:p>
            <a:pPr>
              <a:buNone/>
            </a:pPr>
            <a:r>
              <a:rPr lang="zh-CN" altLang="en-US" b="1" dirty="0" smtClean="0"/>
              <a:t>货币与通胀之间的关系</a:t>
            </a:r>
            <a:endParaRPr lang="en-US" altLang="zh-CN" b="1" dirty="0" smtClean="0"/>
          </a:p>
          <a:p>
            <a:pPr>
              <a:buNone/>
            </a:pPr>
            <a:r>
              <a:rPr lang="en-US" altLang="zh-CN" sz="2400" dirty="0" smtClean="0"/>
              <a:t>--</a:t>
            </a:r>
            <a:r>
              <a:rPr lang="zh-CN" altLang="en-US" sz="2400" dirty="0" smtClean="0"/>
              <a:t>理论回顾</a:t>
            </a:r>
            <a:endParaRPr lang="en-US" altLang="zh-CN" sz="2400" dirty="0" smtClean="0"/>
          </a:p>
          <a:p>
            <a:pPr>
              <a:buNone/>
            </a:pPr>
            <a:r>
              <a:rPr lang="en-US" altLang="zh-CN" sz="2400" dirty="0" smtClean="0"/>
              <a:t>--</a:t>
            </a:r>
            <a:r>
              <a:rPr lang="zh-CN" altLang="en-US" sz="2400" dirty="0" smtClean="0"/>
              <a:t>实证研究</a:t>
            </a:r>
            <a:endParaRPr lang="en-US" altLang="zh-CN" sz="2400" dirty="0" smtClean="0"/>
          </a:p>
          <a:p>
            <a:pPr>
              <a:buNone/>
            </a:pPr>
            <a:r>
              <a:rPr lang="en-US" altLang="zh-CN" sz="2400" dirty="0" smtClean="0"/>
              <a:t>--</a:t>
            </a:r>
            <a:r>
              <a:rPr lang="zh-CN" altLang="en-US" sz="2400" dirty="0" smtClean="0"/>
              <a:t>基本结论</a:t>
            </a:r>
            <a:endParaRPr lang="en-US" altLang="zh-CN" sz="2400" dirty="0" smtClean="0"/>
          </a:p>
          <a:p>
            <a:pPr>
              <a:buNone/>
            </a:pPr>
            <a:r>
              <a:rPr lang="zh-CN" altLang="en-US" b="1" dirty="0" smtClean="0">
                <a:solidFill>
                  <a:srgbClr val="FF0000"/>
                </a:solidFill>
              </a:rPr>
              <a:t>产出缺口与通胀的关系</a:t>
            </a:r>
            <a:endParaRPr lang="en-US" altLang="zh-CN" b="1" dirty="0" smtClean="0">
              <a:solidFill>
                <a:srgbClr val="FF0000"/>
              </a:solidFill>
            </a:endParaRPr>
          </a:p>
          <a:p>
            <a:pPr>
              <a:buNone/>
            </a:pPr>
            <a:r>
              <a:rPr lang="en-US" altLang="zh-CN" sz="2400" dirty="0" smtClean="0"/>
              <a:t>--</a:t>
            </a:r>
            <a:r>
              <a:rPr lang="zh-CN" altLang="en-US" sz="2400" dirty="0" smtClean="0"/>
              <a:t>产出缺口与通胀概述</a:t>
            </a:r>
            <a:endParaRPr lang="en-US" altLang="zh-CN" sz="2400" dirty="0" smtClean="0"/>
          </a:p>
          <a:p>
            <a:pPr>
              <a:buNone/>
            </a:pPr>
            <a:r>
              <a:rPr lang="en-US" altLang="zh-CN" sz="2400" dirty="0" smtClean="0"/>
              <a:t>--</a:t>
            </a:r>
            <a:r>
              <a:rPr lang="zh-CN" altLang="en-US" sz="2400" dirty="0" smtClean="0"/>
              <a:t>价格粘性理论</a:t>
            </a:r>
            <a:endParaRPr lang="en-US" altLang="zh-CN" sz="2400" dirty="0" smtClean="0"/>
          </a:p>
          <a:p>
            <a:pPr>
              <a:buNone/>
            </a:pPr>
            <a:r>
              <a:rPr lang="en-US" altLang="zh-CN" sz="2400" dirty="0" smtClean="0"/>
              <a:t>--</a:t>
            </a:r>
            <a:r>
              <a:rPr lang="zh-CN" altLang="en-US" sz="2400" dirty="0" smtClean="0"/>
              <a:t>货币与产出缺口的关系</a:t>
            </a:r>
            <a:endParaRPr lang="en-US" altLang="zh-CN" sz="2400" dirty="0" smtClean="0"/>
          </a:p>
          <a:p>
            <a:pPr>
              <a:buNone/>
            </a:pPr>
            <a:r>
              <a:rPr lang="en-US" altLang="zh-CN" sz="2400" dirty="0" smtClean="0"/>
              <a:t>--</a:t>
            </a:r>
            <a:r>
              <a:rPr lang="zh-CN" altLang="en-US" sz="2400" dirty="0" smtClean="0"/>
              <a:t>产出缺口预测通胀在中国的适用性</a:t>
            </a:r>
            <a:endParaRPr lang="en-US" altLang="zh-CN"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产出缺口与通胀概述</a:t>
            </a:r>
            <a:endParaRPr lang="zh-CN" altLang="en-US" sz="2800" dirty="0"/>
          </a:p>
        </p:txBody>
      </p:sp>
      <p:sp>
        <p:nvSpPr>
          <p:cNvPr id="6" name="TextBox 5"/>
          <p:cNvSpPr txBox="1"/>
          <p:nvPr/>
        </p:nvSpPr>
        <p:spPr>
          <a:xfrm>
            <a:off x="500034" y="6215082"/>
            <a:ext cx="3643338" cy="276999"/>
          </a:xfrm>
          <a:prstGeom prst="rect">
            <a:avLst/>
          </a:prstGeom>
          <a:noFill/>
        </p:spPr>
        <p:txBody>
          <a:bodyPr wrap="square" rtlCol="0">
            <a:spAutoFit/>
          </a:bodyPr>
          <a:lstStyle/>
          <a:p>
            <a:r>
              <a:rPr lang="zh-CN" altLang="en-US" sz="1200" dirty="0" smtClean="0">
                <a:latin typeface="Times New Roman" pitchFamily="18" charset="0"/>
                <a:ea typeface="楷体_GB2312" pitchFamily="49" charset="-122"/>
                <a:cs typeface="Times New Roman" pitchFamily="18" charset="0"/>
              </a:rPr>
              <a:t>数据来源：</a:t>
            </a:r>
            <a:r>
              <a:rPr lang="en-US" altLang="zh-CN" sz="1200" dirty="0" smtClean="0">
                <a:latin typeface="Times New Roman" pitchFamily="18" charset="0"/>
                <a:ea typeface="楷体_GB2312" pitchFamily="49" charset="-122"/>
                <a:cs typeface="Times New Roman" pitchFamily="18" charset="0"/>
              </a:rPr>
              <a:t>CEIC</a:t>
            </a:r>
            <a:r>
              <a:rPr lang="zh-CN" altLang="en-US" sz="1200" dirty="0" smtClean="0">
                <a:latin typeface="Times New Roman" pitchFamily="18" charset="0"/>
                <a:ea typeface="楷体_GB2312" pitchFamily="49" charset="-122"/>
                <a:cs typeface="Times New Roman" pitchFamily="18" charset="0"/>
              </a:rPr>
              <a:t>，安信证券</a:t>
            </a:r>
            <a:endParaRPr lang="zh-CN" altLang="en-US" sz="1200" dirty="0">
              <a:latin typeface="Times New Roman" pitchFamily="18" charset="0"/>
              <a:ea typeface="楷体_GB2312" pitchFamily="49" charset="-122"/>
              <a:cs typeface="Times New Roman" pitchFamily="18" charset="0"/>
            </a:endParaRPr>
          </a:p>
        </p:txBody>
      </p:sp>
      <p:sp>
        <p:nvSpPr>
          <p:cNvPr id="5" name="内容占位符 4"/>
          <p:cNvSpPr>
            <a:spLocks noGrp="1"/>
          </p:cNvSpPr>
          <p:nvPr>
            <p:ph idx="1"/>
          </p:nvPr>
        </p:nvSpPr>
        <p:spPr/>
        <p:txBody>
          <a:bodyPr/>
          <a:lstStyle/>
          <a:p>
            <a:pPr>
              <a:buFont typeface="Wingdings" pitchFamily="2" charset="2"/>
              <a:buChar char="Ø"/>
            </a:pPr>
            <a:r>
              <a:rPr lang="zh-CN" altLang="en-US" dirty="0" smtClean="0"/>
              <a:t>菲利普斯曲线</a:t>
            </a:r>
            <a:endParaRPr lang="en-US" altLang="zh-CN" dirty="0" smtClean="0"/>
          </a:p>
          <a:p>
            <a:pPr>
              <a:buNone/>
            </a:pPr>
            <a:r>
              <a:rPr lang="en-US" altLang="zh-CN" dirty="0" smtClean="0"/>
              <a:t>--</a:t>
            </a:r>
            <a:r>
              <a:rPr lang="zh-CN" altLang="en-US" dirty="0" smtClean="0"/>
              <a:t>通胀与失业之间存在替代关系</a:t>
            </a:r>
            <a:endParaRPr lang="en-US" altLang="zh-CN" dirty="0" smtClean="0"/>
          </a:p>
          <a:p>
            <a:pPr>
              <a:buNone/>
            </a:pPr>
            <a:r>
              <a:rPr lang="en-US" altLang="zh-CN" dirty="0" smtClean="0"/>
              <a:t>--70</a:t>
            </a:r>
            <a:r>
              <a:rPr lang="zh-CN" altLang="en-US" dirty="0" smtClean="0"/>
              <a:t>年代“滞涨”，替代关系不复存在</a:t>
            </a:r>
            <a:endParaRPr lang="en-US" altLang="zh-CN" dirty="0" smtClean="0"/>
          </a:p>
          <a:p>
            <a:pPr>
              <a:buNone/>
            </a:pPr>
            <a:r>
              <a:rPr lang="en-US" altLang="zh-CN" dirty="0" smtClean="0"/>
              <a:t>--</a:t>
            </a:r>
            <a:r>
              <a:rPr lang="zh-CN" altLang="en-US" dirty="0" smtClean="0"/>
              <a:t>弗里德曼、菲尔普斯提出自然失业率概念。当期失业率对自然失业率的偏离与通胀之间存在负向相关关系</a:t>
            </a:r>
            <a:endParaRPr lang="en-US" altLang="zh-CN" dirty="0" smtClean="0"/>
          </a:p>
          <a:p>
            <a:pPr>
              <a:buFont typeface="Wingdings" pitchFamily="2" charset="2"/>
              <a:buChar char="Ø"/>
            </a:pPr>
            <a:r>
              <a:rPr lang="zh-CN" altLang="en-US" dirty="0" smtClean="0"/>
              <a:t>新凯恩斯菲利普斯曲线</a:t>
            </a:r>
            <a:endParaRPr lang="en-US" altLang="zh-CN" dirty="0" smtClean="0"/>
          </a:p>
          <a:p>
            <a:pPr>
              <a:buNone/>
            </a:pPr>
            <a:r>
              <a:rPr lang="en-US" altLang="zh-CN" dirty="0" smtClean="0"/>
              <a:t>--</a:t>
            </a:r>
            <a:r>
              <a:rPr lang="zh-CN" altLang="en-US" dirty="0" smtClean="0"/>
              <a:t>在价格粘性的假设下，通过厂商与居民最优化的生产、消费行为，推导出的通货膨胀、产出缺口与短期通货膨胀预期之间的动态调整路径。</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价格粘性</a:t>
            </a:r>
            <a:endParaRPr lang="zh-CN" altLang="en-US" sz="2800" dirty="0"/>
          </a:p>
        </p:txBody>
      </p:sp>
      <p:sp>
        <p:nvSpPr>
          <p:cNvPr id="5" name="内容占位符 4"/>
          <p:cNvSpPr>
            <a:spLocks noGrp="1"/>
          </p:cNvSpPr>
          <p:nvPr>
            <p:ph idx="1"/>
          </p:nvPr>
        </p:nvSpPr>
        <p:spPr/>
        <p:txBody>
          <a:bodyPr/>
          <a:lstStyle/>
          <a:p>
            <a:r>
              <a:rPr lang="zh-CN" altLang="en-US" dirty="0" smtClean="0"/>
              <a:t>所谓价格粘性，是指物价水平不能随着总需求的变动而迅速变化。</a:t>
            </a:r>
            <a:endParaRPr lang="en-US" altLang="zh-CN" dirty="0" smtClean="0"/>
          </a:p>
          <a:p>
            <a:r>
              <a:rPr lang="zh-CN" altLang="en-US" dirty="0" smtClean="0"/>
              <a:t>价格粘性的理论基础</a:t>
            </a:r>
            <a:endParaRPr lang="en-US" altLang="zh-CN" dirty="0" smtClean="0"/>
          </a:p>
          <a:p>
            <a:pPr marL="514350" indent="-514350">
              <a:buFont typeface="+mj-ea"/>
              <a:buAutoNum type="circleNumDbPlain"/>
            </a:pPr>
            <a:r>
              <a:rPr lang="zh-CN" altLang="en-US" dirty="0" smtClean="0"/>
              <a:t> 交错调整价格模型</a:t>
            </a:r>
            <a:endParaRPr lang="en-US" altLang="zh-CN" dirty="0" smtClean="0"/>
          </a:p>
          <a:p>
            <a:pPr marL="514350" indent="-514350">
              <a:buFont typeface="+mj-ea"/>
              <a:buAutoNum type="circleNumDbPlain"/>
            </a:pPr>
            <a:r>
              <a:rPr lang="zh-CN" altLang="en-US" dirty="0" smtClean="0"/>
              <a:t>企业调整价格有一定的成本，只有当改变价格带来的边际收益大于调整价格发生的边际成本时，企业才会调整价格</a:t>
            </a:r>
            <a:endParaRPr lang="en-US" altLang="zh-CN" dirty="0" smtClean="0"/>
          </a:p>
          <a:p>
            <a:pPr marL="514350" indent="-514350">
              <a:buFont typeface="Arial" pitchFamily="34" charset="0"/>
              <a:buChar char="•"/>
            </a:pPr>
            <a:r>
              <a:rPr lang="zh-CN" altLang="en-US" dirty="0" smtClean="0"/>
              <a:t>实证研究</a:t>
            </a:r>
            <a:endParaRPr lang="en-US" altLang="zh-CN" dirty="0" smtClean="0"/>
          </a:p>
          <a:p>
            <a:pPr marL="514350" indent="-514350">
              <a:buNone/>
            </a:pPr>
            <a:r>
              <a:rPr lang="en-US" altLang="zh-CN" dirty="0" smtClean="0"/>
              <a:t>     Blinder(1991),Taylor(1999),</a:t>
            </a:r>
            <a:r>
              <a:rPr lang="en-US" dirty="0" smtClean="0"/>
              <a:t> </a:t>
            </a:r>
            <a:r>
              <a:rPr lang="en-US" dirty="0" err="1" smtClean="0"/>
              <a:t>Aucremanne</a:t>
            </a:r>
            <a:r>
              <a:rPr lang="zh-CN" altLang="en-US" dirty="0" smtClean="0"/>
              <a:t>和</a:t>
            </a:r>
            <a:r>
              <a:rPr lang="en-US" dirty="0" err="1" smtClean="0"/>
              <a:t>Dhyne</a:t>
            </a:r>
            <a:r>
              <a:rPr lang="en-US" dirty="0" smtClean="0"/>
              <a:t>(2004)</a:t>
            </a:r>
            <a:r>
              <a:rPr lang="zh-CN" altLang="en-US" dirty="0" smtClean="0"/>
              <a:t>等。</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价格粘性</a:t>
            </a:r>
            <a:endParaRPr lang="zh-CN" altLang="en-US" sz="2800" dirty="0"/>
          </a:p>
        </p:txBody>
      </p:sp>
      <p:sp>
        <p:nvSpPr>
          <p:cNvPr id="5" name="内容占位符 4"/>
          <p:cNvSpPr>
            <a:spLocks noGrp="1"/>
          </p:cNvSpPr>
          <p:nvPr>
            <p:ph idx="1"/>
          </p:nvPr>
        </p:nvSpPr>
        <p:spPr/>
        <p:txBody>
          <a:bodyPr/>
          <a:lstStyle/>
          <a:p>
            <a:r>
              <a:rPr lang="zh-CN" altLang="en-US" dirty="0" smtClean="0"/>
              <a:t>价格粘性的意义及其重要性</a:t>
            </a:r>
            <a:endParaRPr lang="en-US" altLang="zh-CN" dirty="0" smtClean="0"/>
          </a:p>
          <a:p>
            <a:pPr>
              <a:buFont typeface="Wingdings" pitchFamily="2" charset="2"/>
              <a:buChar char="ü"/>
            </a:pPr>
            <a:r>
              <a:rPr lang="zh-CN" altLang="en-US" sz="1800" dirty="0" smtClean="0"/>
              <a:t>新凯恩斯主义模型的基本假设</a:t>
            </a:r>
            <a:endParaRPr lang="en-US" altLang="zh-CN" sz="1800" dirty="0" smtClean="0"/>
          </a:p>
          <a:p>
            <a:pPr>
              <a:buFont typeface="Wingdings" pitchFamily="2" charset="2"/>
              <a:buChar char="ü"/>
            </a:pPr>
            <a:endParaRPr lang="en-US" altLang="zh-CN" sz="1800" dirty="0" smtClean="0"/>
          </a:p>
          <a:p>
            <a:pPr>
              <a:buFont typeface="Wingdings" pitchFamily="2" charset="2"/>
              <a:buChar char="ü"/>
            </a:pPr>
            <a:r>
              <a:rPr lang="zh-CN" altLang="en-US" sz="1800" dirty="0" smtClean="0"/>
              <a:t>价格粘性的存在本质上是为了节约交易成本。同质化、标准化的商品交易成本比较低，价格粘性比较小；而非同质化、非标准化的商品交易成本比较高，价格粘性也相应的比较高。</a:t>
            </a:r>
            <a:endParaRPr lang="en-US" altLang="zh-CN" sz="1800" dirty="0" smtClean="0"/>
          </a:p>
          <a:p>
            <a:pPr>
              <a:buNone/>
            </a:pPr>
            <a:endParaRPr lang="en-US" altLang="zh-CN" sz="1800" dirty="0" smtClean="0"/>
          </a:p>
          <a:p>
            <a:pPr>
              <a:buFont typeface="Wingdings" pitchFamily="2" charset="2"/>
              <a:buChar char="ü"/>
            </a:pPr>
            <a:r>
              <a:rPr lang="zh-CN" altLang="en-US" sz="1800" dirty="0" smtClean="0"/>
              <a:t>粮食、石油等大宗商品属于同质化商品，交易成本低，几乎不存在价格粘性；而其他工业品如冰箱、彩电等产品是不同质的，品牌质量差异较大，达成交易的谈判成本较高，价格粘性也较大</a:t>
            </a:r>
            <a:endParaRPr lang="en-US" altLang="zh-CN" sz="1800" dirty="0" smtClean="0"/>
          </a:p>
          <a:p>
            <a:pPr>
              <a:buNone/>
            </a:pPr>
            <a:endParaRPr lang="en-US" altLang="zh-CN" sz="1800" dirty="0" smtClean="0"/>
          </a:p>
          <a:p>
            <a:pPr>
              <a:buFont typeface="Wingdings" pitchFamily="2" charset="2"/>
              <a:buChar char="ü"/>
            </a:pPr>
            <a:r>
              <a:rPr lang="zh-CN" altLang="en-US" sz="1800" dirty="0" smtClean="0"/>
              <a:t>只有存在价格粘性，产出缺口才能预测通胀。如果市场即时出清，产出缺口对通胀没有预测能力。一旦某种商品的需求大于供给，也就是说存在产出缺口的情况下，这种商品将会在未来涨价。于是，当我们观察到产出缺口时，就能预测未来价格走势。</a:t>
            </a:r>
          </a:p>
          <a:p>
            <a:pPr>
              <a:buNone/>
            </a:pPr>
            <a:endParaRPr lang="en-US" altLang="zh-CN" sz="1800" dirty="0" smtClean="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货币与产出缺口的联系</a:t>
            </a:r>
            <a:endParaRPr lang="zh-CN" altLang="en-US" sz="2800" dirty="0"/>
          </a:p>
        </p:txBody>
      </p:sp>
      <p:sp>
        <p:nvSpPr>
          <p:cNvPr id="5" name="内容占位符 4"/>
          <p:cNvSpPr>
            <a:spLocks noGrp="1"/>
          </p:cNvSpPr>
          <p:nvPr>
            <p:ph idx="1"/>
          </p:nvPr>
        </p:nvSpPr>
        <p:spPr/>
        <p:txBody>
          <a:bodyPr/>
          <a:lstStyle/>
          <a:p>
            <a:r>
              <a:rPr lang="zh-CN" altLang="en-US" b="1" dirty="0" smtClean="0">
                <a:solidFill>
                  <a:srgbClr val="FF0000"/>
                </a:solidFill>
              </a:rPr>
              <a:t>在长期</a:t>
            </a:r>
            <a:r>
              <a:rPr lang="zh-CN" altLang="en-US" dirty="0" smtClean="0"/>
              <a:t>，总需求总是围绕潜在产出波动，平均来看，产出缺口为零，长期价格粘性也是不存在的。从这个意义上来讲，货币冲击不能导致长期潜在产出增加，从而只能导致最终物价上涨；因此，货币在长期是中性的。</a:t>
            </a:r>
          </a:p>
          <a:p>
            <a:r>
              <a:rPr lang="zh-CN" altLang="en-US" b="1" dirty="0" smtClean="0">
                <a:solidFill>
                  <a:srgbClr val="FF0000"/>
                </a:solidFill>
              </a:rPr>
              <a:t>在短期</a:t>
            </a:r>
            <a:r>
              <a:rPr lang="zh-CN" altLang="en-US" dirty="0" smtClean="0"/>
              <a:t>，货币冲击导致总需求波动，由于潜在产出是稳定的，从而产生产出缺口。在价格粘性的条件下，产出缺口的存在不会立刻导致物价水平波动。因此，货币冲击在短期会导致产出波动，而不会导致物价波动，即是说，货币在短期是非中性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产出缺口在中国的适用性</a:t>
            </a:r>
            <a:endParaRPr lang="zh-CN" altLang="en-US" sz="2800" dirty="0"/>
          </a:p>
        </p:txBody>
      </p:sp>
      <p:sp>
        <p:nvSpPr>
          <p:cNvPr id="6" name="TextBox 5"/>
          <p:cNvSpPr txBox="1"/>
          <p:nvPr/>
        </p:nvSpPr>
        <p:spPr>
          <a:xfrm>
            <a:off x="500034" y="6215082"/>
            <a:ext cx="3643338" cy="276999"/>
          </a:xfrm>
          <a:prstGeom prst="rect">
            <a:avLst/>
          </a:prstGeom>
          <a:noFill/>
        </p:spPr>
        <p:txBody>
          <a:bodyPr wrap="square" rtlCol="0">
            <a:spAutoFit/>
          </a:bodyPr>
          <a:lstStyle/>
          <a:p>
            <a:r>
              <a:rPr lang="zh-CN" altLang="en-US" sz="1200" dirty="0" smtClean="0">
                <a:latin typeface="Times New Roman" pitchFamily="18" charset="0"/>
                <a:ea typeface="楷体_GB2312" pitchFamily="49" charset="-122"/>
                <a:cs typeface="Times New Roman" pitchFamily="18" charset="0"/>
              </a:rPr>
              <a:t>数据来源：</a:t>
            </a:r>
            <a:r>
              <a:rPr lang="en-US" altLang="zh-CN" sz="1200" dirty="0" smtClean="0">
                <a:latin typeface="Times New Roman" pitchFamily="18" charset="0"/>
                <a:ea typeface="楷体_GB2312" pitchFamily="49" charset="-122"/>
                <a:cs typeface="Times New Roman" pitchFamily="18" charset="0"/>
              </a:rPr>
              <a:t>CEIC</a:t>
            </a:r>
            <a:r>
              <a:rPr lang="zh-CN" altLang="en-US" sz="1200" dirty="0" smtClean="0">
                <a:latin typeface="Times New Roman" pitchFamily="18" charset="0"/>
                <a:ea typeface="楷体_GB2312" pitchFamily="49" charset="-122"/>
                <a:cs typeface="Times New Roman" pitchFamily="18" charset="0"/>
              </a:rPr>
              <a:t>，安信证券</a:t>
            </a:r>
            <a:endParaRPr lang="zh-CN" altLang="en-US" sz="1200" dirty="0">
              <a:latin typeface="Times New Roman" pitchFamily="18" charset="0"/>
              <a:ea typeface="楷体_GB2312" pitchFamily="49" charset="-122"/>
              <a:cs typeface="Times New Roman" pitchFamily="18" charset="0"/>
            </a:endParaRPr>
          </a:p>
        </p:txBody>
      </p:sp>
      <p:graphicFrame>
        <p:nvGraphicFramePr>
          <p:cNvPr id="7" name="内容占位符 6"/>
          <p:cNvGraphicFramePr>
            <a:graphicFrameLocks noGrp="1"/>
          </p:cNvGraphicFramePr>
          <p:nvPr>
            <p:ph idx="1"/>
          </p:nvPr>
        </p:nvGraphicFramePr>
        <p:xfrm>
          <a:off x="457200" y="1285860"/>
          <a:ext cx="8229600" cy="495142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产出缺口在中国的适用性</a:t>
            </a:r>
            <a:endParaRPr lang="zh-CN" altLang="en-US" sz="2800" dirty="0"/>
          </a:p>
        </p:txBody>
      </p:sp>
      <p:sp>
        <p:nvSpPr>
          <p:cNvPr id="6" name="TextBox 5"/>
          <p:cNvSpPr txBox="1"/>
          <p:nvPr/>
        </p:nvSpPr>
        <p:spPr>
          <a:xfrm>
            <a:off x="500034" y="6215082"/>
            <a:ext cx="3643338" cy="276999"/>
          </a:xfrm>
          <a:prstGeom prst="rect">
            <a:avLst/>
          </a:prstGeom>
          <a:noFill/>
        </p:spPr>
        <p:txBody>
          <a:bodyPr wrap="square" rtlCol="0">
            <a:spAutoFit/>
          </a:bodyPr>
          <a:lstStyle/>
          <a:p>
            <a:r>
              <a:rPr lang="zh-CN" altLang="en-US" sz="1200" dirty="0" smtClean="0">
                <a:latin typeface="Times New Roman" pitchFamily="18" charset="0"/>
                <a:ea typeface="楷体_GB2312" pitchFamily="49" charset="-122"/>
                <a:cs typeface="Times New Roman" pitchFamily="18" charset="0"/>
              </a:rPr>
              <a:t>数据来源：</a:t>
            </a:r>
            <a:r>
              <a:rPr lang="en-US" altLang="zh-CN" sz="1200" dirty="0" smtClean="0">
                <a:latin typeface="Times New Roman" pitchFamily="18" charset="0"/>
                <a:ea typeface="楷体_GB2312" pitchFamily="49" charset="-122"/>
                <a:cs typeface="Times New Roman" pitchFamily="18" charset="0"/>
              </a:rPr>
              <a:t>CEIC</a:t>
            </a:r>
            <a:r>
              <a:rPr lang="zh-CN" altLang="en-US" sz="1200" dirty="0" smtClean="0">
                <a:latin typeface="Times New Roman" pitchFamily="18" charset="0"/>
                <a:ea typeface="楷体_GB2312" pitchFamily="49" charset="-122"/>
                <a:cs typeface="Times New Roman" pitchFamily="18" charset="0"/>
              </a:rPr>
              <a:t>，安信证券</a:t>
            </a:r>
            <a:endParaRPr lang="zh-CN" altLang="en-US" sz="1200" dirty="0">
              <a:latin typeface="Times New Roman" pitchFamily="18" charset="0"/>
              <a:ea typeface="楷体_GB2312" pitchFamily="49" charset="-122"/>
              <a:cs typeface="Times New Roman" pitchFamily="18" charset="0"/>
            </a:endParaRPr>
          </a:p>
        </p:txBody>
      </p:sp>
      <p:sp>
        <p:nvSpPr>
          <p:cNvPr id="5" name="内容占位符 4"/>
          <p:cNvSpPr>
            <a:spLocks noGrp="1"/>
          </p:cNvSpPr>
          <p:nvPr>
            <p:ph idx="1"/>
          </p:nvPr>
        </p:nvSpPr>
        <p:spPr/>
        <p:txBody>
          <a:bodyPr/>
          <a:lstStyle/>
          <a:p>
            <a:r>
              <a:rPr lang="zh-CN" altLang="en-US" sz="2000" dirty="0" smtClean="0"/>
              <a:t>中国通胀主要是食品价格波动驱动的，食品如粮食、猪肉标准化程度高，不存在广泛的价格粘性，产出缺口预测通胀缺乏理论基础</a:t>
            </a:r>
            <a:endParaRPr lang="en-US" altLang="zh-CN" sz="2000" dirty="0" smtClean="0"/>
          </a:p>
          <a:p>
            <a:r>
              <a:rPr lang="zh-CN" altLang="en-US" sz="2000" dirty="0" smtClean="0"/>
              <a:t>中国的要素禀赋与西方成熟经济体有很大不同。西方国家经历长期发展，人均资本存量明显高于我国，而劳动力短缺是限制其经济扩张的主要制约因素。因此，西方国家的产出缺口的波动总是与劳动力市场的松紧紧密相连的。但是，制约中国经济增长的因素并不是劳动力，而是资本存量。</a:t>
            </a:r>
            <a:endParaRPr lang="en-US" altLang="zh-CN" sz="2000" dirty="0" smtClean="0"/>
          </a:p>
          <a:p>
            <a:r>
              <a:rPr lang="zh-CN" altLang="en-US" sz="2000" dirty="0" smtClean="0"/>
              <a:t>过去二十年，中国经济过热总是伴随着煤、电、油、运等价格的快速上涨。事实上，随着固定资本投资的增加，经济中的短板（如煤、电、油、运）都能得到弥补，因而中国的潜在产出的增长速度也是随着固定资本形成的波动而波动的。由于资本品（如煤，油等商品）领域价格粘性不像劳动力市场那样显著，利用资本品的缺口来预测通胀也是缺乏理论基础的。</a:t>
            </a:r>
          </a:p>
          <a:p>
            <a:r>
              <a:rPr lang="zh-CN" altLang="en-US" sz="2000" dirty="0" smtClean="0"/>
              <a:t>利用产出缺口预测中国通货膨胀形势是缺乏严密的理论基础的，也是难以达到理想效果的。</a:t>
            </a:r>
          </a:p>
          <a:p>
            <a:endParaRPr lang="zh-CN" altLang="en-US" sz="2000"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528638" y="1268413"/>
            <a:ext cx="8220075" cy="4968875"/>
          </a:xfrm>
        </p:spPr>
        <p:txBody>
          <a:bodyPr/>
          <a:lstStyle/>
          <a:p>
            <a:endParaRPr lang="en-US" altLang="zh-CN" dirty="0"/>
          </a:p>
          <a:p>
            <a:endParaRPr lang="en-US" altLang="zh-CN" dirty="0"/>
          </a:p>
          <a:p>
            <a:pPr algn="ctr">
              <a:buFontTx/>
              <a:buNone/>
            </a:pPr>
            <a:r>
              <a:rPr lang="en-US" altLang="zh-CN" sz="6600" dirty="0"/>
              <a:t>   </a:t>
            </a:r>
            <a:r>
              <a:rPr lang="zh-CN" altLang="en-US" sz="6600" dirty="0" smtClean="0"/>
              <a:t>谢谢</a:t>
            </a:r>
            <a:r>
              <a:rPr lang="zh-CN" altLang="en-US" sz="6600" dirty="0"/>
              <a:t>！</a:t>
            </a:r>
          </a:p>
          <a:p>
            <a:pPr algn="ctr">
              <a:buFontTx/>
              <a:buNone/>
            </a:pPr>
            <a:endParaRPr lang="zh-CN"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要点提示</a:t>
            </a:r>
            <a:endParaRPr lang="zh-CN" altLang="en-US" sz="2800" dirty="0"/>
          </a:p>
        </p:txBody>
      </p:sp>
      <p:sp>
        <p:nvSpPr>
          <p:cNvPr id="5" name="内容占位符 4"/>
          <p:cNvSpPr>
            <a:spLocks noGrp="1"/>
          </p:cNvSpPr>
          <p:nvPr>
            <p:ph idx="1"/>
          </p:nvPr>
        </p:nvSpPr>
        <p:spPr/>
        <p:txBody>
          <a:bodyPr/>
          <a:lstStyle/>
          <a:p>
            <a:pPr>
              <a:buNone/>
            </a:pPr>
            <a:r>
              <a:rPr lang="zh-CN" altLang="en-US" b="1" dirty="0" smtClean="0"/>
              <a:t>货币与通胀之间的关系</a:t>
            </a:r>
            <a:endParaRPr lang="en-US" altLang="zh-CN" b="1" dirty="0" smtClean="0"/>
          </a:p>
          <a:p>
            <a:pPr>
              <a:buNone/>
            </a:pPr>
            <a:r>
              <a:rPr lang="en-US" altLang="zh-CN" sz="2400" dirty="0" smtClean="0"/>
              <a:t>--</a:t>
            </a:r>
            <a:r>
              <a:rPr lang="zh-CN" altLang="en-US" sz="2400" dirty="0" smtClean="0"/>
              <a:t>理论回顾</a:t>
            </a:r>
            <a:endParaRPr lang="en-US" altLang="zh-CN" sz="2400" dirty="0" smtClean="0"/>
          </a:p>
          <a:p>
            <a:pPr>
              <a:buNone/>
            </a:pPr>
            <a:r>
              <a:rPr lang="en-US" altLang="zh-CN" sz="2400" dirty="0" smtClean="0"/>
              <a:t>--</a:t>
            </a:r>
            <a:r>
              <a:rPr lang="zh-CN" altLang="en-US" sz="2400" dirty="0" smtClean="0"/>
              <a:t>实证研究</a:t>
            </a:r>
            <a:endParaRPr lang="en-US" altLang="zh-CN" sz="2400" dirty="0" smtClean="0"/>
          </a:p>
          <a:p>
            <a:pPr>
              <a:buNone/>
            </a:pPr>
            <a:r>
              <a:rPr lang="en-US" altLang="zh-CN" sz="2400" dirty="0" smtClean="0"/>
              <a:t>--</a:t>
            </a:r>
            <a:r>
              <a:rPr lang="zh-CN" altLang="en-US" sz="2400" dirty="0" smtClean="0"/>
              <a:t>基本结论</a:t>
            </a:r>
            <a:endParaRPr lang="en-US" altLang="zh-CN" sz="2400" dirty="0" smtClean="0"/>
          </a:p>
          <a:p>
            <a:pPr>
              <a:buNone/>
            </a:pPr>
            <a:r>
              <a:rPr lang="zh-CN" altLang="en-US" b="1" dirty="0" smtClean="0"/>
              <a:t>产出缺口与通胀的关系</a:t>
            </a:r>
            <a:endParaRPr lang="en-US" altLang="zh-CN" b="1" dirty="0" smtClean="0"/>
          </a:p>
          <a:p>
            <a:pPr>
              <a:buNone/>
            </a:pPr>
            <a:r>
              <a:rPr lang="en-US" altLang="zh-CN" sz="2400" dirty="0" smtClean="0"/>
              <a:t>--</a:t>
            </a:r>
            <a:r>
              <a:rPr lang="zh-CN" altLang="en-US" sz="2400" dirty="0" smtClean="0"/>
              <a:t>产出缺口与通胀概述</a:t>
            </a:r>
            <a:endParaRPr lang="en-US" altLang="zh-CN" sz="2400" dirty="0" smtClean="0"/>
          </a:p>
          <a:p>
            <a:pPr>
              <a:buNone/>
            </a:pPr>
            <a:r>
              <a:rPr lang="en-US" altLang="zh-CN" sz="2400" dirty="0" smtClean="0"/>
              <a:t>--</a:t>
            </a:r>
            <a:r>
              <a:rPr lang="zh-CN" altLang="en-US" sz="2400" dirty="0" smtClean="0"/>
              <a:t>价格粘性理论</a:t>
            </a:r>
            <a:endParaRPr lang="en-US" altLang="zh-CN" sz="2400" dirty="0" smtClean="0"/>
          </a:p>
          <a:p>
            <a:pPr>
              <a:buNone/>
            </a:pPr>
            <a:r>
              <a:rPr lang="en-US" altLang="zh-CN" sz="2400" dirty="0" smtClean="0"/>
              <a:t>--</a:t>
            </a:r>
            <a:r>
              <a:rPr lang="zh-CN" altLang="en-US" sz="2400" dirty="0" smtClean="0"/>
              <a:t>货币与产出缺口的关系</a:t>
            </a:r>
            <a:endParaRPr lang="en-US" altLang="zh-CN" sz="2400" dirty="0" smtClean="0"/>
          </a:p>
          <a:p>
            <a:pPr>
              <a:buNone/>
            </a:pPr>
            <a:r>
              <a:rPr lang="en-US" altLang="zh-CN" sz="2400" dirty="0" smtClean="0"/>
              <a:t>--</a:t>
            </a:r>
            <a:r>
              <a:rPr lang="zh-CN" altLang="en-US" sz="2400" dirty="0" smtClean="0"/>
              <a:t>产出缺口预测通胀在中国的适用性</a:t>
            </a:r>
            <a:endParaRPr lang="en-US" altLang="zh-CN"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理论回顾</a:t>
            </a:r>
            <a:endParaRPr lang="zh-CN" altLang="en-US" sz="2800" dirty="0"/>
          </a:p>
        </p:txBody>
      </p:sp>
      <p:sp>
        <p:nvSpPr>
          <p:cNvPr id="5" name="内容占位符 4"/>
          <p:cNvSpPr>
            <a:spLocks noGrp="1"/>
          </p:cNvSpPr>
          <p:nvPr>
            <p:ph idx="1"/>
          </p:nvPr>
        </p:nvSpPr>
        <p:spPr/>
        <p:txBody>
          <a:bodyPr/>
          <a:lstStyle/>
          <a:p>
            <a:r>
              <a:rPr lang="zh-CN" altLang="en-US" dirty="0" smtClean="0"/>
              <a:t>弗里德曼：通货膨胀无论何时何地都是一种货币现象</a:t>
            </a:r>
            <a:endParaRPr lang="en-US" altLang="zh-CN" dirty="0" smtClean="0"/>
          </a:p>
          <a:p>
            <a:r>
              <a:rPr lang="zh-CN" altLang="en-US" dirty="0" smtClean="0"/>
              <a:t>货币数量方程</a:t>
            </a:r>
            <a:endParaRPr lang="en-US" altLang="zh-CN" dirty="0" smtClean="0"/>
          </a:p>
          <a:p>
            <a:pPr>
              <a:buNone/>
            </a:pPr>
            <a:r>
              <a:rPr lang="en-US" altLang="zh-CN" dirty="0" smtClean="0"/>
              <a:t>    MV=PY</a:t>
            </a:r>
          </a:p>
          <a:p>
            <a:r>
              <a:rPr lang="zh-CN" altLang="en-US" dirty="0" smtClean="0"/>
              <a:t>货币需求函数</a:t>
            </a:r>
            <a:endParaRPr lang="en-US" altLang="zh-CN" dirty="0" smtClean="0"/>
          </a:p>
          <a:p>
            <a:pPr>
              <a:buNone/>
            </a:pPr>
            <a:r>
              <a:rPr lang="zh-CN" altLang="en-US" dirty="0" smtClean="0"/>
              <a:t>  Ｍ／Ｐ＝</a:t>
            </a:r>
            <a:r>
              <a:rPr lang="en-US" dirty="0" smtClean="0"/>
              <a:t>f ( w</a:t>
            </a:r>
            <a:r>
              <a:rPr lang="zh-CN" altLang="en-US" dirty="0" smtClean="0"/>
              <a:t>，</a:t>
            </a:r>
            <a:r>
              <a:rPr lang="en-US" dirty="0" err="1" smtClean="0"/>
              <a:t>Rm</a:t>
            </a:r>
            <a:r>
              <a:rPr lang="zh-CN" altLang="en-US" dirty="0" smtClean="0"/>
              <a:t>，</a:t>
            </a:r>
            <a:r>
              <a:rPr lang="en-US" dirty="0" err="1" smtClean="0"/>
              <a:t>Rb</a:t>
            </a:r>
            <a:r>
              <a:rPr lang="zh-CN" altLang="en-US" dirty="0" smtClean="0"/>
              <a:t>，</a:t>
            </a:r>
            <a:r>
              <a:rPr lang="en-US" dirty="0" smtClean="0"/>
              <a:t>Re</a:t>
            </a:r>
            <a:r>
              <a:rPr lang="zh-CN" altLang="en-US" dirty="0" smtClean="0"/>
              <a:t>，</a:t>
            </a:r>
            <a:r>
              <a:rPr lang="en-US" dirty="0" err="1" smtClean="0"/>
              <a:t>gP</a:t>
            </a:r>
            <a:r>
              <a:rPr lang="zh-CN" altLang="en-US" dirty="0" smtClean="0"/>
              <a:t>，</a:t>
            </a:r>
            <a:r>
              <a:rPr lang="en-US" dirty="0" smtClean="0"/>
              <a:t>u )</a:t>
            </a:r>
            <a:r>
              <a:rPr lang="en-US" dirty="0" smtClean="0">
                <a:latin typeface="楷体_GB2312"/>
                <a:ea typeface="楷体_GB2312"/>
              </a:rPr>
              <a:t>*Y</a:t>
            </a:r>
            <a:endParaRPr lang="en-US" dirty="0" smtClean="0"/>
          </a:p>
          <a:p>
            <a:pPr>
              <a:buFont typeface="Wingdings" pitchFamily="2" charset="2"/>
              <a:buChar char="Ø"/>
            </a:pPr>
            <a:r>
              <a:rPr lang="zh-CN" altLang="en-US" dirty="0" smtClean="0"/>
              <a:t>如果货币需求稳定，意味着货币流通速度是稳定的。货币和通胀之间有稳定的关系</a:t>
            </a:r>
            <a:endParaRPr lang="en-US" altLang="zh-CN" dirty="0" smtClean="0"/>
          </a:p>
          <a:p>
            <a:pPr>
              <a:buFont typeface="Wingdings" pitchFamily="2" charset="2"/>
              <a:buChar char="Ø"/>
            </a:pPr>
            <a:r>
              <a:rPr lang="zh-CN" altLang="en-US" dirty="0" smtClean="0"/>
              <a:t>过去</a:t>
            </a:r>
            <a:r>
              <a:rPr lang="en-US" altLang="zh-CN" dirty="0" smtClean="0"/>
              <a:t>30</a:t>
            </a:r>
            <a:r>
              <a:rPr lang="zh-CN" altLang="en-US" dirty="0" smtClean="0"/>
              <a:t>年货币需求稳定性显著下降</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实证研究</a:t>
            </a:r>
            <a:endParaRPr lang="zh-CN" altLang="en-US" sz="2800" dirty="0"/>
          </a:p>
        </p:txBody>
      </p:sp>
      <p:sp>
        <p:nvSpPr>
          <p:cNvPr id="5" name="内容占位符 4"/>
          <p:cNvSpPr>
            <a:spLocks noGrp="1"/>
          </p:cNvSpPr>
          <p:nvPr>
            <p:ph idx="1"/>
          </p:nvPr>
        </p:nvSpPr>
        <p:spPr/>
        <p:txBody>
          <a:bodyPr/>
          <a:lstStyle/>
          <a:p>
            <a:pPr>
              <a:buNone/>
            </a:pPr>
            <a:endParaRPr lang="en-US" sz="2400" dirty="0" smtClean="0"/>
          </a:p>
          <a:p>
            <a:pPr>
              <a:buFont typeface="Wingdings" pitchFamily="2" charset="2"/>
              <a:buChar char="ü"/>
            </a:pPr>
            <a:r>
              <a:rPr lang="en-US" sz="2400" dirty="0" smtClean="0"/>
              <a:t>89</a:t>
            </a:r>
            <a:r>
              <a:rPr lang="zh-CN" altLang="en-US" sz="2400" dirty="0" smtClean="0"/>
              <a:t>个国家</a:t>
            </a:r>
            <a:r>
              <a:rPr lang="en-US" sz="2400" dirty="0" smtClean="0"/>
              <a:t>1950</a:t>
            </a:r>
            <a:r>
              <a:rPr lang="zh-CN" altLang="en-US" sz="2400" dirty="0" smtClean="0"/>
              <a:t>年至</a:t>
            </a:r>
            <a:r>
              <a:rPr lang="en-US" sz="2400" dirty="0" smtClean="0"/>
              <a:t>2009</a:t>
            </a:r>
            <a:r>
              <a:rPr lang="zh-CN" altLang="en-US" sz="2400" dirty="0" smtClean="0"/>
              <a:t>年平均通胀和平均货币供应量增速之间的关系</a:t>
            </a:r>
            <a:endParaRPr lang="en-US" altLang="zh-CN" sz="2400" dirty="0" smtClean="0"/>
          </a:p>
          <a:p>
            <a:pPr>
              <a:buNone/>
            </a:pPr>
            <a:endParaRPr lang="en-US" altLang="zh-CN" sz="2400" dirty="0" smtClean="0"/>
          </a:p>
          <a:p>
            <a:pPr>
              <a:buFont typeface="Wingdings" pitchFamily="2" charset="2"/>
              <a:buChar char="ü"/>
            </a:pPr>
            <a:r>
              <a:rPr lang="zh-CN" altLang="en-US" sz="2400" dirty="0" smtClean="0"/>
              <a:t>数据从时间上分为三段，分别为</a:t>
            </a:r>
            <a:r>
              <a:rPr lang="en-US" sz="2400" dirty="0" smtClean="0"/>
              <a:t>1990</a:t>
            </a:r>
            <a:r>
              <a:rPr lang="zh-CN" altLang="en-US" sz="2400" dirty="0" smtClean="0"/>
              <a:t>年以前，</a:t>
            </a:r>
            <a:r>
              <a:rPr lang="en-US" sz="2400" dirty="0" smtClean="0"/>
              <a:t>1990-2000</a:t>
            </a:r>
            <a:r>
              <a:rPr lang="zh-CN" altLang="en-US" sz="2400" dirty="0" smtClean="0"/>
              <a:t>年，</a:t>
            </a:r>
            <a:r>
              <a:rPr lang="en-US" sz="2400" dirty="0" smtClean="0"/>
              <a:t>2000</a:t>
            </a:r>
            <a:r>
              <a:rPr lang="zh-CN" altLang="en-US" sz="2400" dirty="0" smtClean="0"/>
              <a:t>年以后</a:t>
            </a:r>
            <a:endParaRPr lang="en-US" altLang="zh-CN" sz="2400" dirty="0" smtClean="0"/>
          </a:p>
          <a:p>
            <a:pPr>
              <a:buNone/>
            </a:pPr>
            <a:endParaRPr lang="en-US" altLang="zh-CN" sz="2400" dirty="0" smtClean="0"/>
          </a:p>
          <a:p>
            <a:pPr>
              <a:buFont typeface="Wingdings" pitchFamily="2" charset="2"/>
              <a:buChar char="ü"/>
            </a:pPr>
            <a:r>
              <a:rPr lang="zh-CN" altLang="en-US" sz="2400" dirty="0" smtClean="0"/>
              <a:t>所有国家的数据按通胀水平的高低也划分为三组，即低于</a:t>
            </a:r>
            <a:r>
              <a:rPr lang="en-US" sz="2400" dirty="0" smtClean="0"/>
              <a:t>5%</a:t>
            </a:r>
            <a:r>
              <a:rPr lang="zh-CN" altLang="en-US" sz="2400" dirty="0" smtClean="0"/>
              <a:t>，</a:t>
            </a:r>
            <a:r>
              <a:rPr lang="en-US" sz="2400" dirty="0" smtClean="0"/>
              <a:t>5%-20%</a:t>
            </a:r>
            <a:r>
              <a:rPr lang="zh-CN" altLang="en-US" sz="2400" dirty="0" smtClean="0"/>
              <a:t>以及高于</a:t>
            </a:r>
            <a:r>
              <a:rPr lang="en-US" sz="2400" dirty="0" smtClean="0"/>
              <a:t>20%</a:t>
            </a:r>
            <a:endParaRPr lang="en-US" altLang="zh-CN" sz="2400" dirty="0" smtClean="0"/>
          </a:p>
          <a:p>
            <a:pPr>
              <a:buNone/>
            </a:pPr>
            <a:endParaRPr lang="zh-C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实证研究</a:t>
            </a:r>
            <a:endParaRPr lang="zh-CN" altLang="en-US" sz="2800" dirty="0"/>
          </a:p>
        </p:txBody>
      </p:sp>
      <p:sp>
        <p:nvSpPr>
          <p:cNvPr id="6" name="TextBox 5"/>
          <p:cNvSpPr txBox="1"/>
          <p:nvPr/>
        </p:nvSpPr>
        <p:spPr>
          <a:xfrm>
            <a:off x="500034" y="6215082"/>
            <a:ext cx="3643338" cy="276999"/>
          </a:xfrm>
          <a:prstGeom prst="rect">
            <a:avLst/>
          </a:prstGeom>
          <a:noFill/>
        </p:spPr>
        <p:txBody>
          <a:bodyPr wrap="square" rtlCol="0">
            <a:spAutoFit/>
          </a:bodyPr>
          <a:lstStyle/>
          <a:p>
            <a:r>
              <a:rPr lang="zh-CN" altLang="en-US" sz="1200" dirty="0" smtClean="0">
                <a:latin typeface="Times New Roman" pitchFamily="18" charset="0"/>
                <a:ea typeface="楷体_GB2312" pitchFamily="49" charset="-122"/>
                <a:cs typeface="Times New Roman" pitchFamily="18" charset="0"/>
              </a:rPr>
              <a:t>数据来源：</a:t>
            </a:r>
            <a:r>
              <a:rPr lang="en-US" altLang="zh-CN" sz="1200" dirty="0" smtClean="0">
                <a:latin typeface="Times New Roman" pitchFamily="18" charset="0"/>
                <a:ea typeface="楷体_GB2312" pitchFamily="49" charset="-122"/>
                <a:cs typeface="Times New Roman" pitchFamily="18" charset="0"/>
              </a:rPr>
              <a:t>CEIC</a:t>
            </a:r>
            <a:r>
              <a:rPr lang="zh-CN" altLang="en-US" sz="1200" dirty="0" smtClean="0">
                <a:latin typeface="Times New Roman" pitchFamily="18" charset="0"/>
                <a:ea typeface="楷体_GB2312" pitchFamily="49" charset="-122"/>
                <a:cs typeface="Times New Roman" pitchFamily="18" charset="0"/>
              </a:rPr>
              <a:t>，安信证券</a:t>
            </a:r>
            <a:endParaRPr lang="zh-CN" altLang="en-US" sz="1200" dirty="0">
              <a:latin typeface="Times New Roman" pitchFamily="18" charset="0"/>
              <a:ea typeface="楷体_GB2312" pitchFamily="49" charset="-122"/>
              <a:cs typeface="Times New Roman" pitchFamily="18" charset="0"/>
            </a:endParaRPr>
          </a:p>
        </p:txBody>
      </p:sp>
      <p:graphicFrame>
        <p:nvGraphicFramePr>
          <p:cNvPr id="7" name="内容占位符 6"/>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题目</a:t>
            </a:r>
            <a:endParaRPr lang="zh-CN" altLang="en-US" sz="2800" dirty="0"/>
          </a:p>
        </p:txBody>
      </p:sp>
      <p:sp>
        <p:nvSpPr>
          <p:cNvPr id="6" name="TextBox 5"/>
          <p:cNvSpPr txBox="1"/>
          <p:nvPr/>
        </p:nvSpPr>
        <p:spPr>
          <a:xfrm>
            <a:off x="500034" y="6215082"/>
            <a:ext cx="3643338" cy="276999"/>
          </a:xfrm>
          <a:prstGeom prst="rect">
            <a:avLst/>
          </a:prstGeom>
          <a:noFill/>
        </p:spPr>
        <p:txBody>
          <a:bodyPr wrap="square" rtlCol="0">
            <a:spAutoFit/>
          </a:bodyPr>
          <a:lstStyle/>
          <a:p>
            <a:r>
              <a:rPr lang="zh-CN" altLang="en-US" sz="1200" dirty="0" smtClean="0">
                <a:latin typeface="Times New Roman" pitchFamily="18" charset="0"/>
                <a:ea typeface="楷体_GB2312" pitchFamily="49" charset="-122"/>
                <a:cs typeface="Times New Roman" pitchFamily="18" charset="0"/>
              </a:rPr>
              <a:t>数据来源：</a:t>
            </a:r>
            <a:r>
              <a:rPr lang="en-US" altLang="zh-CN" sz="1200" dirty="0" smtClean="0">
                <a:latin typeface="Times New Roman" pitchFamily="18" charset="0"/>
                <a:ea typeface="楷体_GB2312" pitchFamily="49" charset="-122"/>
                <a:cs typeface="Times New Roman" pitchFamily="18" charset="0"/>
              </a:rPr>
              <a:t>CEIC</a:t>
            </a:r>
            <a:r>
              <a:rPr lang="zh-CN" altLang="en-US" sz="1200" dirty="0" smtClean="0">
                <a:latin typeface="Times New Roman" pitchFamily="18" charset="0"/>
                <a:ea typeface="楷体_GB2312" pitchFamily="49" charset="-122"/>
                <a:cs typeface="Times New Roman" pitchFamily="18" charset="0"/>
              </a:rPr>
              <a:t>，安信证券</a:t>
            </a:r>
            <a:endParaRPr lang="zh-CN" altLang="en-US" sz="1200" dirty="0">
              <a:latin typeface="Times New Roman" pitchFamily="18" charset="0"/>
              <a:ea typeface="楷体_GB2312" pitchFamily="49" charset="-122"/>
              <a:cs typeface="Times New Roman" pitchFamily="18" charset="0"/>
            </a:endParaRPr>
          </a:p>
        </p:txBody>
      </p:sp>
      <p:graphicFrame>
        <p:nvGraphicFramePr>
          <p:cNvPr id="7" name="内容占位符 6"/>
          <p:cNvGraphicFramePr>
            <a:graphicFrameLocks noGrp="1"/>
          </p:cNvGraphicFramePr>
          <p:nvPr>
            <p:ph idx="1"/>
          </p:nvPr>
        </p:nvGraphicFramePr>
        <p:xfrm>
          <a:off x="457200" y="1268413"/>
          <a:ext cx="8229600" cy="49688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实证研究</a:t>
            </a:r>
            <a:endParaRPr lang="zh-CN" altLang="en-US" sz="2800" dirty="0"/>
          </a:p>
        </p:txBody>
      </p:sp>
      <p:sp>
        <p:nvSpPr>
          <p:cNvPr id="6" name="TextBox 5"/>
          <p:cNvSpPr txBox="1"/>
          <p:nvPr/>
        </p:nvSpPr>
        <p:spPr>
          <a:xfrm>
            <a:off x="500034" y="6215082"/>
            <a:ext cx="3643338" cy="276999"/>
          </a:xfrm>
          <a:prstGeom prst="rect">
            <a:avLst/>
          </a:prstGeom>
          <a:noFill/>
        </p:spPr>
        <p:txBody>
          <a:bodyPr wrap="square" rtlCol="0">
            <a:spAutoFit/>
          </a:bodyPr>
          <a:lstStyle/>
          <a:p>
            <a:r>
              <a:rPr lang="zh-CN" altLang="en-US" sz="1200" dirty="0" smtClean="0">
                <a:latin typeface="Times New Roman" pitchFamily="18" charset="0"/>
                <a:ea typeface="楷体_GB2312" pitchFamily="49" charset="-122"/>
                <a:cs typeface="Times New Roman" pitchFamily="18" charset="0"/>
              </a:rPr>
              <a:t>数据来源：</a:t>
            </a:r>
            <a:r>
              <a:rPr lang="en-US" altLang="zh-CN" sz="1200" dirty="0" smtClean="0">
                <a:latin typeface="Times New Roman" pitchFamily="18" charset="0"/>
                <a:ea typeface="楷体_GB2312" pitchFamily="49" charset="-122"/>
                <a:cs typeface="Times New Roman" pitchFamily="18" charset="0"/>
              </a:rPr>
              <a:t>CEIC</a:t>
            </a:r>
            <a:r>
              <a:rPr lang="zh-CN" altLang="en-US" sz="1200" dirty="0" smtClean="0">
                <a:latin typeface="Times New Roman" pitchFamily="18" charset="0"/>
                <a:ea typeface="楷体_GB2312" pitchFamily="49" charset="-122"/>
                <a:cs typeface="Times New Roman" pitchFamily="18" charset="0"/>
              </a:rPr>
              <a:t>，安信证券</a:t>
            </a:r>
            <a:endParaRPr lang="zh-CN" altLang="en-US" sz="1200" dirty="0">
              <a:latin typeface="Times New Roman" pitchFamily="18" charset="0"/>
              <a:ea typeface="楷体_GB2312" pitchFamily="49" charset="-122"/>
              <a:cs typeface="Times New Roman" pitchFamily="18" charset="0"/>
            </a:endParaRPr>
          </a:p>
        </p:txBody>
      </p:sp>
      <p:sp>
        <p:nvSpPr>
          <p:cNvPr id="8" name="内容占位符 7"/>
          <p:cNvSpPr>
            <a:spLocks noGrp="1"/>
          </p:cNvSpPr>
          <p:nvPr>
            <p:ph idx="1"/>
          </p:nvPr>
        </p:nvSpPr>
        <p:spPr/>
        <p:txBody>
          <a:bodyPr/>
          <a:lstStyle/>
          <a:p>
            <a:pPr>
              <a:buNone/>
            </a:pPr>
            <a:r>
              <a:rPr lang="zh-CN" altLang="en-US" dirty="0" smtClean="0"/>
              <a:t>方程系数</a:t>
            </a:r>
            <a:endParaRPr lang="en-US" altLang="zh-CN" dirty="0" smtClean="0"/>
          </a:p>
          <a:p>
            <a:pPr>
              <a:buNone/>
            </a:pPr>
            <a:endParaRPr lang="zh-CN" altLang="en-US" dirty="0"/>
          </a:p>
        </p:txBody>
      </p:sp>
      <p:graphicFrame>
        <p:nvGraphicFramePr>
          <p:cNvPr id="9" name="表格 8"/>
          <p:cNvGraphicFramePr>
            <a:graphicFrameLocks noGrp="1"/>
          </p:cNvGraphicFramePr>
          <p:nvPr/>
        </p:nvGraphicFramePr>
        <p:xfrm>
          <a:off x="857226" y="2000238"/>
          <a:ext cx="7286676" cy="3714780"/>
        </p:xfrm>
        <a:graphic>
          <a:graphicData uri="http://schemas.openxmlformats.org/drawingml/2006/table">
            <a:tbl>
              <a:tblPr firstRow="1" bandRow="1">
                <a:tableStyleId>{5C22544A-7EE6-4342-B048-85BDC9FD1C3A}</a:tableStyleId>
              </a:tblPr>
              <a:tblGrid>
                <a:gridCol w="1821669"/>
                <a:gridCol w="1821669"/>
                <a:gridCol w="1821669"/>
                <a:gridCol w="1821669"/>
              </a:tblGrid>
              <a:tr h="619130">
                <a:tc>
                  <a:txBody>
                    <a:bodyPr/>
                    <a:lstStyle/>
                    <a:p>
                      <a:pPr algn="just">
                        <a:spcAft>
                          <a:spcPts val="0"/>
                        </a:spcAft>
                      </a:pPr>
                      <a:endParaRPr lang="en-US" sz="1600" kern="100" dirty="0">
                        <a:latin typeface="楷体_GB2312"/>
                        <a:ea typeface="宋体"/>
                        <a:cs typeface="Times New Roman"/>
                      </a:endParaRPr>
                    </a:p>
                  </a:txBody>
                  <a:tcPr marL="68580" marR="68580" marT="0" marB="0"/>
                </a:tc>
                <a:tc>
                  <a:txBody>
                    <a:bodyPr/>
                    <a:lstStyle/>
                    <a:p>
                      <a:pPr algn="ctr">
                        <a:spcAft>
                          <a:spcPts val="0"/>
                        </a:spcAft>
                      </a:pPr>
                      <a:r>
                        <a:rPr lang="en-US" sz="1600" kern="100" dirty="0">
                          <a:latin typeface="Times New Roman"/>
                          <a:ea typeface="楷体_GB2312"/>
                          <a:cs typeface="Times New Roman"/>
                        </a:rPr>
                        <a:t>1990</a:t>
                      </a:r>
                      <a:r>
                        <a:rPr lang="zh-CN" sz="1600" kern="100" dirty="0">
                          <a:latin typeface="Times New Roman"/>
                          <a:ea typeface="楷体_GB2312"/>
                          <a:cs typeface="Times New Roman"/>
                        </a:rPr>
                        <a:t>年以前</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楷体_GB2312"/>
                          <a:cs typeface="Times New Roman"/>
                        </a:rPr>
                        <a:t>1991-2000</a:t>
                      </a:r>
                      <a:r>
                        <a:rPr lang="zh-CN" sz="1600" kern="100">
                          <a:latin typeface="Times New Roman"/>
                          <a:ea typeface="楷体_GB2312"/>
                          <a:cs typeface="Times New Roman"/>
                        </a:rPr>
                        <a:t>年</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楷体_GB2312"/>
                          <a:cs typeface="Times New Roman"/>
                        </a:rPr>
                        <a:t>2001-2009</a:t>
                      </a:r>
                      <a:r>
                        <a:rPr lang="zh-CN" sz="1600" kern="100">
                          <a:latin typeface="Times New Roman"/>
                          <a:ea typeface="楷体_GB2312"/>
                          <a:cs typeface="Times New Roman"/>
                        </a:rPr>
                        <a:t>年</a:t>
                      </a:r>
                      <a:endParaRPr lang="zh-CN" sz="1600" kern="100">
                        <a:latin typeface="Calibri"/>
                        <a:ea typeface="宋体"/>
                        <a:cs typeface="Times New Roman"/>
                      </a:endParaRPr>
                    </a:p>
                  </a:txBody>
                  <a:tcPr marL="68580" marR="68580" marT="0" marB="0"/>
                </a:tc>
              </a:tr>
              <a:tr h="619130">
                <a:tc>
                  <a:txBody>
                    <a:bodyPr/>
                    <a:lstStyle/>
                    <a:p>
                      <a:pPr algn="ctr">
                        <a:spcAft>
                          <a:spcPts val="0"/>
                        </a:spcAft>
                      </a:pPr>
                      <a:r>
                        <a:rPr lang="zh-CN" sz="1600" kern="100">
                          <a:latin typeface="Calibri"/>
                          <a:ea typeface="楷体_GB2312"/>
                          <a:cs typeface="Times New Roman"/>
                        </a:rPr>
                        <a:t>总体样本</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1.504</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1.175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0.303</a:t>
                      </a:r>
                      <a:endParaRPr lang="zh-CN" sz="1600" kern="100">
                        <a:latin typeface="Calibri"/>
                        <a:ea typeface="宋体"/>
                        <a:cs typeface="Times New Roman"/>
                      </a:endParaRPr>
                    </a:p>
                  </a:txBody>
                  <a:tcPr marL="68580" marR="68580" marT="0" marB="0"/>
                </a:tc>
              </a:tr>
              <a:tr h="619130">
                <a:tc>
                  <a:txBody>
                    <a:bodyPr/>
                    <a:lstStyle/>
                    <a:p>
                      <a:pPr algn="ctr">
                        <a:spcAft>
                          <a:spcPts val="0"/>
                        </a:spcAft>
                      </a:pPr>
                      <a:r>
                        <a:rPr lang="zh-CN" sz="1600" kern="100">
                          <a:latin typeface="Calibri"/>
                          <a:ea typeface="楷体_GB2312"/>
                          <a:cs typeface="Times New Roman"/>
                        </a:rPr>
                        <a:t>等样本</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1.509</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0.856</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0.334</a:t>
                      </a:r>
                      <a:endParaRPr lang="zh-CN" sz="1600" kern="100">
                        <a:latin typeface="Calibri"/>
                        <a:ea typeface="宋体"/>
                        <a:cs typeface="Times New Roman"/>
                      </a:endParaRPr>
                    </a:p>
                  </a:txBody>
                  <a:tcPr marL="68580" marR="68580" marT="0" marB="0"/>
                </a:tc>
              </a:tr>
              <a:tr h="619130">
                <a:tc>
                  <a:txBody>
                    <a:bodyPr/>
                    <a:lstStyle/>
                    <a:p>
                      <a:pPr algn="ctr">
                        <a:spcAft>
                          <a:spcPts val="0"/>
                        </a:spcAft>
                      </a:pPr>
                      <a:r>
                        <a:rPr lang="zh-CN" sz="1600" kern="100" dirty="0">
                          <a:latin typeface="Calibri"/>
                          <a:ea typeface="楷体_GB2312"/>
                          <a:cs typeface="Times New Roman"/>
                        </a:rPr>
                        <a:t>通胀小于</a:t>
                      </a:r>
                      <a:r>
                        <a:rPr lang="en-US" sz="1600" kern="100" dirty="0">
                          <a:latin typeface="Times New Roman"/>
                          <a:ea typeface="楷体_GB2312"/>
                          <a:cs typeface="Times New Roman"/>
                        </a:rPr>
                        <a:t>5%</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0.138</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0.080</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0.090</a:t>
                      </a:r>
                      <a:endParaRPr lang="zh-CN" sz="1600" kern="100">
                        <a:latin typeface="Calibri"/>
                        <a:ea typeface="宋体"/>
                        <a:cs typeface="Times New Roman"/>
                      </a:endParaRPr>
                    </a:p>
                  </a:txBody>
                  <a:tcPr marL="68580" marR="68580" marT="0" marB="0"/>
                </a:tc>
              </a:tr>
              <a:tr h="619130">
                <a:tc>
                  <a:txBody>
                    <a:bodyPr/>
                    <a:lstStyle/>
                    <a:p>
                      <a:pPr algn="ctr">
                        <a:spcAft>
                          <a:spcPts val="0"/>
                        </a:spcAft>
                      </a:pPr>
                      <a:r>
                        <a:rPr lang="zh-CN" sz="1600" kern="100">
                          <a:latin typeface="Calibri"/>
                          <a:ea typeface="楷体_GB2312"/>
                          <a:cs typeface="Times New Roman"/>
                        </a:rPr>
                        <a:t>通胀介于</a:t>
                      </a:r>
                      <a:r>
                        <a:rPr lang="en-US" sz="1600" kern="100">
                          <a:latin typeface="Times New Roman"/>
                          <a:ea typeface="楷体_GB2312"/>
                          <a:cs typeface="Times New Roman"/>
                        </a:rPr>
                        <a:t>5%-20%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0.378</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0.552</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0.091</a:t>
                      </a:r>
                      <a:endParaRPr lang="zh-CN" sz="1600" kern="100" dirty="0">
                        <a:latin typeface="Calibri"/>
                        <a:ea typeface="宋体"/>
                        <a:cs typeface="Times New Roman"/>
                      </a:endParaRPr>
                    </a:p>
                  </a:txBody>
                  <a:tcPr marL="68580" marR="68580" marT="0" marB="0"/>
                </a:tc>
              </a:tr>
              <a:tr h="619130">
                <a:tc>
                  <a:txBody>
                    <a:bodyPr/>
                    <a:lstStyle/>
                    <a:p>
                      <a:pPr algn="ctr">
                        <a:spcAft>
                          <a:spcPts val="0"/>
                        </a:spcAft>
                      </a:pPr>
                      <a:r>
                        <a:rPr lang="zh-CN" sz="1600" kern="100">
                          <a:latin typeface="Calibri"/>
                          <a:ea typeface="楷体_GB2312"/>
                          <a:cs typeface="Times New Roman"/>
                        </a:rPr>
                        <a:t>通胀高于</a:t>
                      </a:r>
                      <a:r>
                        <a:rPr lang="en-US" sz="1600" kern="100">
                          <a:latin typeface="Times New Roman"/>
                          <a:ea typeface="楷体_GB2312"/>
                          <a:cs typeface="Times New Roman"/>
                        </a:rPr>
                        <a:t>20%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1.549</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1.103</a:t>
                      </a:r>
                      <a:endParaRPr lang="zh-CN" sz="1600" kern="100">
                        <a:latin typeface="Calibri"/>
                        <a:ea typeface="宋体"/>
                        <a:cs typeface="Times New Roman"/>
                      </a:endParaRPr>
                    </a:p>
                  </a:txBody>
                  <a:tcPr marL="68580" marR="68580" marT="0" marB="0"/>
                </a:tc>
                <a:tc>
                  <a:txBody>
                    <a:bodyPr/>
                    <a:lstStyle/>
                    <a:p>
                      <a:pPr algn="ctr">
                        <a:spcAft>
                          <a:spcPts val="0"/>
                        </a:spcAft>
                      </a:pPr>
                      <a:endParaRPr lang="en-US" sz="1600" kern="100" dirty="0">
                        <a:latin typeface="Times New Roman"/>
                        <a:ea typeface="宋体"/>
                        <a:cs typeface="Times New Roman"/>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实证研究</a:t>
            </a:r>
            <a:endParaRPr lang="zh-CN" altLang="en-US" sz="2800" dirty="0"/>
          </a:p>
        </p:txBody>
      </p:sp>
      <p:sp>
        <p:nvSpPr>
          <p:cNvPr id="6" name="TextBox 5"/>
          <p:cNvSpPr txBox="1"/>
          <p:nvPr/>
        </p:nvSpPr>
        <p:spPr>
          <a:xfrm>
            <a:off x="500034" y="6215082"/>
            <a:ext cx="3643338" cy="276999"/>
          </a:xfrm>
          <a:prstGeom prst="rect">
            <a:avLst/>
          </a:prstGeom>
          <a:noFill/>
        </p:spPr>
        <p:txBody>
          <a:bodyPr wrap="square" rtlCol="0">
            <a:spAutoFit/>
          </a:bodyPr>
          <a:lstStyle/>
          <a:p>
            <a:r>
              <a:rPr lang="zh-CN" altLang="en-US" sz="1200" dirty="0" smtClean="0">
                <a:latin typeface="Times New Roman" pitchFamily="18" charset="0"/>
                <a:ea typeface="楷体_GB2312" pitchFamily="49" charset="-122"/>
                <a:cs typeface="Times New Roman" pitchFamily="18" charset="0"/>
              </a:rPr>
              <a:t>数据来源：</a:t>
            </a:r>
            <a:r>
              <a:rPr lang="en-US" altLang="zh-CN" sz="1200" dirty="0" smtClean="0">
                <a:latin typeface="Times New Roman" pitchFamily="18" charset="0"/>
                <a:ea typeface="楷体_GB2312" pitchFamily="49" charset="-122"/>
                <a:cs typeface="Times New Roman" pitchFamily="18" charset="0"/>
              </a:rPr>
              <a:t>CEIC</a:t>
            </a:r>
            <a:r>
              <a:rPr lang="zh-CN" altLang="en-US" sz="1200" dirty="0" smtClean="0">
                <a:latin typeface="Times New Roman" pitchFamily="18" charset="0"/>
                <a:ea typeface="楷体_GB2312" pitchFamily="49" charset="-122"/>
                <a:cs typeface="Times New Roman" pitchFamily="18" charset="0"/>
              </a:rPr>
              <a:t>，安信证券</a:t>
            </a:r>
            <a:endParaRPr lang="zh-CN" altLang="en-US" sz="1200" dirty="0">
              <a:latin typeface="Times New Roman" pitchFamily="18" charset="0"/>
              <a:ea typeface="楷体_GB2312" pitchFamily="49" charset="-122"/>
              <a:cs typeface="Times New Roman" pitchFamily="18" charset="0"/>
            </a:endParaRPr>
          </a:p>
        </p:txBody>
      </p:sp>
      <p:sp>
        <p:nvSpPr>
          <p:cNvPr id="5" name="内容占位符 4"/>
          <p:cNvSpPr>
            <a:spLocks noGrp="1"/>
          </p:cNvSpPr>
          <p:nvPr>
            <p:ph idx="1"/>
          </p:nvPr>
        </p:nvSpPr>
        <p:spPr/>
        <p:txBody>
          <a:bodyPr/>
          <a:lstStyle/>
          <a:p>
            <a:pPr>
              <a:buNone/>
            </a:pPr>
            <a:r>
              <a:rPr lang="zh-CN" altLang="en-US" dirty="0" smtClean="0"/>
              <a:t>方程</a:t>
            </a:r>
            <a:r>
              <a:rPr lang="en-US" altLang="zh-CN" dirty="0" smtClean="0"/>
              <a:t>R^2</a:t>
            </a:r>
          </a:p>
        </p:txBody>
      </p:sp>
      <p:graphicFrame>
        <p:nvGraphicFramePr>
          <p:cNvPr id="7" name="表格 6"/>
          <p:cNvGraphicFramePr>
            <a:graphicFrameLocks noGrp="1"/>
          </p:cNvGraphicFramePr>
          <p:nvPr/>
        </p:nvGraphicFramePr>
        <p:xfrm>
          <a:off x="928662" y="1857362"/>
          <a:ext cx="7500992" cy="4000530"/>
        </p:xfrm>
        <a:graphic>
          <a:graphicData uri="http://schemas.openxmlformats.org/drawingml/2006/table">
            <a:tbl>
              <a:tblPr firstRow="1" bandRow="1">
                <a:tableStyleId>{5C22544A-7EE6-4342-B048-85BDC9FD1C3A}</a:tableStyleId>
              </a:tblPr>
              <a:tblGrid>
                <a:gridCol w="1875248"/>
                <a:gridCol w="1875248"/>
                <a:gridCol w="1875248"/>
                <a:gridCol w="1875248"/>
              </a:tblGrid>
              <a:tr h="666755">
                <a:tc>
                  <a:txBody>
                    <a:bodyPr/>
                    <a:lstStyle/>
                    <a:p>
                      <a:pPr algn="just">
                        <a:spcAft>
                          <a:spcPts val="0"/>
                        </a:spcAft>
                      </a:pPr>
                      <a:endParaRPr lang="en-US" sz="1600" kern="100" dirty="0">
                        <a:latin typeface="楷体_GB2312"/>
                        <a:ea typeface="宋体"/>
                        <a:cs typeface="Times New Roman"/>
                      </a:endParaRPr>
                    </a:p>
                  </a:txBody>
                  <a:tcPr marL="68580" marR="68580" marT="0" marB="0"/>
                </a:tc>
                <a:tc>
                  <a:txBody>
                    <a:bodyPr/>
                    <a:lstStyle/>
                    <a:p>
                      <a:pPr algn="ctr">
                        <a:spcAft>
                          <a:spcPts val="0"/>
                        </a:spcAft>
                      </a:pPr>
                      <a:r>
                        <a:rPr lang="en-US" sz="1600" kern="100" dirty="0">
                          <a:latin typeface="Times New Roman"/>
                          <a:ea typeface="楷体_GB2312"/>
                          <a:cs typeface="Times New Roman"/>
                        </a:rPr>
                        <a:t>1990</a:t>
                      </a:r>
                      <a:r>
                        <a:rPr lang="zh-CN" sz="1600" kern="100" dirty="0">
                          <a:latin typeface="Times New Roman"/>
                          <a:ea typeface="楷体_GB2312"/>
                          <a:cs typeface="Times New Roman"/>
                        </a:rPr>
                        <a:t>年以前</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楷体_GB2312"/>
                          <a:cs typeface="Times New Roman"/>
                        </a:rPr>
                        <a:t>1991-2000</a:t>
                      </a:r>
                      <a:r>
                        <a:rPr lang="zh-CN" sz="1600" kern="100" dirty="0">
                          <a:latin typeface="Times New Roman"/>
                          <a:ea typeface="楷体_GB2312"/>
                          <a:cs typeface="Times New Roman"/>
                        </a:rPr>
                        <a:t>年</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楷体_GB2312"/>
                          <a:cs typeface="Times New Roman"/>
                        </a:rPr>
                        <a:t>2001-2009</a:t>
                      </a:r>
                      <a:r>
                        <a:rPr lang="zh-CN" sz="1600" kern="100">
                          <a:latin typeface="Times New Roman"/>
                          <a:ea typeface="楷体_GB2312"/>
                          <a:cs typeface="Times New Roman"/>
                        </a:rPr>
                        <a:t>年</a:t>
                      </a:r>
                      <a:endParaRPr lang="zh-CN" sz="1600" kern="100">
                        <a:latin typeface="Calibri"/>
                        <a:ea typeface="宋体"/>
                        <a:cs typeface="Times New Roman"/>
                      </a:endParaRPr>
                    </a:p>
                  </a:txBody>
                  <a:tcPr marL="68580" marR="68580" marT="0" marB="0"/>
                </a:tc>
              </a:tr>
              <a:tr h="666755">
                <a:tc>
                  <a:txBody>
                    <a:bodyPr/>
                    <a:lstStyle/>
                    <a:p>
                      <a:pPr algn="ctr">
                        <a:spcAft>
                          <a:spcPts val="0"/>
                        </a:spcAft>
                      </a:pPr>
                      <a:r>
                        <a:rPr lang="zh-CN" sz="1600" kern="100">
                          <a:latin typeface="Calibri"/>
                          <a:ea typeface="楷体_GB2312"/>
                          <a:cs typeface="Times New Roman"/>
                        </a:rPr>
                        <a:t>总体样本</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0.980</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0.774</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0.496</a:t>
                      </a:r>
                      <a:endParaRPr lang="zh-CN" sz="1600" kern="100">
                        <a:latin typeface="Calibri"/>
                        <a:ea typeface="宋体"/>
                        <a:cs typeface="Times New Roman"/>
                      </a:endParaRPr>
                    </a:p>
                  </a:txBody>
                  <a:tcPr marL="68580" marR="68580" marT="0" marB="0"/>
                </a:tc>
              </a:tr>
              <a:tr h="666755">
                <a:tc>
                  <a:txBody>
                    <a:bodyPr/>
                    <a:lstStyle/>
                    <a:p>
                      <a:pPr algn="ctr">
                        <a:spcAft>
                          <a:spcPts val="0"/>
                        </a:spcAft>
                      </a:pPr>
                      <a:r>
                        <a:rPr lang="zh-CN" sz="1600" kern="100">
                          <a:latin typeface="Calibri"/>
                          <a:ea typeface="楷体_GB2312"/>
                          <a:cs typeface="Times New Roman"/>
                        </a:rPr>
                        <a:t>等样本</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0.980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0.998</a:t>
                      </a:r>
                      <a:endParaRPr lang="zh-CN" sz="1600" kern="100" dirty="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0.564</a:t>
                      </a:r>
                      <a:endParaRPr lang="zh-CN" sz="1600" kern="100" dirty="0">
                        <a:latin typeface="Calibri"/>
                        <a:ea typeface="宋体"/>
                        <a:cs typeface="Times New Roman"/>
                      </a:endParaRPr>
                    </a:p>
                  </a:txBody>
                  <a:tcPr marL="68580" marR="68580" marT="0" marB="0"/>
                </a:tc>
              </a:tr>
              <a:tr h="666755">
                <a:tc>
                  <a:txBody>
                    <a:bodyPr/>
                    <a:lstStyle/>
                    <a:p>
                      <a:pPr algn="ctr">
                        <a:spcAft>
                          <a:spcPts val="0"/>
                        </a:spcAft>
                      </a:pPr>
                      <a:r>
                        <a:rPr lang="zh-CN" sz="1600" kern="100">
                          <a:latin typeface="Calibri"/>
                          <a:ea typeface="楷体_GB2312"/>
                          <a:cs typeface="Times New Roman"/>
                        </a:rPr>
                        <a:t>通胀小于</a:t>
                      </a:r>
                      <a:r>
                        <a:rPr lang="en-US" sz="1600" kern="100">
                          <a:latin typeface="Times New Roman"/>
                          <a:ea typeface="楷体_GB2312"/>
                          <a:cs typeface="Times New Roman"/>
                        </a:rPr>
                        <a:t>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0.487</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0.320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0.226</a:t>
                      </a:r>
                      <a:endParaRPr lang="zh-CN" sz="1600" kern="100" dirty="0">
                        <a:latin typeface="Calibri"/>
                        <a:ea typeface="宋体"/>
                        <a:cs typeface="Times New Roman"/>
                      </a:endParaRPr>
                    </a:p>
                  </a:txBody>
                  <a:tcPr marL="68580" marR="68580" marT="0" marB="0"/>
                </a:tc>
              </a:tr>
              <a:tr h="666755">
                <a:tc>
                  <a:txBody>
                    <a:bodyPr/>
                    <a:lstStyle/>
                    <a:p>
                      <a:pPr algn="ctr">
                        <a:spcAft>
                          <a:spcPts val="0"/>
                        </a:spcAft>
                      </a:pPr>
                      <a:r>
                        <a:rPr lang="zh-CN" sz="1600" kern="100">
                          <a:latin typeface="Calibri"/>
                          <a:ea typeface="楷体_GB2312"/>
                          <a:cs typeface="Times New Roman"/>
                        </a:rPr>
                        <a:t>通胀介于</a:t>
                      </a:r>
                      <a:r>
                        <a:rPr lang="en-US" sz="1600" kern="100">
                          <a:latin typeface="Times New Roman"/>
                          <a:ea typeface="楷体_GB2312"/>
                          <a:cs typeface="Times New Roman"/>
                        </a:rPr>
                        <a:t>5%-20%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0.350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0.484</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dirty="0">
                          <a:latin typeface="Times New Roman"/>
                          <a:ea typeface="宋体"/>
                          <a:cs typeface="Times New Roman"/>
                        </a:rPr>
                        <a:t>0.117</a:t>
                      </a:r>
                      <a:endParaRPr lang="zh-CN" sz="1600" kern="100" dirty="0">
                        <a:latin typeface="Calibri"/>
                        <a:ea typeface="宋体"/>
                        <a:cs typeface="Times New Roman"/>
                      </a:endParaRPr>
                    </a:p>
                  </a:txBody>
                  <a:tcPr marL="68580" marR="68580" marT="0" marB="0"/>
                </a:tc>
              </a:tr>
              <a:tr h="666755">
                <a:tc>
                  <a:txBody>
                    <a:bodyPr/>
                    <a:lstStyle/>
                    <a:p>
                      <a:pPr algn="ctr">
                        <a:spcAft>
                          <a:spcPts val="0"/>
                        </a:spcAft>
                      </a:pPr>
                      <a:r>
                        <a:rPr lang="zh-CN" sz="1600" kern="100">
                          <a:latin typeface="Calibri"/>
                          <a:ea typeface="楷体_GB2312"/>
                          <a:cs typeface="Times New Roman"/>
                        </a:rPr>
                        <a:t>通胀高于</a:t>
                      </a:r>
                      <a:r>
                        <a:rPr lang="en-US" sz="1600" kern="100">
                          <a:latin typeface="Times New Roman"/>
                          <a:ea typeface="楷体_GB2312"/>
                          <a:cs typeface="Times New Roman"/>
                        </a:rPr>
                        <a:t>20%</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0.975</a:t>
                      </a:r>
                      <a:endParaRPr lang="zh-CN" sz="1600" kern="100">
                        <a:latin typeface="Calibri"/>
                        <a:ea typeface="宋体"/>
                        <a:cs typeface="Times New Roman"/>
                      </a:endParaRPr>
                    </a:p>
                  </a:txBody>
                  <a:tcPr marL="68580" marR="68580" marT="0" marB="0"/>
                </a:tc>
                <a:tc>
                  <a:txBody>
                    <a:bodyPr/>
                    <a:lstStyle/>
                    <a:p>
                      <a:pPr algn="ctr">
                        <a:spcAft>
                          <a:spcPts val="0"/>
                        </a:spcAft>
                      </a:pPr>
                      <a:r>
                        <a:rPr lang="en-US" sz="1600" kern="100">
                          <a:latin typeface="Times New Roman"/>
                          <a:ea typeface="宋体"/>
                          <a:cs typeface="Times New Roman"/>
                        </a:rPr>
                        <a:t>0.701</a:t>
                      </a:r>
                      <a:endParaRPr lang="zh-CN" sz="1600" kern="100">
                        <a:latin typeface="Calibri"/>
                        <a:ea typeface="宋体"/>
                        <a:cs typeface="Times New Roman"/>
                      </a:endParaRPr>
                    </a:p>
                  </a:txBody>
                  <a:tcPr marL="68580" marR="68580" marT="0" marB="0"/>
                </a:tc>
                <a:tc>
                  <a:txBody>
                    <a:bodyPr/>
                    <a:lstStyle/>
                    <a:p>
                      <a:pPr algn="ctr">
                        <a:spcAft>
                          <a:spcPts val="0"/>
                        </a:spcAft>
                      </a:pPr>
                      <a:endParaRPr lang="en-US" sz="1600" kern="100" dirty="0">
                        <a:latin typeface="Times New Roman"/>
                        <a:ea typeface="宋体"/>
                        <a:cs typeface="Times New Roman"/>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基本结论</a:t>
            </a:r>
            <a:endParaRPr lang="zh-CN" altLang="en-US" sz="2800" dirty="0"/>
          </a:p>
        </p:txBody>
      </p:sp>
      <p:sp>
        <p:nvSpPr>
          <p:cNvPr id="5" name="内容占位符 4"/>
          <p:cNvSpPr>
            <a:spLocks noGrp="1"/>
          </p:cNvSpPr>
          <p:nvPr>
            <p:ph idx="1"/>
          </p:nvPr>
        </p:nvSpPr>
        <p:spPr/>
        <p:txBody>
          <a:bodyPr/>
          <a:lstStyle/>
          <a:p>
            <a:r>
              <a:rPr lang="zh-CN" altLang="en-US" dirty="0" smtClean="0"/>
              <a:t>总体来说通胀与货币之间在长期内确实存在相当紧密的联系。</a:t>
            </a:r>
            <a:endParaRPr lang="en-US" altLang="zh-CN" dirty="0" smtClean="0"/>
          </a:p>
          <a:p>
            <a:r>
              <a:rPr lang="zh-CN" altLang="en-US" dirty="0" smtClean="0"/>
              <a:t>对于较低通货膨胀水平的样本而言，这一联系的紧密程度明显减弱；只有在较高通货膨胀水平的样本中，这一联系才比较明显。</a:t>
            </a:r>
            <a:endParaRPr lang="en-US" altLang="zh-CN" dirty="0" smtClean="0"/>
          </a:p>
          <a:p>
            <a:r>
              <a:rPr lang="zh-CN" altLang="en-US" dirty="0" smtClean="0"/>
              <a:t>最近二十年以来，货币与通胀的长期紧密联系出现显著下降；在低通货膨胀的样本内，这一联系在统计上似乎很不显著。</a:t>
            </a:r>
            <a:endParaRPr lang="en-US" altLang="zh-CN" dirty="0" smtClean="0"/>
          </a:p>
          <a:p>
            <a:r>
              <a:rPr lang="zh-CN" altLang="en-US" dirty="0" smtClean="0"/>
              <a:t>通过立足于观察货币增速来简单推断通胀水平的变化，其风险也是相当大的</a:t>
            </a:r>
          </a:p>
          <a:p>
            <a:endParaRPr lang="zh-CN" altLang="en-US" dirty="0"/>
          </a:p>
        </p:txBody>
      </p:sp>
    </p:spTree>
  </p:cSld>
  <p:clrMapOvr>
    <a:masterClrMapping/>
  </p:clrMapOvr>
</p:sld>
</file>

<file path=ppt/theme/theme1.xml><?xml version="1.0" encoding="utf-8"?>
<a:theme xmlns:a="http://schemas.openxmlformats.org/drawingml/2006/main" name="中国的经济周期">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中国的经济周期</Template>
  <TotalTime>226</TotalTime>
  <Words>1257</Words>
  <Application>Microsoft Office PowerPoint</Application>
  <PresentationFormat>全屏显示(4:3)</PresentationFormat>
  <Paragraphs>142</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中国的经济周期</vt:lpstr>
      <vt:lpstr>货币、产出缺口与通胀</vt:lpstr>
      <vt:lpstr>要点提示</vt:lpstr>
      <vt:lpstr>理论回顾</vt:lpstr>
      <vt:lpstr>实证研究</vt:lpstr>
      <vt:lpstr>实证研究</vt:lpstr>
      <vt:lpstr>题目</vt:lpstr>
      <vt:lpstr>实证研究</vt:lpstr>
      <vt:lpstr>实证研究</vt:lpstr>
      <vt:lpstr>基本结论</vt:lpstr>
      <vt:lpstr>要点提示</vt:lpstr>
      <vt:lpstr>产出缺口与通胀概述</vt:lpstr>
      <vt:lpstr>价格粘性</vt:lpstr>
      <vt:lpstr>价格粘性</vt:lpstr>
      <vt:lpstr>货币与产出缺口的联系</vt:lpstr>
      <vt:lpstr>产出缺口在中国的适用性</vt:lpstr>
      <vt:lpstr>产出缺口在中国的适用性</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货币、产出缺口与通胀</dc:title>
  <dc:creator>WYP</dc:creator>
  <cp:lastModifiedBy>You Hongye</cp:lastModifiedBy>
  <cp:revision>16</cp:revision>
  <dcterms:created xsi:type="dcterms:W3CDTF">2011-03-10T10:14:01Z</dcterms:created>
  <dcterms:modified xsi:type="dcterms:W3CDTF">2011-10-14T04:57:59Z</dcterms:modified>
</cp:coreProperties>
</file>