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6" r:id="rId27"/>
    <p:sldId id="287" r:id="rId28"/>
    <p:sldId id="288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99" y="274638"/>
            <a:ext cx="823000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6999" y="1600201"/>
            <a:ext cx="404981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5846" y="1600201"/>
            <a:ext cx="405115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998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3719" y="6245225"/>
            <a:ext cx="2895219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551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fld id="{99853055-0CEA-4D6D-93B8-EEEE4F9B6BB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99" y="274638"/>
            <a:ext cx="823000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6999" y="1600201"/>
            <a:ext cx="404981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5846" y="1600200"/>
            <a:ext cx="4051156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5846" y="3938589"/>
            <a:ext cx="4051156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6998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3719" y="6245225"/>
            <a:ext cx="2895219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2551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fld id="{E3BA1A5E-9F31-4CCF-A188-27E86872361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6999" y="274638"/>
            <a:ext cx="823000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6999" y="1600200"/>
            <a:ext cx="4049812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5846" y="1600200"/>
            <a:ext cx="4051156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6999" y="3938589"/>
            <a:ext cx="4049812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5846" y="3938589"/>
            <a:ext cx="4051156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998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3719" y="6245225"/>
            <a:ext cx="2895219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551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fld id="{D52446F8-7BF2-447C-AD35-5DE490B3817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99" y="274638"/>
            <a:ext cx="823000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999" y="1600201"/>
            <a:ext cx="404981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5846" y="1600200"/>
            <a:ext cx="4051156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5846" y="3938589"/>
            <a:ext cx="4051156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6998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3719" y="6245225"/>
            <a:ext cx="2895219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2551" y="6245225"/>
            <a:ext cx="2134451" cy="476250"/>
          </a:xfrm>
        </p:spPr>
        <p:txBody>
          <a:bodyPr/>
          <a:lstStyle>
            <a:lvl1pPr>
              <a:defRPr/>
            </a:lvl1pPr>
          </a:lstStyle>
          <a:p>
            <a:fld id="{D56DD714-3C16-4124-A200-AEF21977C53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0298" y="1714488"/>
            <a:ext cx="6215106" cy="25717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易初莲花南方区</a:t>
            </a:r>
            <a:r>
              <a:rPr kumimoji="0" lang="en-US" altLang="zh-CN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2011</a:t>
            </a:r>
            <a:r>
              <a:rPr kumimoji="0" lang="zh-CN" alt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年供应商大会</a:t>
            </a:r>
            <a:br>
              <a:rPr kumimoji="0" lang="zh-CN" alt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zh-CN" alt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      </a:t>
            </a:r>
            <a:endParaRPr kumimoji="0" lang="en-US" altLang="zh-CN" sz="3000" b="1" i="0" u="none" strike="noStrike" kern="1200" cap="small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cap="small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000" b="1" cap="small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          </a:t>
            </a:r>
            <a:r>
              <a:rPr kumimoji="0" lang="zh-CN" alt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策划案</a:t>
            </a:r>
            <a:endParaRPr kumimoji="0" lang="zh-CN" altLang="en-US" sz="3000" b="1" i="0" u="none" strike="noStrike" kern="1200" cap="small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-283608" y="476250"/>
            <a:ext cx="8328124" cy="1079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rgbClr val="FF3300"/>
                </a:solidFill>
              </a:rPr>
              <a:t>            </a:t>
            </a:r>
            <a:r>
              <a:rPr lang="zh-CN" altLang="en-US" dirty="0" smtClean="0">
                <a:solidFill>
                  <a:srgbClr val="FF3300"/>
                </a:solidFill>
              </a:rPr>
              <a:t>                          </a:t>
            </a:r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dirty="0">
                <a:solidFill>
                  <a:srgbClr val="FF3300"/>
                </a:solidFill>
              </a:rPr>
              <a:t/>
            </a:r>
            <a:br>
              <a:rPr lang="zh-CN" altLang="en-US" dirty="0">
                <a:solidFill>
                  <a:srgbClr val="FF3300"/>
                </a:solidFill>
              </a:rPr>
            </a:b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830" y="908051"/>
            <a:ext cx="8867888" cy="616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1435" tIns="25718" rIns="51435" bIns="25718">
            <a:spAutoFit/>
          </a:bodyPr>
          <a:lstStyle/>
          <a:p>
            <a:pPr marL="101600" lvl="1" indent="46038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101600" lvl="1" indent="46038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第一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篇章  分享篇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会议开始五分钟之前，主持人提醒大家。以视频形式播放出相关领导、客户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、易初莲花员工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此次盛典的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祝福，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同时重点供应商表明与易初合作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的态度及未来的大力支持。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同时会场内以歌曲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《朋友》（参考）开始启大会的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流程，同时冷烟花燃放。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主持人介绍嘉宾。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易初领导向供应商表示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感谢，阐明供应链的重要性及原则。并以数据形式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阐明易初这一年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来所取得工作成绩。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互动小游戏：抓住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幸运（参考）。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篇章  信心篇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易初莲花南方区采购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部领导公布评奖标准。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颁奖仪式开始。每个奖项采取提名形式，以调动现场气氛，鼓舞和激励客户；同时主持人对获奖客户即兴采访。客户的发言内容为回顾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与易初合作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的历史，其中出现的重大事件，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与易初合作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给其来带来的帮助。（主持人指出此次给客户准备的奖杯全部为环保材料制作）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重点供应商代表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上台发言，讲述“我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与易初的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不解之缘”，包括吃、穿、用、住。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 活动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2799" y="1196976"/>
            <a:ext cx="8779745" cy="506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35" tIns="25718" rIns="51435" bIns="25718">
            <a:spAutoFit/>
          </a:bodyPr>
          <a:lstStyle/>
          <a:p>
            <a:pPr marL="101600" lvl="1" indent="46038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第三篇章  未来篇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相关领导结合”十二五“规划中的若干经济方针与之前联系好的若干嘉宾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探讨连锁卖场和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供销合作的发展趋势。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易初阐述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在新的一年里的采购纲领、营销战略及能够给客户带来的商机。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与会人员合影留念。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茶歇、休息 ，以轻音乐伴随。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第四篇章  浓情篇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易初领导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开启冰雕祝酒池，晚宴正式开始，把酒话友情。同时冷烟花燃放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晚宴中安排喜庆、高雅的艺术表演，以烘托现场气氛，并与参会人员的身份相符合。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晚宴中安排抽奖环节，方式为抽取来宾的名片(礼物为低碳、环保产品)。</a:t>
            </a:r>
          </a:p>
          <a:p>
            <a:pPr marL="709613" lvl="2" defTabSz="514350">
              <a:lnSpc>
                <a:spcPct val="80000"/>
              </a:lnSpc>
              <a:spcBef>
                <a:spcPct val="35000"/>
              </a:spcBef>
              <a:buClr>
                <a:srgbClr val="CC0000"/>
              </a:buClr>
              <a:buSzPct val="90000"/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易初领导宣布大会圆满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结束，并相约来年再聚首。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87914" y="-4763"/>
            <a:ext cx="8230002" cy="112077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4629" y="908051"/>
            <a:ext cx="8778401" cy="79057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晚宴节目一：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（仅供参考）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4282" y="2857496"/>
            <a:ext cx="3108933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 anchor="ctr">
            <a:spAutoFit/>
          </a:bodyPr>
          <a:lstStyle/>
          <a:p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沙画给客户以震撼的感觉。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500694" y="6215082"/>
            <a:ext cx="8441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14350">
              <a:spcBef>
                <a:spcPct val="50000"/>
              </a:spcBef>
            </a:pPr>
            <a:r>
              <a:rPr lang="zh-CN" sz="2000" b="1" dirty="0">
                <a:latin typeface="微软雅黑" pitchFamily="34" charset="-122"/>
                <a:ea typeface="微软雅黑" pitchFamily="34" charset="-122"/>
              </a:rPr>
              <a:t>图示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435572" y="3078164"/>
            <a:ext cx="253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7415" name="Picture 7" descr="5964454756509640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1247" y="1484313"/>
            <a:ext cx="516139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6998" y="1600201"/>
            <a:ext cx="5457098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晚宴节目二：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《祝酒歌》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（仅供参考）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8398" y="2349500"/>
            <a:ext cx="3719161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借助此曲目打造欢</a:t>
            </a:r>
          </a:p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快、愉悦的晚宴氛围。</a:t>
            </a:r>
          </a:p>
        </p:txBody>
      </p:sp>
      <p:pic>
        <p:nvPicPr>
          <p:cNvPr id="18437" name="Picture 5" descr="1089347_Q"/>
          <p:cNvPicPr>
            <a:picLocks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267559" y="2420938"/>
            <a:ext cx="3475876" cy="3816350"/>
          </a:xfr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144" y="1268414"/>
            <a:ext cx="8779745" cy="936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克斯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（仅供参考）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5114" y="2492375"/>
            <a:ext cx="329173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高雅的萨克斯与</a:t>
            </a:r>
          </a:p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浪漫的红酒搭配。</a:t>
            </a:r>
          </a:p>
        </p:txBody>
      </p:sp>
      <p:pic>
        <p:nvPicPr>
          <p:cNvPr id="19461" name="Picture 5" descr="b5fa1416c3e07c35c83d6df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8934" y="2060576"/>
            <a:ext cx="5799846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343" y="1600201"/>
            <a:ext cx="6127810" cy="118585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晚宴节目四：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拉丁舞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（仅供参考）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4" name="Picture 4" descr="未命名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67559" y="1628776"/>
            <a:ext cx="2997372" cy="47529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4629" y="1341439"/>
            <a:ext cx="8657431" cy="10810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晚宴节目六：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小提琴演奏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（仅供参考）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4" descr="未命名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779645" y="2276475"/>
            <a:ext cx="5291773" cy="3671888"/>
          </a:xfrm>
          <a:noFill/>
          <a:ln/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85720" y="2571744"/>
            <a:ext cx="3082754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小提琴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是乐后，长时间不停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演奏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各种曲目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，以形成高雅而有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档次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艺术氛围。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343" y="1601788"/>
            <a:ext cx="7834833" cy="74771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晚宴节目五：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现场幸运大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抽奖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（仅供参考）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596847" y="2276476"/>
            <a:ext cx="2744678" cy="3317875"/>
          </a:xfrm>
          <a:noFill/>
          <a:ln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12187" y="3644900"/>
            <a:ext cx="7742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2571744"/>
            <a:ext cx="341539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晚宴每隔一段时间，举行一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幸运大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抽奖，既制造悬念又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活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跃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气氛。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为上台的人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个礼物，以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掷骰子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的形式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择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礼物。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402010" y="2276475"/>
            <a:ext cx="2682849" cy="30241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活动流程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 flipV="1">
            <a:off x="1462395" y="1123950"/>
            <a:ext cx="1345" cy="5041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584709" y="5229225"/>
            <a:ext cx="1219110" cy="28575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975827" y="5518150"/>
            <a:ext cx="6889922" cy="7143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803820" y="5013326"/>
            <a:ext cx="244629" cy="296863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87914" y="1773239"/>
            <a:ext cx="79168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气氛与情感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438320" y="5013325"/>
            <a:ext cx="109679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1341425" y="5445126"/>
            <a:ext cx="244629" cy="296863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853512" y="5661026"/>
            <a:ext cx="121911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开场歌曲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500050" y="5518150"/>
            <a:ext cx="97582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分享篇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901960" y="5445126"/>
            <a:ext cx="975826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信心篇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121070" y="5445126"/>
            <a:ext cx="975826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未来篇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342869" y="5373689"/>
            <a:ext cx="975826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浓情篇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3048448" y="4292600"/>
            <a:ext cx="1341425" cy="79375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207073" y="4149726"/>
            <a:ext cx="244629" cy="295275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V="1">
            <a:off x="4450358" y="3789363"/>
            <a:ext cx="1341425" cy="4318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5791783" y="3573463"/>
            <a:ext cx="244629" cy="296862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6036411" y="2349500"/>
            <a:ext cx="1036311" cy="12954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7010893" y="2060576"/>
            <a:ext cx="244629" cy="296863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524224" y="1196976"/>
            <a:ext cx="359819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大会现场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气氛与情感流程图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策略分析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28" y="1268414"/>
            <a:ext cx="8230003" cy="720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大会总体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基调和风格：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475876" y="1844676"/>
            <a:ext cx="2498706" cy="12239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简洁、大气</a:t>
            </a:r>
          </a:p>
          <a:p>
            <a:pPr algn="ctr"/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温馨、热烈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731197" y="3141664"/>
            <a:ext cx="365599" cy="503237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731197" y="3933825"/>
            <a:ext cx="365599" cy="503238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731197" y="4724401"/>
            <a:ext cx="365599" cy="504825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731197" y="5445126"/>
            <a:ext cx="365599" cy="504825"/>
          </a:xfrm>
          <a:prstGeom prst="star4">
            <a:avLst>
              <a:gd name="adj" fmla="val 125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560536" y="3644901"/>
            <a:ext cx="35363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214679" y="3213100"/>
            <a:ext cx="404084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主题明确，传递信息明确、连贯。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643174" y="3933825"/>
            <a:ext cx="400212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彰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显易初实力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、企业成就。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158625" y="3284538"/>
            <a:ext cx="91399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简洁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096796" y="4005263"/>
            <a:ext cx="91399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大气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158625" y="4724401"/>
            <a:ext cx="91399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温馨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158625" y="5445126"/>
            <a:ext cx="91399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热烈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500166" y="4581526"/>
            <a:ext cx="49018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给供应商家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的感觉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857620" y="5302250"/>
            <a:ext cx="3641186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让供应商感觉到：易初非常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重视他们。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000" b="1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532416" y="2073265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32416" y="2649527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571604" y="3297227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532416" y="3224202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571604" y="2649527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571604" y="4449752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71604" y="387349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571604" y="200024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5532416" y="3800465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532416" y="4449752"/>
            <a:ext cx="974725" cy="485775"/>
          </a:xfrm>
          <a:prstGeom prst="rightArrow">
            <a:avLst>
              <a:gd name="adj1" fmla="val 50000"/>
              <a:gd name="adj2" fmla="val 50163"/>
            </a:avLst>
          </a:prstGeom>
          <a:noFill/>
          <a:ln w="9525" cap="flat" cmpd="sng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795566" y="2073265"/>
            <a:ext cx="128753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活动概述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活动目的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活动背景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活动主题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活动流程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683354" y="2000240"/>
            <a:ext cx="12105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策略分析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会场布置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亮点阐述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礼物准备</a:t>
            </a:r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服务流程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策略分析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599" y="3429000"/>
            <a:ext cx="8230003" cy="36718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主调：务虚</a:t>
            </a:r>
          </a:p>
          <a:p>
            <a:pPr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让大家充满信心、充满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对易初的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钦佩、满怀激情地走出会场。</a:t>
            </a:r>
          </a:p>
          <a:p>
            <a:pPr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手段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和形式：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回去2010年的成就，展望未来发展，激励和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鼓舞供应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商信心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主调：务实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让供应商明白易初的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要求和自身下一步的行动。</a:t>
            </a:r>
          </a:p>
          <a:p>
            <a:pPr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手段和形式：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做必要的信息公布（大的策略、政策）。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286116" y="1500174"/>
            <a:ext cx="2498705" cy="12239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简洁、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大气</a:t>
            </a: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温馨、热烈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flipH="1">
            <a:off x="4000496" y="2786058"/>
            <a:ext cx="915341" cy="1008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00034" y="0"/>
            <a:ext cx="7467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策略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3729038"/>
            <a:ext cx="8230002" cy="255748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档次较高，规模较大的场地，尽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显易初的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恢弘气势。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会场布置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体现易初的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实力，例如大的背景、大气的现场布置。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请一些高端的与会嘉宾。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428992" y="1285860"/>
            <a:ext cx="2500050" cy="12239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简洁、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大气</a:t>
            </a:r>
          </a:p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温馨、热烈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flipH="1">
            <a:off x="4143372" y="2571744"/>
            <a:ext cx="916685" cy="1008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1472" y="0"/>
            <a:ext cx="7467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策略分析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3857629"/>
            <a:ext cx="8230003" cy="2000264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会场布置要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给供应商家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的感觉。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细节安排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让供应商处处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满意、时时满意。如安排一些互动小游戏、相关的会议资料。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357554" y="1285860"/>
            <a:ext cx="2498705" cy="12239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简洁、大气</a:t>
            </a:r>
          </a:p>
          <a:p>
            <a:pPr algn="ctr"/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温馨、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热烈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flipH="1">
            <a:off x="4143372" y="2571744"/>
            <a:ext cx="916685" cy="1008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85786" y="0"/>
            <a:ext cx="7467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策略分析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3714752"/>
            <a:ext cx="8719260" cy="25257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联谊会加入视频元素，不仅印象深刻，而且与众不同，尤显档次；有气势的获奖客户的背景介绍。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开场前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播放易初莲花的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宣传片及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与供应商共同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发展的激情历程，以感染客户。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采用奥斯卡颁奖晚会的提名形式；获奖客户领奖时回顾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与易初的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合作历程，其中出现过的矛盾，给自己企业带来的贡献。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428992" y="1357298"/>
            <a:ext cx="2498705" cy="1223963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简洁、大气</a:t>
            </a: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温馨、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热烈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 flipH="1">
            <a:off x="4143372" y="2643182"/>
            <a:ext cx="916685" cy="1008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59" y="1600200"/>
            <a:ext cx="8900715" cy="49974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颜色选择：</a:t>
            </a:r>
          </a:p>
          <a:p>
            <a:pPr>
              <a:buFontTx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考虑到易初与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客户之间的良好合作关系，因此会场布置的主颜色以红色和金色为主。红色代表热烈、温馨、喜庆，金色象征尊贵。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材料选择：</a:t>
            </a:r>
          </a:p>
          <a:p>
            <a:pPr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布置材料应该以中国传统元素为主，同时大量选用盆景与鲜花。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中国传统元素中，选用蜡台、中国结、灯笼，并使用金色彩带。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绿色植物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以一叶兰、绿萝为主，其中一叶兰放在舞台前方，绿萝放在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会场  四周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。鲜花摆放在会场入口、主席桌（发言台）、宾客的座位。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在会场里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放置易初莲花的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LOGO，配以文字“塑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百年易初，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铸诚信长城”。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资料全部使用环保纸，且双面打印。</a:t>
            </a:r>
          </a:p>
          <a:p>
            <a:pPr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36867" name="Picture 3" descr="地毯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14046" y="1412875"/>
            <a:ext cx="4451702" cy="4465638"/>
          </a:xfrm>
          <a:noFill/>
          <a:ln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889823" y="2708275"/>
            <a:ext cx="7742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红地毯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37891" name="Picture 3" descr="签到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64861" y="1773238"/>
            <a:ext cx="3551146" cy="3744912"/>
          </a:xfrm>
          <a:noFill/>
          <a:ln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829339" y="2852739"/>
            <a:ext cx="1707023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签到处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38915" name="Picture 3" descr="墙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08933" y="1412875"/>
            <a:ext cx="4957088" cy="4492625"/>
          </a:xfrm>
          <a:noFill/>
          <a:ln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63739" y="2708275"/>
            <a:ext cx="1401909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题名墙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39939" name="Picture 3" descr="未命名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0713" y="2060576"/>
            <a:ext cx="4207073" cy="2517775"/>
          </a:xfrm>
          <a:noFill/>
          <a:ln/>
        </p:spPr>
      </p:pic>
      <p:pic>
        <p:nvPicPr>
          <p:cNvPr id="39940" name="Picture 4" descr="1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57818" y="1285860"/>
            <a:ext cx="3231247" cy="3313112"/>
          </a:xfrm>
          <a:noFill/>
          <a:ln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463740" y="4797426"/>
            <a:ext cx="20121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椅子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914097" y="4941888"/>
            <a:ext cx="201213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舞台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40963" name="Picture 3" descr="发言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41475" y="1270000"/>
            <a:ext cx="3963789" cy="4897438"/>
          </a:xfrm>
          <a:noFill/>
          <a:ln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012138" y="2565401"/>
            <a:ext cx="16465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发言台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671888" y="357166"/>
            <a:ext cx="2212855" cy="85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活动概述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158" y="1214422"/>
            <a:ext cx="8072494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名称：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易初莲花南方区201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年度供应商大会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年年初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地点：花园酒店（仅供参考）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参会人员：相关嘉宾/易初莲花相关领导/供应商/会务组人员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参与人数：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人（参考）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行程安排：待定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44035" name="Picture 3" descr="烟花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448" y="1484313"/>
            <a:ext cx="4633157" cy="3816350"/>
          </a:xfrm>
          <a:noFill/>
          <a:ln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584709" y="2349501"/>
            <a:ext cx="1036311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冷烟火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xin (2)"/>
          <p:cNvPicPr>
            <a:picLocks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254" y="1412876"/>
            <a:ext cx="3962445" cy="4824413"/>
          </a:xfrm>
          <a:noFill/>
          <a:ln w="12700" cap="flat">
            <a:solidFill>
              <a:srgbClr val="CC0000"/>
            </a:solidFill>
          </a:ln>
        </p:spPr>
      </p:pic>
      <p:pic>
        <p:nvPicPr>
          <p:cNvPr id="45059" name="Picture 3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669468" y="1414463"/>
            <a:ext cx="2989307" cy="2316162"/>
          </a:xfrm>
          <a:noFill/>
          <a:ln w="12700" cap="flat">
            <a:solidFill>
              <a:srgbClr val="CC0000"/>
            </a:solidFill>
          </a:ln>
        </p:spPr>
      </p:pic>
      <p:sp>
        <p:nvSpPr>
          <p:cNvPr id="45060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56999" y="274638"/>
            <a:ext cx="8230003" cy="8493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5670813" y="3789363"/>
            <a:ext cx="2987962" cy="2520950"/>
          </a:xfrm>
          <a:noFill/>
          <a:ln w="12700" cap="flat">
            <a:solidFill>
              <a:srgbClr val="CC0000"/>
            </a:solidFill>
          </a:ln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2800" y="2708276"/>
            <a:ext cx="1036311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桌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旗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装饰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46083" name="Picture 3" descr="花5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70763" y="4149725"/>
            <a:ext cx="2743334" cy="2520950"/>
          </a:xfrm>
          <a:noFill/>
          <a:ln w="12700" cap="flat">
            <a:solidFill>
              <a:srgbClr val="CC0000"/>
            </a:solidFill>
          </a:ln>
        </p:spPr>
      </p:pic>
      <p:pic>
        <p:nvPicPr>
          <p:cNvPr id="46084" name="Picture 4" descr="flower427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51652" y="1268413"/>
            <a:ext cx="2560535" cy="2671762"/>
          </a:xfrm>
          <a:noFill/>
          <a:ln w="12700" cap="flat">
            <a:solidFill>
              <a:srgbClr val="CC0000"/>
            </a:solidFill>
          </a:ln>
        </p:spPr>
      </p:pic>
      <p:pic>
        <p:nvPicPr>
          <p:cNvPr id="46085" name="Picture 5" descr="花1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17300" y="1268414"/>
            <a:ext cx="2682849" cy="2663825"/>
          </a:xfrm>
          <a:noFill/>
          <a:ln w="12700" cap="flat">
            <a:solidFill>
              <a:srgbClr val="CC0000"/>
            </a:solidFill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5599" y="2276475"/>
            <a:ext cx="140191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贵宾花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会场布置</a:t>
            </a:r>
          </a:p>
        </p:txBody>
      </p:sp>
      <p:pic>
        <p:nvPicPr>
          <p:cNvPr id="47107" name="Picture 3" descr="未命名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84759" y="1412876"/>
            <a:ext cx="2698979" cy="4525963"/>
          </a:xfrm>
          <a:noFill/>
          <a:ln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134452" y="2205038"/>
            <a:ext cx="140191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奖杯（仅供参考）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亮点阐述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99" y="1600200"/>
            <a:ext cx="8230003" cy="2044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活动主题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设计：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此次供应商大会活动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主题的设计既贴合了国家的宏观环境，同时又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密切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联系了易初与供应商的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关系，表达了双方共同的心愿。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主题：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WordArt 4"/>
          <p:cNvSpPr>
            <a:spLocks noChangeArrowheads="1" noChangeShapeType="1"/>
          </p:cNvSpPr>
          <p:nvPr/>
        </p:nvSpPr>
        <p:spPr bwMode="auto">
          <a:xfrm>
            <a:off x="1463740" y="3860800"/>
            <a:ext cx="6400665" cy="2063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 cap="flat" cmpd="sng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itchFamily="34" charset="-122"/>
                <a:ea typeface="微软雅黑" pitchFamily="34" charset="-122"/>
              </a:rPr>
              <a:t>共分享 铸信心 赢未来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亮点阐述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28" y="1198564"/>
            <a:ext cx="8230003" cy="5032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活动现场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42910" y="3502025"/>
            <a:ext cx="722149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的互动游戏既很好地调节了气氛，又消除了客户之间的陌生感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71473" y="1701800"/>
            <a:ext cx="509934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视频元素的使用增加了客户的感官印象。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642910" y="2997200"/>
            <a:ext cx="545264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颁奖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环节的设置增加了悬念，激发了客户的情感。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714348" y="2349500"/>
            <a:ext cx="501560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布置呈现出简单、大气、温馨、热烈的气氛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14282" y="5429264"/>
            <a:ext cx="855451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会标及其他统一元素的使用能够很好地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传达易初的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企业文化并凸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显易初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企业实力。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214414" y="4071942"/>
            <a:ext cx="6018001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双面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使用的环保纸、奖杯、奖品、礼物体现了低碳、环保的生活。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0" y="4652964"/>
            <a:ext cx="8962544" cy="56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晚宴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节目的设计既有惊喜，同时又非常的高雅、非常有档次，迎合并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了现场气氛。</a:t>
            </a: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6341524" y="1412876"/>
            <a:ext cx="1522880" cy="1800225"/>
          </a:xfrm>
          <a:prstGeom prst="sun">
            <a:avLst>
              <a:gd name="adj" fmla="val 25000"/>
            </a:avLst>
          </a:prstGeom>
          <a:noFill/>
          <a:ln w="9525" cap="flat" cmpd="sng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亮点阐述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28" y="1270001"/>
            <a:ext cx="8230003" cy="574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媒介宣传部分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357290" y="4643446"/>
            <a:ext cx="728667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从供应商大会的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角度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解读易初将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公益事业、低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碳环保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（会务材料用纸、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奖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杯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材料、礼物）进行到底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。（参考）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357422" y="3143248"/>
            <a:ext cx="439241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要求获奖企业各自发表文章，内容为喜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获易初某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一奖项荣誉。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357290" y="3857628"/>
            <a:ext cx="663342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宣传易初总体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采购策略和供应链管理及采购策略对客户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、易初市场开发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重要影响。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1571604" y="2285992"/>
            <a:ext cx="29879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宣传易初未来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一年的营销战略。</a:t>
            </a: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610228" y="2276476"/>
            <a:ext cx="826630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3399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610228" y="3068639"/>
            <a:ext cx="826630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610228" y="3860801"/>
            <a:ext cx="826630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610228" y="4652964"/>
            <a:ext cx="826630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礼物准备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00" y="1600201"/>
            <a:ext cx="8658775" cy="49244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易初送给供应商的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礼物应具备以下几点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A.能显示</a:t>
            </a:r>
            <a:r>
              <a:rPr lang="zh-CN" altLang="en-US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出易初的</a:t>
            </a: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诚意。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B.能</a:t>
            </a:r>
            <a:r>
              <a:rPr lang="zh-CN" altLang="en-US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诠释易初的</a:t>
            </a: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企业实力。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C.能</a:t>
            </a:r>
            <a:r>
              <a:rPr lang="zh-CN" altLang="en-US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体现易初对</a:t>
            </a: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客户的尊重。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D.具有隆重意义，能够凸显客户的最贵身份。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E.能</a:t>
            </a:r>
            <a:r>
              <a:rPr lang="zh-CN" altLang="en-US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传递易初的</a:t>
            </a:r>
            <a:r>
              <a:rPr lang="zh-CN" altLang="en-US" b="1" dirty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企业文化，表达对客户祝福的</a:t>
            </a:r>
            <a:r>
              <a:rPr lang="zh-CN" altLang="en-US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rgbClr val="FF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4" name="Picture 4" descr="200442445-00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05214" y="1125539"/>
            <a:ext cx="3840130" cy="2808287"/>
          </a:xfrm>
          <a:noFill/>
          <a:ln/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服务流程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599" y="1123950"/>
            <a:ext cx="8230003" cy="6048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会议前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707024" y="2060575"/>
            <a:ext cx="305114" cy="1588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1707024" y="2565400"/>
            <a:ext cx="305114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707024" y="3213100"/>
            <a:ext cx="305114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707024" y="5876925"/>
            <a:ext cx="305114" cy="1588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1707024" y="5373688"/>
            <a:ext cx="305114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707024" y="3789363"/>
            <a:ext cx="305114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707024" y="4365625"/>
            <a:ext cx="305114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707024" y="4868864"/>
            <a:ext cx="305114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000232" y="1844676"/>
            <a:ext cx="1242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大会策划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072622" y="2420939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大会地点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预定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072622" y="2997201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大会设备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准备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012137" y="3573464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大会布置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的设计制作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012137" y="4149725"/>
            <a:ext cx="2262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大会资料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的设计制作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2072622" y="4724401"/>
            <a:ext cx="2741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礼品、胸牌、会标的制作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2072622" y="5229226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大会邀请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072622" y="5661026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交通、运输、摄像的安排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服务流程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914" y="1341439"/>
            <a:ext cx="8230002" cy="6762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会议中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829338" y="2133600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1829338" y="3644900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1829338" y="3141663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1829338" y="2636839"/>
            <a:ext cx="305113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317251" y="1917700"/>
            <a:ext cx="182799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大会当天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签到服务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438221" y="2492376"/>
            <a:ext cx="18293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大会当天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现场管理服务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255421" y="2997201"/>
            <a:ext cx="18293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大会资料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、礼品发放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012138" y="3502026"/>
            <a:ext cx="182799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大会反馈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表收集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06961" y="3946514"/>
            <a:ext cx="3238500" cy="14382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挖掘相关新闻点，</a:t>
            </a: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为易初的品牌宣传做亮点。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06961" y="1857364"/>
            <a:ext cx="3240087" cy="14382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相关政策激励，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增加供应商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与易初合作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的信心。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8" y="3873489"/>
            <a:ext cx="3384550" cy="1439863"/>
          </a:xfrm>
          <a:prstGeom prst="rect">
            <a:avLst/>
          </a:prstGeom>
          <a:solidFill>
            <a:srgbClr val="FF00FF">
              <a:alpha val="0"/>
            </a:srgbClr>
          </a:solidFill>
          <a:ln w="9525" cap="flat" cmpd="sng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推广易初莲花企业文化，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加深供应商对易初的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信赖，</a:t>
            </a:r>
          </a:p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4348" y="1857364"/>
            <a:ext cx="3384550" cy="14398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沟通情感，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巩固易初莲花与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重点</a:t>
            </a:r>
          </a:p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供应商之间的合作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伙伴关系。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70336" y="2649527"/>
            <a:ext cx="793750" cy="1587"/>
          </a:xfrm>
          <a:prstGeom prst="line">
            <a:avLst/>
          </a:prstGeom>
          <a:noFill/>
          <a:ln w="34925" cap="flat" cmpd="sng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71923" y="4522777"/>
            <a:ext cx="719138" cy="3175"/>
          </a:xfrm>
          <a:prstGeom prst="line">
            <a:avLst/>
          </a:prstGeom>
          <a:noFill/>
          <a:ln w="41275" cap="flat" cmpd="sng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3500430" y="500042"/>
            <a:ext cx="2447925" cy="790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服务流程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99" y="1600200"/>
            <a:ext cx="8230003" cy="6048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会议后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1829338" y="2133600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829338" y="2636839"/>
            <a:ext cx="305113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829338" y="3141663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1829338" y="3644900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829338" y="4652964"/>
            <a:ext cx="305113" cy="1587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829338" y="4149725"/>
            <a:ext cx="305113" cy="0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134451" y="1844675"/>
            <a:ext cx="21949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参会人员名单整理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134451" y="2349500"/>
            <a:ext cx="188982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反馈表统计报告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255422" y="2852739"/>
            <a:ext cx="189116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感谢参会电话跟进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255422" y="3429001"/>
            <a:ext cx="189116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            剩余资料、礼品的整理搬运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317251" y="3933825"/>
            <a:ext cx="188982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   图像、影像资料的整理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317251" y="4437064"/>
            <a:ext cx="188982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媒体采访、宣传报道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6999" y="1600200"/>
            <a:ext cx="8260917" cy="4829196"/>
          </a:xfrm>
        </p:spPr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恭祝</a:t>
            </a:r>
          </a:p>
          <a:p>
            <a:pPr algn="ctr">
              <a:buFontTx/>
              <a:buNone/>
            </a:pPr>
            <a:endParaRPr lang="en-US" altLang="zh-CN" sz="4400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r>
              <a:rPr lang="zh-CN" altLang="en-US" sz="4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本届供应商大会完满结束！</a:t>
            </a:r>
            <a:endParaRPr lang="zh-CN" altLang="en-US" sz="44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3" y="1142984"/>
            <a:ext cx="6286543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为了达到以上活动目的，我们必须：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89288" y="2279647"/>
            <a:ext cx="1088280" cy="1063621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43174" y="3214686"/>
            <a:ext cx="1088280" cy="1063621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71934" y="3214686"/>
            <a:ext cx="1088280" cy="1063621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8992" y="1714488"/>
            <a:ext cx="83882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创意领军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00628" y="4214818"/>
            <a:ext cx="74539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赢在细节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71736" y="4214818"/>
            <a:ext cx="83779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主形象贯穿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57818" y="1863709"/>
            <a:ext cx="291545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立意高远，</a:t>
            </a:r>
            <a:r>
              <a:rPr lang="zh-CN" altLang="en-US" sz="1600" dirty="0" smtClean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体现易初莲花的</a:t>
            </a:r>
            <a:r>
              <a:rPr lang="zh-CN" altLang="en-US" sz="1600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社会责任感、</a:t>
            </a:r>
          </a:p>
          <a:p>
            <a:pPr algn="ctr"/>
            <a:r>
              <a:rPr lang="zh-CN" altLang="en-US" sz="1600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   行业领导者地位，树立鲜明的品牌形象。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81570" y="4743434"/>
            <a:ext cx="22823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整个流程用精致细节提升供</a:t>
            </a:r>
          </a:p>
          <a:p>
            <a:pPr algn="ctr"/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应商</a:t>
            </a:r>
            <a:r>
              <a:rPr lang="zh-CN" altLang="en-US" sz="16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对易初的</a:t>
            </a:r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情感依赖。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71604" y="4929198"/>
            <a:ext cx="149078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与主题匹配的画面和装饰效果，</a:t>
            </a:r>
          </a:p>
          <a:p>
            <a:pPr algn="ctr"/>
            <a:r>
              <a:rPr lang="zh-CN" altLang="en-US" sz="1600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精心打造欢快</a:t>
            </a:r>
            <a:r>
              <a:rPr lang="zh-CN" altLang="en-US" sz="1600" dirty="0" smtClean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的大会</a:t>
            </a:r>
            <a:r>
              <a:rPr lang="zh-CN" altLang="en-US" sz="1600" dirty="0">
                <a:solidFill>
                  <a:srgbClr val="336600"/>
                </a:solidFill>
                <a:latin typeface="微软雅黑" pitchFamily="34" charset="-122"/>
                <a:ea typeface="微软雅黑" pitchFamily="34" charset="-122"/>
              </a:rPr>
              <a:t>气氛。</a:t>
            </a:r>
          </a:p>
        </p:txBody>
      </p:sp>
      <p:sp>
        <p:nvSpPr>
          <p:cNvPr id="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8596" y="0"/>
            <a:ext cx="9720263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746498" y="3008303"/>
            <a:ext cx="914400" cy="914400"/>
          </a:xfrm>
          <a:prstGeom prst="sun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178298" y="3079741"/>
            <a:ext cx="914400" cy="914400"/>
          </a:xfrm>
          <a:prstGeom prst="sun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83123" y="3079741"/>
            <a:ext cx="914400" cy="914400"/>
          </a:xfrm>
          <a:prstGeom prst="sun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30823" y="3079741"/>
            <a:ext cx="914400" cy="914400"/>
          </a:xfrm>
          <a:prstGeom prst="sun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322760" y="3008303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71868" y="1928802"/>
            <a:ext cx="2192341" cy="180022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background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5786446" y="2714620"/>
            <a:ext cx="936625" cy="1588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2643174" y="2714620"/>
            <a:ext cx="1008062" cy="1588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43438" y="3786190"/>
            <a:ext cx="0" cy="935038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57488" y="4786322"/>
            <a:ext cx="3527425" cy="1152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过去的一年</a:t>
            </a:r>
            <a:r>
              <a:rPr lang="zh-CN" altLang="en-US" sz="16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是易初丰收</a:t>
            </a:r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 algn="ctr"/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一年，</a:t>
            </a:r>
            <a:r>
              <a:rPr lang="zh-CN" altLang="en-US" sz="16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是易初与供应商共</a:t>
            </a:r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赢</a:t>
            </a:r>
          </a:p>
          <a:p>
            <a:pPr algn="ctr"/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     的一年，我们</a:t>
            </a:r>
            <a:r>
              <a:rPr lang="zh-CN" altLang="en-US" sz="16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与供应商共同</a:t>
            </a:r>
            <a:r>
              <a:rPr lang="zh-CN" altLang="en-US" sz="16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分享。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15108" y="2285992"/>
            <a:ext cx="2143140" cy="92869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一年了，客户需要感</a:t>
            </a:r>
          </a:p>
          <a:p>
            <a:pPr algn="ctr"/>
            <a:r>
              <a:rPr lang="zh-CN" altLang="en-US" sz="16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谢，也需要信心鼓舞。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844" y="2214554"/>
            <a:ext cx="2500330" cy="10001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十二五规划为经济发展提供</a:t>
            </a:r>
          </a:p>
          <a:p>
            <a:pPr algn="ctr"/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了政策指导，我们与供应 </a:t>
            </a:r>
          </a:p>
          <a:p>
            <a:pPr algn="ctr"/>
            <a:r>
              <a:rPr lang="zh-CN" altLang="en-US" sz="16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商一起展望美好未来。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571868" y="571480"/>
            <a:ext cx="271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活动背景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14283" y="214290"/>
            <a:ext cx="8715436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活动主题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539852"/>
            <a:ext cx="8929719" cy="4565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根据以上活动背景的分析，我们确立了此次活动的主题为：共分享 铸信心 赢未来。</a:t>
            </a: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易初莲花南方区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2011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年供应商感恩盛典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4"/>
          <p:cNvSpPr>
            <a:spLocks noChangeArrowheads="1" noChangeShapeType="1"/>
          </p:cNvSpPr>
          <p:nvPr/>
        </p:nvSpPr>
        <p:spPr bwMode="auto">
          <a:xfrm>
            <a:off x="1258858" y="2863827"/>
            <a:ext cx="6778198" cy="206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 cap="flat" cmpd="sng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itchFamily="34" charset="-122"/>
                <a:ea typeface="微软雅黑" pitchFamily="34" charset="-122"/>
              </a:rPr>
              <a:t>共分享 铸信心 赢未来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14282" y="285728"/>
            <a:ext cx="9720263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    活动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357" y="1281090"/>
            <a:ext cx="9720263" cy="1511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我们的难题：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盛典之后，往往很难给与会者留下深刻的记忆……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因此，我们必须攻克：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720" y="3143248"/>
            <a:ext cx="37449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如何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控制大会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的节奏，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令大会高潮迭起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929066"/>
            <a:ext cx="4643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如何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在大会结束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后，给大家留下深刻印象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500098" y="4786322"/>
            <a:ext cx="428628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如何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消除供应商之间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的陌生感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5429264"/>
            <a:ext cx="34289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如何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将大会串联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成美好的故事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214942" y="4857760"/>
            <a:ext cx="1152525" cy="1587"/>
          </a:xfrm>
          <a:prstGeom prst="line">
            <a:avLst/>
          </a:prstGeom>
          <a:noFill/>
          <a:ln w="25400" cap="flat" cmpd="sng">
            <a:solidFill>
              <a:srgbClr val="FF3399"/>
            </a:solidFill>
            <a:round/>
            <a:headEnd/>
            <a:tailEnd type="oval" w="lg" len="lg"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214942" y="5643578"/>
            <a:ext cx="1152525" cy="1588"/>
          </a:xfrm>
          <a:prstGeom prst="line">
            <a:avLst/>
          </a:prstGeom>
          <a:noFill/>
          <a:ln w="25400" cap="flat" cmpd="sng">
            <a:solidFill>
              <a:srgbClr val="FF3399"/>
            </a:solidFill>
            <a:round/>
            <a:headEnd/>
            <a:tailEnd type="oval" w="lg" len="lg"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286380" y="4143380"/>
            <a:ext cx="1152525" cy="0"/>
          </a:xfrm>
          <a:prstGeom prst="line">
            <a:avLst/>
          </a:prstGeom>
          <a:noFill/>
          <a:ln w="31750" cap="flat" cmpd="sng">
            <a:solidFill>
              <a:srgbClr val="FF3399"/>
            </a:solidFill>
            <a:round/>
            <a:headEnd/>
            <a:tailEnd type="oval" w="lg" len="med"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15140" y="3929066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制造惊喜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86578" y="3143248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调动情绪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715140" y="4714884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互动小游戏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858016" y="5429264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传播易初企业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文化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143504" y="3357562"/>
            <a:ext cx="1152525" cy="1587"/>
          </a:xfrm>
          <a:prstGeom prst="line">
            <a:avLst/>
          </a:prstGeom>
          <a:noFill/>
          <a:ln w="31750" cap="flat" cmpd="sng">
            <a:solidFill>
              <a:srgbClr val="FF3399"/>
            </a:solidFill>
            <a:round/>
            <a:headEnd/>
            <a:tailEnd type="oval" w="lg" len="lg"/>
          </a:ln>
          <a:effectLst/>
        </p:spPr>
        <p:txBody>
          <a:bodyPr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060529153650298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341438"/>
            <a:ext cx="9205829" cy="5613400"/>
          </a:xfrm>
          <a:noFill/>
          <a:ln/>
        </p:spPr>
      </p:pic>
      <p:sp>
        <p:nvSpPr>
          <p:cNvPr id="14339" name="Rectangle 3"/>
          <p:cNvSpPr>
            <a:spLocks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40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4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71665" y="2349500"/>
            <a:ext cx="393954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defTabSz="51435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一年的风雨历程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346564" y="2781301"/>
            <a:ext cx="787908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defTabSz="51435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一起“共分享”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264742" y="2781301"/>
            <a:ext cx="393954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defTabSz="51435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一起“铸信心”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971765" y="2781301"/>
            <a:ext cx="393954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defTabSz="51435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一起“赢未来”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678788" y="2924175"/>
            <a:ext cx="393954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defTabSz="51435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zh-CN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sz="32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浓情一刻”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1357290" y="3714752"/>
            <a:ext cx="913997" cy="358775"/>
          </a:xfrm>
          <a:prstGeom prst="notchedRightArrow">
            <a:avLst>
              <a:gd name="adj1" fmla="val 50000"/>
              <a:gd name="adj2" fmla="val 75221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3291733" y="3717926"/>
            <a:ext cx="913997" cy="358775"/>
          </a:xfrm>
          <a:prstGeom prst="notchedRightArrow">
            <a:avLst>
              <a:gd name="adj1" fmla="val 50000"/>
              <a:gd name="adj2" fmla="val 75221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4876441" y="3717926"/>
            <a:ext cx="913997" cy="358775"/>
          </a:xfrm>
          <a:prstGeom prst="notchedRightArrow">
            <a:avLst>
              <a:gd name="adj1" fmla="val 50000"/>
              <a:gd name="adj2" fmla="val 75221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522980" y="3789364"/>
            <a:ext cx="913997" cy="358775"/>
          </a:xfrm>
          <a:prstGeom prst="notchedRightArrow">
            <a:avLst>
              <a:gd name="adj1" fmla="val 50000"/>
              <a:gd name="adj2" fmla="val 75221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5" grpId="0" animBg="1"/>
      <p:bldP spid="14346" grpId="0" animBg="1"/>
      <p:bldP spid="14347" grpId="0" animBg="1"/>
      <p:bldP spid="143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1991</Words>
  <PresentationFormat>全屏显示(4:3)</PresentationFormat>
  <Paragraphs>299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凸显</vt:lpstr>
      <vt:lpstr>幻灯片 1</vt:lpstr>
      <vt:lpstr>                      目 录</vt:lpstr>
      <vt:lpstr>活动概述</vt:lpstr>
      <vt:lpstr>活动目的</vt:lpstr>
      <vt:lpstr>                    活动目的</vt:lpstr>
      <vt:lpstr>幻灯片 6</vt:lpstr>
      <vt:lpstr>活动主题</vt:lpstr>
      <vt:lpstr>                       活动流程</vt:lpstr>
      <vt:lpstr>                   活动流程</vt:lpstr>
      <vt:lpstr>                                      活动流程 </vt:lpstr>
      <vt:lpstr>                    活动流程</vt:lpstr>
      <vt:lpstr>活动流程</vt:lpstr>
      <vt:lpstr>活动流程</vt:lpstr>
      <vt:lpstr>活动流程</vt:lpstr>
      <vt:lpstr>活动流程</vt:lpstr>
      <vt:lpstr>活动流程</vt:lpstr>
      <vt:lpstr>活动流程</vt:lpstr>
      <vt:lpstr>活动流程</vt:lpstr>
      <vt:lpstr>策略分析</vt:lpstr>
      <vt:lpstr>策略分析</vt:lpstr>
      <vt:lpstr>   策略分析</vt:lpstr>
      <vt:lpstr>策略分析</vt:lpstr>
      <vt:lpstr>策略分析</vt:lpstr>
      <vt:lpstr>会场布置</vt:lpstr>
      <vt:lpstr>会场布置</vt:lpstr>
      <vt:lpstr>会场布置</vt:lpstr>
      <vt:lpstr>会场布置</vt:lpstr>
      <vt:lpstr>会场布置</vt:lpstr>
      <vt:lpstr>会场布置</vt:lpstr>
      <vt:lpstr>会场布置</vt:lpstr>
      <vt:lpstr>会场布置</vt:lpstr>
      <vt:lpstr>会场布置</vt:lpstr>
      <vt:lpstr>会场布置</vt:lpstr>
      <vt:lpstr>亮点阐述</vt:lpstr>
      <vt:lpstr>亮点阐述</vt:lpstr>
      <vt:lpstr>亮点阐述</vt:lpstr>
      <vt:lpstr>礼物准备</vt:lpstr>
      <vt:lpstr>服务流程</vt:lpstr>
      <vt:lpstr>服务流程</vt:lpstr>
      <vt:lpstr>服务流程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18</cp:revision>
  <dcterms:created xsi:type="dcterms:W3CDTF">2010-12-30T11:01:07Z</dcterms:created>
  <dcterms:modified xsi:type="dcterms:W3CDTF">2010-12-30T12:14:54Z</dcterms:modified>
</cp:coreProperties>
</file>