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00"/>
    <a:srgbClr val="9966FF"/>
    <a:srgbClr val="99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21" autoAdjust="0"/>
    <p:restoredTop sz="94660"/>
  </p:normalViewPr>
  <p:slideViewPr>
    <p:cSldViewPr>
      <p:cViewPr>
        <p:scale>
          <a:sx n="100" d="100"/>
          <a:sy n="100" d="100"/>
        </p:scale>
        <p:origin x="-45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2B6DA-CFD9-4543-BEFA-9D35D9EB498E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BF57C29B-38B3-4CD4-9AD7-A76684060579}">
      <dgm:prSet phldrT="[文本]" custT="1"/>
      <dgm:spPr>
        <a:solidFill>
          <a:srgbClr val="FF3300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US" altLang="zh-CN" sz="1400" dirty="0" smtClean="0"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新媒体电影</a:t>
          </a:r>
          <a:endParaRPr lang="en-US" altLang="zh-CN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/</a:t>
          </a:r>
          <a:r>
            <a:rPr lang="zh-CN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影视剧</a:t>
          </a:r>
          <a:endParaRPr lang="zh-CN" alt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64DA5C25-D1B6-4092-9BAF-857D984EEA3F}" type="parTrans" cxnId="{099B213B-A2FF-44E8-B5E8-580D222AD9D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8DF2DCFB-A527-4654-AA58-7C5ADE538180}" type="sibTrans" cxnId="{099B213B-A2FF-44E8-B5E8-580D222AD9DD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52F00904-726D-466F-8102-61C18891EED5}">
      <dgm:prSet phldrT="[文本]" custT="1"/>
      <dgm:spPr>
        <a:solidFill>
          <a:srgbClr val="FF9900"/>
        </a:solidFill>
      </dgm:spPr>
      <dgm:t>
        <a:bodyPr/>
        <a:lstStyle/>
        <a:p>
          <a:r>
            <a:rPr lang="zh-CN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短片、网剧、</a:t>
          </a:r>
          <a:endParaRPr lang="en-US" altLang="zh-CN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原创节目</a:t>
          </a:r>
          <a:endParaRPr lang="zh-CN" alt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D4C97F33-9CE0-467C-B5D7-FC1154B56B8B}" type="parTrans" cxnId="{10F5A7B3-F933-435B-B8B6-17D18A654764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907F647E-DC8A-4015-A1A2-7E07EE582DB0}" type="sibTrans" cxnId="{10F5A7B3-F933-435B-B8B6-17D18A654764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6BB5D58C-DE22-437B-A7D2-3CC874995B31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rPr>
            <a:t>新锐导演培养平台</a:t>
          </a:r>
          <a:endParaRPr lang="en-US" altLang="zh-CN" sz="18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itchFamily="34" charset="-122"/>
            <a:ea typeface="微软雅黑" pitchFamily="34" charset="-122"/>
          </a:endParaRPr>
        </a:p>
      </dgm:t>
    </dgm:pt>
    <dgm:pt modelId="{A736D35F-058C-4517-B20C-D48ABD144969}" type="parTrans" cxnId="{FFD6322B-6EB7-4932-9ECE-B407DA95CDA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B4198AED-83E2-401A-9085-05D38AA31CB1}" type="sibTrans" cxnId="{FFD6322B-6EB7-4932-9ECE-B407DA95CDAE}">
      <dgm:prSet/>
      <dgm:spPr/>
      <dgm:t>
        <a:bodyPr/>
        <a:lstStyle/>
        <a:p>
          <a:endParaRPr lang="zh-CN" altLang="en-US" sz="1600">
            <a:latin typeface="微软雅黑" pitchFamily="34" charset="-122"/>
            <a:ea typeface="微软雅黑" pitchFamily="34" charset="-122"/>
          </a:endParaRPr>
        </a:p>
      </dgm:t>
    </dgm:pt>
    <dgm:pt modelId="{C340EE6D-AD34-4EF1-86F5-0F371924D121}" type="pres">
      <dgm:prSet presAssocID="{A882B6DA-CFD9-4543-BEFA-9D35D9EB498E}" presName="Name0" presStyleCnt="0">
        <dgm:presLayoutVars>
          <dgm:dir/>
          <dgm:animLvl val="lvl"/>
          <dgm:resizeHandles val="exact"/>
        </dgm:presLayoutVars>
      </dgm:prSet>
      <dgm:spPr/>
    </dgm:pt>
    <dgm:pt modelId="{A8F643F1-8C7E-4C59-B369-54FC6ACE73A3}" type="pres">
      <dgm:prSet presAssocID="{BF57C29B-38B3-4CD4-9AD7-A76684060579}" presName="Name8" presStyleCnt="0"/>
      <dgm:spPr/>
    </dgm:pt>
    <dgm:pt modelId="{5FC0933B-8496-4A59-BE45-CE3D60519C06}" type="pres">
      <dgm:prSet presAssocID="{BF57C29B-38B3-4CD4-9AD7-A7668406057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58A28-6929-4450-B8ED-478F84AE202E}" type="pres">
      <dgm:prSet presAssocID="{BF57C29B-38B3-4CD4-9AD7-A7668406057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B7C224-42FC-4931-ACD0-AAD5191125AF}" type="pres">
      <dgm:prSet presAssocID="{52F00904-726D-466F-8102-61C18891EED5}" presName="Name8" presStyleCnt="0"/>
      <dgm:spPr/>
    </dgm:pt>
    <dgm:pt modelId="{0EA6B97C-1A94-495F-B1DD-DACA74E2D5FD}" type="pres">
      <dgm:prSet presAssocID="{52F00904-726D-466F-8102-61C18891EED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F755B-B13C-4949-BF33-60443A9B2372}" type="pres">
      <dgm:prSet presAssocID="{52F00904-726D-466F-8102-61C18891E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EE20D-6966-4B31-A75C-E8AFF67FF9E6}" type="pres">
      <dgm:prSet presAssocID="{6BB5D58C-DE22-437B-A7D2-3CC874995B31}" presName="Name8" presStyleCnt="0"/>
      <dgm:spPr/>
    </dgm:pt>
    <dgm:pt modelId="{480ED414-A5FD-48DC-BC27-15045763E521}" type="pres">
      <dgm:prSet presAssocID="{6BB5D58C-DE22-437B-A7D2-3CC874995B31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94C2CC-8E39-4CD7-87ED-57EFC196340E}" type="pres">
      <dgm:prSet presAssocID="{6BB5D58C-DE22-437B-A7D2-3CC874995B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C83E4D-28A4-4B1C-9718-E17501308564}" type="presOf" srcId="{52F00904-726D-466F-8102-61C18891EED5}" destId="{3EFF755B-B13C-4949-BF33-60443A9B2372}" srcOrd="1" destOrd="0" presId="urn:microsoft.com/office/officeart/2005/8/layout/pyramid1"/>
    <dgm:cxn modelId="{C6B9530A-BA9A-4643-B33A-29ECBA6B61D1}" type="presOf" srcId="{A882B6DA-CFD9-4543-BEFA-9D35D9EB498E}" destId="{C340EE6D-AD34-4EF1-86F5-0F371924D121}" srcOrd="0" destOrd="0" presId="urn:microsoft.com/office/officeart/2005/8/layout/pyramid1"/>
    <dgm:cxn modelId="{099B213B-A2FF-44E8-B5E8-580D222AD9DD}" srcId="{A882B6DA-CFD9-4543-BEFA-9D35D9EB498E}" destId="{BF57C29B-38B3-4CD4-9AD7-A76684060579}" srcOrd="0" destOrd="0" parTransId="{64DA5C25-D1B6-4092-9BAF-857D984EEA3F}" sibTransId="{8DF2DCFB-A527-4654-AA58-7C5ADE538180}"/>
    <dgm:cxn modelId="{10F5A7B3-F933-435B-B8B6-17D18A654764}" srcId="{A882B6DA-CFD9-4543-BEFA-9D35D9EB498E}" destId="{52F00904-726D-466F-8102-61C18891EED5}" srcOrd="1" destOrd="0" parTransId="{D4C97F33-9CE0-467C-B5D7-FC1154B56B8B}" sibTransId="{907F647E-DC8A-4015-A1A2-7E07EE582DB0}"/>
    <dgm:cxn modelId="{2ED6D681-1DCD-493B-AE7B-BD39A0D97301}" type="presOf" srcId="{52F00904-726D-466F-8102-61C18891EED5}" destId="{0EA6B97C-1A94-495F-B1DD-DACA74E2D5FD}" srcOrd="0" destOrd="0" presId="urn:microsoft.com/office/officeart/2005/8/layout/pyramid1"/>
    <dgm:cxn modelId="{78ACCACD-7D9E-46CF-8DF6-988E1996C656}" type="presOf" srcId="{BF57C29B-38B3-4CD4-9AD7-A76684060579}" destId="{E9B58A28-6929-4450-B8ED-478F84AE202E}" srcOrd="1" destOrd="0" presId="urn:microsoft.com/office/officeart/2005/8/layout/pyramid1"/>
    <dgm:cxn modelId="{FFD6322B-6EB7-4932-9ECE-B407DA95CDAE}" srcId="{A882B6DA-CFD9-4543-BEFA-9D35D9EB498E}" destId="{6BB5D58C-DE22-437B-A7D2-3CC874995B31}" srcOrd="2" destOrd="0" parTransId="{A736D35F-058C-4517-B20C-D48ABD144969}" sibTransId="{B4198AED-83E2-401A-9085-05D38AA31CB1}"/>
    <dgm:cxn modelId="{FA3EF169-29D9-49EB-8BC8-FC86C0CE27D8}" type="presOf" srcId="{6BB5D58C-DE22-437B-A7D2-3CC874995B31}" destId="{9A94C2CC-8E39-4CD7-87ED-57EFC196340E}" srcOrd="1" destOrd="0" presId="urn:microsoft.com/office/officeart/2005/8/layout/pyramid1"/>
    <dgm:cxn modelId="{8EB6C34E-990D-4740-95DF-28C22648C424}" type="presOf" srcId="{6BB5D58C-DE22-437B-A7D2-3CC874995B31}" destId="{480ED414-A5FD-48DC-BC27-15045763E521}" srcOrd="0" destOrd="0" presId="urn:microsoft.com/office/officeart/2005/8/layout/pyramid1"/>
    <dgm:cxn modelId="{0D238EEE-E5D0-48DA-9979-6B35BD068679}" type="presOf" srcId="{BF57C29B-38B3-4CD4-9AD7-A76684060579}" destId="{5FC0933B-8496-4A59-BE45-CE3D60519C06}" srcOrd="0" destOrd="0" presId="urn:microsoft.com/office/officeart/2005/8/layout/pyramid1"/>
    <dgm:cxn modelId="{9EE4CDD6-39DF-4CD1-A290-134AF4131FE3}" type="presParOf" srcId="{C340EE6D-AD34-4EF1-86F5-0F371924D121}" destId="{A8F643F1-8C7E-4C59-B369-54FC6ACE73A3}" srcOrd="0" destOrd="0" presId="urn:microsoft.com/office/officeart/2005/8/layout/pyramid1"/>
    <dgm:cxn modelId="{92E59484-0ED1-41D9-A9E6-01F1AC7DC49E}" type="presParOf" srcId="{A8F643F1-8C7E-4C59-B369-54FC6ACE73A3}" destId="{5FC0933B-8496-4A59-BE45-CE3D60519C06}" srcOrd="0" destOrd="0" presId="urn:microsoft.com/office/officeart/2005/8/layout/pyramid1"/>
    <dgm:cxn modelId="{0A7DE7F2-25F7-44DC-86B1-4D7D5213A45C}" type="presParOf" srcId="{A8F643F1-8C7E-4C59-B369-54FC6ACE73A3}" destId="{E9B58A28-6929-4450-B8ED-478F84AE202E}" srcOrd="1" destOrd="0" presId="urn:microsoft.com/office/officeart/2005/8/layout/pyramid1"/>
    <dgm:cxn modelId="{B88C895C-27E2-42C5-AEF5-F019283C7BD1}" type="presParOf" srcId="{C340EE6D-AD34-4EF1-86F5-0F371924D121}" destId="{23B7C224-42FC-4931-ACD0-AAD5191125AF}" srcOrd="1" destOrd="0" presId="urn:microsoft.com/office/officeart/2005/8/layout/pyramid1"/>
    <dgm:cxn modelId="{8A3D333D-C315-426B-8818-97522F0F3406}" type="presParOf" srcId="{23B7C224-42FC-4931-ACD0-AAD5191125AF}" destId="{0EA6B97C-1A94-495F-B1DD-DACA74E2D5FD}" srcOrd="0" destOrd="0" presId="urn:microsoft.com/office/officeart/2005/8/layout/pyramid1"/>
    <dgm:cxn modelId="{27FB6833-8411-4FCD-AC76-609D82521C2C}" type="presParOf" srcId="{23B7C224-42FC-4931-ACD0-AAD5191125AF}" destId="{3EFF755B-B13C-4949-BF33-60443A9B2372}" srcOrd="1" destOrd="0" presId="urn:microsoft.com/office/officeart/2005/8/layout/pyramid1"/>
    <dgm:cxn modelId="{55A4D01E-ED24-43BD-A479-FE9EAACF0923}" type="presParOf" srcId="{C340EE6D-AD34-4EF1-86F5-0F371924D121}" destId="{490EE20D-6966-4B31-A75C-E8AFF67FF9E6}" srcOrd="2" destOrd="0" presId="urn:microsoft.com/office/officeart/2005/8/layout/pyramid1"/>
    <dgm:cxn modelId="{B33D166B-044C-48C2-AAB4-B0F6B602C359}" type="presParOf" srcId="{490EE20D-6966-4B31-A75C-E8AFF67FF9E6}" destId="{480ED414-A5FD-48DC-BC27-15045763E521}" srcOrd="0" destOrd="0" presId="urn:microsoft.com/office/officeart/2005/8/layout/pyramid1"/>
    <dgm:cxn modelId="{61F110CF-EB22-453D-BE65-6BA414098465}" type="presParOf" srcId="{490EE20D-6966-4B31-A75C-E8AFF67FF9E6}" destId="{9A94C2CC-8E39-4CD7-87ED-57EFC196340E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资料\酷6网新LOGO\Ku6_新logo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4500576"/>
            <a:ext cx="1714458" cy="57651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资料\酷6网新LOGO\Ku6_新logo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4500576"/>
            <a:ext cx="1714458" cy="57651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资料\酷6网新LOGO\Ku6_新logo.gi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4500576"/>
            <a:ext cx="1714458" cy="57651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2011-2-14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516273"/>
            <a:ext cx="72152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“四季之约”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新锐导演培养计划</a:t>
            </a:r>
          </a:p>
          <a:p>
            <a:pPr algn="ctr"/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互娱 原创频道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2011.1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1956" y="285734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专题页面</a:t>
            </a:r>
            <a:r>
              <a:rPr lang="en-US" altLang="zh-CN" sz="2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UE</a:t>
            </a:r>
            <a:endParaRPr lang="zh-CN" altLang="en-US" sz="2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05594" y="642924"/>
            <a:ext cx="8552686" cy="4338630"/>
            <a:chOff x="305594" y="642924"/>
            <a:chExt cx="8552686" cy="4338630"/>
          </a:xfrm>
        </p:grpSpPr>
        <p:sp>
          <p:nvSpPr>
            <p:cNvPr id="2" name="矩形 1"/>
            <p:cNvSpPr/>
            <p:nvPr/>
          </p:nvSpPr>
          <p:spPr bwMode="auto">
            <a:xfrm>
              <a:off x="305594" y="857238"/>
              <a:ext cx="85344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0" hangingPunct="0"/>
              <a:r>
                <a:rPr lang="zh-CN" altLang="en-US" sz="32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四季之约活动之春天之约</a:t>
              </a:r>
              <a:endParaRPr lang="zh-CN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05594" y="1771638"/>
              <a:ext cx="6338108" cy="2057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0" hangingPunct="0"/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05594" y="3981438"/>
              <a:ext cx="2766208" cy="990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活动播报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214678" y="3990954"/>
              <a:ext cx="2786082" cy="990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0" hangingPunct="0"/>
              <a:r>
                <a:rPr lang="zh-CN" alt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活动介绍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3981438"/>
              <a:ext cx="2786082" cy="990600"/>
            </a:xfrm>
            <a:prstGeom prst="rect">
              <a:avLst/>
            </a:prstGeom>
            <a:solidFill>
              <a:srgbClr val="FF00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0" hangingPunct="0"/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课题介绍</a:t>
              </a:r>
              <a:endParaRPr lang="en-US" altLang="zh-CN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/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（可植入客户需求）</a:t>
              </a: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82594" y="1771638"/>
              <a:ext cx="2057400" cy="2057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 eaLnBrk="0" hangingPunct="0"/>
              <a:r>
                <a:rPr lang="zh-CN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边看边聊</a:t>
              </a:r>
              <a:endPara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572000" y="1990690"/>
              <a:ext cx="1928826" cy="28575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优秀作品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572000" y="2347880"/>
              <a:ext cx="1928826" cy="28575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优秀作品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572000" y="2705070"/>
              <a:ext cx="1928826" cy="28575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优秀作品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572000" y="3062260"/>
              <a:ext cx="1928826" cy="28575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优秀作品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572000" y="3419450"/>
              <a:ext cx="1928826" cy="28575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优秀作品</a:t>
              </a:r>
              <a:r>
                <a:rPr lang="en-US" altLang="zh-CN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28596" y="1847814"/>
              <a:ext cx="3929090" cy="185738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优秀作品播放区</a:t>
              </a:r>
              <a:endParaRPr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（支持右侧点播）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爆炸形 2 25"/>
            <p:cNvSpPr/>
            <p:nvPr/>
          </p:nvSpPr>
          <p:spPr>
            <a:xfrm>
              <a:off x="428596" y="642924"/>
              <a:ext cx="1714512" cy="1214446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冠名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爆炸形 2 26"/>
            <p:cNvSpPr/>
            <p:nvPr/>
          </p:nvSpPr>
          <p:spPr>
            <a:xfrm>
              <a:off x="5715008" y="3786196"/>
              <a:ext cx="1571636" cy="928694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赞助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00100" y="928676"/>
            <a:ext cx="6762750" cy="3581400"/>
            <a:chOff x="1190625" y="781050"/>
            <a:chExt cx="6762750" cy="3581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90625" y="781050"/>
              <a:ext cx="6762750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矩形 2"/>
            <p:cNvSpPr/>
            <p:nvPr/>
          </p:nvSpPr>
          <p:spPr>
            <a:xfrm>
              <a:off x="1428728" y="1214428"/>
              <a:ext cx="2000264" cy="1571636"/>
            </a:xfrm>
            <a:prstGeom prst="rect">
              <a:avLst/>
            </a:prstGeom>
            <a:solidFill>
              <a:schemeClr val="tx1">
                <a:lumMod val="85000"/>
                <a:alpha val="80000"/>
              </a:schemeClr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四季之约之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“春天之约”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1956" y="285734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例：首页原创频道焦点图重点推荐，可带冠名客户信息。</a:t>
            </a:r>
            <a:endParaRPr lang="zh-CN" altLang="en-US" sz="2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6644" y="714362"/>
            <a:ext cx="1408140" cy="523220"/>
          </a:xfrm>
          <a:prstGeom prst="rect">
            <a:avLst/>
          </a:prstGeom>
          <a:solidFill>
            <a:srgbClr val="FFC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4281" y="928676"/>
            <a:ext cx="8750171" cy="4143404"/>
            <a:chOff x="214281" y="357172"/>
            <a:chExt cx="8750171" cy="414340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1" y="357172"/>
              <a:ext cx="8750171" cy="414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矩形 2"/>
            <p:cNvSpPr/>
            <p:nvPr/>
          </p:nvSpPr>
          <p:spPr>
            <a:xfrm>
              <a:off x="285720" y="1214428"/>
              <a:ext cx="1071570" cy="2500330"/>
            </a:xfrm>
            <a:prstGeom prst="rect">
              <a:avLst/>
            </a:prstGeom>
            <a:solidFill>
              <a:schemeClr val="tx1">
                <a:lumMod val="85000"/>
                <a:alpha val="80000"/>
              </a:schemeClr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四季之约之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“春天之约”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7786710" y="1214428"/>
              <a:ext cx="1071570" cy="2500330"/>
            </a:xfrm>
            <a:prstGeom prst="rect">
              <a:avLst/>
            </a:prstGeom>
            <a:solidFill>
              <a:schemeClr val="tx1">
                <a:lumMod val="85000"/>
                <a:alpha val="80000"/>
              </a:schemeClr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四季之约之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“春天之约”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357290" y="1285866"/>
              <a:ext cx="3429024" cy="1571636"/>
            </a:xfrm>
            <a:prstGeom prst="rect">
              <a:avLst/>
            </a:prstGeom>
            <a:solidFill>
              <a:schemeClr val="tx1">
                <a:lumMod val="85000"/>
                <a:alpha val="80000"/>
              </a:schemeClr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四季之约之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“春天之约”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786314" y="1357304"/>
              <a:ext cx="1214446" cy="500066"/>
            </a:xfrm>
            <a:prstGeom prst="rect">
              <a:avLst/>
            </a:prstGeom>
            <a:solidFill>
              <a:schemeClr val="tx1">
                <a:lumMod val="85000"/>
                <a:alpha val="80000"/>
              </a:schemeClr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215074" y="3429006"/>
              <a:ext cx="642942" cy="428628"/>
            </a:xfrm>
            <a:prstGeom prst="rect">
              <a:avLst/>
            </a:prstGeom>
            <a:solidFill>
              <a:schemeClr val="tx1">
                <a:lumMod val="85000"/>
                <a:alpha val="80000"/>
              </a:schemeClr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四季之约之</a:t>
              </a:r>
              <a:endParaRPr lang="en-US" altLang="zh-CN" sz="7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7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“春天之约”</a:t>
              </a:r>
            </a:p>
            <a:p>
              <a:pPr algn="ctr"/>
              <a:endParaRPr lang="zh-CN" altLang="en-US" sz="7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1956" y="285734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例：原创频道页焦点图、双侧对联长期重点推荐。</a:t>
            </a:r>
            <a:endParaRPr lang="zh-CN" altLang="en-US" sz="20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2396" y="357172"/>
            <a:ext cx="1408140" cy="523220"/>
          </a:xfrm>
          <a:prstGeom prst="rect">
            <a:avLst/>
          </a:prstGeom>
          <a:solidFill>
            <a:srgbClr val="FFC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42888" y="214313"/>
            <a:ext cx="4471988" cy="5572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线下沙龙现场活动细节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2928" y="857238"/>
            <a:ext cx="8229600" cy="3571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每场沙龙</a:t>
            </a:r>
            <a:r>
              <a:rPr kumimoji="0" lang="zh-CN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时长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2.5</a:t>
            </a:r>
            <a:r>
              <a:rPr kumimoji="0" lang="zh-CN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小时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/</a:t>
            </a:r>
            <a:r>
              <a:rPr kumimoji="0" lang="zh-CN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次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、酷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6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网原创发展等信息分享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 20min</a:t>
            </a: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现场颁奖级优秀短片展映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30min</a:t>
            </a: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、高端导演峰会或专业设备交流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 45min</a:t>
            </a: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4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、自由交流和沟通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 60min 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zh-CN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客户</a:t>
            </a:r>
            <a:r>
              <a:rPr kumimoji="0" lang="zh-CN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权益体现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、背景板及麦标体现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2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、主持人口播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3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客户定制视频的展映</a:t>
            </a: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4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、公关稿件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1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篇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/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次，提及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客户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与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“春季之约”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盛会的结合，进行着重描述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。</a:t>
            </a:r>
            <a:endParaRPr kumimoji="0" lang="zh-CN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5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、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客户</a:t>
            </a:r>
            <a:r>
              <a:rPr kumimoji="0" lang="zh-CN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/>
              </a:rPr>
              <a:t>拉宝现场摆放及签到礼品等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29736" y="1071552"/>
            <a:ext cx="8357106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活动目的：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、打造平台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差异化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，用活动带动酷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原创影响力和品牌提升；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spcBef>
                <a:spcPts val="18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、中国原创联盟主办，联合影视院校等新锐导演人才选拔、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中影、华影盛视、小马奔腾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等高端制作公司人才输送，通过酷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原创平台，共同建立新锐导演培养基地，塑造“中国原创联盟”的业内影响力；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、酷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原创频道的定位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新锐导演</a:t>
            </a:r>
            <a:r>
              <a:rPr lang="zh-CN" altLang="en-US" sz="24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培养及互动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214414" y="214296"/>
            <a:ext cx="6500858" cy="857256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2011</a:t>
            </a:r>
          </a:p>
          <a:p>
            <a:pPr lvl="0"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酷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原创的定位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新锐导演培养及互动平台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1714494"/>
            <a:ext cx="1643074" cy="9848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“四季之约”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年度新锐导演培养计划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（打造差异化，活动带动酷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原创影响力）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图示 13"/>
          <p:cNvGraphicFramePr/>
          <p:nvPr/>
        </p:nvGraphicFramePr>
        <p:xfrm>
          <a:off x="2535677" y="1285866"/>
          <a:ext cx="3750835" cy="35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" name="直接箭头连接符 14"/>
          <p:cNvCxnSpPr/>
          <p:nvPr/>
        </p:nvCxnSpPr>
        <p:spPr>
          <a:xfrm rot="5400000" flipH="1" flipV="1">
            <a:off x="4857754" y="3214692"/>
            <a:ext cx="3429022" cy="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43768" y="3490419"/>
            <a:ext cx="1625300" cy="9387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中国原创联盟联合影视院校、中影、华影盛视等高端制作公司，通过平台及活动，共同建立新锐导演培养基地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768" y="2328776"/>
            <a:ext cx="1643074" cy="6001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新锐导演培养基金，阶段性给予活动优秀新锐导演拍摄投资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3768" y="1214428"/>
            <a:ext cx="1625381" cy="6001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高端新媒体电影</a:t>
            </a:r>
            <a:r>
              <a:rPr lang="en-US" altLang="zh-CN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影视剧，耀眼全网络，带动活动影响力和标杆。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4282" y="3223303"/>
            <a:ext cx="1643074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新锐导演通路</a:t>
            </a:r>
            <a:endParaRPr lang="en-US" altLang="zh-CN" sz="1400" b="1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、电影</a:t>
            </a:r>
            <a:endParaRPr lang="en-US" altLang="zh-CN" sz="1100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、传统影视剧</a:t>
            </a:r>
            <a:endParaRPr lang="en-US" altLang="zh-CN" sz="1100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、新媒体电影</a:t>
            </a:r>
            <a:r>
              <a:rPr lang="en-US" altLang="zh-CN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影视剧</a:t>
            </a:r>
            <a:endParaRPr lang="en-US" altLang="zh-CN" sz="1100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、广告</a:t>
            </a:r>
            <a:endParaRPr lang="en-US" altLang="zh-CN" sz="1100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、原创节目</a:t>
            </a:r>
            <a:endParaRPr lang="en-US" altLang="zh-CN" sz="1100" dirty="0" smtClean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10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、学府深造</a:t>
            </a:r>
            <a:endParaRPr lang="zh-CN" altLang="en-US" sz="110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rot="5400000" flipH="1" flipV="1">
            <a:off x="571471" y="3214691"/>
            <a:ext cx="3429022" cy="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357172"/>
            <a:ext cx="78065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年度活动贯穿新锐导演培养计划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打造差异化，用活动打造酷</a:t>
            </a:r>
            <a:r>
              <a:rPr lang="en-US" sz="200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原创影响力</a:t>
            </a:r>
            <a:endParaRPr lang="zh-CN" altLang="en-US" sz="2000" dirty="0">
              <a:solidFill>
                <a:srgbClr val="FF99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053" y="2559324"/>
            <a:ext cx="78780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</a:rPr>
              <a:t>“四季之约”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全年活动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以季度为单位，设定相关拍摄主题，邀请导演参与。</a:t>
            </a:r>
          </a:p>
          <a:p>
            <a:pPr lvl="0">
              <a:spcBef>
                <a:spcPts val="12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建立由中国原创联盟联合影视院校、酷</a:t>
            </a:r>
            <a:r>
              <a:rPr lang="en-US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网、华影盛视、中影、保利博纳、共同联合打造的新锐导演培养平台，核心是利用各自的优势，资源整合，共同挖掘新锐导演，共同培训及导演通路合作。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14348" y="1711335"/>
            <a:ext cx="1643106" cy="714380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选拔</a:t>
            </a:r>
            <a:endParaRPr lang="zh-CN" alt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86214" y="1711335"/>
            <a:ext cx="1714480" cy="714380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挖掘</a:t>
            </a:r>
            <a:endParaRPr lang="zh-CN" alt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86578" y="1711335"/>
            <a:ext cx="1643042" cy="714380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培养</a:t>
            </a:r>
            <a:endParaRPr lang="zh-CN" alt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357454" y="2068525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5500694" y="2068525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1" y="1571618"/>
            <a:ext cx="842968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各个机构共同建立新锐导演培养基金，或以我们为主体，挖掘新锐导演给予商业影片投资及拍摄，基金可按照预算评估。建议每季度基金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万。</a:t>
            </a:r>
          </a:p>
          <a:p>
            <a:pPr lvl="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拉入华影盛视、保利博纳、中影这样的高端制作公司力量，将优秀新锐导演输送到合作方，进行电影、广告、电视剧的制作合作。</a:t>
            </a:r>
          </a:p>
          <a:p>
            <a:pPr lvl="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拉入影视院校，为优秀新锐导演再次得到专业导演培训及资质部分给予通路合作。并可以对人才选拔提供院校平台。</a:t>
            </a:r>
          </a:p>
          <a:p>
            <a:pPr lvl="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拉入芭乐台，为优秀新锐节目导演给予节目的播出输出和重点展现推广，并给予节目招商合作等。</a:t>
            </a:r>
          </a:p>
          <a:p>
            <a:pPr lvl="0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每季度亮点在于高端新媒体影视剧和新媒体电影的传播，打造整条活动线的影响力，形成榜样力量。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4305" y="642924"/>
            <a:ext cx="1162284" cy="455109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培养基金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71670" y="642924"/>
            <a:ext cx="1428760" cy="455109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影视剧合作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9058" y="642924"/>
            <a:ext cx="1261536" cy="455109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课程深造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15008" y="642924"/>
            <a:ext cx="1219937" cy="455109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招商推广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429520" y="642924"/>
            <a:ext cx="1181708" cy="455109"/>
          </a:xfrm>
          <a:prstGeom prst="roundRect">
            <a:avLst/>
          </a:prstGeom>
          <a:solidFill>
            <a:srgbClr val="FF990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行业榜样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542" y="130716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活动流程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“四季之春天之约”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44" y="714362"/>
          <a:ext cx="8786835" cy="571504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690416"/>
                <a:gridCol w="690450"/>
                <a:gridCol w="690450"/>
                <a:gridCol w="690450"/>
                <a:gridCol w="801294"/>
                <a:gridCol w="690450"/>
                <a:gridCol w="690450"/>
                <a:gridCol w="690450"/>
                <a:gridCol w="690450"/>
                <a:gridCol w="795087"/>
                <a:gridCol w="833444"/>
                <a:gridCol w="833444"/>
              </a:tblGrid>
              <a:tr h="29718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b="1" dirty="0" smtClean="0"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8EAA8"/>
                        </a:gs>
                        <a:gs pos="50000">
                          <a:srgbClr val="C8B266"/>
                        </a:gs>
                        <a:gs pos="100000">
                          <a:srgbClr val="81623B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8EAA8"/>
                        </a:gs>
                        <a:gs pos="50000">
                          <a:srgbClr val="C8B266"/>
                        </a:gs>
                        <a:gs pos="100000">
                          <a:srgbClr val="81623B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2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8EAA8"/>
                        </a:gs>
                        <a:gs pos="50000">
                          <a:srgbClr val="C8B266"/>
                        </a:gs>
                        <a:gs pos="100000">
                          <a:srgbClr val="81623B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71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Week1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</a:t>
                      </a:r>
                      <a:r>
                        <a:rPr lang="en-US" altLang="zh-CN" sz="1200" b="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</a:t>
                      </a:r>
                      <a:r>
                        <a:rPr lang="en-US" altLang="zh-CN" sz="1200" b="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Week4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Week5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Week6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Week7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Week8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</a:t>
                      </a:r>
                      <a:r>
                        <a:rPr lang="en-US" altLang="zh-CN" sz="1200" b="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Week10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 11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 12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C00000">
                            <a:shade val="30000"/>
                            <a:satMod val="115000"/>
                          </a:srgbClr>
                        </a:gs>
                        <a:gs pos="50000">
                          <a:srgbClr val="C00000">
                            <a:shade val="67500"/>
                            <a:satMod val="115000"/>
                          </a:srgbClr>
                        </a:gs>
                        <a:gs pos="100000">
                          <a:srgbClr val="C000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44" y="2214559"/>
          <a:ext cx="8786842" cy="102002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4246990"/>
                <a:gridCol w="4539852"/>
              </a:tblGrid>
              <a:tr h="33600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 </a:t>
                      </a:r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比赛线</a:t>
                      </a:r>
                      <a:r>
                        <a:rPr lang="zh-CN" altLang="en-US" sz="1600" b="1" kern="1200" baseline="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b="1" kern="1200" baseline="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8EAA8"/>
                        </a:gs>
                        <a:gs pos="50000">
                          <a:srgbClr val="C8B266"/>
                        </a:gs>
                        <a:gs pos="100000">
                          <a:srgbClr val="81623B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487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海选阶段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培训及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PK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阶段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153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r>
                        <a:rPr lang="en-US" altLang="zh-CN" sz="1600" b="1" kern="1200" baseline="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节目线 </a:t>
                      </a:r>
                      <a:r>
                        <a:rPr lang="en-US" altLang="zh-CN" sz="1600" b="1" kern="1200" dirty="0" smtClean="0">
                          <a:solidFill>
                            <a:schemeClr val="lt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——</a:t>
                      </a:r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8EAA8"/>
                        </a:gs>
                        <a:gs pos="50000">
                          <a:srgbClr val="C8B266"/>
                        </a:gs>
                        <a:gs pos="100000">
                          <a:srgbClr val="81623B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kern="1200" dirty="0" smtClean="0">
                        <a:solidFill>
                          <a:schemeClr val="lt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8EAA8"/>
                        </a:gs>
                        <a:gs pos="50000">
                          <a:srgbClr val="C8B266"/>
                        </a:gs>
                        <a:gs pos="100000">
                          <a:srgbClr val="81623B"/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2844" y="1357304"/>
            <a:ext cx="4214842" cy="7858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海选期</a:t>
            </a:r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（用春天的关联性关键词作为海选命题，如绿色、生命、生机勃勃、初生、环保等）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7686" y="1357304"/>
            <a:ext cx="3643338" cy="785818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决赛期</a:t>
            </a:r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（从海选中选出至少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名新锐导演，进行命题拍摄，给予拍摄基金）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01024" y="1357304"/>
            <a:ext cx="937525" cy="7858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季度颁奖，原创基金的发放。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86644" y="3429006"/>
            <a:ext cx="1571636" cy="338554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颁奖盛典直播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44" y="3429006"/>
            <a:ext cx="2852063" cy="584775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新锐先锋报道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周播节目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（针对优秀作品及导演访谈）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3240" y="3429007"/>
            <a:ext cx="3877985" cy="1077218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新锐先锋报道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周播节目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（针对优秀作品及导演访谈）</a:t>
            </a:r>
          </a:p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前方揭秘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周播节目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（决赛期命题拍摄前方报道和花絮跟踪）</a:t>
            </a:r>
          </a:p>
        </p:txBody>
      </p:sp>
      <p:sp>
        <p:nvSpPr>
          <p:cNvPr id="17" name="五角星 16"/>
          <p:cNvSpPr/>
          <p:nvPr/>
        </p:nvSpPr>
        <p:spPr>
          <a:xfrm>
            <a:off x="214282" y="4346087"/>
            <a:ext cx="361750" cy="36880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435770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榜样作品及影响力穿插</a:t>
            </a:r>
            <a:endParaRPr lang="zh-CN" altLang="en-US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4362"/>
            <a:ext cx="9143999" cy="378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844" y="142858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行业榜样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打造整条活动线的影响力，形成榜样力量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462" y="142858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颁奖盛典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基金投放，新锐导演人才输送见证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IMG_9105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361309" y="2955168"/>
            <a:ext cx="2210955" cy="147397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 descr="IMG_9274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21967" y="928676"/>
            <a:ext cx="2250297" cy="150019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 descr="IMG_913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715140" y="928676"/>
            <a:ext cx="2250297" cy="150019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 descr="IMG_9185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6715140" y="2928940"/>
            <a:ext cx="2214578" cy="147638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2214560"/>
            <a:ext cx="3922646" cy="278608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4282" y="857238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日，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年度新媒体影视颁奖盛典，共颁发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大类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个奖项，知名广告导演，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我要拍电影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冠军、筷子兄弟、阳光传媒都应邀作为嘉宾出席。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857370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日当天发稿</a:t>
            </a:r>
            <a:r>
              <a:rPr lang="en-US" altLang="zh-CN" sz="1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篇</a:t>
            </a:r>
            <a:endParaRPr lang="zh-CN" altLang="en-US" sz="1200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8"/>
            <a:ext cx="807249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可售卖资源：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四季活动分季度的活动冠名；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主题活动关键字的购买，如汽车行业常用关键字：环保、动力、激情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线下活动的赞助。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CCE8C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572</TotalTime>
  <Words>966</Words>
  <PresentationFormat>全屏显示(16:9)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技巧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jinying</cp:lastModifiedBy>
  <cp:revision>71</cp:revision>
  <dcterms:modified xsi:type="dcterms:W3CDTF">2011-02-14T02:23:29Z</dcterms:modified>
</cp:coreProperties>
</file>