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72" r:id="rId7"/>
    <p:sldId id="277" r:id="rId8"/>
    <p:sldId id="278" r:id="rId9"/>
    <p:sldId id="280" r:id="rId10"/>
    <p:sldId id="279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ILSVRC分类第二名（第一名是googlenet）</a:t>
            </a:r>
            <a:endParaRPr lang="en-US" altLang="en-US"/>
          </a:p>
          <a:p>
            <a:r>
              <a:rPr lang="en-US" altLang="en-US"/>
              <a:t>ILSVRC:ImageNet Large Scale Visual Recognition Competition  其实就是imagenet</a:t>
            </a:r>
            <a:endParaRPr lang="en-US" altLang="en-US"/>
          </a:p>
          <a:p>
            <a:r>
              <a:rPr lang="en-US" altLang="en-US"/>
              <a:t>ICLR，全称为「International Conference on Learning Representations」（国际学习表征会议）</a:t>
            </a:r>
            <a:endParaRPr lang="en-US" altLang="en-US"/>
          </a:p>
          <a:p>
            <a:r>
              <a:rPr lang="" altLang="en-US"/>
              <a:t>VGG是他们组的名称</a:t>
            </a:r>
            <a:endParaRPr lang="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13个conv加3个fc</a:t>
            </a:r>
            <a:endParaRPr lang="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固定S，Q的变化范围为正负32</a:t>
            </a:r>
            <a:endParaRPr lang="" altLang="en-US"/>
          </a:p>
          <a:p>
            <a:r>
              <a:rPr lang="" altLang="en-US"/>
              <a:t>抖动S，Q的变化范围为正负128</a:t>
            </a:r>
            <a:endParaRPr lang="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1810"/>
            <a:ext cx="9144000" cy="1283970"/>
          </a:xfrm>
        </p:spPr>
        <p:txBody>
          <a:bodyPr/>
          <a:p>
            <a:r>
              <a:rPr lang="en-US" altLang="en-US"/>
              <a:t>Daily paper-reading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5" y="3364230"/>
            <a:ext cx="10460990" cy="2592070"/>
          </a:xfrm>
        </p:spPr>
        <p:txBody>
          <a:bodyPr/>
          <a:p>
            <a:r>
              <a:rPr lang="en-US" altLang="en-US" sz="3200"/>
              <a:t>VGG</a:t>
            </a:r>
            <a:endParaRPr lang="en-US" altLang="en-US" sz="3200"/>
          </a:p>
          <a:p>
            <a:endParaRPr lang="en-US" altLang="en-US"/>
          </a:p>
          <a:p>
            <a:r>
              <a:rPr lang="en-US" altLang="en-US"/>
              <a:t>Author: Karen Simonyan &amp; Andrew Zisserman, University of Oxford</a:t>
            </a:r>
            <a:endParaRPr lang="en-US" altLang="en-US"/>
          </a:p>
          <a:p>
            <a:r>
              <a:rPr lang="en-US" altLang="en-US"/>
              <a:t>Published on: ICLR.2015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</a:t>
            </a:r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endParaRPr lang="en-US" altLang="en-US" sz="2000">
              <a:sym typeface="+mn-ea"/>
            </a:endParaRPr>
          </a:p>
          <a:p>
            <a:r>
              <a:rPr lang="en-US" altLang="en-US" sz="2000"/>
              <a:t>目前对卷积神经网络进行的改进</a:t>
            </a:r>
            <a:endParaRPr lang="en-US" altLang="en-US" sz="2000"/>
          </a:p>
          <a:p>
            <a:pPr lvl="1"/>
            <a:r>
              <a:rPr lang="en-US" altLang="en-US" sz="1800"/>
              <a:t>更小的filter和更小的stride（ZFnet）</a:t>
            </a:r>
            <a:endParaRPr lang="en-US" altLang="en-US" sz="1800"/>
          </a:p>
          <a:p>
            <a:pPr lvl="1"/>
            <a:r>
              <a:rPr lang="en-US" altLang="en-US" sz="1800"/>
              <a:t>使用不同缩放尺寸的图片进行训练和评测</a:t>
            </a:r>
            <a:endParaRPr lang="en-US" altLang="en-US" sz="1800"/>
          </a:p>
          <a:p>
            <a:pPr lvl="0"/>
            <a:r>
              <a:rPr lang="en-US" altLang="en-US" sz="2100"/>
              <a:t>没有对于网络深度的探索</a:t>
            </a:r>
            <a:endParaRPr lang="en-US" altLang="en-US" sz="1995"/>
          </a:p>
          <a:p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Contribution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endParaRPr lang="en-US" altLang="en-US" sz="2000"/>
          </a:p>
          <a:p>
            <a:r>
              <a:rPr lang="en-US" altLang="en-US" sz="2000"/>
              <a:t>通过在卷积层中使用3*3的kernel加深网络，</a:t>
            </a:r>
            <a:r>
              <a:rPr lang="" altLang="en-US" sz="2000"/>
              <a:t>分类任务表现</a:t>
            </a:r>
            <a:r>
              <a:rPr lang="en-US" altLang="en-US" sz="2000"/>
              <a:t>更好</a:t>
            </a:r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Architecture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610"/>
            <a:ext cx="10515600" cy="4591050"/>
          </a:xfrm>
        </p:spPr>
        <p:txBody>
          <a:bodyPr/>
          <a:p>
            <a:r>
              <a:rPr lang="en-US" altLang="en-US" sz="1600"/>
              <a:t>input image：224*224， RGB normalization</a:t>
            </a:r>
            <a:endParaRPr lang="en-US" altLang="en-US" sz="1600"/>
          </a:p>
          <a:p>
            <a:r>
              <a:rPr lang="en-US" altLang="en-US" sz="1600">
                <a:solidFill>
                  <a:srgbClr val="FF0000"/>
                </a:solidFill>
              </a:rPr>
              <a:t>kernel size 3*3</a:t>
            </a:r>
            <a:r>
              <a:rPr lang="en-US" altLang="en-US" sz="1600"/>
              <a:t> （增加感受野，减少参数），stride 1，</a:t>
            </a:r>
            <a:r>
              <a:rPr lang="en-US" altLang="en-US" sz="1600">
                <a:sym typeface="+mn-ea"/>
              </a:rPr>
              <a:t>padding 1（保持图片尺寸不变）</a:t>
            </a:r>
            <a:endParaRPr lang="en-US" altLang="en-US" sz="1600"/>
          </a:p>
          <a:p>
            <a:r>
              <a:rPr lang="en-US" altLang="en-US" sz="1600">
                <a:solidFill>
                  <a:srgbClr val="FF0000"/>
                </a:solidFill>
              </a:rPr>
              <a:t>kernel size 1*1</a:t>
            </a:r>
            <a:r>
              <a:rPr lang="en-US" altLang="en-US" sz="1600"/>
              <a:t> increase the non-linearity of the decision function without affecting the receptive fields of the conv. layers</a:t>
            </a:r>
            <a:endParaRPr lang="en-US" altLang="en-US" sz="1600"/>
          </a:p>
          <a:p>
            <a:r>
              <a:rPr lang="en-US" altLang="en-US" sz="1600">
                <a:solidFill>
                  <a:srgbClr val="FF0000"/>
                </a:solidFill>
              </a:rPr>
              <a:t>max pooling 2*2 stride 2</a:t>
            </a:r>
            <a:endParaRPr lang="en-US" altLang="en-US" sz="1600">
              <a:solidFill>
                <a:srgbClr val="FF0000"/>
              </a:solidFill>
            </a:endParaRPr>
          </a:p>
          <a:p>
            <a:r>
              <a:rPr lang="en-US" altLang="en-US" sz="1600"/>
              <a:t>ReLU，</a:t>
            </a:r>
            <a:r>
              <a:rPr lang="en-US" altLang="en-US" sz="1600">
                <a:solidFill>
                  <a:srgbClr val="FF0000"/>
                </a:solidFill>
              </a:rPr>
              <a:t>没有用LRN</a:t>
            </a:r>
            <a:r>
              <a:rPr lang="en-US" altLang="en-US" sz="1600"/>
              <a:t>（对性能无效果并会增加计算量和内存）</a:t>
            </a:r>
            <a:endParaRPr lang="en-US" altLang="en-US" sz="1600"/>
          </a:p>
        </p:txBody>
      </p:sp>
      <p:pic>
        <p:nvPicPr>
          <p:cNvPr id="4" name="Picture 3" descr="Screenshot from 2019-01-21 21-10-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6435" y="3366135"/>
            <a:ext cx="5739130" cy="35648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990965" y="4580255"/>
            <a:ext cx="262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VGG16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852410" y="5985510"/>
            <a:ext cx="1076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+dropout</a:t>
            </a:r>
            <a:endParaRPr lang="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Why smaller filter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endParaRPr lang="en-US" altLang="en-US" sz="2000"/>
          </a:p>
          <a:p>
            <a:r>
              <a:rPr lang="en-US" altLang="en-US" sz="2000"/>
              <a:t>3层3*3的卷积感受野和7*7的相同</a:t>
            </a:r>
            <a:endParaRPr lang="en-US" altLang="en-US" sz="2000"/>
          </a:p>
          <a:p>
            <a:r>
              <a:rPr lang="en-US" altLang="en-US" sz="2000"/>
              <a:t>参数少45%左右</a:t>
            </a:r>
            <a:endParaRPr lang="en-US" altLang="en-US" sz="2000"/>
          </a:p>
          <a:p>
            <a:r>
              <a:rPr lang="en-US" altLang="en-US" sz="2000"/>
              <a:t>加深网络，更多的ReLU</a:t>
            </a:r>
            <a:endParaRPr lang="en-US" altLang="en-US" sz="2000"/>
          </a:p>
          <a:p>
            <a:endParaRPr lang="en-US" altLang="en-US" sz="2000"/>
          </a:p>
          <a:p>
            <a:r>
              <a:rPr lang="" altLang="en-US" sz="2000"/>
              <a:t>1*1的卷积相当于就是一个线性变换，但是同时也使用ReLU作为激活函数</a:t>
            </a:r>
            <a:endParaRPr lang="en-US" altLang="en-US" sz="2000"/>
          </a:p>
          <a:p>
            <a:endParaRPr lang="en-US" altLang="en-US" sz="2000"/>
          </a:p>
          <a:p>
            <a:endParaRPr lang="en-US" altLang="en-US" sz="2000">
              <a:sym typeface="+mn-ea"/>
            </a:endParaRPr>
          </a:p>
          <a:p>
            <a:pPr marL="0" indent="0">
              <a:buNone/>
            </a:pPr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Train with initialisation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endParaRPr lang="en-US" altLang="en-US" sz="2000"/>
          </a:p>
          <a:p>
            <a:r>
              <a:rPr lang="en-US" altLang="en-US" sz="2000"/>
              <a:t>initialised the first four convolutional layers and the last three fully-connected layers with the layers of net A </a:t>
            </a:r>
            <a:r>
              <a:rPr lang="" altLang="en-US" sz="2000"/>
              <a:t>（VGG11）</a:t>
            </a:r>
            <a:endParaRPr lang="" altLang="en-US" sz="2000"/>
          </a:p>
          <a:p>
            <a:r>
              <a:rPr lang="" altLang="en-US" sz="2000"/>
              <a:t>结论：pre-train和随机初始化差不多</a:t>
            </a:r>
            <a:endParaRPr lang="en-US" altLang="en-US" sz="2000"/>
          </a:p>
          <a:p>
            <a:endParaRPr lang="en-US" altLang="en-US" sz="2000"/>
          </a:p>
          <a:p>
            <a:endParaRPr lang="en-US" altLang="en-US" sz="2000">
              <a:sym typeface="+mn-ea"/>
            </a:endParaRPr>
          </a:p>
          <a:p>
            <a:pPr marL="0" indent="0">
              <a:buNone/>
            </a:pPr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Convert FC to conv in test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4965" cy="4351655"/>
          </a:xfrm>
        </p:spPr>
        <p:txBody>
          <a:bodyPr/>
          <a:p>
            <a:endParaRPr lang="en-US" altLang="en-US" sz="2000"/>
          </a:p>
          <a:p>
            <a:r>
              <a:rPr lang="en-US" altLang="en-US" sz="2000"/>
              <a:t>the first FC layer to a 7 × 7 conv. layer, the last two FC layers to 1 × 1 conv. layers</a:t>
            </a:r>
            <a:endParaRPr lang="en-US" altLang="en-US" sz="2000"/>
          </a:p>
          <a:p>
            <a:r>
              <a:rPr lang="" altLang="en-US" sz="2000"/>
              <a:t>优点：</a:t>
            </a:r>
            <a:endParaRPr lang="" altLang="en-US" sz="2000"/>
          </a:p>
          <a:p>
            <a:pPr lvl="1"/>
            <a:r>
              <a:rPr lang="" altLang="en-US" sz="1710"/>
              <a:t>可以接受不同尺寸的输入</a:t>
            </a:r>
            <a:endParaRPr lang="" altLang="en-US" sz="1710"/>
          </a:p>
          <a:p>
            <a:pPr lvl="1"/>
            <a:r>
              <a:rPr lang="" altLang="en-US" sz="1710"/>
              <a:t>更多的ReLU</a:t>
            </a:r>
            <a:endParaRPr lang="en-US" altLang="en-US" sz="1710"/>
          </a:p>
          <a:p>
            <a:endParaRPr lang="en-US" altLang="en-US" sz="2000"/>
          </a:p>
          <a:p>
            <a:endParaRPr lang="en-US" altLang="en-US" sz="2000">
              <a:sym typeface="+mn-ea"/>
            </a:endParaRPr>
          </a:p>
          <a:p>
            <a:pPr marL="0" indent="0">
              <a:buNone/>
            </a:pPr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</a:t>
            </a:r>
            <a:r>
              <a:rPr lang="en-US" altLang="en-US"/>
              <a:t>cale </a:t>
            </a:r>
            <a:r>
              <a:rPr lang="" altLang="en-US"/>
              <a:t>J</a:t>
            </a:r>
            <a:r>
              <a:rPr lang="en-US" altLang="en-US"/>
              <a:t>ittering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691005"/>
            <a:ext cx="10515600" cy="4351338"/>
          </a:xfrm>
        </p:spPr>
        <p:txBody>
          <a:bodyPr/>
          <a:p>
            <a:r>
              <a:rPr lang="" altLang="en-US" sz="2000"/>
              <a:t>结论：对图像做抖动（包括train和test）能够显著提升模型性能</a:t>
            </a:r>
            <a:endParaRPr lang="en-US" altLang="en-US" sz="2000"/>
          </a:p>
          <a:p>
            <a:endParaRPr lang="en-US" altLang="en-US" sz="2000">
              <a:sym typeface="+mn-ea"/>
            </a:endParaRPr>
          </a:p>
          <a:p>
            <a:pPr marL="0" indent="0">
              <a:buNone/>
            </a:pPr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</p:txBody>
      </p:sp>
      <p:pic>
        <p:nvPicPr>
          <p:cNvPr id="4" name="Picture 3" descr="Screenshot from 2019-01-23 20-52-34"/>
          <p:cNvPicPr>
            <a:picLocks noChangeAspect="1"/>
          </p:cNvPicPr>
          <p:nvPr/>
        </p:nvPicPr>
        <p:blipFill>
          <a:blip r:embed="rId1"/>
          <a:srcRect r="271" b="1222"/>
          <a:stretch>
            <a:fillRect/>
          </a:stretch>
        </p:blipFill>
        <p:spPr>
          <a:xfrm>
            <a:off x="412115" y="2551430"/>
            <a:ext cx="5287010" cy="3980815"/>
          </a:xfrm>
          <a:prstGeom prst="rect">
            <a:avLst/>
          </a:prstGeom>
        </p:spPr>
      </p:pic>
      <p:pic>
        <p:nvPicPr>
          <p:cNvPr id="6" name="Picture 5" descr="Screenshot from 2019-01-23 20-55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0" y="2551430"/>
            <a:ext cx="6113145" cy="574040"/>
          </a:xfrm>
          <a:prstGeom prst="rect">
            <a:avLst/>
          </a:prstGeom>
        </p:spPr>
      </p:pic>
      <p:pic>
        <p:nvPicPr>
          <p:cNvPr id="7" name="Picture 6" descr="Screenshot from 2019-01-23 20-53-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395" y="3735705"/>
            <a:ext cx="6114415" cy="28511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38200" y="3125470"/>
            <a:ext cx="951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>
                <a:solidFill>
                  <a:srgbClr val="FF0000"/>
                </a:solidFill>
              </a:rPr>
              <a:t>VGG11</a:t>
            </a:r>
            <a:endParaRPr lang="" altLang="en-US" sz="16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38200" y="5938520"/>
            <a:ext cx="951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rgbClr val="FF0000"/>
                </a:solidFill>
              </a:rPr>
              <a:t>VGG1</a:t>
            </a:r>
            <a:r>
              <a:rPr lang="" altLang="en-US" sz="1600">
                <a:solidFill>
                  <a:srgbClr val="FF0000"/>
                </a:solidFill>
              </a:rPr>
              <a:t>9</a:t>
            </a:r>
            <a:endParaRPr lang="" altLang="en-US" sz="16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38200" y="5114290"/>
            <a:ext cx="951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rgbClr val="FF0000"/>
                </a:solidFill>
              </a:rPr>
              <a:t>VGG1</a:t>
            </a:r>
            <a:r>
              <a:rPr lang="" altLang="en-US" sz="1600">
                <a:solidFill>
                  <a:srgbClr val="FF0000"/>
                </a:solidFill>
              </a:rPr>
              <a:t>6</a:t>
            </a:r>
            <a:endParaRPr lang="" altLang="en-US" sz="16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38200" y="3716655"/>
            <a:ext cx="951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rgbClr val="FF0000"/>
                </a:solidFill>
              </a:rPr>
              <a:t>VGG1</a:t>
            </a:r>
            <a:r>
              <a:rPr lang="" altLang="en-US" sz="1600">
                <a:solidFill>
                  <a:srgbClr val="FF0000"/>
                </a:solidFill>
              </a:rPr>
              <a:t>3</a:t>
            </a:r>
            <a:endParaRPr lang="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Presentation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DejaVu Sans</vt:lpstr>
      <vt:lpstr>Calibri</vt:lpstr>
      <vt:lpstr>微软雅黑</vt:lpstr>
      <vt:lpstr>Droid Sans Fallback</vt:lpstr>
      <vt:lpstr>宋体</vt:lpstr>
      <vt:lpstr>Arial Unicode MS</vt:lpstr>
      <vt:lpstr>OpenSymbol</vt:lpstr>
      <vt:lpstr>Office Theme</vt:lpstr>
      <vt:lpstr>Daily paper-reading</vt:lpstr>
      <vt:lpstr>Background</vt:lpstr>
      <vt:lpstr>Contribution</vt:lpstr>
      <vt:lpstr>Convnet Architecture</vt:lpstr>
      <vt:lpstr>Why smaller filter</vt:lpstr>
      <vt:lpstr>Why smaller filter</vt:lpstr>
      <vt:lpstr>Train with initialisation</vt:lpstr>
      <vt:lpstr>Why smaller filter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paper-reading</dc:title>
  <dc:creator>huhaoyu</dc:creator>
  <cp:lastModifiedBy>huhaoyu</cp:lastModifiedBy>
  <cp:revision>32</cp:revision>
  <dcterms:created xsi:type="dcterms:W3CDTF">2019-01-24T02:51:52Z</dcterms:created>
  <dcterms:modified xsi:type="dcterms:W3CDTF">2019-01-24T02:51:52Z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</Properties>
</file>