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8" r:id="rId3"/>
    <p:sldId id="283" r:id="rId4"/>
    <p:sldId id="279" r:id="rId5"/>
    <p:sldId id="260" r:id="rId6"/>
    <p:sldId id="281" r:id="rId7"/>
    <p:sldId id="261" r:id="rId8"/>
    <p:sldId id="264" r:id="rId9"/>
    <p:sldId id="282" r:id="rId10"/>
    <p:sldId id="289" r:id="rId11"/>
    <p:sldId id="294" r:id="rId12"/>
    <p:sldId id="295" r:id="rId13"/>
    <p:sldId id="296" r:id="rId14"/>
    <p:sldId id="297" r:id="rId15"/>
    <p:sldId id="298" r:id="rId16"/>
    <p:sldId id="301" r:id="rId17"/>
    <p:sldId id="302" r:id="rId18"/>
    <p:sldId id="303" r:id="rId19"/>
    <p:sldId id="304" r:id="rId20"/>
    <p:sldId id="309" r:id="rId21"/>
    <p:sldId id="306" r:id="rId22"/>
    <p:sldId id="308" r:id="rId23"/>
    <p:sldId id="293" r:id="rId24"/>
    <p:sldId id="290" r:id="rId25"/>
    <p:sldId id="292" r:id="rId26"/>
    <p:sldId id="285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2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원5" initials="정" lastIdx="1" clrIdx="0">
    <p:extLst>
      <p:ext uri="{19B8F6BF-5375-455C-9EA6-DF929625EA0E}">
        <p15:presenceInfo xmlns="" xmlns:p15="http://schemas.microsoft.com/office/powerpoint/2012/main" userId="정원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32577F"/>
    <a:srgbClr val="C9E4ED"/>
    <a:srgbClr val="26AE9A"/>
    <a:srgbClr val="969893"/>
    <a:srgbClr val="D4E3E8"/>
    <a:srgbClr val="29444D"/>
    <a:srgbClr val="327891"/>
    <a:srgbClr val="C4F2EB"/>
    <a:srgbClr val="D8E3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4647" autoAdjust="0"/>
  </p:normalViewPr>
  <p:slideViewPr>
    <p:cSldViewPr snapToGrid="0" showGuides="1">
      <p:cViewPr varScale="1">
        <p:scale>
          <a:sx n="109" d="100"/>
          <a:sy n="109" d="100"/>
        </p:scale>
        <p:origin x="-1362" y="-90"/>
      </p:cViewPr>
      <p:guideLst>
        <p:guide orient="horz" pos="1842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2D946-41F1-49F5-9191-BB76CF8D2E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467E25E-FBAE-49F0-AE68-995487E0E212}">
      <dgm:prSet phldrT="[텍스트]" custT="1"/>
      <dgm:spPr>
        <a:xfrm>
          <a:off x="0" y="13090"/>
          <a:ext cx="7215238" cy="879840"/>
        </a:xfrm>
        <a:prstGeom prst="roundRect">
          <a:avLst/>
        </a:prstGeom>
        <a:solidFill>
          <a:srgbClr val="32577F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pPr algn="ctr" latinLnBrk="1"/>
          <a:r>
            <a:rPr lang="ko-KR" altLang="en-US" sz="2000" b="1" dirty="0" err="1" smtClean="0">
              <a:solidFill>
                <a:sysClr val="window" lastClr="FFFFFF"/>
              </a:solidFill>
              <a:latin typeface="맑은 고딕"/>
              <a:ea typeface="맑은 고딕" panose="020B0503020000020004" pitchFamily="50" charset="-127"/>
              <a:cs typeface="+mn-cs"/>
            </a:rPr>
            <a:t>라즈베리</a:t>
          </a:r>
          <a:r>
            <a:rPr lang="ko-KR" altLang="en-US" sz="2000" b="1" dirty="0" smtClean="0">
              <a:solidFill>
                <a:sysClr val="window" lastClr="FFFFFF"/>
              </a:solidFill>
              <a:latin typeface="맑은 고딕"/>
              <a:ea typeface="맑은 고딕" panose="020B0503020000020004" pitchFamily="50" charset="-127"/>
              <a:cs typeface="+mn-cs"/>
            </a:rPr>
            <a:t> 파이 </a:t>
          </a:r>
          <a:r>
            <a:rPr lang="en-US" altLang="ko-KR" sz="2000" b="1" dirty="0" smtClean="0">
              <a:solidFill>
                <a:sysClr val="window" lastClr="FFFFFF"/>
              </a:solidFill>
              <a:latin typeface="맑은 고딕"/>
              <a:ea typeface="맑은 고딕" panose="020B0503020000020004" pitchFamily="50" charset="-127"/>
              <a:cs typeface="+mn-cs"/>
            </a:rPr>
            <a:t>&amp; RC</a:t>
          </a:r>
          <a:r>
            <a:rPr lang="ko-KR" altLang="en-US" sz="2000" b="1" dirty="0" smtClean="0">
              <a:solidFill>
                <a:sysClr val="window" lastClr="FFFFFF"/>
              </a:solidFill>
              <a:latin typeface="맑은 고딕"/>
              <a:ea typeface="맑은 고딕" panose="020B0503020000020004" pitchFamily="50" charset="-127"/>
              <a:cs typeface="+mn-cs"/>
            </a:rPr>
            <a:t>카 </a:t>
          </a:r>
          <a:endParaRPr lang="ko-KR" altLang="en-US" sz="2000" b="1" dirty="0">
            <a:solidFill>
              <a:sysClr val="window" lastClr="FFFFFF"/>
            </a:solidFill>
            <a:latin typeface="맑은 고딕"/>
            <a:ea typeface="맑은 고딕" panose="020B0503020000020004" pitchFamily="50" charset="-127"/>
            <a:cs typeface="+mn-cs"/>
          </a:endParaRPr>
        </a:p>
      </dgm:t>
    </dgm:pt>
    <dgm:pt modelId="{40C3A84A-D67D-47D4-AC62-86F087E2EB2A}" type="sibTrans" cxnId="{BE0E2785-E2BC-40CC-8FC7-20FD35332540}">
      <dgm:prSet/>
      <dgm:spPr/>
      <dgm:t>
        <a:bodyPr/>
        <a:lstStyle/>
        <a:p>
          <a:pPr latinLnBrk="1"/>
          <a:endParaRPr lang="ko-KR" altLang="en-US"/>
        </a:p>
      </dgm:t>
    </dgm:pt>
    <dgm:pt modelId="{B8AD98E2-3822-49D4-B126-C81E7EA76A60}" type="parTrans" cxnId="{BE0E2785-E2BC-40CC-8FC7-20FD35332540}">
      <dgm:prSet/>
      <dgm:spPr/>
      <dgm:t>
        <a:bodyPr/>
        <a:lstStyle/>
        <a:p>
          <a:pPr latinLnBrk="1"/>
          <a:endParaRPr lang="ko-KR" altLang="en-US"/>
        </a:p>
      </dgm:t>
    </dgm:pt>
    <dgm:pt modelId="{2B03BDDF-882A-4DD3-BC87-EBEF9C03D993}">
      <dgm:prSet phldrT="[텍스트]" custT="1"/>
      <dgm:spPr>
        <a:xfrm>
          <a:off x="0" y="2551090"/>
          <a:ext cx="7215238" cy="778320"/>
        </a:xfrm>
        <a:noFill/>
        <a:ln>
          <a:noFill/>
        </a:ln>
        <a:effectLst/>
      </dgm:spPr>
      <dgm:t>
        <a:bodyPr/>
        <a:lstStyle/>
        <a:p>
          <a:pPr algn="ctr" latinLnBrk="1"/>
          <a:endParaRPr lang="ko-KR" altLang="en-US" sz="1800" dirty="0">
            <a:solidFill>
              <a:schemeClr val="bg1">
                <a:lumMod val="50000"/>
              </a:schemeClr>
            </a:solidFill>
            <a:latin typeface="맑은 고딕"/>
            <a:ea typeface="맑은 고딕" panose="020B0503020000020004" pitchFamily="50" charset="-127"/>
            <a:cs typeface="+mn-cs"/>
          </a:endParaRPr>
        </a:p>
      </dgm:t>
    </dgm:pt>
    <dgm:pt modelId="{DD54829E-C96D-4F25-8D33-DE606350AE76}" type="sibTrans" cxnId="{454FC756-7D65-4CF3-B9F9-6823B2A7C930}">
      <dgm:prSet/>
      <dgm:spPr/>
      <dgm:t>
        <a:bodyPr/>
        <a:lstStyle/>
        <a:p>
          <a:pPr latinLnBrk="1"/>
          <a:endParaRPr lang="ko-KR" altLang="en-US"/>
        </a:p>
      </dgm:t>
    </dgm:pt>
    <dgm:pt modelId="{D7BBD5E4-F4E5-43F5-A51F-FE5660C94375}" type="parTrans" cxnId="{454FC756-7D65-4CF3-B9F9-6823B2A7C930}">
      <dgm:prSet/>
      <dgm:spPr/>
      <dgm:t>
        <a:bodyPr/>
        <a:lstStyle/>
        <a:p>
          <a:pPr latinLnBrk="1"/>
          <a:endParaRPr lang="ko-KR" altLang="en-US"/>
        </a:p>
      </dgm:t>
    </dgm:pt>
    <dgm:pt modelId="{66524D82-8611-477E-A783-1DEAF749384A}">
      <dgm:prSet phldrT="[텍스트]" custT="1"/>
      <dgm:spPr>
        <a:xfrm>
          <a:off x="0" y="4209250"/>
          <a:ext cx="7215238" cy="778320"/>
        </a:xfrm>
        <a:noFill/>
        <a:ln>
          <a:noFill/>
        </a:ln>
        <a:effectLst/>
      </dgm:spPr>
      <dgm:t>
        <a:bodyPr/>
        <a:lstStyle/>
        <a:p>
          <a:pPr algn="ctr" latinLnBrk="1"/>
          <a:endParaRPr lang="ko-KR" altLang="en-US" sz="1800" dirty="0">
            <a:solidFill>
              <a:schemeClr val="bg1">
                <a:lumMod val="50000"/>
              </a:schemeClr>
            </a:solidFill>
            <a:latin typeface="맑은 고딕"/>
            <a:ea typeface="맑은 고딕" panose="020B0503020000020004" pitchFamily="50" charset="-127"/>
            <a:cs typeface="+mn-cs"/>
          </a:endParaRPr>
        </a:p>
      </dgm:t>
    </dgm:pt>
    <dgm:pt modelId="{46480705-9002-42AE-B28D-61D4BF1755C9}" type="parTrans" cxnId="{96B538D4-0926-454A-B100-DFE1943AA7AC}">
      <dgm:prSet/>
      <dgm:spPr/>
      <dgm:t>
        <a:bodyPr/>
        <a:lstStyle/>
        <a:p>
          <a:pPr latinLnBrk="1"/>
          <a:endParaRPr lang="ko-KR" altLang="en-US"/>
        </a:p>
      </dgm:t>
    </dgm:pt>
    <dgm:pt modelId="{EEBEEA84-C952-4A38-BDF1-C092DDBCDD00}" type="sibTrans" cxnId="{96B538D4-0926-454A-B100-DFE1943AA7AC}">
      <dgm:prSet/>
      <dgm:spPr/>
      <dgm:t>
        <a:bodyPr/>
        <a:lstStyle/>
        <a:p>
          <a:pPr latinLnBrk="1"/>
          <a:endParaRPr lang="ko-KR" altLang="en-US"/>
        </a:p>
      </dgm:t>
    </dgm:pt>
    <dgm:pt modelId="{A65E1C72-75D3-4A39-9B0D-A596A5371EBB}">
      <dgm:prSet phldrT="[텍스트]" custT="1"/>
      <dgm:spPr>
        <a:xfrm>
          <a:off x="0" y="892930"/>
          <a:ext cx="7215238" cy="778320"/>
        </a:xfrm>
        <a:noFill/>
        <a:ln>
          <a:noFill/>
        </a:ln>
        <a:effectLst/>
      </dgm:spPr>
      <dgm:t>
        <a:bodyPr/>
        <a:lstStyle/>
        <a:p>
          <a:pPr algn="ctr" latinLnBrk="1"/>
          <a:endParaRPr lang="ko-KR" altLang="en-US" sz="1800" dirty="0">
            <a:solidFill>
              <a:schemeClr val="bg1">
                <a:lumMod val="50000"/>
              </a:schemeClr>
            </a:solidFill>
            <a:latin typeface="맑은 고딕"/>
            <a:ea typeface="맑은 고딕" panose="020B0503020000020004" pitchFamily="50" charset="-127"/>
            <a:cs typeface="+mn-cs"/>
          </a:endParaRPr>
        </a:p>
      </dgm:t>
    </dgm:pt>
    <dgm:pt modelId="{FD5C6098-F322-4724-B038-4C8A2E20CE2F}" type="parTrans" cxnId="{5C80F147-4D49-45AC-BC7A-54828622E8F9}">
      <dgm:prSet/>
      <dgm:spPr/>
      <dgm:t>
        <a:bodyPr/>
        <a:lstStyle/>
        <a:p>
          <a:pPr latinLnBrk="1"/>
          <a:endParaRPr lang="ko-KR" altLang="en-US"/>
        </a:p>
      </dgm:t>
    </dgm:pt>
    <dgm:pt modelId="{4E21AB0B-F682-4859-910C-EB5CF48EA0BC}" type="sibTrans" cxnId="{5C80F147-4D49-45AC-BC7A-54828622E8F9}">
      <dgm:prSet/>
      <dgm:spPr/>
      <dgm:t>
        <a:bodyPr/>
        <a:lstStyle/>
        <a:p>
          <a:pPr latinLnBrk="1"/>
          <a:endParaRPr lang="ko-KR" altLang="en-US"/>
        </a:p>
      </dgm:t>
    </dgm:pt>
    <dgm:pt modelId="{BAF48003-3F80-498A-8D83-40DE3BE0D5ED}" type="pres">
      <dgm:prSet presAssocID="{E602D946-41F1-49F5-9191-BB76CF8D2E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DCAC0F-2830-4706-92FF-0F07597BE1A4}" type="pres">
      <dgm:prSet presAssocID="{D467E25E-FBAE-49F0-AE68-995487E0E212}" presName="parentText" presStyleLbl="node1" presStyleIdx="0" presStyleCnt="3" custScaleX="87995" custScaleY="46031" custLinFactNeighborY="-7346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475EEA-9F16-4F6A-8F1F-A83B0C524D64}" type="pres">
      <dgm:prSet presAssocID="{D467E25E-FBAE-49F0-AE68-995487E0E212}" presName="childText" presStyleLbl="revTx" presStyleIdx="0" presStyleCnt="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EB46176-9396-4F0B-97C2-73A5CDE8B0C1}" type="pres">
      <dgm:prSet presAssocID="{2B03BDDF-882A-4DD3-BC87-EBEF9C03D993}" presName="parentText" presStyleLbl="node1" presStyleIdx="1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64B239B-6145-4E05-93F4-A388BBF18F9E}" type="pres">
      <dgm:prSet presAssocID="{DD54829E-C96D-4F25-8D33-DE606350AE76}" presName="spacer" presStyleCnt="0"/>
      <dgm:spPr/>
    </dgm:pt>
    <dgm:pt modelId="{21073228-AB9F-4074-80A1-7C6AC6315C8F}" type="pres">
      <dgm:prSet presAssocID="{66524D82-8611-477E-A783-1DEAF749384A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BE0E2785-E2BC-40CC-8FC7-20FD35332540}" srcId="{E602D946-41F1-49F5-9191-BB76CF8D2E25}" destId="{D467E25E-FBAE-49F0-AE68-995487E0E212}" srcOrd="0" destOrd="0" parTransId="{B8AD98E2-3822-49D4-B126-C81E7EA76A60}" sibTransId="{40C3A84A-D67D-47D4-AC62-86F087E2EB2A}"/>
    <dgm:cxn modelId="{96B538D4-0926-454A-B100-DFE1943AA7AC}" srcId="{E602D946-41F1-49F5-9191-BB76CF8D2E25}" destId="{66524D82-8611-477E-A783-1DEAF749384A}" srcOrd="2" destOrd="0" parTransId="{46480705-9002-42AE-B28D-61D4BF1755C9}" sibTransId="{EEBEEA84-C952-4A38-BDF1-C092DDBCDD00}"/>
    <dgm:cxn modelId="{C7375774-4990-49DD-8921-5C01440C70C6}" type="presOf" srcId="{D467E25E-FBAE-49F0-AE68-995487E0E212}" destId="{1DDCAC0F-2830-4706-92FF-0F07597BE1A4}" srcOrd="0" destOrd="0" presId="urn:microsoft.com/office/officeart/2005/8/layout/vList2"/>
    <dgm:cxn modelId="{FB1412F7-B976-4098-8FE9-1F495ADEAFD3}" type="presOf" srcId="{66524D82-8611-477E-A783-1DEAF749384A}" destId="{21073228-AB9F-4074-80A1-7C6AC6315C8F}" srcOrd="0" destOrd="0" presId="urn:microsoft.com/office/officeart/2005/8/layout/vList2"/>
    <dgm:cxn modelId="{454FC756-7D65-4CF3-B9F9-6823B2A7C930}" srcId="{E602D946-41F1-49F5-9191-BB76CF8D2E25}" destId="{2B03BDDF-882A-4DD3-BC87-EBEF9C03D993}" srcOrd="1" destOrd="0" parTransId="{D7BBD5E4-F4E5-43F5-A51F-FE5660C94375}" sibTransId="{DD54829E-C96D-4F25-8D33-DE606350AE76}"/>
    <dgm:cxn modelId="{5C80F147-4D49-45AC-BC7A-54828622E8F9}" srcId="{D467E25E-FBAE-49F0-AE68-995487E0E212}" destId="{A65E1C72-75D3-4A39-9B0D-A596A5371EBB}" srcOrd="0" destOrd="0" parTransId="{FD5C6098-F322-4724-B038-4C8A2E20CE2F}" sibTransId="{4E21AB0B-F682-4859-910C-EB5CF48EA0BC}"/>
    <dgm:cxn modelId="{EC1758EC-B10F-42CF-B23E-5C95CC07A54A}" type="presOf" srcId="{E602D946-41F1-49F5-9191-BB76CF8D2E25}" destId="{BAF48003-3F80-498A-8D83-40DE3BE0D5ED}" srcOrd="0" destOrd="0" presId="urn:microsoft.com/office/officeart/2005/8/layout/vList2"/>
    <dgm:cxn modelId="{19E3E7AD-5F99-480A-AB49-3AD3D131F249}" type="presOf" srcId="{A65E1C72-75D3-4A39-9B0D-A596A5371EBB}" destId="{F2475EEA-9F16-4F6A-8F1F-A83B0C524D64}" srcOrd="0" destOrd="0" presId="urn:microsoft.com/office/officeart/2005/8/layout/vList2"/>
    <dgm:cxn modelId="{F39CEE50-1032-4D0B-9B56-455FABBB690E}" type="presOf" srcId="{2B03BDDF-882A-4DD3-BC87-EBEF9C03D993}" destId="{AEB46176-9396-4F0B-97C2-73A5CDE8B0C1}" srcOrd="0" destOrd="0" presId="urn:microsoft.com/office/officeart/2005/8/layout/vList2"/>
    <dgm:cxn modelId="{6F4367AB-544C-4DD3-A041-156728F9317A}" type="presParOf" srcId="{BAF48003-3F80-498A-8D83-40DE3BE0D5ED}" destId="{1DDCAC0F-2830-4706-92FF-0F07597BE1A4}" srcOrd="0" destOrd="0" presId="urn:microsoft.com/office/officeart/2005/8/layout/vList2"/>
    <dgm:cxn modelId="{EF17511F-511E-4E93-8F64-6DE8C035252D}" type="presParOf" srcId="{BAF48003-3F80-498A-8D83-40DE3BE0D5ED}" destId="{F2475EEA-9F16-4F6A-8F1F-A83B0C524D64}" srcOrd="1" destOrd="0" presId="urn:microsoft.com/office/officeart/2005/8/layout/vList2"/>
    <dgm:cxn modelId="{A383ABCF-718A-4EF5-BEA8-9EDF96560A83}" type="presParOf" srcId="{BAF48003-3F80-498A-8D83-40DE3BE0D5ED}" destId="{AEB46176-9396-4F0B-97C2-73A5CDE8B0C1}" srcOrd="2" destOrd="0" presId="urn:microsoft.com/office/officeart/2005/8/layout/vList2"/>
    <dgm:cxn modelId="{77F83802-3D60-4AEE-912F-4D931A47ECBA}" type="presParOf" srcId="{BAF48003-3F80-498A-8D83-40DE3BE0D5ED}" destId="{664B239B-6145-4E05-93F4-A388BBF18F9E}" srcOrd="3" destOrd="0" presId="urn:microsoft.com/office/officeart/2005/8/layout/vList2"/>
    <dgm:cxn modelId="{2C43F581-C9EA-4A5A-81CF-E2FA8FCE7B2A}" type="presParOf" srcId="{BAF48003-3F80-498A-8D83-40DE3BE0D5ED}" destId="{21073228-AB9F-4074-80A1-7C6AC6315C8F}" srcOrd="4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CAC0F-2830-4706-92FF-0F07597BE1A4}">
      <dsp:nvSpPr>
        <dsp:cNvPr id="0" name=""/>
        <dsp:cNvSpPr/>
      </dsp:nvSpPr>
      <dsp:spPr>
        <a:xfrm>
          <a:off x="433094" y="83337"/>
          <a:ext cx="6349048" cy="551488"/>
        </a:xfrm>
        <a:prstGeom prst="roundRect">
          <a:avLst/>
        </a:prstGeom>
        <a:solidFill>
          <a:srgbClr val="32577F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solidFill>
                <a:sysClr val="window" lastClr="FFFFFF"/>
              </a:solidFill>
              <a:latin typeface="맑은 고딕"/>
              <a:ea typeface="+mn-ea"/>
              <a:cs typeface="+mn-cs"/>
            </a:rPr>
            <a:t>World leader in offshore Wind Power</a:t>
          </a:r>
          <a:endParaRPr lang="ko-KR" altLang="en-US" sz="2000" b="1" kern="1200" dirty="0">
            <a:solidFill>
              <a:sysClr val="window" lastClr="FFFFFF"/>
            </a:solidFill>
            <a:latin typeface="맑은 고딕"/>
            <a:ea typeface="맑은 고딕" panose="020B0503020000020004" pitchFamily="50" charset="-127"/>
            <a:cs typeface="+mn-cs"/>
          </a:endParaRPr>
        </a:p>
      </dsp:txBody>
      <dsp:txXfrm>
        <a:off x="460015" y="110258"/>
        <a:ext cx="6295206" cy="497646"/>
      </dsp:txXfrm>
    </dsp:sp>
    <dsp:sp modelId="{F2475EEA-9F16-4F6A-8F1F-A83B0C524D64}">
      <dsp:nvSpPr>
        <dsp:cNvPr id="0" name=""/>
        <dsp:cNvSpPr/>
      </dsp:nvSpPr>
      <dsp:spPr>
        <a:xfrm>
          <a:off x="0" y="634825"/>
          <a:ext cx="7215238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084" tIns="22860" rIns="128016" bIns="22860" numCol="1" spcCol="1270" anchor="t" anchorCtr="0">
          <a:noAutofit/>
        </a:bodyPr>
        <a:lstStyle/>
        <a:p>
          <a:pPr marL="171450" lvl="1" indent="-171450" algn="ctr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800" kern="1200" dirty="0">
            <a:solidFill>
              <a:schemeClr val="bg1">
                <a:lumMod val="50000"/>
              </a:schemeClr>
            </a:solidFill>
            <a:latin typeface="맑은 고딕"/>
            <a:ea typeface="맑은 고딕" panose="020B0503020000020004" pitchFamily="50" charset="-127"/>
            <a:cs typeface="+mn-cs"/>
          </a:endParaRPr>
        </a:p>
      </dsp:txBody>
      <dsp:txXfrm>
        <a:off x="0" y="634825"/>
        <a:ext cx="7215238" cy="1059840"/>
      </dsp:txXfrm>
    </dsp:sp>
    <dsp:sp modelId="{4C34E107-820A-4251-AD72-B9FD5970573C}">
      <dsp:nvSpPr>
        <dsp:cNvPr id="0" name=""/>
        <dsp:cNvSpPr/>
      </dsp:nvSpPr>
      <dsp:spPr>
        <a:xfrm>
          <a:off x="433094" y="1661015"/>
          <a:ext cx="6349048" cy="551488"/>
        </a:xfrm>
        <a:prstGeom prst="roundRect">
          <a:avLst/>
        </a:prstGeom>
        <a:solidFill>
          <a:srgbClr val="32577F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solidFill>
                <a:sysClr val="window" lastClr="FFFFFF"/>
              </a:solidFill>
              <a:latin typeface="맑은 고딕"/>
              <a:ea typeface="+mn-ea"/>
              <a:cs typeface="+mn-cs"/>
            </a:rPr>
            <a:t>Your Partner in Wind Power Energy </a:t>
          </a:r>
          <a:endParaRPr lang="ko-KR" altLang="en-US" sz="2000" b="1" kern="1200" dirty="0">
            <a:solidFill>
              <a:sysClr val="window" lastClr="FFFFFF"/>
            </a:solidFill>
            <a:latin typeface="맑은 고딕"/>
            <a:ea typeface="맑은 고딕" panose="020B0503020000020004" pitchFamily="50" charset="-127"/>
            <a:cs typeface="+mn-cs"/>
          </a:endParaRPr>
        </a:p>
      </dsp:txBody>
      <dsp:txXfrm>
        <a:off x="460015" y="1687936"/>
        <a:ext cx="6295206" cy="497646"/>
      </dsp:txXfrm>
    </dsp:sp>
    <dsp:sp modelId="{5CC39716-6348-4042-B496-40461F226665}">
      <dsp:nvSpPr>
        <dsp:cNvPr id="0" name=""/>
        <dsp:cNvSpPr/>
      </dsp:nvSpPr>
      <dsp:spPr>
        <a:xfrm>
          <a:off x="0" y="2246154"/>
          <a:ext cx="7215238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084" tIns="22860" rIns="128016" bIns="22860" numCol="1" spcCol="1270" anchor="t" anchorCtr="0">
          <a:noAutofit/>
        </a:bodyPr>
        <a:lstStyle/>
        <a:p>
          <a:pPr marL="171450" lvl="1" indent="-171450" algn="ctr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800" kern="1200" dirty="0">
            <a:solidFill>
              <a:schemeClr val="bg1">
                <a:lumMod val="50000"/>
              </a:schemeClr>
            </a:solidFill>
            <a:latin typeface="맑은 고딕"/>
            <a:ea typeface="맑은 고딕" panose="020B0503020000020004" pitchFamily="50" charset="-127"/>
            <a:cs typeface="+mn-cs"/>
          </a:endParaRPr>
        </a:p>
      </dsp:txBody>
      <dsp:txXfrm>
        <a:off x="0" y="2246154"/>
        <a:ext cx="7215238" cy="1059840"/>
      </dsp:txXfrm>
    </dsp:sp>
    <dsp:sp modelId="{C50CB9FC-7DA7-4957-BA33-5009DEDBE411}">
      <dsp:nvSpPr>
        <dsp:cNvPr id="0" name=""/>
        <dsp:cNvSpPr/>
      </dsp:nvSpPr>
      <dsp:spPr>
        <a:xfrm>
          <a:off x="433094" y="3305994"/>
          <a:ext cx="6349048" cy="551488"/>
        </a:xfrm>
        <a:prstGeom prst="roundRect">
          <a:avLst/>
        </a:prstGeom>
        <a:solidFill>
          <a:srgbClr val="32577F"/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solidFill>
                <a:sysClr val="window" lastClr="FFFFFF"/>
              </a:solidFill>
              <a:latin typeface="맑은 고딕"/>
              <a:ea typeface="+mn-ea"/>
              <a:cs typeface="+mn-cs"/>
            </a:rPr>
            <a:t>Wind Power of the future</a:t>
          </a:r>
          <a:endParaRPr lang="ko-KR" altLang="en-US" sz="2000" b="1" kern="1200" dirty="0">
            <a:solidFill>
              <a:sysClr val="window" lastClr="FFFFFF"/>
            </a:solidFill>
            <a:latin typeface="맑은 고딕"/>
            <a:ea typeface="맑은 고딕" panose="020B0503020000020004" pitchFamily="50" charset="-127"/>
            <a:cs typeface="+mn-cs"/>
          </a:endParaRPr>
        </a:p>
      </dsp:txBody>
      <dsp:txXfrm>
        <a:off x="460015" y="3332915"/>
        <a:ext cx="6295206" cy="497646"/>
      </dsp:txXfrm>
    </dsp:sp>
    <dsp:sp modelId="{15B090D0-7BDA-48F0-AE86-C7945ECD8B36}">
      <dsp:nvSpPr>
        <dsp:cNvPr id="0" name=""/>
        <dsp:cNvSpPr/>
      </dsp:nvSpPr>
      <dsp:spPr>
        <a:xfrm>
          <a:off x="0" y="3857482"/>
          <a:ext cx="7215238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084" tIns="22860" rIns="128016" bIns="22860" numCol="1" spcCol="1270" anchor="t" anchorCtr="0">
          <a:noAutofit/>
        </a:bodyPr>
        <a:lstStyle/>
        <a:p>
          <a:pPr marL="171450" lvl="1" indent="-171450" algn="ctr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800" kern="1200" dirty="0">
            <a:solidFill>
              <a:schemeClr val="bg1">
                <a:lumMod val="50000"/>
              </a:schemeClr>
            </a:solidFill>
            <a:latin typeface="맑은 고딕"/>
            <a:ea typeface="맑은 고딕" panose="020B0503020000020004" pitchFamily="50" charset="-127"/>
            <a:cs typeface="+mn-cs"/>
          </a:endParaRPr>
        </a:p>
      </dsp:txBody>
      <dsp:txXfrm>
        <a:off x="0" y="3857482"/>
        <a:ext cx="7215238" cy="105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23A2D-BC9B-4AA6-A24E-9B6413BD144B}">
      <dsp:nvSpPr>
        <dsp:cNvPr id="0" name=""/>
        <dsp:cNvSpPr/>
      </dsp:nvSpPr>
      <dsp:spPr>
        <a:xfrm>
          <a:off x="1767182" y="1796805"/>
          <a:ext cx="1433051" cy="1433051"/>
        </a:xfrm>
        <a:prstGeom prst="ellipse">
          <a:avLst/>
        </a:prstGeom>
        <a:solidFill>
          <a:srgbClr val="29444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bg1"/>
              </a:solidFill>
            </a:rPr>
            <a:t>플랜트</a:t>
          </a:r>
        </a:p>
      </dsp:txBody>
      <dsp:txXfrm>
        <a:off x="1977047" y="2006670"/>
        <a:ext cx="1013321" cy="1013321"/>
      </dsp:txXfrm>
    </dsp:sp>
    <dsp:sp modelId="{D70E5F4D-65DC-4C3B-BAB8-E3A3F877C255}">
      <dsp:nvSpPr>
        <dsp:cNvPr id="0" name=""/>
        <dsp:cNvSpPr/>
      </dsp:nvSpPr>
      <dsp:spPr>
        <a:xfrm rot="16200000">
          <a:off x="2214355" y="1502492"/>
          <a:ext cx="538705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538705" y="24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70240" y="1513985"/>
        <a:ext cx="26935" cy="26935"/>
      </dsp:txXfrm>
    </dsp:sp>
    <dsp:sp modelId="{8B907BA7-937D-40D4-B36F-B7865F6C18B5}">
      <dsp:nvSpPr>
        <dsp:cNvPr id="0" name=""/>
        <dsp:cNvSpPr/>
      </dsp:nvSpPr>
      <dsp:spPr>
        <a:xfrm>
          <a:off x="1946316" y="183315"/>
          <a:ext cx="1074784" cy="1074784"/>
        </a:xfrm>
        <a:prstGeom prst="ellipse">
          <a:avLst/>
        </a:prstGeom>
        <a:solidFill>
          <a:srgbClr val="32577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bg1"/>
              </a:solidFill>
            </a:rPr>
            <a:t>조선</a:t>
          </a:r>
        </a:p>
      </dsp:txBody>
      <dsp:txXfrm>
        <a:off x="2103714" y="340713"/>
        <a:ext cx="759988" cy="759988"/>
      </dsp:txXfrm>
    </dsp:sp>
    <dsp:sp modelId="{513C58B2-8A8E-4F42-AA63-0F0EACA51392}">
      <dsp:nvSpPr>
        <dsp:cNvPr id="0" name=""/>
        <dsp:cNvSpPr/>
      </dsp:nvSpPr>
      <dsp:spPr>
        <a:xfrm>
          <a:off x="3200234" y="2488370"/>
          <a:ext cx="538705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538705" y="24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56119" y="2499863"/>
        <a:ext cx="26935" cy="26935"/>
      </dsp:txXfrm>
    </dsp:sp>
    <dsp:sp modelId="{901854AA-DAA4-404E-A015-96F55B8C359B}">
      <dsp:nvSpPr>
        <dsp:cNvPr id="0" name=""/>
        <dsp:cNvSpPr/>
      </dsp:nvSpPr>
      <dsp:spPr>
        <a:xfrm>
          <a:off x="3738939" y="1975939"/>
          <a:ext cx="1074784" cy="1074784"/>
        </a:xfrm>
        <a:prstGeom prst="ellipse">
          <a:avLst/>
        </a:prstGeom>
        <a:solidFill>
          <a:srgbClr val="32577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특수선</a:t>
          </a:r>
        </a:p>
      </dsp:txBody>
      <dsp:txXfrm>
        <a:off x="3896337" y="2133337"/>
        <a:ext cx="759988" cy="759988"/>
      </dsp:txXfrm>
    </dsp:sp>
    <dsp:sp modelId="{D305C526-CBAB-446E-8CF5-0B94F7ECD6F2}">
      <dsp:nvSpPr>
        <dsp:cNvPr id="0" name=""/>
        <dsp:cNvSpPr/>
      </dsp:nvSpPr>
      <dsp:spPr>
        <a:xfrm rot="5400000">
          <a:off x="2214355" y="3474248"/>
          <a:ext cx="538705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538705" y="24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70240" y="3485742"/>
        <a:ext cx="26935" cy="26935"/>
      </dsp:txXfrm>
    </dsp:sp>
    <dsp:sp modelId="{AE112122-87D6-4FB0-B342-84BA39C6B5AA}">
      <dsp:nvSpPr>
        <dsp:cNvPr id="0" name=""/>
        <dsp:cNvSpPr/>
      </dsp:nvSpPr>
      <dsp:spPr>
        <a:xfrm>
          <a:off x="1946316" y="3768562"/>
          <a:ext cx="1074784" cy="1074784"/>
        </a:xfrm>
        <a:prstGeom prst="ellipse">
          <a:avLst/>
        </a:prstGeom>
        <a:solidFill>
          <a:srgbClr val="32577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수리개조</a:t>
          </a:r>
        </a:p>
      </dsp:txBody>
      <dsp:txXfrm>
        <a:off x="2103714" y="3925960"/>
        <a:ext cx="759988" cy="759988"/>
      </dsp:txXfrm>
    </dsp:sp>
    <dsp:sp modelId="{80D07794-E91D-4229-A18F-D59CD7F8FD83}">
      <dsp:nvSpPr>
        <dsp:cNvPr id="0" name=""/>
        <dsp:cNvSpPr/>
      </dsp:nvSpPr>
      <dsp:spPr>
        <a:xfrm rot="10800000">
          <a:off x="1228477" y="2488370"/>
          <a:ext cx="538705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538705" y="24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1484362" y="2499863"/>
        <a:ext cx="26935" cy="26935"/>
      </dsp:txXfrm>
    </dsp:sp>
    <dsp:sp modelId="{7DEDF3EB-7E37-4D8C-906D-451FC9226D05}">
      <dsp:nvSpPr>
        <dsp:cNvPr id="0" name=""/>
        <dsp:cNvSpPr/>
      </dsp:nvSpPr>
      <dsp:spPr>
        <a:xfrm>
          <a:off x="153692" y="1975939"/>
          <a:ext cx="1074784" cy="1074784"/>
        </a:xfrm>
        <a:prstGeom prst="ellipse">
          <a:avLst/>
        </a:prstGeom>
        <a:solidFill>
          <a:srgbClr val="32577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 err="1">
              <a:solidFill>
                <a:schemeClr val="bg1"/>
              </a:solidFill>
            </a:rPr>
            <a:t>후육강관</a:t>
          </a:r>
          <a:endParaRPr lang="ko-KR" altLang="en-US" sz="1400" b="1" kern="1200" dirty="0">
            <a:solidFill>
              <a:schemeClr val="bg1"/>
            </a:solidFill>
          </a:endParaRPr>
        </a:p>
      </dsp:txBody>
      <dsp:txXfrm>
        <a:off x="311090" y="2133337"/>
        <a:ext cx="759988" cy="759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A516A-00AB-4D47-A29E-175EB528052C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BB35-C89B-41DA-871E-E8D341F6C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782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6671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222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54756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157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749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021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33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439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8940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6D2EC95-50CC-4788-AE34-F830E347A81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EBA8BA4-5F60-4553-9A10-FA0336A54B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070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469555"/>
            <a:ext cx="9906000" cy="1647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3637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DBC-7D97-4C4E-B4F9-32028AEDC4BA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86E3-8DCC-4183-953A-ABF9EE2874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W2JkgwnPgI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71349" y="1499284"/>
            <a:ext cx="49674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자율주행버스</a:t>
            </a:r>
            <a:endParaRPr lang="en-US" altLang="ko-KR" sz="4800" b="1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969893"/>
                </a:solidFill>
                <a:latin typeface="+mn-ea"/>
              </a:rPr>
              <a:t>- </a:t>
            </a:r>
            <a:r>
              <a:rPr lang="ko-KR" altLang="en-US" sz="2000" b="1" dirty="0" err="1" smtClean="0">
                <a:solidFill>
                  <a:srgbClr val="969893"/>
                </a:solidFill>
                <a:latin typeface="+mn-ea"/>
              </a:rPr>
              <a:t>캡스톤디자인보고서</a:t>
            </a:r>
            <a:r>
              <a:rPr lang="ko-KR" altLang="en-US" sz="2000" b="1" dirty="0" smtClean="0">
                <a:solidFill>
                  <a:srgbClr val="969893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969893"/>
                </a:solidFill>
                <a:latin typeface="+mn-ea"/>
              </a:rPr>
              <a:t>-</a:t>
            </a:r>
            <a:endParaRPr lang="ko-KR" altLang="en-US" sz="2000" b="1" dirty="0">
              <a:solidFill>
                <a:srgbClr val="969893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8824" y="5073790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팀명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JW</a:t>
            </a:r>
            <a:r>
              <a:rPr lang="ko-KR" altLang="en-US" sz="1200" b="1" dirty="0" smtClean="0"/>
              <a:t>여객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문석현 </a:t>
            </a:r>
            <a:r>
              <a:rPr lang="en-US" altLang="ko-KR" sz="1200" b="1" dirty="0" smtClean="0"/>
              <a:t>(2015943010)</a:t>
            </a:r>
          </a:p>
          <a:p>
            <a:r>
              <a:rPr lang="ko-KR" altLang="en-US" sz="1200" b="1" dirty="0" smtClean="0"/>
              <a:t>박우진</a:t>
            </a:r>
            <a:r>
              <a:rPr lang="en-US" altLang="ko-KR" sz="1200" b="1" dirty="0" smtClean="0"/>
              <a:t>(2015743012)</a:t>
            </a:r>
          </a:p>
          <a:p>
            <a:r>
              <a:rPr lang="ko-KR" altLang="en-US" sz="1200" b="1" dirty="0" smtClean="0"/>
              <a:t>임지원</a:t>
            </a:r>
            <a:r>
              <a:rPr lang="en-US" altLang="ko-KR" sz="1200" b="1" dirty="0" smtClean="0"/>
              <a:t>(2018942031)</a:t>
            </a:r>
          </a:p>
          <a:p>
            <a:r>
              <a:rPr lang="ko-KR" altLang="en-US" sz="1200" b="1" dirty="0" smtClean="0"/>
              <a:t>조명준</a:t>
            </a:r>
            <a:r>
              <a:rPr lang="en-US" altLang="ko-KR" sz="1200" b="1" dirty="0" smtClean="0"/>
              <a:t>(20158430434)</a:t>
            </a:r>
          </a:p>
          <a:p>
            <a:r>
              <a:rPr lang="ko-KR" altLang="en-US" sz="1200" b="1" dirty="0" err="1" smtClean="0"/>
              <a:t>최가준</a:t>
            </a:r>
            <a:r>
              <a:rPr lang="en-US" altLang="ko-KR" sz="1200" b="1" dirty="0" smtClean="0"/>
              <a:t>(2015643040)</a:t>
            </a:r>
          </a:p>
        </p:txBody>
      </p:sp>
    </p:spTree>
    <p:extLst>
      <p:ext uri="{BB962C8B-B14F-4D97-AF65-F5344CB8AC3E}">
        <p14:creationId xmlns="" xmlns:p14="http://schemas.microsoft.com/office/powerpoint/2010/main" val="5175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Self Driving System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자율주행</a:t>
            </a:r>
            <a:r>
              <a:rPr lang="en-US" altLang="ko-KR" sz="1200" b="1" dirty="0" smtClean="0"/>
              <a:t>S/W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문제 및 대안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719" y="1260836"/>
            <a:ext cx="7238999" cy="504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406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Hough Line Transform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348" y="2223849"/>
            <a:ext cx="7202877" cy="433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Hough Line Transform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pic>
        <p:nvPicPr>
          <p:cNvPr id="41986" name="Picture 2" descr="C:\Users\user\Desktop\ra\nonam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461" y="2063998"/>
            <a:ext cx="5022224" cy="42876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Hough Line Transform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pic>
        <p:nvPicPr>
          <p:cNvPr id="43010" name="Picture 2" descr="C:\Users\user\Desktop\ra\nonam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4370" y="1590167"/>
            <a:ext cx="6099015" cy="459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Hough Line Transform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pic>
        <p:nvPicPr>
          <p:cNvPr id="44034" name="Picture 2" descr="C:\Users\user\Desktop\ra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669" y="2242751"/>
            <a:ext cx="7520847" cy="4230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Hough Line Transform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pic>
        <p:nvPicPr>
          <p:cNvPr id="44034" name="Picture 2" descr="C:\Users\user\Desktop\ra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669" y="2242751"/>
            <a:ext cx="7520847" cy="4230477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 flipV="1">
            <a:off x="1982709" y="3331675"/>
            <a:ext cx="6074875" cy="178353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Hough Line Transform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pic>
        <p:nvPicPr>
          <p:cNvPr id="47106" name="Picture 2" descr="C:\Users\user\Desktop\ra\7.pn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142" y="2006084"/>
            <a:ext cx="7200000" cy="36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Hough Line Transform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pic>
        <p:nvPicPr>
          <p:cNvPr id="48130" name="Picture 2" descr="C:\Users\user\Desktop\ra\8.pn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230" y="2002781"/>
            <a:ext cx="7200000" cy="36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Line Detection Process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pic>
        <p:nvPicPr>
          <p:cNvPr id="51205" name="Picture 5" descr="C:\Users\user\Desktop\ra\q.pn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840" y="1983134"/>
            <a:ext cx="2160000" cy="1800000"/>
          </a:xfrm>
          <a:prstGeom prst="rect">
            <a:avLst/>
          </a:prstGeom>
          <a:noFill/>
        </p:spPr>
      </p:pic>
      <p:pic>
        <p:nvPicPr>
          <p:cNvPr id="51206" name="Picture 6" descr="C:\Users\user\Desktop\ra\w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0577" y="1971596"/>
            <a:ext cx="2160000" cy="1800000"/>
          </a:xfrm>
          <a:prstGeom prst="rect">
            <a:avLst/>
          </a:prstGeom>
          <a:noFill/>
        </p:spPr>
      </p:pic>
      <p:pic>
        <p:nvPicPr>
          <p:cNvPr id="51207" name="Picture 7" descr="C:\Users\user\Desktop\ra\e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437" y="4514551"/>
            <a:ext cx="2160000" cy="1800000"/>
          </a:xfrm>
          <a:prstGeom prst="rect">
            <a:avLst/>
          </a:prstGeom>
          <a:noFill/>
        </p:spPr>
      </p:pic>
      <p:pic>
        <p:nvPicPr>
          <p:cNvPr id="51213" name="Picture 13" descr="C:\Users\user\Desktop\ra\t.png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8609" y="4497544"/>
            <a:ext cx="2160000" cy="1800000"/>
          </a:xfrm>
          <a:prstGeom prst="rect">
            <a:avLst/>
          </a:prstGeom>
          <a:noFill/>
        </p:spPr>
      </p:pic>
      <p:pic>
        <p:nvPicPr>
          <p:cNvPr id="51214" name="Picture 14" descr="C:\Users\user\Desktop\ra\y.png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10791" y="4505467"/>
            <a:ext cx="2160000" cy="1800000"/>
          </a:xfrm>
          <a:prstGeom prst="rect">
            <a:avLst/>
          </a:prstGeom>
          <a:noFill/>
        </p:spPr>
      </p:pic>
      <p:sp>
        <p:nvSpPr>
          <p:cNvPr id="25" name="오른쪽 화살표 24"/>
          <p:cNvSpPr/>
          <p:nvPr/>
        </p:nvSpPr>
        <p:spPr>
          <a:xfrm>
            <a:off x="3078178" y="2697935"/>
            <a:ext cx="525101" cy="380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6355532" y="2697935"/>
            <a:ext cx="525101" cy="380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15" name="Picture 15" descr="C:\Users\user\Desktop\ra\zx.pn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15646" y="1984187"/>
            <a:ext cx="2160000" cy="1800000"/>
          </a:xfrm>
          <a:prstGeom prst="rect">
            <a:avLst/>
          </a:prstGeom>
          <a:noFill/>
        </p:spPr>
      </p:pic>
      <p:sp>
        <p:nvSpPr>
          <p:cNvPr id="29" name="오른쪽 화살표 28"/>
          <p:cNvSpPr/>
          <p:nvPr/>
        </p:nvSpPr>
        <p:spPr>
          <a:xfrm>
            <a:off x="3078178" y="5196689"/>
            <a:ext cx="525101" cy="380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6355532" y="5196687"/>
            <a:ext cx="525101" cy="380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Line Detection Process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52226" name="Picture 2" descr="C:\Users\user\Desktop\ra\KakaoTalk_20210618_0223387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348" y="1893743"/>
            <a:ext cx="9416840" cy="1452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4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A98EB8D-B369-4D4E-B0E4-5BA910C1AB6B}"/>
              </a:ext>
            </a:extLst>
          </p:cNvPr>
          <p:cNvSpPr/>
          <p:nvPr/>
        </p:nvSpPr>
        <p:spPr>
          <a:xfrm>
            <a:off x="5679347" y="0"/>
            <a:ext cx="4226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EE04A1-C3C0-47D9-B359-C7694E0C55ED}"/>
              </a:ext>
            </a:extLst>
          </p:cNvPr>
          <p:cNvSpPr txBox="1"/>
          <p:nvPr/>
        </p:nvSpPr>
        <p:spPr>
          <a:xfrm>
            <a:off x="6400800" y="3429000"/>
            <a:ext cx="161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9444D"/>
                </a:solidFill>
              </a:rPr>
              <a:t>INDEX</a:t>
            </a:r>
            <a:endParaRPr lang="ko-KR" altLang="en-US" sz="2400" b="1" dirty="0">
              <a:solidFill>
                <a:srgbClr val="29444D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8ED1CB7-ACD6-4D39-99C5-EA9F2A30CB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72215" y="4966361"/>
            <a:ext cx="1616018" cy="5174"/>
          </a:xfrm>
          <a:prstGeom prst="line">
            <a:avLst/>
          </a:prstGeom>
          <a:ln w="22225">
            <a:solidFill>
              <a:srgbClr val="327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BA12562-5A4D-4969-BA3D-5E56A0880609}"/>
              </a:ext>
            </a:extLst>
          </p:cNvPr>
          <p:cNvSpPr txBox="1"/>
          <p:nvPr/>
        </p:nvSpPr>
        <p:spPr>
          <a:xfrm>
            <a:off x="6887361" y="4160939"/>
            <a:ext cx="84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69893"/>
                </a:solidFill>
              </a:rPr>
              <a:t>PART 1</a:t>
            </a:r>
            <a:endParaRPr lang="ko-KR" altLang="en-US" sz="1600" dirty="0">
              <a:solidFill>
                <a:srgbClr val="96989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FC96F0C-AAC6-49C5-9025-D4CD7D138043}"/>
              </a:ext>
            </a:extLst>
          </p:cNvPr>
          <p:cNvSpPr txBox="1"/>
          <p:nvPr/>
        </p:nvSpPr>
        <p:spPr>
          <a:xfrm>
            <a:off x="6887361" y="4591993"/>
            <a:ext cx="84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69893"/>
                </a:solidFill>
              </a:rPr>
              <a:t>PART 2</a:t>
            </a:r>
            <a:endParaRPr lang="ko-KR" altLang="en-US" sz="1600" dirty="0">
              <a:solidFill>
                <a:srgbClr val="96989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2F0ABAB-188A-4D39-9B19-6B55CD4AC547}"/>
              </a:ext>
            </a:extLst>
          </p:cNvPr>
          <p:cNvSpPr txBox="1"/>
          <p:nvPr/>
        </p:nvSpPr>
        <p:spPr>
          <a:xfrm>
            <a:off x="6887361" y="5023047"/>
            <a:ext cx="84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69893"/>
                </a:solidFill>
              </a:rPr>
              <a:t>PART 3</a:t>
            </a:r>
            <a:endParaRPr lang="ko-KR" altLang="en-US" sz="1600" dirty="0">
              <a:solidFill>
                <a:srgbClr val="96989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3A83548-7790-4D55-BF21-F6E6F88F1875}"/>
              </a:ext>
            </a:extLst>
          </p:cNvPr>
          <p:cNvSpPr txBox="1"/>
          <p:nvPr/>
        </p:nvSpPr>
        <p:spPr>
          <a:xfrm>
            <a:off x="6887361" y="5454101"/>
            <a:ext cx="84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69893"/>
                </a:solidFill>
              </a:rPr>
              <a:t>PART 4</a:t>
            </a:r>
            <a:endParaRPr lang="ko-KR" altLang="en-US" sz="1600" dirty="0">
              <a:solidFill>
                <a:srgbClr val="96989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32D9725-6254-45E7-BAA5-2B351D0696E9}"/>
              </a:ext>
            </a:extLst>
          </p:cNvPr>
          <p:cNvSpPr txBox="1"/>
          <p:nvPr/>
        </p:nvSpPr>
        <p:spPr>
          <a:xfrm>
            <a:off x="7617207" y="4128011"/>
            <a:ext cx="20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32577F"/>
                </a:solidFill>
              </a:rPr>
              <a:t>프로젝트 계획</a:t>
            </a:r>
            <a:endParaRPr lang="ko-KR" altLang="en-US" b="1" dirty="0">
              <a:solidFill>
                <a:srgbClr val="3257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F282FA6-DEF5-4B97-8AA9-928A3B97D1E0}"/>
              </a:ext>
            </a:extLst>
          </p:cNvPr>
          <p:cNvSpPr txBox="1"/>
          <p:nvPr/>
        </p:nvSpPr>
        <p:spPr>
          <a:xfrm>
            <a:off x="7617207" y="4564512"/>
            <a:ext cx="20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32577F"/>
                </a:solidFill>
              </a:rPr>
              <a:t>주행 시스템 설계</a:t>
            </a:r>
            <a:endParaRPr lang="ko-KR" altLang="en-US" b="1" dirty="0">
              <a:solidFill>
                <a:srgbClr val="32577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A1C30B-9C45-49F2-8B48-12C63BA67BBA}"/>
              </a:ext>
            </a:extLst>
          </p:cNvPr>
          <p:cNvSpPr txBox="1"/>
          <p:nvPr/>
        </p:nvSpPr>
        <p:spPr>
          <a:xfrm>
            <a:off x="7617207" y="4990608"/>
            <a:ext cx="20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32577F"/>
                </a:solidFill>
              </a:rPr>
              <a:t>자율 주행 </a:t>
            </a:r>
            <a:r>
              <a:rPr lang="en-US" altLang="ko-KR" b="1" dirty="0" smtClean="0">
                <a:solidFill>
                  <a:srgbClr val="32577F"/>
                </a:solidFill>
              </a:rPr>
              <a:t>S/W</a:t>
            </a:r>
            <a:endParaRPr lang="ko-KR" altLang="en-US" b="1" dirty="0">
              <a:solidFill>
                <a:srgbClr val="32577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C7D3481-3A81-4BB3-86AE-E9AC230D971C}"/>
              </a:ext>
            </a:extLst>
          </p:cNvPr>
          <p:cNvSpPr txBox="1"/>
          <p:nvPr/>
        </p:nvSpPr>
        <p:spPr>
          <a:xfrm>
            <a:off x="7617207" y="5430827"/>
            <a:ext cx="20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32577F"/>
                </a:solidFill>
              </a:rPr>
              <a:t>결론 및 후기</a:t>
            </a:r>
            <a:endParaRPr lang="ko-KR" altLang="en-US" b="1" dirty="0">
              <a:solidFill>
                <a:srgbClr val="32577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68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Hough Line Transform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0604" y="2102808"/>
            <a:ext cx="4845396" cy="337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04864"/>
            <a:ext cx="4746948" cy="332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Source Code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5714" y="496389"/>
            <a:ext cx="6640286" cy="636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Driving Experiment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382506" y="3244334"/>
            <a:ext cx="314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https://youtu.be/CW2JkgwnPgI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4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A2ED1D3-C977-498D-ABB1-7739644CCB11}"/>
              </a:ext>
            </a:extLst>
          </p:cNvPr>
          <p:cNvSpPr txBox="1"/>
          <p:nvPr/>
        </p:nvSpPr>
        <p:spPr>
          <a:xfrm>
            <a:off x="4256713" y="2233568"/>
            <a:ext cx="1424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BA9CA71-208A-4D0B-915E-6A069F1DA0E0}"/>
              </a:ext>
            </a:extLst>
          </p:cNvPr>
          <p:cNvSpPr txBox="1"/>
          <p:nvPr/>
        </p:nvSpPr>
        <p:spPr>
          <a:xfrm>
            <a:off x="4224904" y="1939954"/>
            <a:ext cx="1456189" cy="338554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결론 </a:t>
            </a:r>
            <a:r>
              <a:rPr lang="ko-KR" altLang="en-US" sz="1600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및 후기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BCE711DB-4303-4028-AEEC-8930667EE01F}"/>
              </a:ext>
            </a:extLst>
          </p:cNvPr>
          <p:cNvCxnSpPr>
            <a:cxnSpLocks/>
          </p:cNvCxnSpPr>
          <p:nvPr/>
        </p:nvCxnSpPr>
        <p:spPr>
          <a:xfrm>
            <a:off x="4436198" y="1955549"/>
            <a:ext cx="1077362" cy="1588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A9482A9-43B5-4999-85B0-2F34EA7786E5}"/>
              </a:ext>
            </a:extLst>
          </p:cNvPr>
          <p:cNvSpPr/>
          <p:nvPr/>
        </p:nvSpPr>
        <p:spPr>
          <a:xfrm>
            <a:off x="5301842" y="3185720"/>
            <a:ext cx="189452" cy="184557"/>
          </a:xfrm>
          <a:prstGeom prst="rect">
            <a:avLst/>
          </a:prstGeom>
          <a:solidFill>
            <a:srgbClr val="32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EF48316-BA77-46C8-BC05-6FFA7A4030B7}"/>
              </a:ext>
            </a:extLst>
          </p:cNvPr>
          <p:cNvSpPr/>
          <p:nvPr/>
        </p:nvSpPr>
        <p:spPr>
          <a:xfrm>
            <a:off x="5494789" y="3023680"/>
            <a:ext cx="189452" cy="184557"/>
          </a:xfrm>
          <a:prstGeom prst="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BCE711DB-4303-4028-AEEC-8930667EE01F}"/>
              </a:ext>
            </a:extLst>
          </p:cNvPr>
          <p:cNvCxnSpPr>
            <a:cxnSpLocks/>
          </p:cNvCxnSpPr>
          <p:nvPr/>
        </p:nvCxnSpPr>
        <p:spPr>
          <a:xfrm>
            <a:off x="4436198" y="2236206"/>
            <a:ext cx="1077362" cy="1588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534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Conclusion &amp; Review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문제 및 대안</a:t>
            </a:r>
            <a:endParaRPr lang="ko-KR" altLang="en-US" b="1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257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2CDC6A-523B-4B7A-9B14-C22A307B32E4}"/>
              </a:ext>
            </a:extLst>
          </p:cNvPr>
          <p:cNvSpPr txBox="1"/>
          <p:nvPr/>
        </p:nvSpPr>
        <p:spPr>
          <a:xfrm>
            <a:off x="2072081" y="2684477"/>
            <a:ext cx="5771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JW</a:t>
            </a:r>
            <a:r>
              <a:rPr lang="ko-KR" altLang="en-US" sz="800" dirty="0" smtClean="0">
                <a:solidFill>
                  <a:schemeClr val="bg1"/>
                </a:solidFill>
              </a:rPr>
              <a:t>여객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12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4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A2ED1D3-C977-498D-ABB1-7739644CCB11}"/>
              </a:ext>
            </a:extLst>
          </p:cNvPr>
          <p:cNvSpPr txBox="1"/>
          <p:nvPr/>
        </p:nvSpPr>
        <p:spPr>
          <a:xfrm>
            <a:off x="4256713" y="2233568"/>
            <a:ext cx="1424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BA9CA71-208A-4D0B-915E-6A069F1DA0E0}"/>
              </a:ext>
            </a:extLst>
          </p:cNvPr>
          <p:cNvSpPr txBox="1"/>
          <p:nvPr/>
        </p:nvSpPr>
        <p:spPr>
          <a:xfrm>
            <a:off x="4224904" y="1939954"/>
            <a:ext cx="1456189" cy="338554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프로젝트 계획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BCE711DB-4303-4028-AEEC-8930667EE01F}"/>
              </a:ext>
            </a:extLst>
          </p:cNvPr>
          <p:cNvCxnSpPr>
            <a:cxnSpLocks/>
          </p:cNvCxnSpPr>
          <p:nvPr/>
        </p:nvCxnSpPr>
        <p:spPr>
          <a:xfrm>
            <a:off x="4300396" y="1955549"/>
            <a:ext cx="1294646" cy="1588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A9482A9-43B5-4999-85B0-2F34EA7786E5}"/>
              </a:ext>
            </a:extLst>
          </p:cNvPr>
          <p:cNvSpPr/>
          <p:nvPr/>
        </p:nvSpPr>
        <p:spPr>
          <a:xfrm>
            <a:off x="5301842" y="3185720"/>
            <a:ext cx="189452" cy="184557"/>
          </a:xfrm>
          <a:prstGeom prst="rect">
            <a:avLst/>
          </a:prstGeom>
          <a:solidFill>
            <a:srgbClr val="32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EF48316-BA77-46C8-BC05-6FFA7A4030B7}"/>
              </a:ext>
            </a:extLst>
          </p:cNvPr>
          <p:cNvSpPr/>
          <p:nvPr/>
        </p:nvSpPr>
        <p:spPr>
          <a:xfrm>
            <a:off x="5494789" y="3023680"/>
            <a:ext cx="189452" cy="184557"/>
          </a:xfrm>
          <a:prstGeom prst="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BCE711DB-4303-4028-AEEC-8930667EE01F}"/>
              </a:ext>
            </a:extLst>
          </p:cNvPr>
          <p:cNvCxnSpPr>
            <a:cxnSpLocks/>
          </p:cNvCxnSpPr>
          <p:nvPr/>
        </p:nvCxnSpPr>
        <p:spPr>
          <a:xfrm>
            <a:off x="4300396" y="2218100"/>
            <a:ext cx="1294646" cy="1588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797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8" name="직사각형 7"/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2">
                      <a:lumMod val="50000"/>
                    </a:schemeClr>
                  </a:solidFill>
                </a:rPr>
                <a:t>계획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="" xmlns:p14="http://schemas.microsoft.com/office/powerpoint/2010/main" val="790407893"/>
              </p:ext>
            </p:extLst>
          </p:nvPr>
        </p:nvGraphicFramePr>
        <p:xfrm>
          <a:off x="1345379" y="1681015"/>
          <a:ext cx="7215238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직선 연결선 14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프로젝트계획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문제 및 대안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사각형: 둥근 모서리 2">
            <a:extLst>
              <a:ext uri="{FF2B5EF4-FFF2-40B4-BE49-F238E27FC236}">
                <a16:creationId xmlns="" xmlns:a16="http://schemas.microsoft.com/office/drawing/2014/main" id="{AC4539A9-1621-4008-B608-F08DDDEA3555}"/>
              </a:ext>
            </a:extLst>
          </p:cNvPr>
          <p:cNvSpPr/>
          <p:nvPr/>
        </p:nvSpPr>
        <p:spPr>
          <a:xfrm>
            <a:off x="1408586" y="2440398"/>
            <a:ext cx="2170937" cy="335560"/>
          </a:xfrm>
          <a:prstGeom prst="round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자율주행 시스템</a:t>
            </a:r>
            <a:endParaRPr lang="ko-KR" altLang="en-US" sz="1600" dirty="0"/>
          </a:p>
        </p:txBody>
      </p:sp>
      <p:sp>
        <p:nvSpPr>
          <p:cNvPr id="25" name="사각형: 둥근 모서리 3">
            <a:extLst>
              <a:ext uri="{FF2B5EF4-FFF2-40B4-BE49-F238E27FC236}">
                <a16:creationId xmlns="" xmlns:a16="http://schemas.microsoft.com/office/drawing/2014/main" id="{96C66EC5-055A-4650-86AD-F0443F739EF7}"/>
              </a:ext>
            </a:extLst>
          </p:cNvPr>
          <p:cNvSpPr/>
          <p:nvPr/>
        </p:nvSpPr>
        <p:spPr>
          <a:xfrm>
            <a:off x="3874950" y="2432009"/>
            <a:ext cx="2170937" cy="335560"/>
          </a:xfrm>
          <a:prstGeom prst="roundRect">
            <a:avLst/>
          </a:prstGeom>
          <a:solidFill>
            <a:srgbClr val="32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차량제어를 위한 </a:t>
            </a:r>
            <a:r>
              <a:rPr lang="en-US" altLang="ko-KR" sz="1600" dirty="0" smtClean="0"/>
              <a:t>S/W</a:t>
            </a:r>
            <a:endParaRPr lang="ko-KR" altLang="en-US" sz="1600" dirty="0"/>
          </a:p>
        </p:txBody>
      </p:sp>
      <p:sp>
        <p:nvSpPr>
          <p:cNvPr id="26" name="사각형: 둥근 모서리 7">
            <a:extLst>
              <a:ext uri="{FF2B5EF4-FFF2-40B4-BE49-F238E27FC236}">
                <a16:creationId xmlns="" xmlns:a16="http://schemas.microsoft.com/office/drawing/2014/main" id="{95B90530-3DD1-4ADB-BDC1-112A21CBEC7C}"/>
              </a:ext>
            </a:extLst>
          </p:cNvPr>
          <p:cNvSpPr/>
          <p:nvPr/>
        </p:nvSpPr>
        <p:spPr>
          <a:xfrm>
            <a:off x="1408586" y="2843069"/>
            <a:ext cx="2170937" cy="1753299"/>
          </a:xfrm>
          <a:prstGeom prst="roundRect">
            <a:avLst/>
          </a:prstGeom>
          <a:solidFill>
            <a:srgbClr val="C4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ko-KR" sz="11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하드웨어 </a:t>
            </a:r>
            <a:r>
              <a:rPr lang="ko-KR" altLang="en-US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</a:t>
            </a:r>
            <a:endParaRPr lang="en-US" altLang="ko-KR" sz="1100" spc="-8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altLang="ko-KR" sz="1100" spc="-8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ko-KR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소프트웨어 구성</a:t>
            </a:r>
            <a:endParaRPr lang="en-US" altLang="ko-KR" sz="1100" spc="-8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사각형: 둥근 모서리 8">
            <a:extLst>
              <a:ext uri="{FF2B5EF4-FFF2-40B4-BE49-F238E27FC236}">
                <a16:creationId xmlns="" xmlns:a16="http://schemas.microsoft.com/office/drawing/2014/main" id="{B688DC23-3260-4BDA-ACE2-D684498C771A}"/>
              </a:ext>
            </a:extLst>
          </p:cNvPr>
          <p:cNvSpPr/>
          <p:nvPr/>
        </p:nvSpPr>
        <p:spPr>
          <a:xfrm>
            <a:off x="3874950" y="2843070"/>
            <a:ext cx="2170937" cy="1753298"/>
          </a:xfrm>
          <a:prstGeom prst="roundRect">
            <a:avLst/>
          </a:prstGeom>
          <a:solidFill>
            <a:srgbClr val="C9E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ko-KR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100" spc="-8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en-US" altLang="ko-KR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차선인식</a:t>
            </a:r>
            <a:endParaRPr lang="en-US" altLang="ko-KR" sz="1100" spc="-8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altLang="ko-KR" sz="1100" spc="-8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ko-KR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DC</a:t>
            </a:r>
            <a:r>
              <a:rPr lang="ko-KR" altLang="en-US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모터 드라이버 </a:t>
            </a:r>
            <a:r>
              <a:rPr lang="en-US" altLang="ko-KR" sz="1100" spc="-8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pwm</a:t>
            </a:r>
            <a:r>
              <a:rPr lang="en-US" altLang="ko-KR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제어</a:t>
            </a:r>
            <a:endParaRPr lang="en-US" altLang="ko-KR" sz="1100" spc="-8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600" spc="-8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사각형: 둥근 모서리 43">
            <a:extLst>
              <a:ext uri="{FF2B5EF4-FFF2-40B4-BE49-F238E27FC236}">
                <a16:creationId xmlns="" xmlns:a16="http://schemas.microsoft.com/office/drawing/2014/main" id="{96F4DE11-F323-4889-A83D-46382B4528E2}"/>
              </a:ext>
            </a:extLst>
          </p:cNvPr>
          <p:cNvSpPr/>
          <p:nvPr/>
        </p:nvSpPr>
        <p:spPr>
          <a:xfrm>
            <a:off x="6304549" y="2432009"/>
            <a:ext cx="2170937" cy="335560"/>
          </a:xfrm>
          <a:prstGeom prst="roundRect">
            <a:avLst/>
          </a:prstGeom>
          <a:solidFill>
            <a:srgbClr val="325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자율주행 알고리즘</a:t>
            </a:r>
            <a:endParaRPr lang="ko-KR" altLang="en-US" sz="1600" dirty="0"/>
          </a:p>
        </p:txBody>
      </p:sp>
      <p:sp>
        <p:nvSpPr>
          <p:cNvPr id="29" name="사각형: 둥근 모서리 44">
            <a:extLst>
              <a:ext uri="{FF2B5EF4-FFF2-40B4-BE49-F238E27FC236}">
                <a16:creationId xmlns="" xmlns:a16="http://schemas.microsoft.com/office/drawing/2014/main" id="{3B8A6313-551B-4CBC-9594-CC074E0395ED}"/>
              </a:ext>
            </a:extLst>
          </p:cNvPr>
          <p:cNvSpPr/>
          <p:nvPr/>
        </p:nvSpPr>
        <p:spPr>
          <a:xfrm>
            <a:off x="6304549" y="2843070"/>
            <a:ext cx="2170937" cy="1753298"/>
          </a:xfrm>
          <a:prstGeom prst="roundRect">
            <a:avLst/>
          </a:prstGeom>
          <a:solidFill>
            <a:srgbClr val="D8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ko-KR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Input image </a:t>
            </a:r>
            <a:r>
              <a:rPr lang="ko-KR" altLang="en-US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차선 차선에 대한 데이터를 수집</a:t>
            </a:r>
            <a:endParaRPr lang="en-US" altLang="ko-KR" sz="1100" spc="-8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altLang="ko-KR" sz="1100" spc="-8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ko-KR" altLang="en-US" sz="1100" spc="-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수집한 데이터를 바탕으로 모터의 동작을 컨트롤</a:t>
            </a:r>
            <a:endParaRPr lang="en-US" altLang="ko-KR" sz="1100" spc="-8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20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4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A2ED1D3-C977-498D-ABB1-7739644CCB11}"/>
              </a:ext>
            </a:extLst>
          </p:cNvPr>
          <p:cNvSpPr txBox="1"/>
          <p:nvPr/>
        </p:nvSpPr>
        <p:spPr>
          <a:xfrm>
            <a:off x="4256713" y="2233568"/>
            <a:ext cx="1424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BA9CA71-208A-4D0B-915E-6A069F1DA0E0}"/>
              </a:ext>
            </a:extLst>
          </p:cNvPr>
          <p:cNvSpPr txBox="1"/>
          <p:nvPr/>
        </p:nvSpPr>
        <p:spPr>
          <a:xfrm>
            <a:off x="4146488" y="1939954"/>
            <a:ext cx="1613022" cy="338554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주행시스템설계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BCE711DB-4303-4028-AEEC-8930667EE01F}"/>
              </a:ext>
            </a:extLst>
          </p:cNvPr>
          <p:cNvCxnSpPr>
            <a:cxnSpLocks/>
          </p:cNvCxnSpPr>
          <p:nvPr/>
        </p:nvCxnSpPr>
        <p:spPr>
          <a:xfrm>
            <a:off x="4264182" y="1955549"/>
            <a:ext cx="1376127" cy="1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A9482A9-43B5-4999-85B0-2F34EA7786E5}"/>
              </a:ext>
            </a:extLst>
          </p:cNvPr>
          <p:cNvSpPr/>
          <p:nvPr/>
        </p:nvSpPr>
        <p:spPr>
          <a:xfrm>
            <a:off x="5301842" y="3185720"/>
            <a:ext cx="189452" cy="184557"/>
          </a:xfrm>
          <a:prstGeom prst="rect">
            <a:avLst/>
          </a:prstGeom>
          <a:solidFill>
            <a:srgbClr val="32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EF48316-BA77-46C8-BC05-6FFA7A4030B7}"/>
              </a:ext>
            </a:extLst>
          </p:cNvPr>
          <p:cNvSpPr/>
          <p:nvPr/>
        </p:nvSpPr>
        <p:spPr>
          <a:xfrm>
            <a:off x="5494789" y="3023680"/>
            <a:ext cx="189452" cy="184557"/>
          </a:xfrm>
          <a:prstGeom prst="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BCE711DB-4303-4028-AEEC-8930667EE01F}"/>
              </a:ext>
            </a:extLst>
          </p:cNvPr>
          <p:cNvCxnSpPr>
            <a:cxnSpLocks/>
          </p:cNvCxnSpPr>
          <p:nvPr/>
        </p:nvCxnSpPr>
        <p:spPr>
          <a:xfrm>
            <a:off x="4264182" y="2236206"/>
            <a:ext cx="1376127" cy="1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78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8" name="직사각형 7"/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H/W Structure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주행시스템설계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문제 및 대안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167991200" descr="EMB000033a4317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5770" y="2021986"/>
            <a:ext cx="4780230" cy="3357563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7" name="_x167993520" descr="EMB000033a431d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007" y="1947111"/>
            <a:ext cx="1846106" cy="65405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051022" y="3255339"/>
            <a:ext cx="176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파이 카메라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6630" name="Picture 6" descr="디바이스마트,오픈소스/코딩교육 &gt; 아두이노 &gt; 교육용키트,SZH,아두이노 4WD 주행로봇 프레임 세트 [SZH-EK098],4WD 스마트 주행로봇 프레임 세트 입니다. 아두이노를 활용하여 다양한 응용이 가능합니다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392" y="1553288"/>
            <a:ext cx="1727855" cy="1664501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1041153" y="3255339"/>
            <a:ext cx="176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RC</a:t>
            </a:r>
            <a:r>
              <a:rPr lang="ko-KR" altLang="en-US" dirty="0" smtClean="0"/>
              <a:t>카 프레임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53025552" descr="EMB000006886c3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2050" y="4125191"/>
            <a:ext cx="1587500" cy="113506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910525" y="5413184"/>
            <a:ext cx="176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보조배터리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291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8" name="직사각형 7"/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S/W Structure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주행시스템설계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자율주행</a:t>
            </a:r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S/W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문제 및 대안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46899" y="2534971"/>
            <a:ext cx="1792588" cy="1602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라즈베리파이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24688" y="2534971"/>
            <a:ext cx="1792588" cy="1602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파이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카메라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478162" y="2534971"/>
            <a:ext cx="1792588" cy="16024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DC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모터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047715" y="3304515"/>
            <a:ext cx="1285592" cy="1588"/>
          </a:xfrm>
          <a:prstGeom prst="straightConnector1">
            <a:avLst/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589292" y="3304515"/>
            <a:ext cx="1285592" cy="1588"/>
          </a:xfrm>
          <a:prstGeom prst="straightConnector1">
            <a:avLst/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0650" y="2833735"/>
            <a:ext cx="140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Video Streaming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480650" y="3512745"/>
            <a:ext cx="140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차선 정보 </a:t>
            </a:r>
            <a:r>
              <a:rPr lang="ko-KR" altLang="en-US" sz="1400" dirty="0" err="1" smtClean="0"/>
              <a:t>정달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174465" y="2833735"/>
            <a:ext cx="140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PWM </a:t>
            </a:r>
            <a:r>
              <a:rPr lang="ko-KR" altLang="en-US" sz="1400" dirty="0" smtClean="0"/>
              <a:t>제어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993394" y="3512745"/>
            <a:ext cx="140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차량 </a:t>
            </a:r>
            <a:r>
              <a:rPr lang="ko-KR" altLang="en-US" sz="1400" dirty="0" smtClean="0"/>
              <a:t>속도와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회전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조절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1839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44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A2ED1D3-C977-498D-ABB1-7739644CCB11}"/>
              </a:ext>
            </a:extLst>
          </p:cNvPr>
          <p:cNvSpPr txBox="1"/>
          <p:nvPr/>
        </p:nvSpPr>
        <p:spPr>
          <a:xfrm>
            <a:off x="4256713" y="2233568"/>
            <a:ext cx="1424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A9482A9-43B5-4999-85B0-2F34EA7786E5}"/>
              </a:ext>
            </a:extLst>
          </p:cNvPr>
          <p:cNvSpPr/>
          <p:nvPr/>
        </p:nvSpPr>
        <p:spPr>
          <a:xfrm>
            <a:off x="5301842" y="3185720"/>
            <a:ext cx="189452" cy="184557"/>
          </a:xfrm>
          <a:prstGeom prst="rect">
            <a:avLst/>
          </a:prstGeom>
          <a:solidFill>
            <a:srgbClr val="32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EF48316-BA77-46C8-BC05-6FFA7A4030B7}"/>
              </a:ext>
            </a:extLst>
          </p:cNvPr>
          <p:cNvSpPr/>
          <p:nvPr/>
        </p:nvSpPr>
        <p:spPr>
          <a:xfrm>
            <a:off x="5494789" y="3023680"/>
            <a:ext cx="189452" cy="184557"/>
          </a:xfrm>
          <a:prstGeom prst="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A2A325-711D-4AC5-9453-3B3D4AF744CD}"/>
              </a:ext>
            </a:extLst>
          </p:cNvPr>
          <p:cNvSpPr txBox="1"/>
          <p:nvPr/>
        </p:nvSpPr>
        <p:spPr>
          <a:xfrm>
            <a:off x="4200809" y="1939954"/>
            <a:ext cx="1504380" cy="369332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자율주행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S/W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4B8E0BA7-DDFE-4E39-A3E7-DD7EE82FB3B6}"/>
              </a:ext>
            </a:extLst>
          </p:cNvPr>
          <p:cNvCxnSpPr>
            <a:cxnSpLocks/>
          </p:cNvCxnSpPr>
          <p:nvPr/>
        </p:nvCxnSpPr>
        <p:spPr>
          <a:xfrm>
            <a:off x="4328719" y="1956732"/>
            <a:ext cx="1241571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4FDD905-40B9-4426-9E71-0C8A3F3D0DDA}"/>
              </a:ext>
            </a:extLst>
          </p:cNvPr>
          <p:cNvCxnSpPr>
            <a:cxnSpLocks/>
          </p:cNvCxnSpPr>
          <p:nvPr/>
        </p:nvCxnSpPr>
        <p:spPr>
          <a:xfrm>
            <a:off x="4328719" y="2233568"/>
            <a:ext cx="1241571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1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A191B1A-977B-494D-AAAB-D4E811076BB2}"/>
              </a:ext>
            </a:extLst>
          </p:cNvPr>
          <p:cNvGrpSpPr/>
          <p:nvPr/>
        </p:nvGrpSpPr>
        <p:grpSpPr>
          <a:xfrm>
            <a:off x="395415" y="650788"/>
            <a:ext cx="5156884" cy="617838"/>
            <a:chOff x="395415" y="650788"/>
            <a:chExt cx="5156884" cy="617838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2DB9AE3-0D85-4335-9806-985410BF635A}"/>
                </a:ext>
              </a:extLst>
            </p:cNvPr>
            <p:cNvSpPr/>
            <p:nvPr/>
          </p:nvSpPr>
          <p:spPr>
            <a:xfrm>
              <a:off x="395415" y="650788"/>
              <a:ext cx="675503" cy="617838"/>
            </a:xfrm>
            <a:prstGeom prst="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57150"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15D42BE-BAD9-4A45-9462-7DEAD83466D9}"/>
                </a:ext>
              </a:extLst>
            </p:cNvPr>
            <p:cNvSpPr txBox="1"/>
            <p:nvPr/>
          </p:nvSpPr>
          <p:spPr>
            <a:xfrm>
              <a:off x="584882" y="757879"/>
              <a:ext cx="4967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2">
                      <a:lumMod val="50000"/>
                    </a:schemeClr>
                  </a:solidFill>
                </a:rPr>
                <a:t>Self Driving System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 rot="5400000">
            <a:off x="5815431" y="260638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7131485" y="260639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8456085" y="260640"/>
            <a:ext cx="282011" cy="158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30410" y="137739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프로젝트계획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4981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주행시스템설계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89579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자율주행</a:t>
            </a:r>
            <a:r>
              <a:rPr lang="en-US" altLang="ko-KR" sz="1200" b="1" dirty="0" smtClean="0"/>
              <a:t>S/W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614177" y="145270"/>
            <a:ext cx="12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75000"/>
                  </a:schemeClr>
                </a:solidFill>
              </a:rPr>
              <a:t>문제 및 대안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429" y="1253837"/>
            <a:ext cx="7180116" cy="503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406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</TotalTime>
  <Words>311</Words>
  <Application>Microsoft Office PowerPoint</Application>
  <PresentationFormat>A4 용지(210x297mm)</PresentationFormat>
  <Paragraphs>142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Office 테마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76</cp:revision>
  <dcterms:created xsi:type="dcterms:W3CDTF">2020-11-13T07:17:38Z</dcterms:created>
  <dcterms:modified xsi:type="dcterms:W3CDTF">2021-06-18T01:55:54Z</dcterms:modified>
</cp:coreProperties>
</file>