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0" r:id="rId1"/>
  </p:sldMasterIdLst>
  <p:notesMasterIdLst>
    <p:notesMasterId r:id="rId20"/>
  </p:notesMasterIdLst>
  <p:sldIdLst>
    <p:sldId id="256" r:id="rId2"/>
    <p:sldId id="262" r:id="rId3"/>
    <p:sldId id="263" r:id="rId4"/>
    <p:sldId id="257" r:id="rId5"/>
    <p:sldId id="270" r:id="rId6"/>
    <p:sldId id="266" r:id="rId7"/>
    <p:sldId id="267" r:id="rId8"/>
    <p:sldId id="268" r:id="rId9"/>
    <p:sldId id="269" r:id="rId10"/>
    <p:sldId id="258" r:id="rId11"/>
    <p:sldId id="272" r:id="rId12"/>
    <p:sldId id="264" r:id="rId13"/>
    <p:sldId id="273" r:id="rId14"/>
    <p:sldId id="274" r:id="rId15"/>
    <p:sldId id="259" r:id="rId16"/>
    <p:sldId id="260" r:id="rId17"/>
    <p:sldId id="261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DF997-D60C-45EC-8007-016A32128C30}" type="datetimeFigureOut">
              <a:rPr lang="de-DE"/>
              <a:t>23.07.2017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E02AF-265C-4F0F-9A92-4F4D05CAD2C7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9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5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26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21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5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112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40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35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23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60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96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84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2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89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10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90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82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02AF-265C-4F0F-9A92-4F4D05CAD2C7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3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5406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1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9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3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14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21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33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95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93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1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nodejs.org/en/" TargetMode="External"/><Relationship Id="rId5" Type="http://schemas.openxmlformats.org/officeDocument/2006/relationships/hyperlink" Target="https://www.npmjs.com/" TargetMode="External"/><Relationship Id="rId4" Type="http://schemas.openxmlformats.org/officeDocument/2006/relationships/hyperlink" Target="https://developers.google.com/v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nodejs.org/e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://www.mongod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886155848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latin typeface="Calibri"/>
              </a:rPr>
              <a:t>BrainTrainer</a:t>
            </a:r>
            <a:endParaRPr lang="de-DE">
              <a:latin typeface="Calibri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93341494"/>
              </p:ext>
            </p:extLst>
          </p:nvPr>
        </p:nvSpPr>
        <p:spPr>
          <a:xfrm>
            <a:off x="368300" y="419100"/>
            <a:ext cx="4129102" cy="3729038"/>
          </a:xfrm>
        </p:spPr>
        <p:txBody>
          <a:bodyPr>
            <a:normAutofit/>
          </a:bodyPr>
          <a:lstStyle/>
          <a:p>
            <a:r>
              <a:rPr lang="de-DE" dirty="0">
                <a:latin typeface="Calibri"/>
              </a:rPr>
              <a:t>GitHub Struktur</a:t>
            </a:r>
          </a:p>
        </p:txBody>
      </p:sp>
      <p:pic>
        <p:nvPicPr>
          <p:cNvPr id="4" name="Grafik 4" descr="GitHub-Struktu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8599" y="304800"/>
            <a:ext cx="5272277" cy="61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4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35280561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Sourcecode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1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40713883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Frontend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25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76456286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Backend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14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34200209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27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04520064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5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41573608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Softwaredemo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04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659663318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09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91513751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0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16005432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7579204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Calibri"/>
              </a:rPr>
              <a:t>Längere Zeit am PC</a:t>
            </a:r>
          </a:p>
          <a:p>
            <a:r>
              <a:rPr lang="de-DE" dirty="0">
                <a:latin typeface="Calibri"/>
              </a:rPr>
              <a:t>Fragen werden gestellt</a:t>
            </a:r>
          </a:p>
          <a:p>
            <a:r>
              <a:rPr lang="de-DE" dirty="0">
                <a:latin typeface="Calibri"/>
              </a:rPr>
              <a:t>Fragen werden beantwortet</a:t>
            </a:r>
          </a:p>
          <a:p>
            <a:r>
              <a:rPr lang="de-DE" dirty="0">
                <a:latin typeface="Calibri"/>
              </a:rPr>
              <a:t>Weitermachen</a:t>
            </a:r>
          </a:p>
        </p:txBody>
      </p:sp>
      <p:pic>
        <p:nvPicPr>
          <p:cNvPr id="4" name="Grafik 4" descr="Id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24" y="1333500"/>
            <a:ext cx="2315242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05509985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00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59469510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0758652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latin typeface="Calibri"/>
              </a:rPr>
              <a:t>CycleJS</a:t>
            </a:r>
          </a:p>
          <a:p>
            <a:r>
              <a:rPr lang="de-DE" dirty="0" err="1">
                <a:latin typeface="Calibri"/>
              </a:rPr>
              <a:t>NodeJS</a:t>
            </a:r>
          </a:p>
          <a:p>
            <a:r>
              <a:rPr lang="de-DE" dirty="0">
                <a:latin typeface="Calibri"/>
              </a:rPr>
              <a:t>Express</a:t>
            </a:r>
          </a:p>
          <a:p>
            <a:r>
              <a:rPr lang="de-DE" dirty="0" err="1">
                <a:latin typeface="Calibri"/>
              </a:rPr>
              <a:t>MongoDB</a:t>
            </a:r>
          </a:p>
          <a:p>
            <a:r>
              <a:rPr lang="de-DE" dirty="0" err="1">
                <a:latin typeface="Calibri"/>
              </a:rPr>
              <a:t>mongoose</a:t>
            </a:r>
          </a:p>
        </p:txBody>
      </p:sp>
    </p:spTree>
    <p:extLst>
      <p:ext uri="{BB962C8B-B14F-4D97-AF65-F5344CB8AC3E}">
        <p14:creationId xmlns:p14="http://schemas.microsoft.com/office/powerpoint/2010/main" val="424366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21018157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latin typeface="Calibri"/>
              </a:rPr>
              <a:t>CycleJS</a:t>
            </a:r>
          </a:p>
        </p:txBody>
      </p:sp>
      <p:pic>
        <p:nvPicPr>
          <p:cNvPr id="6" name="Grafik 6" descr="cyclejs_log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494" y="2552700"/>
            <a:ext cx="2450998" cy="2450743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2527622661"/>
              </p:ext>
            </p:extLst>
          </p:nvPr>
        </p:nvSpPr>
        <p:spPr>
          <a:xfrm>
            <a:off x="4503738" y="2257246"/>
            <a:ext cx="5938837" cy="3019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1800" dirty="0">
                <a:latin typeface="Calibri"/>
              </a:rPr>
              <a:t>A </a:t>
            </a:r>
            <a:r>
              <a:rPr sz="1800" dirty="0" err="1">
                <a:latin typeface="Calibri"/>
              </a:rPr>
              <a:t>functional</a:t>
            </a:r>
            <a:r>
              <a:rPr sz="1800" dirty="0">
                <a:latin typeface="Calibri"/>
              </a:rPr>
              <a:t> and </a:t>
            </a:r>
            <a:r>
              <a:rPr sz="1800" dirty="0" err="1">
                <a:latin typeface="Calibri"/>
              </a:rPr>
              <a:t>reactive</a:t>
            </a:r>
            <a:r>
              <a:rPr sz="1800" dirty="0">
                <a:latin typeface="Calibri"/>
              </a:rPr>
              <a:t> JavaScript </a:t>
            </a:r>
            <a:r>
              <a:rPr sz="1800" dirty="0" err="1">
                <a:latin typeface="Calibri"/>
              </a:rPr>
              <a:t>framework</a:t>
            </a:r>
            <a:r>
              <a:rPr sz="1800" dirty="0">
                <a:latin typeface="Calibri"/>
              </a:rPr>
              <a:t> </a:t>
            </a:r>
            <a:r>
              <a:rPr sz="1800" dirty="0" err="1">
                <a:latin typeface="Calibri"/>
              </a:rPr>
              <a:t>for</a:t>
            </a:r>
            <a:r>
              <a:rPr sz="1800" dirty="0">
                <a:latin typeface="Calibri"/>
              </a:rPr>
              <a:t> </a:t>
            </a:r>
            <a:r>
              <a:rPr sz="1800" dirty="0" err="1">
                <a:latin typeface="Calibri"/>
              </a:rPr>
              <a:t>predictable</a:t>
            </a:r>
            <a:r>
              <a:rPr sz="1800" dirty="0">
                <a:latin typeface="Calibri"/>
              </a:rPr>
              <a:t> </a:t>
            </a:r>
            <a:r>
              <a:rPr sz="1800" dirty="0" err="1">
                <a:latin typeface="Calibri"/>
              </a:rPr>
              <a:t>code</a:t>
            </a:r>
            <a:endParaRPr lang="de-DE" sz="1800" dirty="0">
              <a:latin typeface="Calibri"/>
            </a:endParaRPr>
          </a:p>
          <a:p>
            <a:r>
              <a:rPr lang="de-DE" sz="1200" dirty="0">
                <a:latin typeface="Calibri"/>
              </a:rPr>
              <a:t>https://cycle.js.org/</a:t>
            </a:r>
            <a:endParaRPr sz="1200" dirty="0">
              <a:latin typeface="Calibri"/>
            </a:endParaRPr>
          </a:p>
        </p:txBody>
      </p:sp>
      <p:sp>
        <p:nvSpPr>
          <p:cNvPr id="8" name="Textfeld 7"/>
          <p:cNvSpPr txBox="1"/>
          <p:nvPr>
            <p:extLst>
              <p:ext uri="{D42A27DB-BD31-4B8C-83A1-F6EECF244321}">
                <p14:modId xmlns:p14="http://schemas.microsoft.com/office/powerpoint/2010/main" val="3768233918"/>
              </p:ext>
            </p:extLst>
          </p:nvPr>
        </p:nvSpPr>
        <p:spPr>
          <a:xfrm>
            <a:off x="518897" y="5248275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>
                <a:latin typeface="Calibri"/>
              </a:rPr>
              <a:t>https://cycle.js.org/img/cyclejs_logo.svg</a:t>
            </a:r>
          </a:p>
        </p:txBody>
      </p:sp>
    </p:spTree>
    <p:extLst>
      <p:ext uri="{BB962C8B-B14F-4D97-AF65-F5344CB8AC3E}">
        <p14:creationId xmlns:p14="http://schemas.microsoft.com/office/powerpoint/2010/main" val="23416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1373392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latin typeface="Calibri"/>
              </a:rPr>
              <a:t>NodeJS</a:t>
            </a:r>
          </a:p>
        </p:txBody>
      </p:sp>
      <p:pic>
        <p:nvPicPr>
          <p:cNvPr id="8" name="Grafik 8" descr="nodejs-log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375" y="2695575"/>
            <a:ext cx="2881732" cy="176343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4044917565"/>
              </p:ext>
            </p:extLst>
          </p:nvPr>
        </p:nvSpPr>
        <p:spPr>
          <a:xfrm>
            <a:off x="4275081" y="2152650"/>
            <a:ext cx="6486525" cy="3124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latin typeface="Calibri"/>
              </a:rPr>
              <a:t>Node.js® </a:t>
            </a:r>
            <a:r>
              <a:rPr lang="de-DE" sz="1800" dirty="0" err="1">
                <a:latin typeface="Calibri"/>
              </a:rPr>
              <a:t>is</a:t>
            </a:r>
            <a:r>
              <a:rPr lang="de-DE" sz="1800" dirty="0">
                <a:latin typeface="Calibri"/>
              </a:rPr>
              <a:t> a JavaScript </a:t>
            </a:r>
            <a:r>
              <a:rPr lang="de-DE" sz="1800" dirty="0" err="1">
                <a:latin typeface="Calibri"/>
              </a:rPr>
              <a:t>runtime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built</a:t>
            </a:r>
            <a:r>
              <a:rPr lang="de-DE" sz="1800" dirty="0">
                <a:latin typeface="Calibri"/>
              </a:rPr>
              <a:t> on </a:t>
            </a:r>
            <a:r>
              <a:rPr lang="de-DE" sz="1800" dirty="0">
                <a:latin typeface="Calibri"/>
                <a:hlinkClick r:id="rId4"/>
              </a:rPr>
              <a:t>Chrome's V8 JavaScript engine</a:t>
            </a:r>
            <a:r>
              <a:rPr lang="de-DE" sz="1800" dirty="0">
                <a:latin typeface="Calibri"/>
              </a:rPr>
              <a:t>. Node.js </a:t>
            </a:r>
            <a:r>
              <a:rPr lang="de-DE" sz="1800" dirty="0" err="1">
                <a:latin typeface="Calibri"/>
              </a:rPr>
              <a:t>uses</a:t>
            </a:r>
            <a:r>
              <a:rPr lang="de-DE" sz="1800" dirty="0">
                <a:latin typeface="Calibri"/>
              </a:rPr>
              <a:t> an event-</a:t>
            </a:r>
            <a:r>
              <a:rPr lang="de-DE" sz="1800" dirty="0" err="1">
                <a:latin typeface="Calibri"/>
              </a:rPr>
              <a:t>driven</a:t>
            </a:r>
            <a:r>
              <a:rPr lang="de-DE" sz="1800" dirty="0">
                <a:latin typeface="Calibri"/>
              </a:rPr>
              <a:t>, non-</a:t>
            </a:r>
            <a:r>
              <a:rPr lang="de-DE" sz="1800" dirty="0" err="1">
                <a:latin typeface="Calibri"/>
              </a:rPr>
              <a:t>blocking</a:t>
            </a:r>
            <a:r>
              <a:rPr lang="de-DE" sz="1800" dirty="0">
                <a:latin typeface="Calibri"/>
              </a:rPr>
              <a:t> I/O </a:t>
            </a:r>
            <a:r>
              <a:rPr lang="de-DE" sz="1800" dirty="0" err="1">
                <a:latin typeface="Calibri"/>
              </a:rPr>
              <a:t>model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that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makes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it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lightweight</a:t>
            </a:r>
            <a:r>
              <a:rPr lang="de-DE" sz="1800" dirty="0">
                <a:latin typeface="Calibri"/>
              </a:rPr>
              <a:t> and </a:t>
            </a:r>
            <a:r>
              <a:rPr lang="de-DE" sz="1800" dirty="0" err="1">
                <a:latin typeface="Calibri"/>
              </a:rPr>
              <a:t>efficient</a:t>
            </a:r>
            <a:r>
              <a:rPr lang="de-DE" sz="1800" dirty="0">
                <a:latin typeface="Calibri"/>
              </a:rPr>
              <a:t>. Node.js' </a:t>
            </a:r>
            <a:r>
              <a:rPr lang="de-DE" sz="1800" dirty="0" err="1">
                <a:latin typeface="Calibri"/>
              </a:rPr>
              <a:t>package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ecosystem</a:t>
            </a:r>
            <a:r>
              <a:rPr lang="de-DE" sz="1800" dirty="0">
                <a:latin typeface="Calibri"/>
              </a:rPr>
              <a:t>, </a:t>
            </a:r>
            <a:r>
              <a:rPr lang="de-DE" sz="1800" dirty="0">
                <a:latin typeface="Calibri"/>
                <a:hlinkClick r:id="rId5"/>
              </a:rPr>
              <a:t>npm</a:t>
            </a:r>
            <a:r>
              <a:rPr lang="de-DE" sz="1800" dirty="0">
                <a:latin typeface="Calibri"/>
              </a:rPr>
              <a:t>, </a:t>
            </a:r>
            <a:r>
              <a:rPr lang="de-DE" sz="1800" dirty="0" err="1">
                <a:latin typeface="Calibri"/>
              </a:rPr>
              <a:t>is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the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largest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ecosystem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of</a:t>
            </a:r>
            <a:r>
              <a:rPr lang="de-DE" sz="1800" dirty="0">
                <a:latin typeface="Calibri"/>
              </a:rPr>
              <a:t> open </a:t>
            </a:r>
            <a:r>
              <a:rPr lang="de-DE" sz="1800" dirty="0" err="1">
                <a:latin typeface="Calibri"/>
              </a:rPr>
              <a:t>source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libraries</a:t>
            </a:r>
            <a:r>
              <a:rPr lang="de-DE" sz="1800" dirty="0">
                <a:latin typeface="Calibri"/>
              </a:rPr>
              <a:t> in </a:t>
            </a:r>
            <a:r>
              <a:rPr lang="de-DE" sz="1800" dirty="0" err="1">
                <a:latin typeface="Calibri"/>
              </a:rPr>
              <a:t>the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world</a:t>
            </a:r>
            <a:r>
              <a:rPr lang="de-DE" sz="1800" dirty="0">
                <a:latin typeface="Calibri"/>
              </a:rPr>
              <a:t>.</a:t>
            </a:r>
          </a:p>
          <a:p>
            <a:r>
              <a:rPr lang="de-DE" sz="1200" dirty="0">
                <a:latin typeface="Calibri"/>
                <a:hlinkClick r:id="rId6"/>
              </a:rPr>
              <a:t>https://nodejs.org/en/</a:t>
            </a:r>
            <a:endParaRPr sz="1200">
              <a:latin typeface="Century Schoolbook"/>
              <a:hlinkClick r:id="rId6"/>
            </a:endParaRPr>
          </a:p>
        </p:txBody>
      </p:sp>
      <p:sp>
        <p:nvSpPr>
          <p:cNvPr id="10" name="Textfeld 9"/>
          <p:cNvSpPr txBox="1"/>
          <p:nvPr>
            <p:extLst>
              <p:ext uri="{D42A27DB-BD31-4B8C-83A1-F6EECF244321}">
                <p14:modId xmlns:p14="http://schemas.microsoft.com/office/powerpoint/2010/main" val="959963517"/>
              </p:ext>
            </p:extLst>
          </p:nvPr>
        </p:nvSpPr>
        <p:spPr>
          <a:xfrm>
            <a:off x="782902" y="45148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>
                <a:latin typeface="Calibri"/>
                <a:cs typeface="Arial"/>
              </a:rPr>
              <a:t>https://nodejs.org/static/images/logos/nodejs-new-pantone-black.png</a:t>
            </a:r>
          </a:p>
        </p:txBody>
      </p:sp>
    </p:spTree>
    <p:extLst>
      <p:ext uri="{BB962C8B-B14F-4D97-AF65-F5344CB8AC3E}">
        <p14:creationId xmlns:p14="http://schemas.microsoft.com/office/powerpoint/2010/main" val="295951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49746085"/>
              </p:ext>
            </p:extLst>
          </p:nvPr>
        </p:nvSpPr>
        <p:spPr/>
        <p:txBody>
          <a:bodyPr/>
          <a:lstStyle/>
          <a:p>
            <a:r>
              <a:rPr lang="de-DE" dirty="0">
                <a:latin typeface="Calibri"/>
              </a:rPr>
              <a:t>Express</a:t>
            </a:r>
          </a:p>
        </p:txBody>
      </p:sp>
      <p:pic>
        <p:nvPicPr>
          <p:cNvPr id="6" name="Grafik 6" descr="zfY6lL7eFa-3000x300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8" y="3133725"/>
            <a:ext cx="2694539" cy="81915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948937131"/>
              </p:ext>
            </p:extLst>
          </p:nvPr>
        </p:nvSpPr>
        <p:spPr>
          <a:xfrm>
            <a:off x="4418013" y="1866900"/>
            <a:ext cx="5581210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latin typeface="Calibri"/>
              </a:rPr>
              <a:t>Fast, </a:t>
            </a:r>
            <a:r>
              <a:rPr lang="de-DE" sz="1800" dirty="0" err="1">
                <a:latin typeface="Calibri"/>
              </a:rPr>
              <a:t>unopinionated</a:t>
            </a:r>
            <a:r>
              <a:rPr lang="de-DE" sz="1800" dirty="0">
                <a:latin typeface="Calibri"/>
              </a:rPr>
              <a:t>, </a:t>
            </a:r>
            <a:r>
              <a:rPr lang="de-DE" sz="1800" dirty="0" err="1">
                <a:latin typeface="Calibri"/>
              </a:rPr>
              <a:t>minimalist</a:t>
            </a:r>
            <a:r>
              <a:rPr lang="de-DE" sz="1800" dirty="0">
                <a:latin typeface="Calibri"/>
              </a:rPr>
              <a:t> web </a:t>
            </a:r>
            <a:r>
              <a:rPr lang="de-DE" sz="1800" dirty="0" err="1">
                <a:latin typeface="Calibri"/>
              </a:rPr>
              <a:t>framework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for</a:t>
            </a:r>
            <a:r>
              <a:rPr lang="de-DE" sz="1800" dirty="0">
                <a:latin typeface="Calibri"/>
              </a:rPr>
              <a:t> </a:t>
            </a:r>
            <a:r>
              <a:rPr lang="de-DE" sz="1800" dirty="0">
                <a:latin typeface="Calibri"/>
                <a:hlinkClick r:id="rId4"/>
              </a:rPr>
              <a:t>Node.js</a:t>
            </a:r>
          </a:p>
          <a:p>
            <a:r>
              <a:rPr lang="de-DE" sz="1200" dirty="0">
                <a:latin typeface="Calibri"/>
              </a:rPr>
              <a:t>https://expressjs.com/</a:t>
            </a:r>
            <a:endParaRPr sz="1200"/>
          </a:p>
        </p:txBody>
      </p:sp>
      <p:sp>
        <p:nvSpPr>
          <p:cNvPr id="8" name="Textfeld 7"/>
          <p:cNvSpPr txBox="1"/>
          <p:nvPr>
            <p:extLst>
              <p:ext uri="{D42A27DB-BD31-4B8C-83A1-F6EECF244321}">
                <p14:modId xmlns:p14="http://schemas.microsoft.com/office/powerpoint/2010/main" val="580247528"/>
              </p:ext>
            </p:extLst>
          </p:nvPr>
        </p:nvSpPr>
        <p:spPr>
          <a:xfrm>
            <a:off x="820163" y="401002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>
                <a:latin typeface="Calibri"/>
              </a:rPr>
              <a:t>https://i.cloudup.com/zfY6lL7eFa-3000x3000.png</a:t>
            </a:r>
            <a:endParaRPr lang="de-DE" sz="12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57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98866342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latin typeface="Calibri"/>
              </a:rPr>
              <a:t>MongoDB</a:t>
            </a:r>
            <a:endParaRPr lang="de-DE">
              <a:latin typeface="Calibri"/>
            </a:endParaRPr>
          </a:p>
        </p:txBody>
      </p:sp>
      <p:pic>
        <p:nvPicPr>
          <p:cNvPr id="6" name="Grafik 6" descr="mongodb-logo-rgb-j6w271g1x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8" y="3086100"/>
            <a:ext cx="2881313" cy="787714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2193505617"/>
              </p:ext>
            </p:extLst>
          </p:nvPr>
        </p:nvSpPr>
        <p:spPr>
          <a:xfrm>
            <a:off x="4246563" y="1866900"/>
            <a:ext cx="6339699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1800" dirty="0">
                <a:latin typeface="Calibri"/>
              </a:rPr>
              <a:t>In unserer vom digitalen Wandel und disruptiven Technologien geprägten Zeit hängt der Unternehmenserfolg von der Fähigkeit ab, sich ständig wandelnden Umständen anzupassen.</a:t>
            </a:r>
            <a:endParaRPr lang="de-DE" sz="1800" dirty="0">
              <a:latin typeface="Calibri"/>
            </a:endParaRPr>
          </a:p>
          <a:p>
            <a:r>
              <a:rPr lang="de-DE" sz="1200" dirty="0">
                <a:latin typeface="Calibri"/>
              </a:rPr>
              <a:t>https://www.mongodb.com/de/mongodb-3.4</a:t>
            </a:r>
            <a:endParaRPr sz="1200">
              <a:latin typeface="Calibri"/>
            </a:endParaRPr>
          </a:p>
        </p:txBody>
      </p:sp>
      <p:sp>
        <p:nvSpPr>
          <p:cNvPr id="8" name="Textfeld 7"/>
          <p:cNvSpPr txBox="1"/>
          <p:nvPr>
            <p:extLst>
              <p:ext uri="{D42A27DB-BD31-4B8C-83A1-F6EECF244321}">
                <p14:modId xmlns:p14="http://schemas.microsoft.com/office/powerpoint/2010/main" val="3146418837"/>
              </p:ext>
            </p:extLst>
          </p:nvPr>
        </p:nvSpPr>
        <p:spPr>
          <a:xfrm>
            <a:off x="909775" y="40195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>
                <a:latin typeface="Calibri"/>
              </a:rPr>
              <a:t>https://webassets.mongodb.com/_com_assets/cms/mongodb-logo-rgb-j6w271g1xn.jpg</a:t>
            </a:r>
          </a:p>
        </p:txBody>
      </p:sp>
    </p:spTree>
    <p:extLst>
      <p:ext uri="{BB962C8B-B14F-4D97-AF65-F5344CB8AC3E}">
        <p14:creationId xmlns:p14="http://schemas.microsoft.com/office/powerpoint/2010/main" val="334415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83888559"/>
              </p:ext>
            </p:extLst>
          </p:nvPr>
        </p:nvSpPr>
        <p:spPr/>
        <p:txBody>
          <a:bodyPr/>
          <a:lstStyle/>
          <a:p>
            <a:r>
              <a:rPr lang="de-DE" dirty="0" err="1">
                <a:latin typeface="Calibri"/>
              </a:rPr>
              <a:t>mongoose</a:t>
            </a:r>
            <a:endParaRPr lang="de-DE">
              <a:latin typeface="Calibri"/>
            </a:endParaRPr>
          </a:p>
        </p:txBody>
      </p:sp>
      <p:pic>
        <p:nvPicPr>
          <p:cNvPr id="6" name="Grafik 6" descr="mongoos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475" y="2416175"/>
            <a:ext cx="2879725" cy="145184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3120312274"/>
              </p:ext>
            </p:extLst>
          </p:nvPr>
        </p:nvSpPr>
        <p:spPr>
          <a:xfrm>
            <a:off x="3970338" y="1957388"/>
            <a:ext cx="6761081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latin typeface="Calibri"/>
              </a:rPr>
              <a:t>elegant </a:t>
            </a:r>
            <a:r>
              <a:rPr lang="de-DE" sz="1800" dirty="0">
                <a:latin typeface="Calibri"/>
                <a:hlinkClick r:id="rId4"/>
              </a:rPr>
              <a:t>mongodb</a:t>
            </a:r>
            <a:r>
              <a:rPr lang="de-DE" sz="1800" dirty="0">
                <a:latin typeface="Calibri"/>
              </a:rPr>
              <a:t> </a:t>
            </a:r>
            <a:r>
              <a:rPr lang="de-DE" sz="1800" dirty="0" err="1">
                <a:latin typeface="Calibri"/>
              </a:rPr>
              <a:t>object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modeling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for</a:t>
            </a:r>
            <a:r>
              <a:rPr lang="de-DE" sz="1800" dirty="0">
                <a:latin typeface="Calibri"/>
              </a:rPr>
              <a:t> </a:t>
            </a:r>
            <a:r>
              <a:rPr lang="de-DE" sz="1800" dirty="0">
                <a:latin typeface="Calibri"/>
                <a:hlinkClick r:id="rId5"/>
              </a:rPr>
              <a:t>node.js</a:t>
            </a:r>
            <a:endParaRPr lang="de-DE" sz="1800" dirty="0">
              <a:latin typeface="Calibri"/>
            </a:endParaRPr>
          </a:p>
          <a:p>
            <a:r>
              <a:rPr lang="de-DE" sz="1800" dirty="0" err="1">
                <a:latin typeface="Calibri"/>
              </a:rPr>
              <a:t>Let's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face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it</a:t>
            </a:r>
            <a:r>
              <a:rPr lang="de-DE" sz="1800" dirty="0">
                <a:latin typeface="Calibri"/>
              </a:rPr>
              <a:t>, </a:t>
            </a:r>
            <a:r>
              <a:rPr lang="de-DE" sz="1800" b="1" dirty="0" err="1">
                <a:latin typeface="Calibri"/>
              </a:rPr>
              <a:t>writing</a:t>
            </a:r>
            <a:r>
              <a:rPr lang="de-DE" sz="1800" b="1" dirty="0">
                <a:latin typeface="Calibri"/>
              </a:rPr>
              <a:t> </a:t>
            </a:r>
            <a:r>
              <a:rPr lang="de-DE" sz="1800" b="1" dirty="0" err="1">
                <a:latin typeface="Calibri"/>
              </a:rPr>
              <a:t>MongoDB</a:t>
            </a:r>
            <a:r>
              <a:rPr lang="de-DE" sz="1800" b="1" dirty="0">
                <a:latin typeface="Calibri"/>
              </a:rPr>
              <a:t> </a:t>
            </a:r>
            <a:r>
              <a:rPr lang="de-DE" sz="1800" b="1" dirty="0" err="1">
                <a:latin typeface="Calibri"/>
              </a:rPr>
              <a:t>validation</a:t>
            </a:r>
            <a:r>
              <a:rPr lang="de-DE" sz="1800" b="1" dirty="0">
                <a:latin typeface="Calibri"/>
              </a:rPr>
              <a:t>, </a:t>
            </a:r>
            <a:r>
              <a:rPr lang="de-DE" sz="1800" b="1" dirty="0" err="1">
                <a:latin typeface="Calibri"/>
              </a:rPr>
              <a:t>casting</a:t>
            </a:r>
            <a:r>
              <a:rPr lang="de-DE" sz="1800" b="1" dirty="0">
                <a:latin typeface="Calibri"/>
              </a:rPr>
              <a:t> and </a:t>
            </a:r>
            <a:r>
              <a:rPr lang="de-DE" sz="1800" b="1" dirty="0" err="1">
                <a:latin typeface="Calibri"/>
              </a:rPr>
              <a:t>business</a:t>
            </a:r>
            <a:r>
              <a:rPr lang="de-DE" sz="1800" b="1" dirty="0">
                <a:latin typeface="Calibri"/>
              </a:rPr>
              <a:t> </a:t>
            </a:r>
            <a:r>
              <a:rPr lang="de-DE" sz="1800" b="1" dirty="0" err="1">
                <a:latin typeface="Calibri"/>
              </a:rPr>
              <a:t>logic</a:t>
            </a:r>
            <a:r>
              <a:rPr lang="de-DE" sz="1800" b="1" dirty="0">
                <a:latin typeface="Calibri"/>
              </a:rPr>
              <a:t> </a:t>
            </a:r>
            <a:r>
              <a:rPr lang="de-DE" sz="1800" b="1" dirty="0" err="1">
                <a:latin typeface="Calibri"/>
              </a:rPr>
              <a:t>boilerplate</a:t>
            </a:r>
            <a:r>
              <a:rPr lang="de-DE" sz="1800" b="1" dirty="0">
                <a:latin typeface="Calibri"/>
              </a:rPr>
              <a:t> </a:t>
            </a:r>
            <a:r>
              <a:rPr lang="de-DE" sz="1800" b="1" dirty="0" err="1">
                <a:latin typeface="Calibri"/>
              </a:rPr>
              <a:t>is</a:t>
            </a:r>
            <a:r>
              <a:rPr lang="de-DE" sz="1800" b="1" dirty="0">
                <a:latin typeface="Calibri"/>
              </a:rPr>
              <a:t> a </a:t>
            </a:r>
            <a:r>
              <a:rPr lang="de-DE" sz="1800" b="1" dirty="0" err="1">
                <a:latin typeface="Calibri"/>
              </a:rPr>
              <a:t>drag</a:t>
            </a:r>
            <a:r>
              <a:rPr lang="de-DE" sz="1800" dirty="0">
                <a:latin typeface="Calibri"/>
              </a:rPr>
              <a:t>. </a:t>
            </a:r>
            <a:r>
              <a:rPr lang="de-DE" sz="1800" dirty="0" err="1">
                <a:latin typeface="Calibri"/>
              </a:rPr>
              <a:t>That's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why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we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wrote</a:t>
            </a:r>
            <a:r>
              <a:rPr lang="de-DE" sz="1800" dirty="0">
                <a:latin typeface="Calibri"/>
              </a:rPr>
              <a:t> </a:t>
            </a:r>
            <a:r>
              <a:rPr lang="de-DE" sz="1800" dirty="0" err="1">
                <a:latin typeface="Calibri"/>
              </a:rPr>
              <a:t>Mongoose</a:t>
            </a:r>
            <a:r>
              <a:rPr lang="de-DE" sz="1800" dirty="0">
                <a:latin typeface="Calibri"/>
              </a:rPr>
              <a:t>.</a:t>
            </a:r>
          </a:p>
          <a:p>
            <a:r>
              <a:rPr lang="de-DE" sz="1200" dirty="0">
                <a:latin typeface="Calibri"/>
              </a:rPr>
              <a:t>http://mongoosejs.com/</a:t>
            </a:r>
            <a:endParaRPr sz="1200">
              <a:latin typeface="Calibri"/>
            </a:endParaRPr>
          </a:p>
        </p:txBody>
      </p:sp>
      <p:sp>
        <p:nvSpPr>
          <p:cNvPr id="8" name="Textfeld 7"/>
          <p:cNvSpPr txBox="1"/>
          <p:nvPr>
            <p:extLst>
              <p:ext uri="{D42A27DB-BD31-4B8C-83A1-F6EECF244321}">
                <p14:modId xmlns:p14="http://schemas.microsoft.com/office/powerpoint/2010/main" val="2330059470"/>
              </p:ext>
            </p:extLst>
          </p:nvPr>
        </p:nvSpPr>
        <p:spPr>
          <a:xfrm>
            <a:off x="821002" y="35623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>
                <a:latin typeface="Calibri"/>
              </a:rPr>
              <a:t>http://mongodb-tools.com/img/mongoose.png</a:t>
            </a:r>
          </a:p>
        </p:txBody>
      </p:sp>
    </p:spTree>
    <p:extLst>
      <p:ext uri="{BB962C8B-B14F-4D97-AF65-F5344CB8AC3E}">
        <p14:creationId xmlns:p14="http://schemas.microsoft.com/office/powerpoint/2010/main" val="41181532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0</Words>
  <Application>Microsoft Office PowerPoint</Application>
  <PresentationFormat>Breitbild</PresentationFormat>
  <Paragraphs>0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View</vt:lpstr>
      <vt:lpstr>BrainTrainer</vt:lpstr>
      <vt:lpstr>Idee</vt:lpstr>
      <vt:lpstr>Konzept</vt:lpstr>
      <vt:lpstr>Technologien</vt:lpstr>
      <vt:lpstr>CycleJS</vt:lpstr>
      <vt:lpstr>NodeJS</vt:lpstr>
      <vt:lpstr>Express</vt:lpstr>
      <vt:lpstr>MongoDB</vt:lpstr>
      <vt:lpstr>mongoose</vt:lpstr>
      <vt:lpstr>GitHub Struktur</vt:lpstr>
      <vt:lpstr>Sourcecode</vt:lpstr>
      <vt:lpstr>Frontend</vt:lpstr>
      <vt:lpstr>Backend</vt:lpstr>
      <vt:lpstr>Model</vt:lpstr>
      <vt:lpstr>Tests</vt:lpstr>
      <vt:lpstr>Softwaredemo</vt:lpstr>
      <vt:lpstr>Pflichtenheft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BrainTrainer</dc:title>
  <dc:creator/>
  <cp:lastModifiedBy/>
  <cp:revision>5</cp:revision>
  <dcterms:created xsi:type="dcterms:W3CDTF">2012-07-30T21:06:50Z</dcterms:created>
  <dcterms:modified xsi:type="dcterms:W3CDTF">2017-07-23T15:36:44Z</dcterms:modified>
</cp:coreProperties>
</file>