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68" r:id="rId3"/>
    <p:sldId id="267" r:id="rId4"/>
    <p:sldId id="266" r:id="rId5"/>
    <p:sldId id="260" r:id="rId6"/>
    <p:sldId id="259" r:id="rId7"/>
    <p:sldId id="269" r:id="rId8"/>
    <p:sldId id="261" r:id="rId9"/>
    <p:sldId id="263" r:id="rId10"/>
    <p:sldId id="258" r:id="rId11"/>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0"/>
    <p:restoredTop sz="94906"/>
  </p:normalViewPr>
  <p:slideViewPr>
    <p:cSldViewPr snapToGrid="0" snapToObjects="1">
      <p:cViewPr>
        <p:scale>
          <a:sx n="70" d="100"/>
          <a:sy n="70" d="100"/>
        </p:scale>
        <p:origin x="-2360" y="960"/>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smtClean="0"/>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CDF1C1-5FD2-DE4F-8083-4D9C84D6AC3B}"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176019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CDF1C1-5FD2-DE4F-8083-4D9C84D6AC3B}"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4629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CDF1C1-5FD2-DE4F-8083-4D9C84D6AC3B}"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75012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CDF1C1-5FD2-DE4F-8083-4D9C84D6AC3B}"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202469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smtClean="0"/>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CDF1C1-5FD2-DE4F-8083-4D9C84D6AC3B}"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9432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CDF1C1-5FD2-DE4F-8083-4D9C84D6AC3B}"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45290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CDF1C1-5FD2-DE4F-8083-4D9C84D6AC3B}" type="datetimeFigureOut">
              <a:rPr lang="en-US" smtClean="0"/>
              <a:t>12/9/15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131138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CDF1C1-5FD2-DE4F-8083-4D9C84D6AC3B}" type="datetimeFigureOut">
              <a:rPr lang="en-US" smtClean="0"/>
              <a:t>12/9/15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78578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DF1C1-5FD2-DE4F-8083-4D9C84D6AC3B}" type="datetimeFigureOut">
              <a:rPr lang="en-US" smtClean="0"/>
              <a:t>12/9/15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175317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DF1C1-5FD2-DE4F-8083-4D9C84D6AC3B}"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5441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DF1C1-5FD2-DE4F-8083-4D9C84D6AC3B}"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C1B2B-C4B9-E948-AF46-3DEBBC1BFE22}" type="slidenum">
              <a:rPr lang="en-US" smtClean="0"/>
              <a:t>‹#›</a:t>
            </a:fld>
            <a:endParaRPr lang="en-US"/>
          </a:p>
        </p:txBody>
      </p:sp>
    </p:spTree>
    <p:extLst>
      <p:ext uri="{BB962C8B-B14F-4D97-AF65-F5344CB8AC3E}">
        <p14:creationId xmlns:p14="http://schemas.microsoft.com/office/powerpoint/2010/main" val="18978176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30CDF1C1-5FD2-DE4F-8083-4D9C84D6AC3B}" type="datetimeFigureOut">
              <a:rPr lang="en-US" smtClean="0"/>
              <a:t>12/9/15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AFC1B2B-C4B9-E948-AF46-3DEBBC1BFE22}" type="slidenum">
              <a:rPr lang="en-US" smtClean="0"/>
              <a:t>‹#›</a:t>
            </a:fld>
            <a:endParaRPr lang="en-US"/>
          </a:p>
        </p:txBody>
      </p:sp>
    </p:spTree>
    <p:extLst>
      <p:ext uri="{BB962C8B-B14F-4D97-AF65-F5344CB8AC3E}">
        <p14:creationId xmlns:p14="http://schemas.microsoft.com/office/powerpoint/2010/main" val="4567660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6688" y="2551814"/>
            <a:ext cx="6549656" cy="6762307"/>
          </a:xfrm>
        </p:spPr>
        <p:txBody>
          <a:bodyPr>
            <a:normAutofit/>
          </a:bodyPr>
          <a:lstStyle/>
          <a:p>
            <a:endParaRPr lang="en-US" sz="1785" dirty="0" smtClean="0">
              <a:latin typeface="Arial" charset="0"/>
              <a:ea typeface="Arial" charset="0"/>
              <a:cs typeface="Arial" charset="0"/>
            </a:endParaRPr>
          </a:p>
          <a:p>
            <a:r>
              <a:rPr lang="en-US" sz="1785" dirty="0" smtClean="0">
                <a:latin typeface="Arial" charset="0"/>
                <a:ea typeface="Arial" charset="0"/>
                <a:cs typeface="Arial" charset="0"/>
              </a:rPr>
              <a:t>Welcome to ENIGMA! Here, we’ve packaged some of the ENIGMA structural MRI analysis protocols with several wrapper scripts to facilitate the easiest data processing possible. These wrappers scripts were develo</a:t>
            </a:r>
            <a:r>
              <a:rPr lang="en-US" sz="1790" dirty="0" smtClean="0">
                <a:latin typeface="Arial"/>
                <a:ea typeface="Arial" charset="0"/>
                <a:cs typeface="Arial"/>
              </a:rPr>
              <a:t>ped by Eric </a:t>
            </a:r>
            <a:r>
              <a:rPr lang="en-US" sz="1790" dirty="0" err="1" smtClean="0">
                <a:latin typeface="Arial"/>
                <a:ea typeface="Arial" charset="0"/>
                <a:cs typeface="Arial"/>
              </a:rPr>
              <a:t>Kan</a:t>
            </a:r>
            <a:r>
              <a:rPr lang="en-US" sz="1790" dirty="0" smtClean="0">
                <a:latin typeface="Arial"/>
                <a:ea typeface="Arial" charset="0"/>
                <a:cs typeface="Arial"/>
              </a:rPr>
              <a:t>, Julia </a:t>
            </a:r>
            <a:r>
              <a:rPr lang="en-US" sz="1790" dirty="0" err="1" smtClean="0">
                <a:latin typeface="Arial"/>
                <a:ea typeface="Arial" charset="0"/>
                <a:cs typeface="Arial"/>
              </a:rPr>
              <a:t>Anglin</a:t>
            </a:r>
            <a:r>
              <a:rPr lang="en-US" sz="1790" dirty="0" smtClean="0">
                <a:latin typeface="Arial"/>
                <a:ea typeface="Arial" charset="0"/>
                <a:cs typeface="Arial"/>
              </a:rPr>
              <a:t>, and </a:t>
            </a:r>
            <a:r>
              <a:rPr lang="en-US" sz="1790" dirty="0" err="1" smtClean="0">
                <a:latin typeface="Arial"/>
                <a:ea typeface="Arial" charset="0"/>
                <a:cs typeface="Arial"/>
              </a:rPr>
              <a:t>Sook</a:t>
            </a:r>
            <a:r>
              <a:rPr lang="en-US" sz="1790" dirty="0" smtClean="0">
                <a:latin typeface="Arial"/>
                <a:ea typeface="Arial" charset="0"/>
                <a:cs typeface="Arial"/>
              </a:rPr>
              <a:t>-Lei Liew to implement all of the excellent scripts written by the ENIGMA team. </a:t>
            </a:r>
            <a:r>
              <a:rPr lang="en-US" sz="1790" dirty="0">
                <a:latin typeface="Arial"/>
                <a:cs typeface="Arial"/>
              </a:rPr>
              <a:t>Many thanks to NPNL lab members and Michael </a:t>
            </a:r>
            <a:r>
              <a:rPr lang="en-US" sz="1790" dirty="0" err="1">
                <a:latin typeface="Arial"/>
                <a:cs typeface="Arial"/>
              </a:rPr>
              <a:t>Borich</a:t>
            </a:r>
            <a:r>
              <a:rPr lang="en-US" sz="1790" dirty="0">
                <a:latin typeface="Arial"/>
                <a:cs typeface="Arial"/>
              </a:rPr>
              <a:t> for great beta testing and feedback.</a:t>
            </a:r>
          </a:p>
          <a:p>
            <a:endParaRPr lang="en-US" sz="1785" dirty="0" smtClean="0">
              <a:latin typeface="Arial" charset="0"/>
              <a:ea typeface="Arial" charset="0"/>
              <a:cs typeface="Arial" charset="0"/>
            </a:endParaRPr>
          </a:p>
          <a:p>
            <a:endParaRPr lang="en-US" sz="1785" dirty="0" smtClean="0">
              <a:latin typeface="Arial" charset="0"/>
              <a:ea typeface="Arial" charset="0"/>
              <a:cs typeface="Arial" charset="0"/>
            </a:endParaRPr>
          </a:p>
          <a:p>
            <a:r>
              <a:rPr lang="en-US" sz="1785" dirty="0" smtClean="0">
                <a:latin typeface="Arial" charset="0"/>
                <a:ea typeface="Arial" charset="0"/>
                <a:cs typeface="Arial" charset="0"/>
              </a:rPr>
              <a:t>Thanks </a:t>
            </a:r>
            <a:r>
              <a:rPr lang="en-US" sz="1785" dirty="0">
                <a:latin typeface="Arial" charset="0"/>
                <a:ea typeface="Arial" charset="0"/>
                <a:cs typeface="Arial" charset="0"/>
              </a:rPr>
              <a:t>for doing this - we look forward to a productive collaboration</a:t>
            </a:r>
            <a:r>
              <a:rPr lang="en-US" sz="1785" dirty="0" smtClean="0">
                <a:latin typeface="Arial" charset="0"/>
                <a:ea typeface="Arial" charset="0"/>
                <a:cs typeface="Arial" charset="0"/>
              </a:rPr>
              <a:t>!</a:t>
            </a:r>
          </a:p>
          <a:p>
            <a:endParaRPr lang="en-US" sz="1785" dirty="0">
              <a:latin typeface="Arial" charset="0"/>
              <a:ea typeface="Arial" charset="0"/>
              <a:cs typeface="Arial" charset="0"/>
            </a:endParaRPr>
          </a:p>
          <a:p>
            <a:endParaRPr lang="en-US" sz="1785" dirty="0" smtClean="0">
              <a:latin typeface="Arial" charset="0"/>
              <a:ea typeface="Arial" charset="0"/>
              <a:cs typeface="Arial" charset="0"/>
            </a:endParaRPr>
          </a:p>
          <a:p>
            <a:endParaRPr lang="en-US" sz="1785" dirty="0" smtClean="0">
              <a:latin typeface="Arial" charset="0"/>
              <a:ea typeface="Arial" charset="0"/>
              <a:cs typeface="Arial" charset="0"/>
            </a:endParaRPr>
          </a:p>
          <a:p>
            <a:endParaRPr lang="en-US" sz="1785" dirty="0" smtClean="0">
              <a:latin typeface="Arial" charset="0"/>
              <a:ea typeface="Arial" charset="0"/>
              <a:cs typeface="Arial" charset="0"/>
            </a:endParaRPr>
          </a:p>
          <a:p>
            <a:endParaRPr lang="en-US" sz="1785" dirty="0">
              <a:latin typeface="Arial" charset="0"/>
              <a:ea typeface="Arial" charset="0"/>
              <a:cs typeface="Arial" charset="0"/>
            </a:endParaRPr>
          </a:p>
          <a:p>
            <a:endParaRPr lang="en-US" sz="1785" dirty="0">
              <a:latin typeface="Arial" charset="0"/>
              <a:ea typeface="Arial" charset="0"/>
              <a:cs typeface="Arial" charset="0"/>
            </a:endParaRPr>
          </a:p>
          <a:p>
            <a:r>
              <a:rPr lang="en-US" sz="1785" dirty="0" smtClean="0">
                <a:latin typeface="Arial" charset="0"/>
                <a:ea typeface="Arial" charset="0"/>
                <a:cs typeface="Arial" charset="0"/>
              </a:rPr>
              <a:t>Any </a:t>
            </a:r>
            <a:r>
              <a:rPr lang="en-US" sz="1785" dirty="0">
                <a:latin typeface="Arial" charset="0"/>
                <a:ea typeface="Arial" charset="0"/>
                <a:cs typeface="Arial" charset="0"/>
              </a:rPr>
              <a:t>troubleshooting issues </a:t>
            </a:r>
            <a:r>
              <a:rPr lang="en-US" sz="1785" dirty="0" smtClean="0">
                <a:latin typeface="Arial" charset="0"/>
                <a:ea typeface="Arial" charset="0"/>
                <a:cs typeface="Arial" charset="0"/>
              </a:rPr>
              <a:t>with these scripts can be </a:t>
            </a:r>
            <a:r>
              <a:rPr lang="en-US" sz="1785" dirty="0">
                <a:latin typeface="Arial" charset="0"/>
                <a:ea typeface="Arial" charset="0"/>
                <a:cs typeface="Arial" charset="0"/>
              </a:rPr>
              <a:t>directed to both </a:t>
            </a:r>
            <a:r>
              <a:rPr lang="en-US" sz="1785" dirty="0" err="1">
                <a:latin typeface="Arial" charset="0"/>
                <a:ea typeface="Arial" charset="0"/>
                <a:cs typeface="Arial" charset="0"/>
              </a:rPr>
              <a:t>Sook</a:t>
            </a:r>
            <a:r>
              <a:rPr lang="en-US" sz="1785" dirty="0">
                <a:latin typeface="Arial" charset="0"/>
                <a:ea typeface="Arial" charset="0"/>
                <a:cs typeface="Arial" charset="0"/>
              </a:rPr>
              <a:t>-Lei Liew (</a:t>
            </a:r>
            <a:r>
              <a:rPr lang="en-US" sz="1785" dirty="0" err="1">
                <a:latin typeface="Arial" charset="0"/>
                <a:ea typeface="Arial" charset="0"/>
                <a:cs typeface="Arial" charset="0"/>
              </a:rPr>
              <a:t>sliew@usc.edu</a:t>
            </a:r>
            <a:r>
              <a:rPr lang="en-US" sz="1785" dirty="0">
                <a:latin typeface="Arial" charset="0"/>
                <a:ea typeface="Arial" charset="0"/>
                <a:cs typeface="Arial" charset="0"/>
              </a:rPr>
              <a:t>) and the Neural Plasticity and </a:t>
            </a:r>
            <a:r>
              <a:rPr lang="en-US" sz="1785" dirty="0" err="1">
                <a:latin typeface="Arial" charset="0"/>
                <a:ea typeface="Arial" charset="0"/>
                <a:cs typeface="Arial" charset="0"/>
              </a:rPr>
              <a:t>Neurorehabilitation</a:t>
            </a:r>
            <a:r>
              <a:rPr lang="en-US" sz="1785" dirty="0">
                <a:latin typeface="Arial" charset="0"/>
                <a:ea typeface="Arial" charset="0"/>
                <a:cs typeface="Arial" charset="0"/>
              </a:rPr>
              <a:t> Laboratory (</a:t>
            </a:r>
            <a:r>
              <a:rPr lang="en-US" sz="1785" dirty="0" err="1">
                <a:latin typeface="Arial" charset="0"/>
                <a:ea typeface="Arial" charset="0"/>
                <a:cs typeface="Arial" charset="0"/>
              </a:rPr>
              <a:t>npnl@usc.edu</a:t>
            </a:r>
            <a:r>
              <a:rPr lang="en-US" sz="1785" dirty="0">
                <a:latin typeface="Arial" charset="0"/>
                <a:ea typeface="Arial" charset="0"/>
                <a:cs typeface="Arial" charset="0"/>
              </a:rPr>
              <a:t>). </a:t>
            </a:r>
          </a:p>
          <a:p>
            <a:endParaRPr lang="en-US" sz="1785" dirty="0">
              <a:latin typeface="Arial" charset="0"/>
              <a:ea typeface="Arial" charset="0"/>
              <a:cs typeface="Arial" charset="0"/>
            </a:endParaRPr>
          </a:p>
        </p:txBody>
      </p:sp>
      <p:sp>
        <p:nvSpPr>
          <p:cNvPr id="4" name="Title 3"/>
          <p:cNvSpPr>
            <a:spLocks noGrp="1"/>
          </p:cNvSpPr>
          <p:nvPr>
            <p:ph type="ctrTitle"/>
          </p:nvPr>
        </p:nvSpPr>
        <p:spPr>
          <a:xfrm>
            <a:off x="588246" y="2007634"/>
            <a:ext cx="6606540" cy="1097067"/>
          </a:xfrm>
        </p:spPr>
        <p:txBody>
          <a:bodyPr>
            <a:noAutofit/>
          </a:bodyPr>
          <a:lstStyle/>
          <a:p>
            <a:r>
              <a:rPr lang="en-US" sz="3600" b="1" dirty="0" smtClean="0">
                <a:latin typeface="Arial" charset="0"/>
                <a:ea typeface="Arial" charset="0"/>
                <a:cs typeface="Arial" charset="0"/>
              </a:rPr>
              <a:t>ENIGMA Wrapper Scripts</a:t>
            </a:r>
            <a:br>
              <a:rPr lang="en-US" sz="3600" b="1" dirty="0" smtClean="0">
                <a:latin typeface="Arial" charset="0"/>
                <a:ea typeface="Arial" charset="0"/>
                <a:cs typeface="Arial" charset="0"/>
              </a:rPr>
            </a:br>
            <a:r>
              <a:rPr lang="en-US" sz="2400" b="1" dirty="0" smtClean="0">
                <a:latin typeface="Arial" charset="0"/>
                <a:ea typeface="Arial" charset="0"/>
                <a:cs typeface="Arial" charset="0"/>
              </a:rPr>
              <a:t>Structural MRI – Subcortical and Cortical Protocols</a:t>
            </a:r>
            <a:r>
              <a:rPr lang="en-US" sz="3600" b="1" dirty="0" smtClean="0">
                <a:latin typeface="Arial" charset="0"/>
                <a:ea typeface="Arial" charset="0"/>
                <a:cs typeface="Arial" charset="0"/>
              </a:rPr>
              <a:t> </a:t>
            </a:r>
            <a:r>
              <a:rPr lang="en-US" sz="3600" b="1" dirty="0">
                <a:latin typeface="Arial" charset="0"/>
                <a:ea typeface="Arial" charset="0"/>
                <a:cs typeface="Arial" charset="0"/>
              </a:rPr>
              <a:t/>
            </a:r>
            <a:br>
              <a:rPr lang="en-US" sz="3600" b="1" dirty="0">
                <a:latin typeface="Arial" charset="0"/>
                <a:ea typeface="Arial" charset="0"/>
                <a:cs typeface="Arial" charset="0"/>
              </a:rPr>
            </a:br>
            <a:endParaRPr lang="en-US" sz="3600" b="1" dirty="0"/>
          </a:p>
        </p:txBody>
      </p:sp>
    </p:spTree>
    <p:extLst>
      <p:ext uri="{BB962C8B-B14F-4D97-AF65-F5344CB8AC3E}">
        <p14:creationId xmlns:p14="http://schemas.microsoft.com/office/powerpoint/2010/main" val="18410019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07126" y="9299982"/>
            <a:ext cx="1043876" cy="369332"/>
          </a:xfrm>
          <a:prstGeom prst="rect">
            <a:avLst/>
          </a:prstGeom>
          <a:noFill/>
        </p:spPr>
        <p:txBody>
          <a:bodyPr wrap="none" rtlCol="0">
            <a:spAutoFit/>
          </a:bodyPr>
          <a:lstStyle/>
          <a:p>
            <a:r>
              <a:rPr lang="en-US" dirty="0" smtClean="0">
                <a:latin typeface="Arial" charset="0"/>
                <a:ea typeface="Arial" charset="0"/>
                <a:cs typeface="Arial" charset="0"/>
              </a:rPr>
              <a:t>Page 10</a:t>
            </a:r>
            <a:endParaRPr lang="en-US" dirty="0">
              <a:latin typeface="Arial" charset="0"/>
              <a:ea typeface="Arial" charset="0"/>
              <a:cs typeface="Arial" charset="0"/>
            </a:endParaRPr>
          </a:p>
        </p:txBody>
      </p:sp>
      <p:sp>
        <p:nvSpPr>
          <p:cNvPr id="7" name="TextBox 6"/>
          <p:cNvSpPr txBox="1"/>
          <p:nvPr/>
        </p:nvSpPr>
        <p:spPr>
          <a:xfrm>
            <a:off x="781370" y="3008326"/>
            <a:ext cx="6178230" cy="798988"/>
          </a:xfrm>
          <a:prstGeom prst="rect">
            <a:avLst/>
          </a:prstGeom>
          <a:noFill/>
        </p:spPr>
        <p:txBody>
          <a:bodyPr wrap="square" rtlCol="0">
            <a:spAutoFit/>
          </a:bodyPr>
          <a:lstStyle/>
          <a:p>
            <a:r>
              <a:rPr lang="en-US" sz="1148" b="1" dirty="0" smtClean="0">
                <a:latin typeface="Arial" charset="0"/>
                <a:ea typeface="Arial" charset="0"/>
                <a:cs typeface="Arial" charset="0"/>
              </a:rPr>
              <a:t>Tip (2): To locate </a:t>
            </a:r>
            <a:r>
              <a:rPr lang="en-US" sz="1148" b="1" dirty="0">
                <a:latin typeface="Arial" charset="0"/>
                <a:ea typeface="Arial" charset="0"/>
                <a:cs typeface="Arial" charset="0"/>
              </a:rPr>
              <a:t>the directory </a:t>
            </a:r>
            <a:r>
              <a:rPr lang="en-US" sz="1148" b="1" dirty="0" smtClean="0">
                <a:latin typeface="Arial" charset="0"/>
                <a:ea typeface="Arial" charset="0"/>
                <a:cs typeface="Arial" charset="0"/>
              </a:rPr>
              <a:t>path of a given file from the Finder on a Mac, </a:t>
            </a:r>
            <a:r>
              <a:rPr lang="en-US" sz="1148" b="1" dirty="0">
                <a:latin typeface="Arial" charset="0"/>
                <a:ea typeface="Arial" charset="0"/>
                <a:cs typeface="Arial" charset="0"/>
              </a:rPr>
              <a:t>right click on the </a:t>
            </a:r>
            <a:r>
              <a:rPr lang="en-US" sz="1148" b="1" dirty="0" smtClean="0">
                <a:latin typeface="Arial" charset="0"/>
                <a:ea typeface="Arial" charset="0"/>
                <a:cs typeface="Arial" charset="0"/>
              </a:rPr>
              <a:t>file </a:t>
            </a:r>
            <a:r>
              <a:rPr lang="en-US" sz="1148" b="1" dirty="0">
                <a:latin typeface="Arial" charset="0"/>
                <a:ea typeface="Arial" charset="0"/>
                <a:cs typeface="Arial" charset="0"/>
              </a:rPr>
              <a:t>and click “Get Info”. The portion in the red box is the path</a:t>
            </a:r>
            <a:r>
              <a:rPr lang="en-US" sz="1148" b="1" dirty="0" smtClean="0">
                <a:latin typeface="Arial" charset="0"/>
                <a:ea typeface="Arial" charset="0"/>
                <a:cs typeface="Arial" charset="0"/>
              </a:rPr>
              <a:t>. You may highlight this and copy and paste it into the terminal. Make sure folders are separated by ‘/” – e.g., Users/Julia/Desktop/</a:t>
            </a:r>
            <a:r>
              <a:rPr lang="en-US" sz="1148" b="1" dirty="0" err="1" smtClean="0">
                <a:latin typeface="Arial" charset="0"/>
                <a:ea typeface="Arial" charset="0"/>
                <a:cs typeface="Arial" charset="0"/>
              </a:rPr>
              <a:t>ENIGMA_Stroke</a:t>
            </a:r>
            <a:endParaRPr lang="en-US" sz="1148" b="1" dirty="0">
              <a:latin typeface="Arial" charset="0"/>
              <a:ea typeface="Arial" charset="0"/>
              <a:cs typeface="Arial"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 b="-662"/>
          <a:stretch/>
        </p:blipFill>
        <p:spPr>
          <a:xfrm>
            <a:off x="1072594" y="4038481"/>
            <a:ext cx="1784348" cy="2619941"/>
          </a:xfrm>
          <a:prstGeom prst="rect">
            <a:avLst/>
          </a:prstGeom>
          <a:ln>
            <a:solidFill>
              <a:schemeClr val="tx1"/>
            </a:solidFill>
          </a:ln>
        </p:spPr>
      </p:pic>
      <p:sp>
        <p:nvSpPr>
          <p:cNvPr id="10" name="Rectangle 9"/>
          <p:cNvSpPr/>
          <p:nvPr/>
        </p:nvSpPr>
        <p:spPr>
          <a:xfrm>
            <a:off x="1512707" y="5035006"/>
            <a:ext cx="1151620" cy="1854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a:p>
        </p:txBody>
      </p:sp>
      <p:pic>
        <p:nvPicPr>
          <p:cNvPr id="13" name="Content Placeholder 1"/>
          <p:cNvPicPr>
            <a:picLocks noChangeAspect="1"/>
          </p:cNvPicPr>
          <p:nvPr/>
        </p:nvPicPr>
        <p:blipFill rotWithShape="1">
          <a:blip r:embed="rId3">
            <a:extLst>
              <a:ext uri="{28A0092B-C50C-407E-A947-70E740481C1C}">
                <a14:useLocalDpi xmlns:a14="http://schemas.microsoft.com/office/drawing/2010/main" val="0"/>
              </a:ext>
            </a:extLst>
          </a:blip>
          <a:srcRect b="76385"/>
          <a:stretch/>
        </p:blipFill>
        <p:spPr>
          <a:xfrm>
            <a:off x="1072594" y="2271125"/>
            <a:ext cx="4538133" cy="447473"/>
          </a:xfrm>
          <a:prstGeom prst="rect">
            <a:avLst/>
          </a:prstGeom>
          <a:ln>
            <a:solidFill>
              <a:schemeClr val="tx1"/>
            </a:solidFill>
          </a:ln>
        </p:spPr>
      </p:pic>
      <p:sp>
        <p:nvSpPr>
          <p:cNvPr id="14" name="TextBox 13"/>
          <p:cNvSpPr txBox="1"/>
          <p:nvPr/>
        </p:nvSpPr>
        <p:spPr>
          <a:xfrm>
            <a:off x="781370" y="1562878"/>
            <a:ext cx="6557161" cy="461665"/>
          </a:xfrm>
          <a:prstGeom prst="rect">
            <a:avLst/>
          </a:prstGeom>
          <a:noFill/>
        </p:spPr>
        <p:txBody>
          <a:bodyPr wrap="square" rtlCol="0">
            <a:spAutoFit/>
          </a:bodyPr>
          <a:lstStyle/>
          <a:p>
            <a:r>
              <a:rPr lang="en-US" sz="1200" b="1" dirty="0" smtClean="0">
                <a:latin typeface="Arial" charset="0"/>
                <a:ea typeface="Arial" charset="0"/>
                <a:cs typeface="Arial" charset="0"/>
              </a:rPr>
              <a:t>Tip (1): To change directories, use the command “cd” followed by the directory you want to move to</a:t>
            </a:r>
            <a:endParaRPr lang="en-US" sz="1200" b="1" dirty="0">
              <a:latin typeface="Arial" charset="0"/>
              <a:ea typeface="Arial" charset="0"/>
              <a:cs typeface="Arial" charset="0"/>
            </a:endParaRPr>
          </a:p>
        </p:txBody>
      </p:sp>
      <p:sp>
        <p:nvSpPr>
          <p:cNvPr id="19" name="Title 3"/>
          <p:cNvSpPr>
            <a:spLocks noGrp="1"/>
          </p:cNvSpPr>
          <p:nvPr>
            <p:ph type="title"/>
          </p:nvPr>
        </p:nvSpPr>
        <p:spPr>
          <a:xfrm>
            <a:off x="721265" y="456596"/>
            <a:ext cx="6617266" cy="1160185"/>
          </a:xfrm>
        </p:spPr>
        <p:txBody>
          <a:bodyPr>
            <a:noAutofit/>
          </a:bodyPr>
          <a:lstStyle/>
          <a:p>
            <a:r>
              <a:rPr lang="en-US" sz="4400" b="1" dirty="0" smtClean="0">
                <a:latin typeface="Arial" charset="0"/>
                <a:ea typeface="Arial" charset="0"/>
                <a:cs typeface="Arial" charset="0"/>
              </a:rPr>
              <a:t>Additional Tips</a:t>
            </a:r>
            <a:endParaRPr lang="en-US" sz="4400" b="1" dirty="0">
              <a:latin typeface="Arial" charset="0"/>
              <a:ea typeface="Arial" charset="0"/>
              <a:cs typeface="Arial" charset="0"/>
            </a:endParaRPr>
          </a:p>
        </p:txBody>
      </p:sp>
    </p:spTree>
    <p:extLst>
      <p:ext uri="{BB962C8B-B14F-4D97-AF65-F5344CB8AC3E}">
        <p14:creationId xmlns:p14="http://schemas.microsoft.com/office/powerpoint/2010/main" val="7478723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227" y="535519"/>
            <a:ext cx="6888408" cy="1309323"/>
          </a:xfrm>
        </p:spPr>
        <p:txBody>
          <a:bodyPr>
            <a:noAutofit/>
          </a:bodyPr>
          <a:lstStyle/>
          <a:p>
            <a:r>
              <a:rPr lang="en-US" sz="4400" b="1" dirty="0">
                <a:latin typeface="Arial" charset="0"/>
                <a:ea typeface="Arial" charset="0"/>
                <a:cs typeface="Arial" charset="0"/>
              </a:rPr>
              <a:t>TABLE OF </a:t>
            </a:r>
            <a:r>
              <a:rPr lang="en-US" sz="4400" b="1" dirty="0" smtClean="0">
                <a:latin typeface="Arial" charset="0"/>
                <a:ea typeface="Arial" charset="0"/>
                <a:cs typeface="Arial" charset="0"/>
              </a:rPr>
              <a:t>CONTENTS</a:t>
            </a:r>
            <a:endParaRPr lang="en-US" sz="4400" b="1" dirty="0">
              <a:latin typeface="Arial" charset="0"/>
              <a:ea typeface="Arial" charset="0"/>
              <a:cs typeface="Arial" charset="0"/>
            </a:endParaRPr>
          </a:p>
        </p:txBody>
      </p:sp>
      <p:sp>
        <p:nvSpPr>
          <p:cNvPr id="3" name="Content Placeholder 2"/>
          <p:cNvSpPr>
            <a:spLocks noGrp="1"/>
          </p:cNvSpPr>
          <p:nvPr>
            <p:ph idx="1"/>
          </p:nvPr>
        </p:nvSpPr>
        <p:spPr>
          <a:xfrm>
            <a:off x="534353" y="2003820"/>
            <a:ext cx="6703695" cy="6381962"/>
          </a:xfrm>
        </p:spPr>
        <p:txBody>
          <a:bodyPr/>
          <a:lstStyle/>
          <a:p>
            <a:pPr marL="0" indent="0">
              <a:buNone/>
            </a:pPr>
            <a:r>
              <a:rPr lang="en-US" sz="2400" dirty="0" smtClean="0">
                <a:latin typeface="Arial" charset="0"/>
                <a:ea typeface="Arial" charset="0"/>
                <a:cs typeface="Arial" charset="0"/>
              </a:rPr>
              <a:t>Getting Started ………….…………. Pages 3 – </a:t>
            </a:r>
            <a:r>
              <a:rPr lang="en-US" sz="2400" dirty="0">
                <a:latin typeface="Arial" charset="0"/>
                <a:ea typeface="Arial" charset="0"/>
                <a:cs typeface="Arial" charset="0"/>
              </a:rPr>
              <a:t>7</a:t>
            </a:r>
            <a:endParaRPr lang="en-US" sz="2400" dirty="0" smtClean="0">
              <a:latin typeface="Arial" charset="0"/>
              <a:ea typeface="Arial" charset="0"/>
              <a:cs typeface="Arial" charset="0"/>
            </a:endParaRPr>
          </a:p>
          <a:p>
            <a:pPr marL="0" lvl="0" indent="0">
              <a:buNone/>
            </a:pPr>
            <a:r>
              <a:rPr lang="en-US" sz="1600" dirty="0">
                <a:solidFill>
                  <a:prstClr val="black"/>
                </a:solidFill>
                <a:latin typeface="Arial" charset="0"/>
                <a:ea typeface="Arial" charset="0"/>
                <a:cs typeface="Arial" charset="0"/>
              </a:rPr>
              <a:t> </a:t>
            </a:r>
            <a:r>
              <a:rPr lang="en-US" sz="1600" dirty="0" smtClean="0">
                <a:solidFill>
                  <a:prstClr val="black"/>
                </a:solidFill>
                <a:latin typeface="Arial" charset="0"/>
                <a:ea typeface="Arial" charset="0"/>
                <a:cs typeface="Arial" charset="0"/>
              </a:rPr>
              <a:t>    1. Project </a:t>
            </a:r>
            <a:r>
              <a:rPr lang="en-US" sz="1600" dirty="0">
                <a:solidFill>
                  <a:prstClr val="black"/>
                </a:solidFill>
                <a:latin typeface="Arial" charset="0"/>
                <a:ea typeface="Arial" charset="0"/>
                <a:cs typeface="Arial" charset="0"/>
              </a:rPr>
              <a:t>Directory Setup </a:t>
            </a:r>
            <a:r>
              <a:rPr lang="en-US" sz="1600" dirty="0" smtClean="0">
                <a:solidFill>
                  <a:prstClr val="black"/>
                </a:solidFill>
                <a:latin typeface="Arial" charset="0"/>
                <a:ea typeface="Arial" charset="0"/>
                <a:cs typeface="Arial" charset="0"/>
              </a:rPr>
              <a:t>……</a:t>
            </a:r>
            <a:r>
              <a:rPr lang="en-US" sz="1600" dirty="0">
                <a:solidFill>
                  <a:prstClr val="black"/>
                </a:solidFill>
                <a:latin typeface="Arial" charset="0"/>
                <a:ea typeface="Arial" charset="0"/>
                <a:cs typeface="Arial" charset="0"/>
              </a:rPr>
              <a:t>………………………………... Page 3</a:t>
            </a:r>
            <a:endParaRPr lang="en-US" sz="1600" dirty="0" smtClean="0">
              <a:solidFill>
                <a:prstClr val="black"/>
              </a:solidFill>
              <a:latin typeface="Arial" charset="0"/>
              <a:ea typeface="Arial" charset="0"/>
              <a:cs typeface="Arial" charset="0"/>
            </a:endParaRPr>
          </a:p>
          <a:p>
            <a:pPr marL="0" indent="0">
              <a:buNone/>
            </a:pPr>
            <a:r>
              <a:rPr lang="en-US" sz="1600" dirty="0" smtClean="0">
                <a:solidFill>
                  <a:prstClr val="black"/>
                </a:solidFill>
                <a:latin typeface="Arial" charset="0"/>
                <a:ea typeface="Arial" charset="0"/>
                <a:cs typeface="Arial" charset="0"/>
              </a:rPr>
              <a:t>     2. Organizing </a:t>
            </a:r>
            <a:r>
              <a:rPr lang="en-US" sz="1600" dirty="0">
                <a:solidFill>
                  <a:prstClr val="black"/>
                </a:solidFill>
                <a:latin typeface="Arial" charset="0"/>
                <a:ea typeface="Arial" charset="0"/>
                <a:cs typeface="Arial" charset="0"/>
              </a:rPr>
              <a:t>Data …………………</a:t>
            </a:r>
            <a:r>
              <a:rPr lang="en-US" sz="1600" dirty="0" smtClean="0">
                <a:solidFill>
                  <a:prstClr val="black"/>
                </a:solidFill>
                <a:latin typeface="Arial" charset="0"/>
                <a:ea typeface="Arial" charset="0"/>
                <a:cs typeface="Arial" charset="0"/>
              </a:rPr>
              <a:t>……</a:t>
            </a:r>
            <a:r>
              <a:rPr lang="en-US" sz="1600" dirty="0">
                <a:solidFill>
                  <a:prstClr val="black"/>
                </a:solidFill>
                <a:latin typeface="Arial" charset="0"/>
                <a:ea typeface="Arial" charset="0"/>
                <a:cs typeface="Arial" charset="0"/>
              </a:rPr>
              <a:t>……………………… Page 4</a:t>
            </a:r>
          </a:p>
          <a:p>
            <a:pPr marL="0" indent="0">
              <a:buNone/>
            </a:pPr>
            <a:r>
              <a:rPr lang="en-US" sz="1600" dirty="0" smtClean="0">
                <a:solidFill>
                  <a:prstClr val="black"/>
                </a:solidFill>
                <a:latin typeface="Arial" charset="0"/>
                <a:ea typeface="Arial" charset="0"/>
                <a:cs typeface="Arial" charset="0"/>
              </a:rPr>
              <a:t>     3. Installing Software ………………..……………………..…… Page 5</a:t>
            </a:r>
          </a:p>
          <a:p>
            <a:pPr marL="0" lvl="0" indent="0">
              <a:buNone/>
            </a:pPr>
            <a:r>
              <a:rPr lang="en-US" sz="1600" dirty="0">
                <a:solidFill>
                  <a:prstClr val="black"/>
                </a:solidFill>
                <a:latin typeface="Arial" charset="0"/>
                <a:ea typeface="Arial" charset="0"/>
                <a:cs typeface="Arial" charset="0"/>
              </a:rPr>
              <a:t> </a:t>
            </a:r>
            <a:r>
              <a:rPr lang="en-US" sz="1600" dirty="0" smtClean="0">
                <a:solidFill>
                  <a:prstClr val="black"/>
                </a:solidFill>
                <a:latin typeface="Arial" charset="0"/>
                <a:ea typeface="Arial" charset="0"/>
                <a:cs typeface="Arial" charset="0"/>
              </a:rPr>
              <a:t>    4. Setting </a:t>
            </a:r>
            <a:r>
              <a:rPr lang="en-US" sz="1600" dirty="0" err="1" smtClean="0">
                <a:solidFill>
                  <a:prstClr val="black"/>
                </a:solidFill>
                <a:latin typeface="Arial" charset="0"/>
                <a:ea typeface="Arial" charset="0"/>
                <a:cs typeface="Arial" charset="0"/>
              </a:rPr>
              <a:t>Freesurfer</a:t>
            </a:r>
            <a:r>
              <a:rPr lang="en-US" sz="1600" dirty="0" smtClean="0">
                <a:solidFill>
                  <a:prstClr val="black"/>
                </a:solidFill>
                <a:latin typeface="Arial" charset="0"/>
                <a:ea typeface="Arial" charset="0"/>
                <a:cs typeface="Arial" charset="0"/>
              </a:rPr>
              <a:t> Path ……….……..…..……………..…… </a:t>
            </a:r>
            <a:r>
              <a:rPr lang="en-US" sz="1600" dirty="0">
                <a:solidFill>
                  <a:prstClr val="black"/>
                </a:solidFill>
                <a:latin typeface="Arial" charset="0"/>
                <a:ea typeface="Arial" charset="0"/>
                <a:cs typeface="Arial" charset="0"/>
              </a:rPr>
              <a:t>Page 6</a:t>
            </a:r>
            <a:endParaRPr lang="en-US" sz="1600" dirty="0" smtClean="0">
              <a:solidFill>
                <a:prstClr val="black"/>
              </a:solidFill>
              <a:latin typeface="Arial" charset="0"/>
              <a:ea typeface="Arial" charset="0"/>
              <a:cs typeface="Arial" charset="0"/>
            </a:endParaRPr>
          </a:p>
          <a:p>
            <a:pPr marL="0" lvl="0" indent="0">
              <a:buNone/>
            </a:pPr>
            <a:r>
              <a:rPr lang="en-US" sz="1600" dirty="0">
                <a:solidFill>
                  <a:prstClr val="black"/>
                </a:solidFill>
                <a:latin typeface="Arial" charset="0"/>
                <a:ea typeface="Arial" charset="0"/>
                <a:cs typeface="Arial" charset="0"/>
              </a:rPr>
              <a:t> </a:t>
            </a:r>
            <a:r>
              <a:rPr lang="en-US" sz="1600" dirty="0" smtClean="0">
                <a:solidFill>
                  <a:prstClr val="black"/>
                </a:solidFill>
                <a:latin typeface="Arial" charset="0"/>
                <a:ea typeface="Arial" charset="0"/>
                <a:cs typeface="Arial" charset="0"/>
              </a:rPr>
              <a:t>    5. Make Scripts Executable …....………………………..…….. </a:t>
            </a:r>
            <a:r>
              <a:rPr lang="en-US" sz="1600" dirty="0">
                <a:solidFill>
                  <a:prstClr val="black"/>
                </a:solidFill>
                <a:latin typeface="Arial" charset="0"/>
                <a:ea typeface="Arial" charset="0"/>
                <a:cs typeface="Arial" charset="0"/>
              </a:rPr>
              <a:t>Page 7</a:t>
            </a:r>
            <a:endParaRPr lang="en-US" sz="1600" dirty="0" smtClean="0">
              <a:latin typeface="Arial" charset="0"/>
              <a:ea typeface="Arial" charset="0"/>
              <a:cs typeface="Arial" charset="0"/>
            </a:endParaRPr>
          </a:p>
          <a:p>
            <a:pPr marL="0" indent="0">
              <a:buNone/>
            </a:pPr>
            <a:r>
              <a:rPr lang="en-US" sz="2400" dirty="0" smtClean="0">
                <a:latin typeface="Arial" charset="0"/>
                <a:ea typeface="Arial" charset="0"/>
                <a:cs typeface="Arial" charset="0"/>
              </a:rPr>
              <a:t>Running the Scripts ...………...….. Pages 8 – 10</a:t>
            </a:r>
          </a:p>
          <a:p>
            <a:pPr marL="0" indent="0">
              <a:buNone/>
            </a:pPr>
            <a:r>
              <a:rPr lang="en-US" sz="1600" dirty="0" smtClean="0">
                <a:latin typeface="Arial" charset="0"/>
                <a:ea typeface="Arial" charset="0"/>
                <a:cs typeface="Arial" charset="0"/>
              </a:rPr>
              <a:t>     6. Run </a:t>
            </a:r>
            <a:r>
              <a:rPr lang="en-US" sz="1600" dirty="0" err="1">
                <a:latin typeface="Arial" charset="0"/>
                <a:ea typeface="Arial" charset="0"/>
                <a:cs typeface="Arial" charset="0"/>
              </a:rPr>
              <a:t>Freesurfer</a:t>
            </a:r>
            <a:r>
              <a:rPr lang="en-US" sz="1600" dirty="0">
                <a:latin typeface="Arial" charset="0"/>
                <a:ea typeface="Arial" charset="0"/>
                <a:cs typeface="Arial" charset="0"/>
              </a:rPr>
              <a:t> </a:t>
            </a:r>
            <a:r>
              <a:rPr lang="en-US" sz="1600" dirty="0" smtClean="0">
                <a:latin typeface="Arial" charset="0"/>
                <a:ea typeface="Arial" charset="0"/>
                <a:cs typeface="Arial" charset="0"/>
              </a:rPr>
              <a:t>………………..……………………………... Page </a:t>
            </a:r>
            <a:r>
              <a:rPr lang="en-US" sz="1600" dirty="0">
                <a:latin typeface="Arial" charset="0"/>
                <a:ea typeface="Arial" charset="0"/>
                <a:cs typeface="Arial" charset="0"/>
              </a:rPr>
              <a:t>8</a:t>
            </a:r>
          </a:p>
          <a:p>
            <a:pPr marL="0" indent="0">
              <a:buNone/>
            </a:pPr>
            <a:r>
              <a:rPr lang="en-US" sz="1600" dirty="0">
                <a:latin typeface="Arial" charset="0"/>
                <a:ea typeface="Arial" charset="0"/>
                <a:cs typeface="Arial" charset="0"/>
              </a:rPr>
              <a:t> </a:t>
            </a:r>
            <a:r>
              <a:rPr lang="en-US" sz="1600" dirty="0" smtClean="0">
                <a:latin typeface="Arial" charset="0"/>
                <a:ea typeface="Arial" charset="0"/>
                <a:cs typeface="Arial" charset="0"/>
              </a:rPr>
              <a:t>    7. Extract Data and Quality </a:t>
            </a:r>
            <a:r>
              <a:rPr lang="en-US" sz="1600" dirty="0">
                <a:latin typeface="Arial" charset="0"/>
                <a:ea typeface="Arial" charset="0"/>
                <a:cs typeface="Arial" charset="0"/>
              </a:rPr>
              <a:t>Checks (subcortical) </a:t>
            </a:r>
            <a:r>
              <a:rPr lang="en-US" sz="1600" dirty="0" smtClean="0">
                <a:latin typeface="Arial" charset="0"/>
                <a:ea typeface="Arial" charset="0"/>
                <a:cs typeface="Arial" charset="0"/>
              </a:rPr>
              <a:t>……….….. Page </a:t>
            </a:r>
            <a:r>
              <a:rPr lang="en-US" sz="1600" dirty="0">
                <a:latin typeface="Arial" charset="0"/>
                <a:ea typeface="Arial" charset="0"/>
                <a:cs typeface="Arial" charset="0"/>
              </a:rPr>
              <a:t>9</a:t>
            </a:r>
          </a:p>
          <a:p>
            <a:pPr marL="0" indent="0">
              <a:buNone/>
            </a:pPr>
            <a:r>
              <a:rPr lang="en-US" sz="1600" dirty="0" smtClean="0">
                <a:latin typeface="Arial" charset="0"/>
                <a:ea typeface="Arial" charset="0"/>
                <a:cs typeface="Arial" charset="0"/>
              </a:rPr>
              <a:t>     8. Extract Data and Quality </a:t>
            </a:r>
            <a:r>
              <a:rPr lang="en-US" sz="1600" dirty="0">
                <a:latin typeface="Arial" charset="0"/>
                <a:ea typeface="Arial" charset="0"/>
                <a:cs typeface="Arial" charset="0"/>
              </a:rPr>
              <a:t>Checks (cortical</a:t>
            </a:r>
            <a:r>
              <a:rPr lang="en-US" sz="1600" dirty="0" smtClean="0">
                <a:latin typeface="Arial" charset="0"/>
                <a:ea typeface="Arial" charset="0"/>
                <a:cs typeface="Arial" charset="0"/>
              </a:rPr>
              <a:t>)….……..……… Page </a:t>
            </a:r>
            <a:r>
              <a:rPr lang="en-US" sz="1600" dirty="0">
                <a:latin typeface="Arial" charset="0"/>
                <a:ea typeface="Arial" charset="0"/>
                <a:cs typeface="Arial" charset="0"/>
              </a:rPr>
              <a:t>9</a:t>
            </a:r>
            <a:endParaRPr lang="en-US" sz="1600" dirty="0" smtClean="0">
              <a:latin typeface="Arial" charset="0"/>
              <a:ea typeface="Arial" charset="0"/>
              <a:cs typeface="Arial" charset="0"/>
            </a:endParaRPr>
          </a:p>
          <a:p>
            <a:pPr marL="0" lvl="0" indent="0">
              <a:buNone/>
            </a:pPr>
            <a:r>
              <a:rPr lang="en-US" sz="2400" dirty="0" smtClean="0">
                <a:solidFill>
                  <a:prstClr val="black"/>
                </a:solidFill>
                <a:latin typeface="Arial" charset="0"/>
                <a:ea typeface="Arial" charset="0"/>
                <a:cs typeface="Arial" charset="0"/>
              </a:rPr>
              <a:t>Additional Tips …......………...…….…... Page 10</a:t>
            </a:r>
            <a:endParaRPr lang="en-US" sz="2400" dirty="0">
              <a:solidFill>
                <a:prstClr val="black"/>
              </a:solidFill>
              <a:latin typeface="Arial" charset="0"/>
              <a:ea typeface="Arial" charset="0"/>
              <a:cs typeface="Arial" charset="0"/>
            </a:endParaRPr>
          </a:p>
          <a:p>
            <a:pPr marL="0" indent="0">
              <a:buNone/>
            </a:pPr>
            <a:endParaRPr lang="en-US" sz="1600" dirty="0">
              <a:latin typeface="Arial" charset="0"/>
              <a:ea typeface="Arial" charset="0"/>
              <a:cs typeface="Arial" charset="0"/>
            </a:endParaRPr>
          </a:p>
          <a:p>
            <a:pPr marL="0" indent="0">
              <a:buNone/>
            </a:pPr>
            <a:endParaRPr lang="en-US" sz="1530" dirty="0">
              <a:latin typeface="Arial" charset="0"/>
              <a:ea typeface="Arial" charset="0"/>
              <a:cs typeface="Arial" charset="0"/>
            </a:endParaRPr>
          </a:p>
          <a:p>
            <a:pPr marL="0" indent="0">
              <a:buNone/>
            </a:pPr>
            <a:endParaRPr lang="en-US" dirty="0">
              <a:latin typeface="Arial" charset="0"/>
              <a:ea typeface="Arial" charset="0"/>
              <a:cs typeface="Arial" charset="0"/>
            </a:endParaRPr>
          </a:p>
        </p:txBody>
      </p:sp>
      <p:sp>
        <p:nvSpPr>
          <p:cNvPr id="4" name="TextBox 3"/>
          <p:cNvSpPr txBox="1"/>
          <p:nvPr/>
        </p:nvSpPr>
        <p:spPr>
          <a:xfrm>
            <a:off x="6507126" y="9299982"/>
            <a:ext cx="915635" cy="369332"/>
          </a:xfrm>
          <a:prstGeom prst="rect">
            <a:avLst/>
          </a:prstGeom>
          <a:noFill/>
        </p:spPr>
        <p:txBody>
          <a:bodyPr wrap="none" rtlCol="0">
            <a:spAutoFit/>
          </a:bodyPr>
          <a:lstStyle/>
          <a:p>
            <a:r>
              <a:rPr lang="en-US" dirty="0" smtClean="0">
                <a:latin typeface="Arial" charset="0"/>
                <a:ea typeface="Arial" charset="0"/>
                <a:cs typeface="Arial" charset="0"/>
              </a:rPr>
              <a:t>Page </a:t>
            </a:r>
            <a:fld id="{665251C9-1585-C340-BFD6-916461775C68}" type="slidenum">
              <a:rPr lang="en-US" smtClean="0">
                <a:latin typeface="Arial" charset="0"/>
                <a:ea typeface="Arial" charset="0"/>
                <a:cs typeface="Arial" charset="0"/>
              </a:rPr>
              <a:t>2</a:t>
            </a:fld>
            <a:endParaRPr lang="en-US" dirty="0">
              <a:latin typeface="Arial" charset="0"/>
              <a:ea typeface="Arial" charset="0"/>
              <a:cs typeface="Arial" charset="0"/>
            </a:endParaRPr>
          </a:p>
        </p:txBody>
      </p:sp>
    </p:spTree>
    <p:extLst>
      <p:ext uri="{BB962C8B-B14F-4D97-AF65-F5344CB8AC3E}">
        <p14:creationId xmlns:p14="http://schemas.microsoft.com/office/powerpoint/2010/main" val="20332198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07126" y="9299982"/>
            <a:ext cx="915635" cy="369332"/>
          </a:xfrm>
          <a:prstGeom prst="rect">
            <a:avLst/>
          </a:prstGeom>
          <a:noFill/>
        </p:spPr>
        <p:txBody>
          <a:bodyPr wrap="none" rtlCol="0">
            <a:spAutoFit/>
          </a:bodyPr>
          <a:lstStyle/>
          <a:p>
            <a:r>
              <a:rPr lang="en-US" dirty="0" smtClean="0">
                <a:latin typeface="Arial" charset="0"/>
                <a:ea typeface="Arial" charset="0"/>
                <a:cs typeface="Arial" charset="0"/>
              </a:rPr>
              <a:t>Page </a:t>
            </a:r>
            <a:r>
              <a:rPr lang="en-US" dirty="0">
                <a:latin typeface="Arial" charset="0"/>
                <a:ea typeface="Arial" charset="0"/>
                <a:cs typeface="Arial" charset="0"/>
              </a:rPr>
              <a:t>3</a:t>
            </a:r>
          </a:p>
        </p:txBody>
      </p:sp>
      <p:sp>
        <p:nvSpPr>
          <p:cNvPr id="3" name="TextBox 2"/>
          <p:cNvSpPr txBox="1"/>
          <p:nvPr/>
        </p:nvSpPr>
        <p:spPr>
          <a:xfrm>
            <a:off x="829327" y="1490431"/>
            <a:ext cx="5934387" cy="523220"/>
          </a:xfrm>
          <a:prstGeom prst="rect">
            <a:avLst/>
          </a:prstGeom>
          <a:noFill/>
        </p:spPr>
        <p:txBody>
          <a:bodyPr wrap="square" rtlCol="0">
            <a:spAutoFit/>
          </a:bodyPr>
          <a:lstStyle/>
          <a:p>
            <a:r>
              <a:rPr lang="en-US" sz="1400" dirty="0" smtClean="0">
                <a:latin typeface="Arial" charset="0"/>
                <a:ea typeface="Arial" charset="0"/>
                <a:cs typeface="Arial" charset="0"/>
              </a:rPr>
              <a:t>Before </a:t>
            </a:r>
            <a:r>
              <a:rPr lang="en-US" sz="1400" dirty="0">
                <a:latin typeface="Arial" charset="0"/>
                <a:ea typeface="Arial" charset="0"/>
                <a:cs typeface="Arial" charset="0"/>
              </a:rPr>
              <a:t>you start running the </a:t>
            </a:r>
            <a:r>
              <a:rPr lang="en-US" sz="1400" dirty="0" smtClean="0">
                <a:latin typeface="Arial" charset="0"/>
                <a:ea typeface="Arial" charset="0"/>
                <a:cs typeface="Arial" charset="0"/>
              </a:rPr>
              <a:t>scripts, please make sure that the following steps are completed to organize your data. </a:t>
            </a:r>
            <a:endParaRPr lang="en-US" sz="1400" dirty="0">
              <a:latin typeface="Arial" charset="0"/>
              <a:ea typeface="Arial" charset="0"/>
              <a:cs typeface="Arial" charset="0"/>
            </a:endParaRPr>
          </a:p>
        </p:txBody>
      </p:sp>
      <p:sp>
        <p:nvSpPr>
          <p:cNvPr id="8" name="Title 3"/>
          <p:cNvSpPr txBox="1">
            <a:spLocks/>
          </p:cNvSpPr>
          <p:nvPr/>
        </p:nvSpPr>
        <p:spPr>
          <a:xfrm>
            <a:off x="719066" y="506898"/>
            <a:ext cx="6596405" cy="1140436"/>
          </a:xfrm>
          <a:prstGeom prst="rect">
            <a:avLst/>
          </a:prstGeom>
        </p:spPr>
        <p:txBody>
          <a:bodyPr vert="horz" lIns="91440" tIns="45720" rIns="91440" bIns="45720" rtlCol="0" anchor="ctr">
            <a:normAutofit/>
          </a:bodyPr>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r>
              <a:rPr lang="en-US" sz="4400" b="1" dirty="0" smtClean="0">
                <a:latin typeface="Arial" charset="0"/>
                <a:ea typeface="Arial" charset="0"/>
                <a:cs typeface="Arial" charset="0"/>
              </a:rPr>
              <a:t>GETTING STARTED</a:t>
            </a:r>
            <a:endParaRPr lang="en-US" sz="4400" b="1" dirty="0">
              <a:latin typeface="Arial" charset="0"/>
              <a:ea typeface="Arial" charset="0"/>
              <a:cs typeface="Arial" charset="0"/>
            </a:endParaRPr>
          </a:p>
        </p:txBody>
      </p:sp>
      <p:sp>
        <p:nvSpPr>
          <p:cNvPr id="16" name="Content Placeholder 4"/>
          <p:cNvSpPr>
            <a:spLocks noGrp="1"/>
          </p:cNvSpPr>
          <p:nvPr>
            <p:ph sz="half" idx="1"/>
          </p:nvPr>
        </p:nvSpPr>
        <p:spPr>
          <a:xfrm>
            <a:off x="841179" y="3242501"/>
            <a:ext cx="5922534" cy="3672196"/>
          </a:xfrm>
        </p:spPr>
        <p:txBody>
          <a:bodyPr>
            <a:noAutofit/>
          </a:bodyPr>
          <a:lstStyle/>
          <a:p>
            <a:pPr marL="0" indent="0">
              <a:lnSpc>
                <a:spcPct val="100000"/>
              </a:lnSpc>
              <a:spcBef>
                <a:spcPts val="0"/>
              </a:spcBef>
              <a:buNone/>
            </a:pPr>
            <a:r>
              <a:rPr lang="en-US" sz="1400" dirty="0" smtClean="0">
                <a:latin typeface="Arial" charset="0"/>
                <a:ea typeface="Arial" charset="0"/>
                <a:cs typeface="Arial" charset="0"/>
              </a:rPr>
              <a:t>The </a:t>
            </a:r>
            <a:r>
              <a:rPr lang="en-US" sz="1400" dirty="0">
                <a:latin typeface="Arial" charset="0"/>
                <a:ea typeface="Arial" charset="0"/>
                <a:cs typeface="Arial" charset="0"/>
              </a:rPr>
              <a:t>project directory </a:t>
            </a:r>
            <a:r>
              <a:rPr lang="en-US" sz="1400" dirty="0" smtClean="0">
                <a:latin typeface="Arial" charset="0"/>
                <a:ea typeface="Arial" charset="0"/>
                <a:cs typeface="Arial" charset="0"/>
              </a:rPr>
              <a:t>should be </a:t>
            </a:r>
            <a:r>
              <a:rPr lang="en-US" sz="1400" dirty="0">
                <a:latin typeface="Arial" charset="0"/>
                <a:ea typeface="Arial" charset="0"/>
                <a:cs typeface="Arial" charset="0"/>
              </a:rPr>
              <a:t>built as follows:</a:t>
            </a:r>
          </a:p>
          <a:p>
            <a:pPr marL="0" indent="0">
              <a:lnSpc>
                <a:spcPct val="100000"/>
              </a:lnSpc>
              <a:spcBef>
                <a:spcPts val="0"/>
              </a:spcBef>
              <a:buNone/>
            </a:pPr>
            <a:endParaRPr lang="en-US" sz="1400" dirty="0">
              <a:latin typeface="Arial" charset="0"/>
              <a:ea typeface="Arial" charset="0"/>
              <a:cs typeface="Arial" charset="0"/>
            </a:endParaRPr>
          </a:p>
          <a:p>
            <a:pPr marL="0" indent="0">
              <a:lnSpc>
                <a:spcPct val="100000"/>
              </a:lnSpc>
              <a:spcBef>
                <a:spcPts val="0"/>
              </a:spcBef>
              <a:buNone/>
            </a:pPr>
            <a:r>
              <a:rPr lang="en-US" sz="1400" dirty="0" err="1">
                <a:latin typeface="Arial" charset="0"/>
                <a:ea typeface="Arial" charset="0"/>
                <a:cs typeface="Arial" charset="0"/>
              </a:rPr>
              <a:t>ENIGMA_parent_directory</a:t>
            </a:r>
            <a:r>
              <a:rPr lang="en-US" sz="1400" dirty="0">
                <a:latin typeface="Arial" charset="0"/>
                <a:ea typeface="Arial" charset="0"/>
                <a:cs typeface="Arial" charset="0"/>
              </a:rPr>
              <a:t>/</a:t>
            </a:r>
          </a:p>
          <a:p>
            <a:pPr marL="0" indent="0">
              <a:lnSpc>
                <a:spcPct val="100000"/>
              </a:lnSpc>
              <a:spcBef>
                <a:spcPts val="0"/>
              </a:spcBef>
              <a:buNone/>
            </a:pPr>
            <a:r>
              <a:rPr lang="en-US" sz="1400" dirty="0">
                <a:latin typeface="Arial" charset="0"/>
                <a:ea typeface="Arial" charset="0"/>
                <a:cs typeface="Arial" charset="0"/>
              </a:rPr>
              <a:t>        -</a:t>
            </a:r>
            <a:r>
              <a:rPr lang="en-US" sz="1400" dirty="0" smtClean="0">
                <a:latin typeface="Arial" charset="0"/>
                <a:ea typeface="Arial" charset="0"/>
                <a:cs typeface="Arial" charset="0"/>
              </a:rPr>
              <a:t>&gt; </a:t>
            </a:r>
            <a:r>
              <a:rPr lang="en-US" sz="1400" dirty="0">
                <a:latin typeface="Arial" charset="0"/>
                <a:ea typeface="Arial" charset="0"/>
                <a:cs typeface="Arial" charset="0"/>
              </a:rPr>
              <a:t>inputs/ </a:t>
            </a:r>
            <a:r>
              <a:rPr lang="en-US" sz="1400" dirty="0" smtClean="0">
                <a:latin typeface="Arial" charset="0"/>
                <a:ea typeface="Arial" charset="0"/>
                <a:cs typeface="Arial" charset="0"/>
              </a:rPr>
              <a:t>(</a:t>
            </a:r>
            <a:r>
              <a:rPr lang="en-US" sz="1400" dirty="0" err="1" smtClean="0">
                <a:latin typeface="Arial" charset="0"/>
                <a:ea typeface="Arial" charset="0"/>
                <a:cs typeface="Arial" charset="0"/>
              </a:rPr>
              <a:t>anatomicals</a:t>
            </a:r>
            <a:r>
              <a:rPr lang="en-US" sz="1400" dirty="0">
                <a:latin typeface="Arial" charset="0"/>
                <a:ea typeface="Arial" charset="0"/>
                <a:cs typeface="Arial" charset="0"/>
              </a:rPr>
              <a:t>, 1 per subject)</a:t>
            </a:r>
          </a:p>
          <a:p>
            <a:pPr marL="0" indent="0">
              <a:lnSpc>
                <a:spcPct val="100000"/>
              </a:lnSpc>
              <a:spcBef>
                <a:spcPts val="0"/>
              </a:spcBef>
              <a:buNone/>
            </a:pPr>
            <a:r>
              <a:rPr lang="en-US" sz="1400" dirty="0">
                <a:latin typeface="Arial" charset="0"/>
                <a:ea typeface="Arial" charset="0"/>
                <a:cs typeface="Arial" charset="0"/>
              </a:rPr>
              <a:t>                -&gt; subj01 (within this folder should be subj01.nii.gz)</a:t>
            </a:r>
          </a:p>
          <a:p>
            <a:pPr marL="0" indent="0">
              <a:lnSpc>
                <a:spcPct val="100000"/>
              </a:lnSpc>
              <a:spcBef>
                <a:spcPts val="0"/>
              </a:spcBef>
              <a:buNone/>
            </a:pPr>
            <a:r>
              <a:rPr lang="en-US" sz="1400" dirty="0">
                <a:latin typeface="Arial" charset="0"/>
                <a:ea typeface="Arial" charset="0"/>
                <a:cs typeface="Arial" charset="0"/>
              </a:rPr>
              <a:t>                -&gt; subj02 (within this folder should be subj02.nii.gz)	</a:t>
            </a:r>
          </a:p>
          <a:p>
            <a:pPr marL="0" indent="0">
              <a:lnSpc>
                <a:spcPct val="100000"/>
              </a:lnSpc>
              <a:spcBef>
                <a:spcPts val="0"/>
              </a:spcBef>
              <a:buNone/>
            </a:pPr>
            <a:r>
              <a:rPr lang="en-US" sz="1400" dirty="0">
                <a:latin typeface="Arial" charset="0"/>
                <a:ea typeface="Arial" charset="0"/>
                <a:cs typeface="Arial" charset="0"/>
              </a:rPr>
              <a:t>                ..</a:t>
            </a:r>
          </a:p>
          <a:p>
            <a:pPr marL="0" indent="0">
              <a:lnSpc>
                <a:spcPct val="100000"/>
              </a:lnSpc>
              <a:spcBef>
                <a:spcPts val="0"/>
              </a:spcBef>
              <a:buNone/>
            </a:pPr>
            <a:r>
              <a:rPr lang="en-US" sz="1400" dirty="0">
                <a:latin typeface="Arial" charset="0"/>
                <a:ea typeface="Arial" charset="0"/>
                <a:cs typeface="Arial" charset="0"/>
              </a:rPr>
              <a:t>        -&gt; outputs/</a:t>
            </a:r>
          </a:p>
          <a:p>
            <a:pPr marL="0" indent="0">
              <a:lnSpc>
                <a:spcPct val="100000"/>
              </a:lnSpc>
              <a:spcBef>
                <a:spcPts val="0"/>
              </a:spcBef>
              <a:buNone/>
            </a:pPr>
            <a:r>
              <a:rPr lang="en-US" sz="1400" dirty="0">
                <a:latin typeface="Arial" charset="0"/>
                <a:ea typeface="Arial" charset="0"/>
                <a:cs typeface="Arial" charset="0"/>
              </a:rPr>
              <a:t> </a:t>
            </a:r>
            <a:r>
              <a:rPr lang="en-US" sz="1400" dirty="0" smtClean="0">
                <a:latin typeface="Arial" charset="0"/>
                <a:ea typeface="Arial" charset="0"/>
                <a:cs typeface="Arial" charset="0"/>
              </a:rPr>
              <a:t>       -&gt; </a:t>
            </a:r>
            <a:r>
              <a:rPr lang="en-US" sz="1400" dirty="0" err="1">
                <a:latin typeface="Arial" charset="0"/>
                <a:ea typeface="Arial" charset="0"/>
                <a:cs typeface="Arial" charset="0"/>
              </a:rPr>
              <a:t>enigma_wrapscripts</a:t>
            </a:r>
            <a:r>
              <a:rPr lang="en-US" sz="1400" dirty="0" smtClean="0">
                <a:latin typeface="Arial" charset="0"/>
                <a:ea typeface="Arial" charset="0"/>
                <a:cs typeface="Arial" charset="0"/>
              </a:rPr>
              <a:t>/</a:t>
            </a:r>
          </a:p>
          <a:p>
            <a:pPr marL="0" indent="0">
              <a:lnSpc>
                <a:spcPct val="100000"/>
              </a:lnSpc>
              <a:spcBef>
                <a:spcPts val="0"/>
              </a:spcBef>
              <a:buNone/>
            </a:pPr>
            <a:r>
              <a:rPr lang="en-US" sz="1400" dirty="0">
                <a:latin typeface="Arial" charset="0"/>
                <a:ea typeface="Arial" charset="0"/>
                <a:cs typeface="Arial" charset="0"/>
              </a:rPr>
              <a:t>	</a:t>
            </a:r>
            <a:r>
              <a:rPr lang="en-US" sz="1400" dirty="0" smtClean="0">
                <a:latin typeface="Arial" charset="0"/>
                <a:ea typeface="Arial" charset="0"/>
                <a:cs typeface="Arial" charset="0"/>
              </a:rPr>
              <a:t>-&gt; bash</a:t>
            </a:r>
          </a:p>
          <a:p>
            <a:pPr marL="0" indent="0">
              <a:lnSpc>
                <a:spcPct val="100000"/>
              </a:lnSpc>
              <a:spcBef>
                <a:spcPts val="0"/>
              </a:spcBef>
              <a:buNone/>
            </a:pPr>
            <a:r>
              <a:rPr lang="en-US" sz="1400" dirty="0">
                <a:latin typeface="Arial" charset="0"/>
                <a:ea typeface="Arial" charset="0"/>
                <a:cs typeface="Arial" charset="0"/>
              </a:rPr>
              <a:t>	</a:t>
            </a:r>
            <a:r>
              <a:rPr lang="en-US" sz="1400" dirty="0" smtClean="0">
                <a:latin typeface="Arial" charset="0"/>
                <a:ea typeface="Arial" charset="0"/>
                <a:cs typeface="Arial" charset="0"/>
              </a:rPr>
              <a:t>-&gt; </a:t>
            </a:r>
            <a:r>
              <a:rPr lang="en-US" sz="1400" dirty="0" err="1" smtClean="0">
                <a:latin typeface="Arial" charset="0"/>
                <a:ea typeface="Arial" charset="0"/>
                <a:cs typeface="Arial" charset="0"/>
              </a:rPr>
              <a:t>Matlab</a:t>
            </a:r>
            <a:endParaRPr lang="en-US" sz="1400" dirty="0">
              <a:latin typeface="Arial" charset="0"/>
              <a:ea typeface="Arial" charset="0"/>
              <a:cs typeface="Arial" charset="0"/>
            </a:endParaRPr>
          </a:p>
          <a:p>
            <a:pPr marL="0" indent="0">
              <a:lnSpc>
                <a:spcPct val="100000"/>
              </a:lnSpc>
              <a:spcBef>
                <a:spcPts val="0"/>
              </a:spcBef>
              <a:buNone/>
            </a:pPr>
            <a:r>
              <a:rPr lang="en-US" sz="1400" dirty="0" smtClean="0">
                <a:latin typeface="Arial" charset="0"/>
                <a:ea typeface="Arial" charset="0"/>
                <a:cs typeface="Arial" charset="0"/>
              </a:rPr>
              <a:t>	-&gt; R</a:t>
            </a:r>
            <a:endParaRPr lang="en-US" sz="1400" dirty="0">
              <a:latin typeface="Arial" charset="0"/>
              <a:ea typeface="Arial" charset="0"/>
              <a:cs typeface="Arial" charset="0"/>
            </a:endParaRPr>
          </a:p>
          <a:p>
            <a:pPr marL="0" indent="0">
              <a:lnSpc>
                <a:spcPct val="100000"/>
              </a:lnSpc>
              <a:spcBef>
                <a:spcPts val="0"/>
              </a:spcBef>
              <a:buNone/>
            </a:pPr>
            <a:endParaRPr lang="en-US" sz="1400" dirty="0">
              <a:latin typeface="Arial" charset="0"/>
              <a:ea typeface="Arial" charset="0"/>
              <a:cs typeface="Arial" charset="0"/>
            </a:endParaRPr>
          </a:p>
        </p:txBody>
      </p:sp>
      <p:pic>
        <p:nvPicPr>
          <p:cNvPr id="17" name="Content Placeholder 6"/>
          <p:cNvPicPr>
            <a:picLocks noChangeAspect="1"/>
          </p:cNvPicPr>
          <p:nvPr/>
        </p:nvPicPr>
        <p:blipFill rotWithShape="1">
          <a:blip r:embed="rId2">
            <a:extLst>
              <a:ext uri="{28A0092B-C50C-407E-A947-70E740481C1C}">
                <a14:useLocalDpi xmlns:a14="http://schemas.microsoft.com/office/drawing/2010/main" val="0"/>
              </a:ext>
            </a:extLst>
          </a:blip>
          <a:srcRect r="10964" b="53992"/>
          <a:stretch/>
        </p:blipFill>
        <p:spPr>
          <a:xfrm>
            <a:off x="841179" y="6363760"/>
            <a:ext cx="5699594" cy="1638695"/>
          </a:xfrm>
          <a:prstGeom prst="rect">
            <a:avLst/>
          </a:prstGeom>
          <a:ln>
            <a:solidFill>
              <a:schemeClr val="tx1"/>
            </a:solidFill>
          </a:ln>
        </p:spPr>
      </p:pic>
      <p:sp>
        <p:nvSpPr>
          <p:cNvPr id="18" name="TextBox 17"/>
          <p:cNvSpPr txBox="1"/>
          <p:nvPr/>
        </p:nvSpPr>
        <p:spPr>
          <a:xfrm>
            <a:off x="829327" y="6005611"/>
            <a:ext cx="5339604" cy="307777"/>
          </a:xfrm>
          <a:prstGeom prst="rect">
            <a:avLst/>
          </a:prstGeom>
          <a:noFill/>
        </p:spPr>
        <p:txBody>
          <a:bodyPr wrap="square" rtlCol="0">
            <a:spAutoFit/>
          </a:bodyPr>
          <a:lstStyle/>
          <a:p>
            <a:r>
              <a:rPr lang="en-US" sz="1400" dirty="0" smtClean="0">
                <a:latin typeface="Arial" charset="0"/>
                <a:ea typeface="Arial" charset="0"/>
                <a:cs typeface="Arial" charset="0"/>
              </a:rPr>
              <a:t>Here is an example of how the directories should appear:</a:t>
            </a:r>
            <a:endParaRPr lang="en-US" sz="1400" dirty="0">
              <a:latin typeface="Arial" charset="0"/>
              <a:ea typeface="Arial" charset="0"/>
              <a:cs typeface="Arial" charset="0"/>
            </a:endParaRPr>
          </a:p>
        </p:txBody>
      </p:sp>
      <p:sp>
        <p:nvSpPr>
          <p:cNvPr id="19" name="Title 3"/>
          <p:cNvSpPr txBox="1">
            <a:spLocks/>
          </p:cNvSpPr>
          <p:nvPr/>
        </p:nvSpPr>
        <p:spPr>
          <a:xfrm>
            <a:off x="719066" y="2147060"/>
            <a:ext cx="6703695" cy="1140436"/>
          </a:xfrm>
          <a:prstGeom prst="rect">
            <a:avLst/>
          </a:prstGeom>
        </p:spPr>
        <p:txBody>
          <a:bodyPr vert="horz" lIns="91440" tIns="45720" rIns="91440" bIns="45720" rtlCol="0" anchor="ctr">
            <a:normAutofit/>
          </a:bodyPr>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r>
              <a:rPr lang="en-US" sz="3200" b="1" u="sng" dirty="0" smtClean="0">
                <a:latin typeface="Arial" charset="0"/>
                <a:ea typeface="Arial" charset="0"/>
                <a:cs typeface="Arial" charset="0"/>
              </a:rPr>
              <a:t>1. Project Directory Setup</a:t>
            </a:r>
            <a:endParaRPr lang="en-US" sz="3200" u="sng" dirty="0">
              <a:latin typeface="Arial" charset="0"/>
              <a:ea typeface="Arial" charset="0"/>
              <a:cs typeface="Arial" charset="0"/>
            </a:endParaRPr>
          </a:p>
        </p:txBody>
      </p:sp>
      <p:sp>
        <p:nvSpPr>
          <p:cNvPr id="20" name="TextBox 19"/>
          <p:cNvSpPr txBox="1"/>
          <p:nvPr/>
        </p:nvSpPr>
        <p:spPr>
          <a:xfrm>
            <a:off x="829327" y="8253542"/>
            <a:ext cx="5934386" cy="1446550"/>
          </a:xfrm>
          <a:prstGeom prst="rect">
            <a:avLst/>
          </a:prstGeom>
          <a:noFill/>
        </p:spPr>
        <p:txBody>
          <a:bodyPr wrap="square" rtlCol="0">
            <a:spAutoFit/>
          </a:bodyPr>
          <a:lstStyle/>
          <a:p>
            <a:r>
              <a:rPr lang="en-US" sz="1400" dirty="0" smtClean="0">
                <a:latin typeface="Arial" charset="0"/>
                <a:ea typeface="Arial" charset="0"/>
                <a:cs typeface="Arial" charset="0"/>
              </a:rPr>
              <a:t>This structure is set up in the zip folder you downloaded. All </a:t>
            </a:r>
            <a:r>
              <a:rPr lang="en-US" sz="1400" dirty="0">
                <a:latin typeface="Arial" charset="0"/>
                <a:ea typeface="Arial" charset="0"/>
                <a:cs typeface="Arial" charset="0"/>
              </a:rPr>
              <a:t>you </a:t>
            </a:r>
            <a:r>
              <a:rPr lang="en-US" sz="1400" dirty="0" smtClean="0">
                <a:latin typeface="Arial" charset="0"/>
                <a:ea typeface="Arial" charset="0"/>
                <a:cs typeface="Arial" charset="0"/>
              </a:rPr>
              <a:t>should have to do is add </a:t>
            </a:r>
            <a:r>
              <a:rPr lang="en-US" sz="1400" dirty="0">
                <a:latin typeface="Arial" charset="0"/>
                <a:ea typeface="Arial" charset="0"/>
                <a:cs typeface="Arial" charset="0"/>
              </a:rPr>
              <a:t>your </a:t>
            </a:r>
            <a:r>
              <a:rPr lang="en-US" sz="1400" dirty="0" smtClean="0">
                <a:latin typeface="Arial" charset="0"/>
                <a:ea typeface="Arial" charset="0"/>
                <a:cs typeface="Arial" charset="0"/>
              </a:rPr>
              <a:t>subjects’ folders and .</a:t>
            </a:r>
            <a:r>
              <a:rPr lang="en-US" sz="1400" dirty="0" err="1" smtClean="0">
                <a:latin typeface="Arial" charset="0"/>
                <a:ea typeface="Arial" charset="0"/>
                <a:cs typeface="Arial" charset="0"/>
              </a:rPr>
              <a:t>nii.gz</a:t>
            </a:r>
            <a:r>
              <a:rPr lang="en-US" sz="1400" dirty="0" smtClean="0">
                <a:latin typeface="Arial" charset="0"/>
                <a:ea typeface="Arial" charset="0"/>
                <a:cs typeface="Arial" charset="0"/>
              </a:rPr>
              <a:t> </a:t>
            </a:r>
            <a:r>
              <a:rPr lang="en-US" sz="1400" dirty="0">
                <a:latin typeface="Arial" charset="0"/>
                <a:ea typeface="Arial" charset="0"/>
                <a:cs typeface="Arial" charset="0"/>
              </a:rPr>
              <a:t>images into the inputs folder. If </a:t>
            </a:r>
            <a:r>
              <a:rPr lang="en-US" sz="1400" dirty="0" smtClean="0">
                <a:latin typeface="Arial" charset="0"/>
                <a:ea typeface="Arial" charset="0"/>
                <a:cs typeface="Arial" charset="0"/>
              </a:rPr>
              <a:t>your subject </a:t>
            </a:r>
            <a:r>
              <a:rPr lang="en-US" sz="1400" dirty="0">
                <a:latin typeface="Arial" charset="0"/>
                <a:ea typeface="Arial" charset="0"/>
                <a:cs typeface="Arial" charset="0"/>
              </a:rPr>
              <a:t>data does not have the string ‘sub’ at the beginning of your subject names, follow the steps </a:t>
            </a:r>
            <a:r>
              <a:rPr lang="en-US" sz="1400" dirty="0" smtClean="0">
                <a:latin typeface="Arial" charset="0"/>
                <a:ea typeface="Arial" charset="0"/>
                <a:cs typeface="Arial" charset="0"/>
              </a:rPr>
              <a:t>for item 2 (Organizing Your Data) on </a:t>
            </a:r>
            <a:r>
              <a:rPr lang="en-US" sz="1400" dirty="0">
                <a:latin typeface="Arial" charset="0"/>
                <a:ea typeface="Arial" charset="0"/>
                <a:cs typeface="Arial" charset="0"/>
              </a:rPr>
              <a:t>the Page 4 to reorganize your data.</a:t>
            </a:r>
          </a:p>
          <a:p>
            <a:endParaRPr lang="en-US" dirty="0"/>
          </a:p>
        </p:txBody>
      </p:sp>
    </p:spTree>
    <p:extLst>
      <p:ext uri="{BB962C8B-B14F-4D97-AF65-F5344CB8AC3E}">
        <p14:creationId xmlns:p14="http://schemas.microsoft.com/office/powerpoint/2010/main" val="21040922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4"/>
          <p:cNvSpPr txBox="1">
            <a:spLocks/>
          </p:cNvSpPr>
          <p:nvPr/>
        </p:nvSpPr>
        <p:spPr>
          <a:xfrm>
            <a:off x="800101" y="1593202"/>
            <a:ext cx="6032500" cy="5804458"/>
          </a:xfrm>
          <a:prstGeom prst="rect">
            <a:avLst/>
          </a:prstGeom>
        </p:spPr>
        <p:txBody>
          <a:bodyPr vert="horz" lIns="58293" tIns="29147" rIns="58293" bIns="29147"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sz="1400" dirty="0" smtClean="0">
                <a:latin typeface="Arial" charset="0"/>
                <a:ea typeface="Arial" charset="0"/>
                <a:cs typeface="Arial" charset="0"/>
              </a:rPr>
              <a:t>The enigma wrapper scripts assume that the string ‘sub’ is at the beginning of your subject names and that you have a subject folder with a single .</a:t>
            </a:r>
            <a:r>
              <a:rPr lang="en-US" sz="1400" dirty="0" err="1" smtClean="0">
                <a:latin typeface="Arial" charset="0"/>
                <a:ea typeface="Arial" charset="0"/>
                <a:cs typeface="Arial" charset="0"/>
              </a:rPr>
              <a:t>nii.gz</a:t>
            </a:r>
            <a:r>
              <a:rPr lang="en-US" sz="1400" dirty="0" smtClean="0">
                <a:latin typeface="Arial" charset="0"/>
                <a:ea typeface="Arial" charset="0"/>
                <a:cs typeface="Arial" charset="0"/>
              </a:rPr>
              <a:t> anatomical with the same subject name inside the subject folder. If your data is not organized this way, run the 0_organize_data.sh script to reorganize your anatomical </a:t>
            </a:r>
            <a:r>
              <a:rPr lang="en-US" sz="1400" dirty="0">
                <a:latin typeface="Arial" charset="0"/>
                <a:ea typeface="Arial" charset="0"/>
                <a:cs typeface="Arial" charset="0"/>
              </a:rPr>
              <a:t>data </a:t>
            </a:r>
            <a:r>
              <a:rPr lang="en-US" sz="1400" dirty="0" smtClean="0">
                <a:latin typeface="Arial" charset="0"/>
                <a:ea typeface="Arial" charset="0"/>
                <a:cs typeface="Arial" charset="0"/>
              </a:rPr>
              <a:t>into the ENIGMA inputs folder. </a:t>
            </a:r>
            <a:endParaRPr lang="en-US" sz="1400" dirty="0">
              <a:latin typeface="Arial" charset="0"/>
              <a:ea typeface="Arial" charset="0"/>
              <a:cs typeface="Arial" charset="0"/>
            </a:endParaRPr>
          </a:p>
          <a:p>
            <a:pPr marL="0" indent="0">
              <a:lnSpc>
                <a:spcPct val="100000"/>
              </a:lnSpc>
              <a:spcBef>
                <a:spcPts val="0"/>
              </a:spcBef>
              <a:buNone/>
            </a:pPr>
            <a:endParaRPr lang="en-US" sz="1400" dirty="0">
              <a:latin typeface="Arial" charset="0"/>
              <a:ea typeface="Arial" charset="0"/>
              <a:cs typeface="Arial" charset="0"/>
            </a:endParaRPr>
          </a:p>
          <a:p>
            <a:pPr marL="0" indent="0">
              <a:lnSpc>
                <a:spcPct val="100000"/>
              </a:lnSpc>
              <a:spcBef>
                <a:spcPts val="0"/>
              </a:spcBef>
              <a:buNone/>
            </a:pPr>
            <a:r>
              <a:rPr lang="en-US" sz="1400" dirty="0" smtClean="0">
                <a:latin typeface="Arial" charset="0"/>
                <a:ea typeface="Arial" charset="0"/>
                <a:cs typeface="Arial" charset="0"/>
              </a:rPr>
              <a:t>Before running this script (and to use all future scripts), make sure you are in the directory for which the script is in. If you do not know how to change your </a:t>
            </a:r>
            <a:r>
              <a:rPr lang="en-US" sz="1400" dirty="0" smtClean="0">
                <a:solidFill>
                  <a:srgbClr val="000000"/>
                </a:solidFill>
                <a:latin typeface="Arial" charset="0"/>
                <a:ea typeface="Arial" charset="0"/>
                <a:cs typeface="Arial" charset="0"/>
              </a:rPr>
              <a:t>directory, please see tip (1) on Page 10. </a:t>
            </a:r>
          </a:p>
          <a:p>
            <a:pPr marL="0" indent="0">
              <a:lnSpc>
                <a:spcPct val="100000"/>
              </a:lnSpc>
              <a:spcBef>
                <a:spcPts val="0"/>
              </a:spcBef>
              <a:buNone/>
            </a:pPr>
            <a:r>
              <a:rPr lang="en-US" sz="1400" dirty="0" smtClean="0">
                <a:solidFill>
                  <a:srgbClr val="000000"/>
                </a:solidFill>
                <a:latin typeface="Arial" charset="0"/>
                <a:ea typeface="Arial" charset="0"/>
                <a:cs typeface="Arial" charset="0"/>
              </a:rPr>
              <a:t> </a:t>
            </a:r>
          </a:p>
          <a:p>
            <a:pPr marL="0" indent="0">
              <a:lnSpc>
                <a:spcPct val="100000"/>
              </a:lnSpc>
              <a:spcBef>
                <a:spcPts val="0"/>
              </a:spcBef>
              <a:buNone/>
            </a:pPr>
            <a:r>
              <a:rPr lang="en-US" sz="1400" dirty="0" smtClean="0">
                <a:latin typeface="Arial" charset="0"/>
                <a:ea typeface="Arial" charset="0"/>
                <a:cs typeface="Arial" charset="0"/>
              </a:rPr>
              <a:t>To use this script, type the following into the terminal, making sure to replace what is in the &lt;&gt; with the given information:</a:t>
            </a:r>
          </a:p>
          <a:p>
            <a:pPr marL="0" indent="0">
              <a:lnSpc>
                <a:spcPct val="100000"/>
              </a:lnSpc>
              <a:spcBef>
                <a:spcPts val="0"/>
              </a:spcBef>
              <a:buNone/>
            </a:pPr>
            <a:endParaRPr lang="en-US" sz="1400" dirty="0" smtClean="0">
              <a:solidFill>
                <a:schemeClr val="accent1"/>
              </a:solidFill>
              <a:latin typeface="Arial" charset="0"/>
              <a:ea typeface="Arial" charset="0"/>
              <a:cs typeface="Arial" charset="0"/>
            </a:endParaRPr>
          </a:p>
          <a:p>
            <a:pPr marL="0" indent="0">
              <a:lnSpc>
                <a:spcPct val="100000"/>
              </a:lnSpc>
              <a:spcBef>
                <a:spcPts val="0"/>
              </a:spcBef>
              <a:buNone/>
            </a:pPr>
            <a:r>
              <a:rPr lang="en-US" sz="1400" dirty="0" smtClean="0">
                <a:solidFill>
                  <a:schemeClr val="accent1"/>
                </a:solidFill>
                <a:latin typeface="Arial" charset="0"/>
                <a:ea typeface="Arial" charset="0"/>
                <a:cs typeface="Arial" charset="0"/>
              </a:rPr>
              <a:t>./</a:t>
            </a:r>
            <a:r>
              <a:rPr lang="en-US" sz="1400" dirty="0">
                <a:solidFill>
                  <a:srgbClr val="0432FF"/>
                </a:solidFill>
                <a:latin typeface="Arial" charset="0"/>
                <a:ea typeface="Arial" charset="0"/>
                <a:cs typeface="Arial" charset="0"/>
              </a:rPr>
              <a:t>0_organize_data.sh &lt;subject data header&gt; &lt;directory of current data&gt; &lt;directory for enigma </a:t>
            </a:r>
            <a:r>
              <a:rPr lang="en-US" sz="1400" dirty="0" smtClean="0">
                <a:solidFill>
                  <a:srgbClr val="0432FF"/>
                </a:solidFill>
                <a:latin typeface="Arial" charset="0"/>
                <a:ea typeface="Arial" charset="0"/>
                <a:cs typeface="Arial" charset="0"/>
              </a:rPr>
              <a:t>project&gt;</a:t>
            </a:r>
          </a:p>
          <a:p>
            <a:pPr marL="0" indent="0">
              <a:lnSpc>
                <a:spcPct val="100000"/>
              </a:lnSpc>
              <a:spcBef>
                <a:spcPts val="0"/>
              </a:spcBef>
              <a:buNone/>
            </a:pPr>
            <a:endParaRPr lang="en-US" sz="1400" dirty="0">
              <a:latin typeface="Arial" charset="0"/>
              <a:ea typeface="Arial" charset="0"/>
              <a:cs typeface="Arial" charset="0"/>
            </a:endParaRPr>
          </a:p>
          <a:p>
            <a:pPr marL="0" indent="0">
              <a:lnSpc>
                <a:spcPct val="100000"/>
              </a:lnSpc>
              <a:spcBef>
                <a:spcPts val="0"/>
              </a:spcBef>
              <a:buNone/>
            </a:pPr>
            <a:r>
              <a:rPr lang="en-US" sz="1400" dirty="0" smtClean="0">
                <a:latin typeface="Arial" charset="0"/>
                <a:ea typeface="Arial" charset="0"/>
                <a:cs typeface="Arial" charset="0"/>
              </a:rPr>
              <a:t>For example:</a:t>
            </a:r>
          </a:p>
          <a:p>
            <a:pPr marL="0" indent="0">
              <a:lnSpc>
                <a:spcPct val="100000"/>
              </a:lnSpc>
              <a:spcBef>
                <a:spcPts val="0"/>
              </a:spcBef>
              <a:buNone/>
            </a:pPr>
            <a:endParaRPr lang="en-US" sz="1400" dirty="0" smtClean="0">
              <a:latin typeface="Courier New"/>
              <a:ea typeface="Arial" charset="0"/>
              <a:cs typeface="Courier New"/>
            </a:endParaRPr>
          </a:p>
          <a:p>
            <a:pPr marL="0" indent="0">
              <a:lnSpc>
                <a:spcPct val="100000"/>
              </a:lnSpc>
              <a:spcBef>
                <a:spcPts val="0"/>
              </a:spcBef>
              <a:buNone/>
            </a:pPr>
            <a:endParaRPr lang="en-US" sz="1400" dirty="0">
              <a:latin typeface="Courier New"/>
              <a:ea typeface="Arial" charset="0"/>
              <a:cs typeface="Courier New"/>
            </a:endParaRPr>
          </a:p>
          <a:p>
            <a:pPr marL="0" indent="0">
              <a:lnSpc>
                <a:spcPct val="100000"/>
              </a:lnSpc>
              <a:spcBef>
                <a:spcPts val="0"/>
              </a:spcBef>
              <a:buNone/>
            </a:pPr>
            <a:endParaRPr lang="en-US" sz="1400" dirty="0" smtClean="0">
              <a:latin typeface="Courier New"/>
              <a:ea typeface="Arial" charset="0"/>
              <a:cs typeface="Courier New"/>
            </a:endParaRPr>
          </a:p>
          <a:p>
            <a:pPr marL="0" indent="0">
              <a:lnSpc>
                <a:spcPct val="100000"/>
              </a:lnSpc>
              <a:spcBef>
                <a:spcPts val="0"/>
              </a:spcBef>
              <a:buNone/>
            </a:pPr>
            <a:endParaRPr lang="en-US" sz="1400" dirty="0" smtClean="0">
              <a:latin typeface="Courier New"/>
              <a:ea typeface="Arial" charset="0"/>
              <a:cs typeface="Courier New"/>
            </a:endParaRPr>
          </a:p>
          <a:p>
            <a:pPr marL="0" indent="0">
              <a:lnSpc>
                <a:spcPct val="100000"/>
              </a:lnSpc>
              <a:spcBef>
                <a:spcPts val="0"/>
              </a:spcBef>
              <a:buNone/>
            </a:pPr>
            <a:endParaRPr lang="en-US" sz="1400" dirty="0">
              <a:latin typeface="Courier New"/>
              <a:ea typeface="Arial" charset="0"/>
              <a:cs typeface="Courier New"/>
            </a:endParaRPr>
          </a:p>
          <a:p>
            <a:pPr marL="0" indent="0">
              <a:lnSpc>
                <a:spcPct val="100000"/>
              </a:lnSpc>
              <a:spcBef>
                <a:spcPts val="0"/>
              </a:spcBef>
              <a:buNone/>
            </a:pPr>
            <a:endParaRPr lang="en-US" sz="1400" dirty="0">
              <a:latin typeface="Courier New"/>
              <a:ea typeface="Arial" charset="0"/>
              <a:cs typeface="Courier New"/>
            </a:endParaRPr>
          </a:p>
          <a:p>
            <a:pPr marL="0" indent="0">
              <a:lnSpc>
                <a:spcPct val="100000"/>
              </a:lnSpc>
              <a:spcBef>
                <a:spcPts val="0"/>
              </a:spcBef>
              <a:buNone/>
            </a:pPr>
            <a:endParaRPr lang="en-US" sz="1400" dirty="0">
              <a:latin typeface="Arial" charset="0"/>
              <a:ea typeface="Arial" charset="0"/>
              <a:cs typeface="Arial" charset="0"/>
            </a:endParaRPr>
          </a:p>
          <a:p>
            <a:pPr marL="0" indent="0">
              <a:lnSpc>
                <a:spcPct val="100000"/>
              </a:lnSpc>
              <a:spcBef>
                <a:spcPts val="0"/>
              </a:spcBef>
              <a:buNone/>
            </a:pPr>
            <a:r>
              <a:rPr lang="en-US" sz="1400" dirty="0" smtClean="0">
                <a:latin typeface="Arial" charset="0"/>
                <a:ea typeface="Arial" charset="0"/>
                <a:cs typeface="Arial" charset="0"/>
              </a:rPr>
              <a:t>If you do not know what the directory you are currently in is, type </a:t>
            </a:r>
            <a:r>
              <a:rPr lang="en-US" sz="1400" dirty="0" err="1" smtClean="0">
                <a:latin typeface="Arial" charset="0"/>
                <a:ea typeface="Arial" charset="0"/>
                <a:cs typeface="Arial" charset="0"/>
              </a:rPr>
              <a:t>pwd</a:t>
            </a:r>
            <a:r>
              <a:rPr lang="en-US" sz="1400" dirty="0" smtClean="0">
                <a:latin typeface="Arial" charset="0"/>
                <a:ea typeface="Arial" charset="0"/>
                <a:cs typeface="Arial" charset="0"/>
              </a:rPr>
              <a:t> in the terminal. If you are unclear about a directory of another file, follow tip (2) on page 11.</a:t>
            </a:r>
            <a:r>
              <a:rPr lang="en-US" sz="1400" dirty="0">
                <a:solidFill>
                  <a:srgbClr val="FF0000"/>
                </a:solidFill>
                <a:latin typeface="Arial" charset="0"/>
                <a:ea typeface="Arial" charset="0"/>
                <a:cs typeface="Arial" charset="0"/>
              </a:rPr>
              <a:t>	</a:t>
            </a:r>
          </a:p>
        </p:txBody>
      </p:sp>
      <p:sp>
        <p:nvSpPr>
          <p:cNvPr id="7" name="TextBox 6"/>
          <p:cNvSpPr txBox="1"/>
          <p:nvPr/>
        </p:nvSpPr>
        <p:spPr>
          <a:xfrm>
            <a:off x="6507126" y="9299982"/>
            <a:ext cx="915635" cy="369332"/>
          </a:xfrm>
          <a:prstGeom prst="rect">
            <a:avLst/>
          </a:prstGeom>
          <a:noFill/>
        </p:spPr>
        <p:txBody>
          <a:bodyPr wrap="none" rtlCol="0">
            <a:spAutoFit/>
          </a:bodyPr>
          <a:lstStyle/>
          <a:p>
            <a:r>
              <a:rPr lang="en-US" dirty="0" smtClean="0">
                <a:latin typeface="Arial" charset="0"/>
                <a:ea typeface="Arial" charset="0"/>
                <a:cs typeface="Arial" charset="0"/>
              </a:rPr>
              <a:t>Page </a:t>
            </a:r>
            <a:fld id="{665251C9-1585-C340-BFD6-916461775C68}" type="slidenum">
              <a:rPr lang="en-US" smtClean="0">
                <a:latin typeface="Arial" charset="0"/>
                <a:ea typeface="Arial" charset="0"/>
                <a:cs typeface="Arial" charset="0"/>
              </a:rPr>
              <a:t>4</a:t>
            </a:fld>
            <a:endParaRPr lang="en-US" dirty="0">
              <a:latin typeface="Arial" charset="0"/>
              <a:ea typeface="Arial" charset="0"/>
              <a:cs typeface="Arial" charset="0"/>
            </a:endParaRPr>
          </a:p>
        </p:txBody>
      </p:sp>
      <p:pic>
        <p:nvPicPr>
          <p:cNvPr id="15" name="Content Placeholder 5"/>
          <p:cNvPicPr>
            <a:picLocks noChangeAspect="1"/>
          </p:cNvPicPr>
          <p:nvPr/>
        </p:nvPicPr>
        <p:blipFill rotWithShape="1">
          <a:blip r:embed="rId2">
            <a:extLst>
              <a:ext uri="{28A0092B-C50C-407E-A947-70E740481C1C}">
                <a14:useLocalDpi xmlns:a14="http://schemas.microsoft.com/office/drawing/2010/main" val="0"/>
              </a:ext>
            </a:extLst>
          </a:blip>
          <a:srcRect b="75240"/>
          <a:stretch/>
        </p:blipFill>
        <p:spPr>
          <a:xfrm>
            <a:off x="1013922" y="5025702"/>
            <a:ext cx="5493204" cy="958851"/>
          </a:xfrm>
          <a:prstGeom prst="rect">
            <a:avLst/>
          </a:prstGeom>
          <a:ln>
            <a:solidFill>
              <a:schemeClr val="tx1"/>
            </a:solidFill>
          </a:ln>
        </p:spPr>
      </p:pic>
      <p:sp>
        <p:nvSpPr>
          <p:cNvPr id="18" name="Title 1"/>
          <p:cNvSpPr txBox="1">
            <a:spLocks/>
          </p:cNvSpPr>
          <p:nvPr/>
        </p:nvSpPr>
        <p:spPr>
          <a:xfrm>
            <a:off x="581833" y="471118"/>
            <a:ext cx="6703695" cy="1153581"/>
          </a:xfrm>
          <a:prstGeom prst="rect">
            <a:avLst/>
          </a:prstGeom>
        </p:spPr>
        <p:txBody>
          <a:bodyPr vert="horz" lIns="91440" tIns="45720" rIns="91440" bIns="45720" rtlCol="0" anchor="ctr">
            <a:normAutofit/>
          </a:bodyPr>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r>
              <a:rPr lang="en-US" sz="3200" b="1" u="sng" dirty="0" smtClean="0">
                <a:latin typeface="Arial" charset="0"/>
                <a:ea typeface="Arial" charset="0"/>
                <a:cs typeface="Arial" charset="0"/>
              </a:rPr>
              <a:t>2. Organizing your data</a:t>
            </a:r>
            <a:endParaRPr lang="en-US" sz="3200" u="sng" dirty="0"/>
          </a:p>
        </p:txBody>
      </p:sp>
      <p:sp>
        <p:nvSpPr>
          <p:cNvPr id="19" name="TextBox 18"/>
          <p:cNvSpPr txBox="1"/>
          <p:nvPr/>
        </p:nvSpPr>
        <p:spPr>
          <a:xfrm>
            <a:off x="800101" y="7397660"/>
            <a:ext cx="6032500" cy="1169551"/>
          </a:xfrm>
          <a:prstGeom prst="rect">
            <a:avLst/>
          </a:prstGeom>
          <a:noFill/>
        </p:spPr>
        <p:txBody>
          <a:bodyPr wrap="square" rtlCol="0">
            <a:spAutoFit/>
          </a:bodyPr>
          <a:lstStyle/>
          <a:p>
            <a:r>
              <a:rPr lang="en-US" sz="1400" dirty="0" smtClean="0">
                <a:latin typeface="Arial" charset="0"/>
                <a:ea typeface="Arial" charset="0"/>
                <a:cs typeface="Arial" charset="0"/>
              </a:rPr>
              <a:t>Note 1: </a:t>
            </a:r>
            <a:r>
              <a:rPr lang="en-US" sz="1400" dirty="0">
                <a:latin typeface="Arial" charset="0"/>
                <a:ea typeface="Arial" charset="0"/>
                <a:cs typeface="Arial" charset="0"/>
              </a:rPr>
              <a:t>This </a:t>
            </a:r>
            <a:r>
              <a:rPr lang="en-US" sz="1400" dirty="0" smtClean="0">
                <a:latin typeface="Arial" charset="0"/>
                <a:ea typeface="Arial" charset="0"/>
                <a:cs typeface="Arial" charset="0"/>
              </a:rPr>
              <a:t>script assumes </a:t>
            </a:r>
            <a:r>
              <a:rPr lang="en-US" sz="1400" dirty="0">
                <a:latin typeface="Arial" charset="0"/>
                <a:ea typeface="Arial" charset="0"/>
                <a:cs typeface="Arial" charset="0"/>
              </a:rPr>
              <a:t>your anatomical data are all directly within /</a:t>
            </a:r>
            <a:r>
              <a:rPr lang="en-US" sz="1400" dirty="0" err="1" smtClean="0">
                <a:latin typeface="Arial" charset="0"/>
                <a:ea typeface="Arial" charset="0"/>
                <a:cs typeface="Arial" charset="0"/>
              </a:rPr>
              <a:t>My_Current_Data</a:t>
            </a:r>
            <a:r>
              <a:rPr lang="en-US" sz="1400" dirty="0" smtClean="0">
                <a:latin typeface="Arial" charset="0"/>
                <a:ea typeface="Arial" charset="0"/>
                <a:cs typeface="Arial" charset="0"/>
              </a:rPr>
              <a:t> or whatever folder you put as your directory of current data </a:t>
            </a:r>
            <a:r>
              <a:rPr lang="en-US" sz="1400" dirty="0">
                <a:latin typeface="Arial" charset="0"/>
                <a:ea typeface="Arial" charset="0"/>
                <a:cs typeface="Arial" charset="0"/>
              </a:rPr>
              <a:t>- if </a:t>
            </a:r>
            <a:r>
              <a:rPr lang="en-US" sz="1400" dirty="0" smtClean="0">
                <a:latin typeface="Arial" charset="0"/>
                <a:ea typeface="Arial" charset="0"/>
                <a:cs typeface="Arial" charset="0"/>
              </a:rPr>
              <a:t>not your data is not all within this folder, </a:t>
            </a:r>
            <a:r>
              <a:rPr lang="en-US" sz="1400" dirty="0">
                <a:latin typeface="Arial" charset="0"/>
                <a:ea typeface="Arial" charset="0"/>
                <a:cs typeface="Arial" charset="0"/>
              </a:rPr>
              <a:t>minor edits will be </a:t>
            </a:r>
            <a:r>
              <a:rPr lang="en-US" sz="1400" dirty="0" smtClean="0">
                <a:latin typeface="Arial" charset="0"/>
                <a:ea typeface="Arial" charset="0"/>
                <a:cs typeface="Arial" charset="0"/>
              </a:rPr>
              <a:t>needed; please contact </a:t>
            </a:r>
            <a:r>
              <a:rPr lang="en-US" sz="1400" dirty="0" err="1">
                <a:latin typeface="Arial" charset="0"/>
                <a:ea typeface="Arial" charset="0"/>
                <a:cs typeface="Arial" charset="0"/>
              </a:rPr>
              <a:t>npnl@usc.edu</a:t>
            </a:r>
            <a:r>
              <a:rPr lang="en-US" sz="1400" dirty="0">
                <a:latin typeface="Arial" charset="0"/>
                <a:ea typeface="Arial" charset="0"/>
                <a:cs typeface="Arial" charset="0"/>
              </a:rPr>
              <a:t> and </a:t>
            </a:r>
            <a:r>
              <a:rPr lang="en-US" sz="1400" dirty="0" err="1" smtClean="0">
                <a:latin typeface="Arial" charset="0"/>
                <a:ea typeface="Arial" charset="0"/>
                <a:cs typeface="Arial" charset="0"/>
              </a:rPr>
              <a:t>sliew@usc.edu</a:t>
            </a:r>
            <a:r>
              <a:rPr lang="en-US" sz="1400" dirty="0" smtClean="0">
                <a:latin typeface="Arial" charset="0"/>
                <a:ea typeface="Arial" charset="0"/>
                <a:cs typeface="Arial" charset="0"/>
              </a:rPr>
              <a:t>.</a:t>
            </a:r>
            <a:endParaRPr lang="en-US" sz="1400" dirty="0">
              <a:latin typeface="Arial" charset="0"/>
              <a:ea typeface="Arial" charset="0"/>
              <a:cs typeface="Arial" charset="0"/>
            </a:endParaRPr>
          </a:p>
          <a:p>
            <a:endParaRPr lang="en-US" sz="1400" dirty="0"/>
          </a:p>
        </p:txBody>
      </p:sp>
      <p:sp>
        <p:nvSpPr>
          <p:cNvPr id="23" name="TextBox 22"/>
          <p:cNvSpPr txBox="1"/>
          <p:nvPr/>
        </p:nvSpPr>
        <p:spPr>
          <a:xfrm>
            <a:off x="836389" y="8561318"/>
            <a:ext cx="6032500" cy="738664"/>
          </a:xfrm>
          <a:prstGeom prst="rect">
            <a:avLst/>
          </a:prstGeom>
          <a:noFill/>
        </p:spPr>
        <p:txBody>
          <a:bodyPr wrap="square" rtlCol="0">
            <a:spAutoFit/>
          </a:bodyPr>
          <a:lstStyle/>
          <a:p>
            <a:r>
              <a:rPr lang="en-US" sz="1400" dirty="0" smtClean="0">
                <a:latin typeface="Arial" charset="0"/>
                <a:ea typeface="Arial" charset="0"/>
                <a:cs typeface="Arial" charset="0"/>
              </a:rPr>
              <a:t>Note 2: If you receive an error that says “Access Denied”, please refer to the section titled ‘Make Scripts Executable’ on Page 7.</a:t>
            </a:r>
            <a:endParaRPr lang="en-US" sz="1400" dirty="0">
              <a:latin typeface="Arial" charset="0"/>
              <a:ea typeface="Arial" charset="0"/>
              <a:cs typeface="Arial" charset="0"/>
            </a:endParaRPr>
          </a:p>
          <a:p>
            <a:endParaRPr lang="en-US" sz="1400" dirty="0"/>
          </a:p>
        </p:txBody>
      </p:sp>
    </p:spTree>
    <p:extLst>
      <p:ext uri="{BB962C8B-B14F-4D97-AF65-F5344CB8AC3E}">
        <p14:creationId xmlns:p14="http://schemas.microsoft.com/office/powerpoint/2010/main" val="11598652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07126" y="9299982"/>
            <a:ext cx="915635" cy="369332"/>
          </a:xfrm>
          <a:prstGeom prst="rect">
            <a:avLst/>
          </a:prstGeom>
          <a:noFill/>
        </p:spPr>
        <p:txBody>
          <a:bodyPr wrap="none" rtlCol="0">
            <a:spAutoFit/>
          </a:bodyPr>
          <a:lstStyle/>
          <a:p>
            <a:r>
              <a:rPr lang="en-US" dirty="0" smtClean="0">
                <a:latin typeface="Arial" charset="0"/>
                <a:ea typeface="Arial" charset="0"/>
                <a:cs typeface="Arial" charset="0"/>
              </a:rPr>
              <a:t>Page </a:t>
            </a:r>
            <a:r>
              <a:rPr lang="en-US" dirty="0">
                <a:latin typeface="Arial" charset="0"/>
                <a:ea typeface="Arial" charset="0"/>
                <a:cs typeface="Arial" charset="0"/>
              </a:rPr>
              <a:t>5</a:t>
            </a:r>
          </a:p>
        </p:txBody>
      </p:sp>
      <p:pic>
        <p:nvPicPr>
          <p:cNvPr id="11" name="Content Placeholder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331" y="6437970"/>
            <a:ext cx="3961001" cy="3231343"/>
          </a:xfrm>
          <a:prstGeom prst="rect">
            <a:avLst/>
          </a:prstGeom>
          <a:ln>
            <a:solidFill>
              <a:schemeClr val="tx1"/>
            </a:solidFill>
          </a:ln>
        </p:spPr>
      </p:pic>
      <p:sp>
        <p:nvSpPr>
          <p:cNvPr id="12" name="TextBox 11"/>
          <p:cNvSpPr txBox="1"/>
          <p:nvPr/>
        </p:nvSpPr>
        <p:spPr>
          <a:xfrm>
            <a:off x="932444" y="6025090"/>
            <a:ext cx="5987042" cy="523220"/>
          </a:xfrm>
          <a:prstGeom prst="rect">
            <a:avLst/>
          </a:prstGeom>
          <a:noFill/>
        </p:spPr>
        <p:txBody>
          <a:bodyPr wrap="square" rtlCol="0">
            <a:spAutoFit/>
          </a:bodyPr>
          <a:lstStyle/>
          <a:p>
            <a:r>
              <a:rPr lang="en-US" sz="1400" dirty="0" smtClean="0">
                <a:latin typeface="Arial" charset="0"/>
                <a:ea typeface="Arial" charset="0"/>
                <a:cs typeface="Arial" charset="0"/>
              </a:rPr>
              <a:t>You should have these three PATH environments, similarly structured, in your </a:t>
            </a:r>
            <a:r>
              <a:rPr lang="en-US" sz="1400" smtClean="0">
                <a:latin typeface="Arial" charset="0"/>
                <a:ea typeface="Arial" charset="0"/>
                <a:cs typeface="Arial" charset="0"/>
              </a:rPr>
              <a:t>bash profile: </a:t>
            </a:r>
            <a:endParaRPr lang="en-US" sz="1400" dirty="0">
              <a:latin typeface="Arial" charset="0"/>
              <a:ea typeface="Arial" charset="0"/>
              <a:cs typeface="Arial" charset="0"/>
            </a:endParaRPr>
          </a:p>
        </p:txBody>
      </p:sp>
      <p:sp>
        <p:nvSpPr>
          <p:cNvPr id="13" name="Rectangle 12"/>
          <p:cNvSpPr/>
          <p:nvPr/>
        </p:nvSpPr>
        <p:spPr>
          <a:xfrm>
            <a:off x="2529332" y="7360168"/>
            <a:ext cx="2774188" cy="152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48"/>
          </a:p>
        </p:txBody>
      </p:sp>
      <p:sp>
        <p:nvSpPr>
          <p:cNvPr id="16" name="Title 3"/>
          <p:cNvSpPr>
            <a:spLocks noGrp="1"/>
          </p:cNvSpPr>
          <p:nvPr>
            <p:ph type="title"/>
          </p:nvPr>
        </p:nvSpPr>
        <p:spPr>
          <a:xfrm>
            <a:off x="735331" y="505197"/>
            <a:ext cx="6186309" cy="945120"/>
          </a:xfrm>
        </p:spPr>
        <p:txBody>
          <a:bodyPr>
            <a:normAutofit/>
          </a:bodyPr>
          <a:lstStyle/>
          <a:p>
            <a:r>
              <a:rPr lang="en-US" sz="3200" b="1" u="sng" dirty="0" smtClean="0">
                <a:latin typeface="Arial" charset="0"/>
                <a:ea typeface="Arial" charset="0"/>
                <a:cs typeface="Arial" charset="0"/>
              </a:rPr>
              <a:t>3. Installing Software</a:t>
            </a:r>
            <a:endParaRPr lang="en-US" sz="3200" b="1" u="sng" dirty="0">
              <a:latin typeface="Arial" charset="0"/>
              <a:ea typeface="Arial" charset="0"/>
              <a:cs typeface="Arial" charset="0"/>
            </a:endParaRPr>
          </a:p>
        </p:txBody>
      </p:sp>
      <p:sp>
        <p:nvSpPr>
          <p:cNvPr id="17" name="Content Placeholder 4"/>
          <p:cNvSpPr>
            <a:spLocks noGrp="1"/>
          </p:cNvSpPr>
          <p:nvPr>
            <p:ph sz="half" idx="1"/>
          </p:nvPr>
        </p:nvSpPr>
        <p:spPr>
          <a:xfrm>
            <a:off x="932444" y="1483845"/>
            <a:ext cx="6032499" cy="4028396"/>
          </a:xfrm>
        </p:spPr>
        <p:txBody>
          <a:bodyPr>
            <a:normAutofit fontScale="25000" lnSpcReduction="20000"/>
          </a:bodyPr>
          <a:lstStyle/>
          <a:p>
            <a:pPr marL="0" indent="0">
              <a:lnSpc>
                <a:spcPct val="120000"/>
              </a:lnSpc>
              <a:spcBef>
                <a:spcPts val="0"/>
              </a:spcBef>
              <a:buNone/>
            </a:pPr>
            <a:r>
              <a:rPr lang="en-US" sz="5600" dirty="0" smtClean="0">
                <a:latin typeface="Arial" charset="0"/>
                <a:ea typeface="Arial" charset="0"/>
                <a:cs typeface="Arial" charset="0"/>
              </a:rPr>
              <a:t>FSL, </a:t>
            </a:r>
            <a:r>
              <a:rPr lang="en-US" sz="5600" dirty="0" err="1" smtClean="0">
                <a:latin typeface="Arial" charset="0"/>
                <a:ea typeface="Arial" charset="0"/>
                <a:cs typeface="Arial" charset="0"/>
              </a:rPr>
              <a:t>Freesurfer</a:t>
            </a:r>
            <a:r>
              <a:rPr lang="en-US" sz="5600" dirty="0" smtClean="0">
                <a:latin typeface="Arial" charset="0"/>
                <a:ea typeface="Arial" charset="0"/>
                <a:cs typeface="Arial" charset="0"/>
              </a:rPr>
              <a:t>, R and </a:t>
            </a:r>
            <a:r>
              <a:rPr lang="en-US" sz="5600" dirty="0" err="1" smtClean="0">
                <a:latin typeface="Arial" charset="0"/>
                <a:ea typeface="Arial" charset="0"/>
                <a:cs typeface="Arial" charset="0"/>
              </a:rPr>
              <a:t>Matlab</a:t>
            </a:r>
            <a:r>
              <a:rPr lang="en-US" sz="5600" dirty="0" smtClean="0">
                <a:latin typeface="Arial" charset="0"/>
                <a:ea typeface="Arial" charset="0"/>
                <a:cs typeface="Arial" charset="0"/>
              </a:rPr>
              <a:t> must be installed on your computer. You also need a bash terminal.</a:t>
            </a:r>
          </a:p>
          <a:p>
            <a:pPr marL="0" indent="0">
              <a:lnSpc>
                <a:spcPct val="120000"/>
              </a:lnSpc>
              <a:spcBef>
                <a:spcPts val="0"/>
              </a:spcBef>
              <a:buNone/>
            </a:pPr>
            <a:endParaRPr lang="en-US" sz="5600" dirty="0">
              <a:latin typeface="Arial" charset="0"/>
              <a:ea typeface="Arial" charset="0"/>
              <a:cs typeface="Arial" charset="0"/>
            </a:endParaRPr>
          </a:p>
          <a:p>
            <a:pPr marL="0" indent="0">
              <a:lnSpc>
                <a:spcPct val="120000"/>
              </a:lnSpc>
              <a:spcBef>
                <a:spcPts val="0"/>
              </a:spcBef>
              <a:buNone/>
            </a:pPr>
            <a:r>
              <a:rPr lang="en-US" sz="5600" dirty="0" smtClean="0">
                <a:latin typeface="Arial" charset="0"/>
                <a:ea typeface="Arial" charset="0"/>
                <a:cs typeface="Arial" charset="0"/>
              </a:rPr>
              <a:t>The </a:t>
            </a:r>
            <a:r>
              <a:rPr lang="en-US" sz="5600" dirty="0" err="1" smtClean="0">
                <a:latin typeface="Arial" charset="0"/>
                <a:ea typeface="Arial" charset="0"/>
                <a:cs typeface="Arial" charset="0"/>
              </a:rPr>
              <a:t>executables</a:t>
            </a:r>
            <a:r>
              <a:rPr lang="en-US" sz="5600" dirty="0" smtClean="0">
                <a:latin typeface="Arial" charset="0"/>
                <a:ea typeface="Arial" charset="0"/>
                <a:cs typeface="Arial" charset="0"/>
              </a:rPr>
              <a:t> of FSL, </a:t>
            </a:r>
            <a:r>
              <a:rPr lang="en-US" sz="5600" dirty="0" err="1" smtClean="0">
                <a:latin typeface="Arial" charset="0"/>
                <a:ea typeface="Arial" charset="0"/>
                <a:cs typeface="Arial" charset="0"/>
              </a:rPr>
              <a:t>Freesurfer</a:t>
            </a:r>
            <a:r>
              <a:rPr lang="en-US" sz="5600" dirty="0" smtClean="0">
                <a:latin typeface="Arial" charset="0"/>
                <a:ea typeface="Arial" charset="0"/>
                <a:cs typeface="Arial" charset="0"/>
              </a:rPr>
              <a:t>, and R each need to be in the user's PATH environment (most times this is already setup if the programs are already installed on the machine). For Mac/Linux users, to see if this is set up, type: </a:t>
            </a:r>
          </a:p>
          <a:p>
            <a:pPr marL="0" indent="0">
              <a:lnSpc>
                <a:spcPct val="120000"/>
              </a:lnSpc>
              <a:spcBef>
                <a:spcPts val="0"/>
              </a:spcBef>
              <a:buNone/>
            </a:pPr>
            <a:endParaRPr lang="en-US" sz="5600" dirty="0">
              <a:latin typeface="Arial" charset="0"/>
              <a:ea typeface="Arial" charset="0"/>
              <a:cs typeface="Arial" charset="0"/>
            </a:endParaRPr>
          </a:p>
          <a:p>
            <a:pPr marL="0" indent="0">
              <a:lnSpc>
                <a:spcPct val="120000"/>
              </a:lnSpc>
              <a:spcBef>
                <a:spcPts val="0"/>
              </a:spcBef>
              <a:buNone/>
            </a:pPr>
            <a:r>
              <a:rPr lang="en-US" sz="5600" dirty="0" err="1" smtClean="0">
                <a:solidFill>
                  <a:srgbClr val="3366FF"/>
                </a:solidFill>
                <a:latin typeface="Arial" charset="0"/>
                <a:ea typeface="Arial" charset="0"/>
                <a:cs typeface="Arial" charset="0"/>
              </a:rPr>
              <a:t>nano</a:t>
            </a:r>
            <a:r>
              <a:rPr lang="en-US" sz="5600" dirty="0" smtClean="0">
                <a:solidFill>
                  <a:srgbClr val="3366FF"/>
                </a:solidFill>
                <a:latin typeface="Arial" charset="0"/>
                <a:ea typeface="Arial" charset="0"/>
                <a:cs typeface="Arial" charset="0"/>
              </a:rPr>
              <a:t> ~/.</a:t>
            </a:r>
            <a:r>
              <a:rPr lang="en-US" sz="5600" dirty="0" err="1" smtClean="0">
                <a:solidFill>
                  <a:srgbClr val="3366FF"/>
                </a:solidFill>
                <a:latin typeface="Arial" charset="0"/>
                <a:ea typeface="Arial" charset="0"/>
                <a:cs typeface="Arial" charset="0"/>
              </a:rPr>
              <a:t>bash_profile</a:t>
            </a:r>
            <a:r>
              <a:rPr lang="en-US" sz="5600" dirty="0" smtClean="0">
                <a:solidFill>
                  <a:srgbClr val="3366FF"/>
                </a:solidFill>
                <a:latin typeface="Arial" charset="0"/>
                <a:ea typeface="Arial" charset="0"/>
                <a:cs typeface="Arial" charset="0"/>
              </a:rPr>
              <a:t> </a:t>
            </a:r>
          </a:p>
          <a:p>
            <a:pPr marL="0" indent="0">
              <a:lnSpc>
                <a:spcPct val="120000"/>
              </a:lnSpc>
              <a:spcBef>
                <a:spcPts val="0"/>
              </a:spcBef>
              <a:buNone/>
            </a:pPr>
            <a:endParaRPr lang="en-US" sz="5600" dirty="0">
              <a:latin typeface="Arial" charset="0"/>
              <a:ea typeface="Arial" charset="0"/>
              <a:cs typeface="Arial" charset="0"/>
            </a:endParaRPr>
          </a:p>
          <a:p>
            <a:pPr marL="0" indent="0">
              <a:lnSpc>
                <a:spcPct val="120000"/>
              </a:lnSpc>
              <a:spcBef>
                <a:spcPts val="0"/>
              </a:spcBef>
              <a:buNone/>
            </a:pPr>
            <a:r>
              <a:rPr lang="en-US" sz="5600" dirty="0" smtClean="0">
                <a:latin typeface="Arial" charset="0"/>
                <a:ea typeface="Arial" charset="0"/>
                <a:cs typeface="Arial" charset="0"/>
              </a:rPr>
              <a:t>(or .</a:t>
            </a:r>
            <a:r>
              <a:rPr lang="en-US" sz="5600" dirty="0" err="1" smtClean="0">
                <a:latin typeface="Arial" charset="0"/>
                <a:ea typeface="Arial" charset="0"/>
                <a:cs typeface="Arial" charset="0"/>
              </a:rPr>
              <a:t>bash_rc</a:t>
            </a:r>
            <a:r>
              <a:rPr lang="en-US" sz="5600" dirty="0" smtClean="0">
                <a:latin typeface="Arial" charset="0"/>
                <a:ea typeface="Arial" charset="0"/>
                <a:cs typeface="Arial" charset="0"/>
              </a:rPr>
              <a:t> or other equivalent profile) in the terminal (this file may be a different name/path). If this is not set up for a given program, you will need to manually type the following in: </a:t>
            </a:r>
          </a:p>
          <a:p>
            <a:pPr marL="0" indent="0">
              <a:lnSpc>
                <a:spcPct val="120000"/>
              </a:lnSpc>
              <a:spcBef>
                <a:spcPts val="0"/>
              </a:spcBef>
              <a:buNone/>
            </a:pPr>
            <a:endParaRPr lang="en-US" sz="5600" dirty="0" smtClean="0">
              <a:latin typeface="Arial" charset="0"/>
              <a:ea typeface="Arial" charset="0"/>
              <a:cs typeface="Arial" charset="0"/>
            </a:endParaRPr>
          </a:p>
          <a:p>
            <a:pPr marL="0" indent="0">
              <a:lnSpc>
                <a:spcPct val="120000"/>
              </a:lnSpc>
              <a:spcBef>
                <a:spcPts val="0"/>
              </a:spcBef>
              <a:buNone/>
            </a:pPr>
            <a:r>
              <a:rPr lang="en-US" sz="5600" dirty="0" smtClean="0">
                <a:solidFill>
                  <a:srgbClr val="3366FF"/>
                </a:solidFill>
                <a:latin typeface="Arial" charset="0"/>
                <a:ea typeface="Arial" charset="0"/>
                <a:cs typeface="Arial" charset="0"/>
              </a:rPr>
              <a:t>export PATH=“&lt;directory&gt;/&lt;program&gt;/bin:$PATH” </a:t>
            </a:r>
          </a:p>
          <a:p>
            <a:pPr marL="0" indent="0">
              <a:lnSpc>
                <a:spcPct val="120000"/>
              </a:lnSpc>
              <a:spcBef>
                <a:spcPts val="0"/>
              </a:spcBef>
              <a:buNone/>
            </a:pPr>
            <a:endParaRPr lang="en-US" sz="5600" dirty="0" smtClean="0">
              <a:latin typeface="Arial" charset="0"/>
              <a:ea typeface="Arial" charset="0"/>
              <a:cs typeface="Arial" charset="0"/>
            </a:endParaRPr>
          </a:p>
          <a:p>
            <a:pPr marL="0" indent="0">
              <a:lnSpc>
                <a:spcPct val="120000"/>
              </a:lnSpc>
              <a:spcBef>
                <a:spcPts val="0"/>
              </a:spcBef>
              <a:buNone/>
            </a:pPr>
            <a:r>
              <a:rPr lang="en-US" sz="5600" dirty="0" smtClean="0">
                <a:latin typeface="Arial" charset="0"/>
                <a:ea typeface="Arial" charset="0"/>
                <a:cs typeface="Arial" charset="0"/>
              </a:rPr>
              <a:t>(but replace &lt;directory&gt;/&lt;program&gt; with your specific path to the program - for instance, for </a:t>
            </a:r>
            <a:r>
              <a:rPr lang="en-US" sz="5600" dirty="0" err="1" smtClean="0">
                <a:latin typeface="Arial" charset="0"/>
                <a:ea typeface="Arial" charset="0"/>
                <a:cs typeface="Arial" charset="0"/>
              </a:rPr>
              <a:t>Matlab</a:t>
            </a:r>
            <a:r>
              <a:rPr lang="en-US" sz="5600" dirty="0" smtClean="0">
                <a:latin typeface="Arial" charset="0"/>
                <a:ea typeface="Arial" charset="0"/>
                <a:cs typeface="Arial" charset="0"/>
              </a:rPr>
              <a:t> 2013b, you might use the following line: </a:t>
            </a:r>
          </a:p>
          <a:p>
            <a:pPr marL="0" indent="0">
              <a:lnSpc>
                <a:spcPct val="120000"/>
              </a:lnSpc>
              <a:spcBef>
                <a:spcPts val="0"/>
              </a:spcBef>
              <a:buNone/>
            </a:pPr>
            <a:endParaRPr lang="en-US" sz="5600" dirty="0" smtClean="0">
              <a:latin typeface="Arial" charset="0"/>
              <a:ea typeface="Arial" charset="0"/>
              <a:cs typeface="Arial" charset="0"/>
            </a:endParaRPr>
          </a:p>
          <a:p>
            <a:pPr marL="0" indent="0">
              <a:lnSpc>
                <a:spcPct val="120000"/>
              </a:lnSpc>
              <a:spcBef>
                <a:spcPts val="0"/>
              </a:spcBef>
              <a:buNone/>
            </a:pPr>
            <a:r>
              <a:rPr lang="en-US" sz="5600" dirty="0" smtClean="0">
                <a:solidFill>
                  <a:srgbClr val="3366FF"/>
                </a:solidFill>
                <a:latin typeface="Arial" charset="0"/>
                <a:ea typeface="Arial" charset="0"/>
                <a:cs typeface="Arial" charset="0"/>
              </a:rPr>
              <a:t>export PATH="/Applications/MATLAB_R2013b.app/bin:$PATH"</a:t>
            </a:r>
          </a:p>
          <a:p>
            <a:pPr marL="0" indent="0">
              <a:buNone/>
            </a:pPr>
            <a:endParaRPr lang="en-US" sz="3500" dirty="0">
              <a:latin typeface="Arial" charset="0"/>
              <a:ea typeface="Arial" charset="0"/>
              <a:cs typeface="Arial" charset="0"/>
            </a:endParaRPr>
          </a:p>
        </p:txBody>
      </p:sp>
    </p:spTree>
    <p:extLst>
      <p:ext uri="{BB962C8B-B14F-4D97-AF65-F5344CB8AC3E}">
        <p14:creationId xmlns:p14="http://schemas.microsoft.com/office/powerpoint/2010/main" val="20490652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611719"/>
            <a:ext cx="6552248" cy="924981"/>
          </a:xfrm>
        </p:spPr>
        <p:txBody>
          <a:bodyPr>
            <a:normAutofit/>
          </a:bodyPr>
          <a:lstStyle/>
          <a:p>
            <a:r>
              <a:rPr lang="en-US" sz="3200" b="1" u="sng" dirty="0" smtClean="0">
                <a:latin typeface="Arial" charset="0"/>
                <a:ea typeface="Arial" charset="0"/>
                <a:cs typeface="Arial" charset="0"/>
              </a:rPr>
              <a:t>4. Set </a:t>
            </a:r>
            <a:r>
              <a:rPr lang="en-US" sz="3200" b="1" u="sng" dirty="0" err="1" smtClean="0">
                <a:latin typeface="Arial" charset="0"/>
                <a:ea typeface="Arial" charset="0"/>
                <a:cs typeface="Arial" charset="0"/>
              </a:rPr>
              <a:t>Freesurfer</a:t>
            </a:r>
            <a:r>
              <a:rPr lang="en-US" sz="3200" b="1" u="sng" dirty="0" smtClean="0">
                <a:latin typeface="Arial" charset="0"/>
                <a:ea typeface="Arial" charset="0"/>
                <a:cs typeface="Arial" charset="0"/>
              </a:rPr>
              <a:t> Path</a:t>
            </a:r>
            <a:endParaRPr lang="en-US" sz="3200" b="1" u="sng" dirty="0">
              <a:latin typeface="Arial" charset="0"/>
              <a:ea typeface="Arial" charset="0"/>
              <a:cs typeface="Arial" charset="0"/>
            </a:endParaRPr>
          </a:p>
        </p:txBody>
      </p:sp>
      <p:sp>
        <p:nvSpPr>
          <p:cNvPr id="5" name="Content Placeholder 4"/>
          <p:cNvSpPr>
            <a:spLocks noGrp="1"/>
          </p:cNvSpPr>
          <p:nvPr>
            <p:ph sz="half" idx="1"/>
          </p:nvPr>
        </p:nvSpPr>
        <p:spPr>
          <a:xfrm>
            <a:off x="812800" y="1545100"/>
            <a:ext cx="6172200" cy="2791238"/>
          </a:xfrm>
        </p:spPr>
        <p:txBody>
          <a:bodyPr>
            <a:normAutofit/>
          </a:bodyPr>
          <a:lstStyle/>
          <a:p>
            <a:pPr marL="0" indent="0">
              <a:spcBef>
                <a:spcPts val="0"/>
              </a:spcBef>
              <a:buNone/>
            </a:pPr>
            <a:r>
              <a:rPr lang="en-US" sz="1400" dirty="0" smtClean="0">
                <a:latin typeface="Arial" charset="0"/>
                <a:ea typeface="Arial" charset="0"/>
                <a:cs typeface="Arial" charset="0"/>
              </a:rPr>
              <a:t>You will need to edit your </a:t>
            </a:r>
            <a:r>
              <a:rPr lang="en-US" sz="1400" dirty="0" err="1" smtClean="0">
                <a:latin typeface="Arial" charset="0"/>
                <a:ea typeface="Arial" charset="0"/>
                <a:cs typeface="Arial" charset="0"/>
              </a:rPr>
              <a:t>Freesurfer</a:t>
            </a:r>
            <a:r>
              <a:rPr lang="en-US" sz="1400" dirty="0" smtClean="0">
                <a:latin typeface="Arial" charset="0"/>
                <a:ea typeface="Arial" charset="0"/>
                <a:cs typeface="Arial" charset="0"/>
              </a:rPr>
              <a:t> Path in the recon-</a:t>
            </a:r>
            <a:r>
              <a:rPr lang="en-US" sz="1400" dirty="0" err="1" smtClean="0">
                <a:latin typeface="Arial" charset="0"/>
                <a:ea typeface="Arial" charset="0"/>
                <a:cs typeface="Arial" charset="0"/>
              </a:rPr>
              <a:t>all.sh</a:t>
            </a:r>
            <a:r>
              <a:rPr lang="en-US" sz="1400" dirty="0" smtClean="0">
                <a:latin typeface="Arial" charset="0"/>
                <a:ea typeface="Arial" charset="0"/>
                <a:cs typeface="Arial" charset="0"/>
              </a:rPr>
              <a:t> script. The recon</a:t>
            </a:r>
            <a:r>
              <a:rPr lang="en-US" sz="1400" dirty="0">
                <a:latin typeface="Arial" charset="0"/>
                <a:ea typeface="Arial" charset="0"/>
                <a:cs typeface="Arial" charset="0"/>
              </a:rPr>
              <a:t>-</a:t>
            </a:r>
            <a:r>
              <a:rPr lang="en-US" sz="1400" dirty="0" err="1">
                <a:latin typeface="Arial" charset="0"/>
                <a:ea typeface="Arial" charset="0"/>
                <a:cs typeface="Arial" charset="0"/>
              </a:rPr>
              <a:t>all.sh</a:t>
            </a:r>
            <a:r>
              <a:rPr lang="en-US" sz="1400" dirty="0">
                <a:latin typeface="Arial" charset="0"/>
                <a:ea typeface="Arial" charset="0"/>
                <a:cs typeface="Arial" charset="0"/>
              </a:rPr>
              <a:t> script is found in </a:t>
            </a:r>
            <a:r>
              <a:rPr lang="en-US" sz="1400" dirty="0" err="1">
                <a:latin typeface="Arial" charset="0"/>
                <a:ea typeface="Arial" charset="0"/>
                <a:cs typeface="Arial" charset="0"/>
              </a:rPr>
              <a:t>enigma_wrapscripts</a:t>
            </a:r>
            <a:r>
              <a:rPr lang="en-US" sz="1400" dirty="0">
                <a:latin typeface="Arial" charset="0"/>
                <a:ea typeface="Arial" charset="0"/>
                <a:cs typeface="Arial" charset="0"/>
              </a:rPr>
              <a:t>/bash/</a:t>
            </a:r>
            <a:r>
              <a:rPr lang="en-US" sz="1400" dirty="0" smtClean="0">
                <a:latin typeface="Arial" charset="0"/>
                <a:ea typeface="Arial" charset="0"/>
                <a:cs typeface="Arial" charset="0"/>
              </a:rPr>
              <a:t>.</a:t>
            </a:r>
          </a:p>
          <a:p>
            <a:pPr marL="0" indent="0">
              <a:spcBef>
                <a:spcPts val="0"/>
              </a:spcBef>
              <a:buNone/>
            </a:pPr>
            <a:endParaRPr lang="en-US" sz="1400" dirty="0">
              <a:latin typeface="Arial" charset="0"/>
              <a:ea typeface="Arial" charset="0"/>
              <a:cs typeface="Arial" charset="0"/>
            </a:endParaRPr>
          </a:p>
          <a:p>
            <a:pPr marL="0" indent="0">
              <a:spcBef>
                <a:spcPts val="0"/>
              </a:spcBef>
              <a:buNone/>
            </a:pPr>
            <a:r>
              <a:rPr lang="en-US" sz="1400" dirty="0" smtClean="0">
                <a:latin typeface="Arial" charset="0"/>
                <a:ea typeface="Arial" charset="0"/>
                <a:cs typeface="Arial" charset="0"/>
              </a:rPr>
              <a:t>In </a:t>
            </a:r>
            <a:r>
              <a:rPr lang="en-US" sz="1400" dirty="0">
                <a:latin typeface="Arial" charset="0"/>
                <a:ea typeface="Arial" charset="0"/>
                <a:cs typeface="Arial" charset="0"/>
              </a:rPr>
              <a:t>the recon-</a:t>
            </a:r>
            <a:r>
              <a:rPr lang="en-US" sz="1400" dirty="0" err="1">
                <a:latin typeface="Arial" charset="0"/>
                <a:ea typeface="Arial" charset="0"/>
                <a:cs typeface="Arial" charset="0"/>
              </a:rPr>
              <a:t>all.sh</a:t>
            </a:r>
            <a:r>
              <a:rPr lang="en-US" sz="1400" dirty="0">
                <a:latin typeface="Arial" charset="0"/>
                <a:ea typeface="Arial" charset="0"/>
                <a:cs typeface="Arial" charset="0"/>
              </a:rPr>
              <a:t> script, line 2 needs to be modified to point where the </a:t>
            </a:r>
            <a:r>
              <a:rPr lang="en-US" sz="1400" dirty="0" err="1">
                <a:latin typeface="Arial" charset="0"/>
                <a:ea typeface="Arial" charset="0"/>
                <a:cs typeface="Arial" charset="0"/>
              </a:rPr>
              <a:t>Freesurfer</a:t>
            </a:r>
            <a:r>
              <a:rPr lang="en-US" sz="1400" dirty="0">
                <a:latin typeface="Arial" charset="0"/>
                <a:ea typeface="Arial" charset="0"/>
                <a:cs typeface="Arial" charset="0"/>
              </a:rPr>
              <a:t> program has been installed (i.e. replace &lt;PATH TO FREESURFER INSTALLATION&gt; with /Applications/</a:t>
            </a:r>
            <a:r>
              <a:rPr lang="en-US" sz="1400" dirty="0" err="1" smtClean="0">
                <a:latin typeface="Arial" charset="0"/>
                <a:ea typeface="Arial" charset="0"/>
                <a:cs typeface="Arial" charset="0"/>
              </a:rPr>
              <a:t>freesurfer</a:t>
            </a:r>
            <a:r>
              <a:rPr lang="en-US" sz="1400" dirty="0" smtClean="0">
                <a:latin typeface="Arial" charset="0"/>
                <a:ea typeface="Arial" charset="0"/>
                <a:cs typeface="Arial" charset="0"/>
              </a:rPr>
              <a:t> or wherever you have installed </a:t>
            </a:r>
            <a:r>
              <a:rPr lang="en-US" sz="1400" dirty="0" err="1" smtClean="0">
                <a:latin typeface="Arial" charset="0"/>
                <a:ea typeface="Arial" charset="0"/>
                <a:cs typeface="Arial" charset="0"/>
              </a:rPr>
              <a:t>freesurfer</a:t>
            </a:r>
            <a:r>
              <a:rPr lang="en-US" sz="1400" dirty="0" smtClean="0">
                <a:latin typeface="Arial" charset="0"/>
                <a:ea typeface="Arial" charset="0"/>
                <a:cs typeface="Arial" charset="0"/>
              </a:rPr>
              <a:t>)</a:t>
            </a:r>
            <a:r>
              <a:rPr lang="en-US" sz="1400" dirty="0">
                <a:latin typeface="Arial" charset="0"/>
                <a:ea typeface="Arial" charset="0"/>
                <a:cs typeface="Arial" charset="0"/>
              </a:rPr>
              <a:t>. </a:t>
            </a:r>
            <a:endParaRPr lang="en-US" sz="1400" dirty="0" smtClean="0">
              <a:latin typeface="Arial" charset="0"/>
              <a:ea typeface="Arial" charset="0"/>
              <a:cs typeface="Arial" charset="0"/>
            </a:endParaRP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81873" y="3630764"/>
            <a:ext cx="5571557" cy="2724776"/>
          </a:xfrm>
          <a:ln>
            <a:solidFill>
              <a:schemeClr val="tx1"/>
            </a:solidFill>
          </a:ln>
        </p:spPr>
      </p:pic>
      <p:sp>
        <p:nvSpPr>
          <p:cNvPr id="6" name="TextBox 5"/>
          <p:cNvSpPr txBox="1"/>
          <p:nvPr/>
        </p:nvSpPr>
        <p:spPr>
          <a:xfrm>
            <a:off x="6507126" y="9299982"/>
            <a:ext cx="915635" cy="369332"/>
          </a:xfrm>
          <a:prstGeom prst="rect">
            <a:avLst/>
          </a:prstGeom>
          <a:noFill/>
        </p:spPr>
        <p:txBody>
          <a:bodyPr wrap="none" rtlCol="0">
            <a:spAutoFit/>
          </a:bodyPr>
          <a:lstStyle/>
          <a:p>
            <a:r>
              <a:rPr lang="en-US" dirty="0" smtClean="0">
                <a:latin typeface="Arial" charset="0"/>
                <a:ea typeface="Arial" charset="0"/>
                <a:cs typeface="Arial" charset="0"/>
              </a:rPr>
              <a:t>Page </a:t>
            </a:r>
            <a:r>
              <a:rPr lang="en-US" dirty="0">
                <a:latin typeface="Arial" charset="0"/>
                <a:ea typeface="Arial" charset="0"/>
                <a:cs typeface="Arial" charset="0"/>
              </a:rPr>
              <a:t>6</a:t>
            </a:r>
          </a:p>
        </p:txBody>
      </p:sp>
      <p:cxnSp>
        <p:nvCxnSpPr>
          <p:cNvPr id="3" name="Straight Arrow Connector 2"/>
          <p:cNvCxnSpPr/>
          <p:nvPr/>
        </p:nvCxnSpPr>
        <p:spPr>
          <a:xfrm flipH="1" flipV="1">
            <a:off x="4464304" y="4415594"/>
            <a:ext cx="431800" cy="5775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9236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07126" y="9299982"/>
            <a:ext cx="915635" cy="369332"/>
          </a:xfrm>
          <a:prstGeom prst="rect">
            <a:avLst/>
          </a:prstGeom>
          <a:noFill/>
        </p:spPr>
        <p:txBody>
          <a:bodyPr wrap="none" rtlCol="0">
            <a:spAutoFit/>
          </a:bodyPr>
          <a:lstStyle/>
          <a:p>
            <a:r>
              <a:rPr lang="en-US" dirty="0" smtClean="0">
                <a:latin typeface="Arial" charset="0"/>
                <a:ea typeface="Arial" charset="0"/>
                <a:cs typeface="Arial" charset="0"/>
              </a:rPr>
              <a:t>Page 7</a:t>
            </a:r>
            <a:endParaRPr lang="en-US" dirty="0">
              <a:latin typeface="Arial" charset="0"/>
              <a:ea typeface="Arial" charset="0"/>
              <a:cs typeface="Arial" charset="0"/>
            </a:endParaRPr>
          </a:p>
        </p:txBody>
      </p:sp>
      <p:sp>
        <p:nvSpPr>
          <p:cNvPr id="9" name="Content Placeholder 4"/>
          <p:cNvSpPr txBox="1">
            <a:spLocks/>
          </p:cNvSpPr>
          <p:nvPr/>
        </p:nvSpPr>
        <p:spPr>
          <a:xfrm>
            <a:off x="813751" y="1514654"/>
            <a:ext cx="6069647" cy="6626045"/>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smtClean="0">
                <a:latin typeface="Arial" charset="0"/>
                <a:ea typeface="Arial" charset="0"/>
                <a:cs typeface="Arial" charset="0"/>
              </a:rPr>
              <a:t>All bash and applications scripts in the parent directory must be executable.</a:t>
            </a:r>
          </a:p>
          <a:p>
            <a:pPr marL="0" indent="0">
              <a:spcBef>
                <a:spcPts val="0"/>
              </a:spcBef>
              <a:buFont typeface="Arial" panose="020B0604020202020204" pitchFamily="34" charset="0"/>
              <a:buNone/>
            </a:pPr>
            <a:endParaRPr lang="en-US" sz="1400" dirty="0">
              <a:latin typeface="Arial" charset="0"/>
              <a:ea typeface="Arial" charset="0"/>
              <a:cs typeface="Arial" charset="0"/>
            </a:endParaRPr>
          </a:p>
          <a:p>
            <a:pPr marL="0" indent="0">
              <a:spcBef>
                <a:spcPts val="0"/>
              </a:spcBef>
              <a:buFont typeface="Arial" panose="020B0604020202020204" pitchFamily="34" charset="0"/>
              <a:buNone/>
            </a:pPr>
            <a:r>
              <a:rPr lang="en-US" sz="1400" dirty="0" smtClean="0">
                <a:latin typeface="Arial" charset="0"/>
                <a:ea typeface="Arial" charset="0"/>
                <a:cs typeface="Arial" charset="0"/>
              </a:rPr>
              <a:t>If when running scripts, you receive an error that looks like this:</a:t>
            </a:r>
          </a:p>
          <a:p>
            <a:pPr marL="0" indent="0">
              <a:spcBef>
                <a:spcPts val="0"/>
              </a:spcBef>
              <a:buFont typeface="Arial" panose="020B0604020202020204" pitchFamily="34" charset="0"/>
              <a:buNone/>
            </a:pPr>
            <a:endParaRPr lang="en-US" sz="1400" dirty="0" smtClean="0">
              <a:latin typeface="Arial" charset="0"/>
              <a:ea typeface="Arial" charset="0"/>
              <a:cs typeface="Arial" charset="0"/>
            </a:endParaRPr>
          </a:p>
          <a:p>
            <a:pPr marL="0" indent="0">
              <a:spcBef>
                <a:spcPts val="0"/>
              </a:spcBef>
              <a:buFont typeface="Arial" panose="020B0604020202020204" pitchFamily="34" charset="0"/>
              <a:buNone/>
            </a:pPr>
            <a:endParaRPr lang="en-US" sz="1400" dirty="0">
              <a:latin typeface="Arial" charset="0"/>
              <a:ea typeface="Arial" charset="0"/>
              <a:cs typeface="Arial" charset="0"/>
            </a:endParaRPr>
          </a:p>
          <a:p>
            <a:pPr marL="0" indent="0">
              <a:spcBef>
                <a:spcPts val="0"/>
              </a:spcBef>
              <a:buFont typeface="Arial" panose="020B0604020202020204" pitchFamily="34" charset="0"/>
              <a:buNone/>
            </a:pPr>
            <a:endParaRPr lang="en-US" sz="1400" dirty="0" smtClean="0">
              <a:latin typeface="Arial" charset="0"/>
              <a:ea typeface="Arial" charset="0"/>
              <a:cs typeface="Arial" charset="0"/>
            </a:endParaRPr>
          </a:p>
          <a:p>
            <a:pPr marL="0" indent="0">
              <a:spcBef>
                <a:spcPts val="0"/>
              </a:spcBef>
              <a:buFont typeface="Arial" panose="020B0604020202020204" pitchFamily="34" charset="0"/>
              <a:buNone/>
            </a:pPr>
            <a:endParaRPr lang="en-US" sz="1400" dirty="0">
              <a:latin typeface="Arial" charset="0"/>
              <a:ea typeface="Arial" charset="0"/>
              <a:cs typeface="Arial" charset="0"/>
            </a:endParaRPr>
          </a:p>
          <a:p>
            <a:pPr marL="0" indent="0">
              <a:spcBef>
                <a:spcPts val="0"/>
              </a:spcBef>
              <a:buFont typeface="Arial" panose="020B0604020202020204" pitchFamily="34" charset="0"/>
              <a:buNone/>
            </a:pPr>
            <a:endParaRPr lang="en-US" sz="1400" dirty="0" smtClean="0">
              <a:latin typeface="Arial" charset="0"/>
              <a:ea typeface="Arial" charset="0"/>
              <a:cs typeface="Arial" charset="0"/>
            </a:endParaRPr>
          </a:p>
          <a:p>
            <a:pPr marL="0" indent="0">
              <a:spcBef>
                <a:spcPts val="0"/>
              </a:spcBef>
              <a:buFont typeface="Arial" panose="020B0604020202020204" pitchFamily="34" charset="0"/>
              <a:buNone/>
            </a:pPr>
            <a:endParaRPr lang="en-US" sz="1400" dirty="0">
              <a:latin typeface="Arial" charset="0"/>
              <a:ea typeface="Arial" charset="0"/>
              <a:cs typeface="Arial" charset="0"/>
            </a:endParaRPr>
          </a:p>
          <a:p>
            <a:pPr marL="0" indent="0">
              <a:spcBef>
                <a:spcPts val="0"/>
              </a:spcBef>
              <a:buFont typeface="Arial" panose="020B0604020202020204" pitchFamily="34" charset="0"/>
              <a:buNone/>
            </a:pPr>
            <a:endParaRPr lang="en-US" sz="1400" dirty="0" smtClean="0">
              <a:latin typeface="Arial" charset="0"/>
              <a:ea typeface="Arial" charset="0"/>
              <a:cs typeface="Arial" charset="0"/>
            </a:endParaRPr>
          </a:p>
          <a:p>
            <a:pPr marL="0" indent="0">
              <a:spcBef>
                <a:spcPts val="0"/>
              </a:spcBef>
              <a:buFont typeface="Arial" panose="020B0604020202020204" pitchFamily="34" charset="0"/>
              <a:buNone/>
            </a:pPr>
            <a:endParaRPr lang="en-US" sz="1400" dirty="0">
              <a:latin typeface="Arial" charset="0"/>
              <a:ea typeface="Arial" charset="0"/>
              <a:cs typeface="Arial" charset="0"/>
            </a:endParaRPr>
          </a:p>
          <a:p>
            <a:pPr marL="0" indent="0">
              <a:spcBef>
                <a:spcPts val="0"/>
              </a:spcBef>
              <a:buFont typeface="Arial" panose="020B0604020202020204" pitchFamily="34" charset="0"/>
              <a:buNone/>
            </a:pPr>
            <a:endParaRPr lang="en-US" sz="1400" dirty="0" smtClean="0">
              <a:latin typeface="Arial" charset="0"/>
              <a:ea typeface="Arial" charset="0"/>
              <a:cs typeface="Arial" charset="0"/>
            </a:endParaRPr>
          </a:p>
          <a:p>
            <a:pPr marL="0" indent="0">
              <a:spcBef>
                <a:spcPts val="0"/>
              </a:spcBef>
              <a:buFont typeface="Arial" panose="020B0604020202020204" pitchFamily="34" charset="0"/>
              <a:buNone/>
            </a:pPr>
            <a:r>
              <a:rPr lang="en-US" sz="1400" dirty="0" smtClean="0">
                <a:latin typeface="Arial" charset="0"/>
                <a:ea typeface="Arial" charset="0"/>
                <a:cs typeface="Arial" charset="0"/>
              </a:rPr>
              <a:t>It usually means that your script is not executable.</a:t>
            </a:r>
          </a:p>
          <a:p>
            <a:pPr marL="0" indent="0">
              <a:spcBef>
                <a:spcPts val="0"/>
              </a:spcBef>
              <a:buFont typeface="Arial" panose="020B0604020202020204" pitchFamily="34" charset="0"/>
              <a:buNone/>
            </a:pPr>
            <a:endParaRPr lang="en-US" sz="1400" dirty="0">
              <a:latin typeface="Arial" charset="0"/>
              <a:ea typeface="Arial" charset="0"/>
              <a:cs typeface="Arial" charset="0"/>
            </a:endParaRPr>
          </a:p>
          <a:p>
            <a:pPr marL="0" indent="0">
              <a:spcBef>
                <a:spcPts val="0"/>
              </a:spcBef>
              <a:buFont typeface="Arial" panose="020B0604020202020204" pitchFamily="34" charset="0"/>
              <a:buNone/>
            </a:pPr>
            <a:r>
              <a:rPr lang="en-US" sz="1400" dirty="0" smtClean="0">
                <a:latin typeface="Arial" charset="0"/>
                <a:ea typeface="Arial" charset="0"/>
                <a:cs typeface="Arial" charset="0"/>
              </a:rPr>
              <a:t>To make the scripts executable, use the </a:t>
            </a:r>
            <a:r>
              <a:rPr lang="en-US" sz="1400" dirty="0" err="1" smtClean="0">
                <a:latin typeface="Arial" charset="0"/>
                <a:ea typeface="Arial" charset="0"/>
                <a:cs typeface="Arial" charset="0"/>
              </a:rPr>
              <a:t>chmod</a:t>
            </a:r>
            <a:r>
              <a:rPr lang="en-US" sz="1400" dirty="0" smtClean="0">
                <a:latin typeface="Arial" charset="0"/>
                <a:ea typeface="Arial" charset="0"/>
                <a:cs typeface="Arial" charset="0"/>
              </a:rPr>
              <a:t> command, with </a:t>
            </a:r>
            <a:r>
              <a:rPr lang="en-US" sz="1400" dirty="0" err="1" smtClean="0">
                <a:latin typeface="Arial" charset="0"/>
                <a:ea typeface="Arial" charset="0"/>
                <a:cs typeface="Arial" charset="0"/>
              </a:rPr>
              <a:t>a+x</a:t>
            </a:r>
            <a:r>
              <a:rPr lang="en-US" sz="1400" dirty="0" smtClean="0">
                <a:latin typeface="Arial" charset="0"/>
                <a:ea typeface="Arial" charset="0"/>
                <a:cs typeface="Arial" charset="0"/>
              </a:rPr>
              <a:t> arguments. For instance:</a:t>
            </a:r>
          </a:p>
          <a:p>
            <a:pPr marL="0" indent="0">
              <a:spcBef>
                <a:spcPts val="0"/>
              </a:spcBef>
              <a:buFont typeface="Arial" panose="020B0604020202020204" pitchFamily="34" charset="0"/>
              <a:buNone/>
            </a:pPr>
            <a:endParaRPr lang="en-US" sz="1400" dirty="0" smtClean="0">
              <a:latin typeface="Arial" charset="0"/>
              <a:ea typeface="Arial" charset="0"/>
              <a:cs typeface="Arial" charset="0"/>
            </a:endParaRPr>
          </a:p>
        </p:txBody>
      </p:sp>
      <p:sp>
        <p:nvSpPr>
          <p:cNvPr id="11" name="Title 3"/>
          <p:cNvSpPr txBox="1">
            <a:spLocks/>
          </p:cNvSpPr>
          <p:nvPr/>
        </p:nvSpPr>
        <p:spPr>
          <a:xfrm>
            <a:off x="674051" y="562742"/>
            <a:ext cx="6552248" cy="924981"/>
          </a:xfrm>
          <a:prstGeom prst="rect">
            <a:avLst/>
          </a:prstGeom>
        </p:spPr>
        <p:txBody>
          <a:bodyPr vert="horz" lIns="91440" tIns="45720" rIns="91440" bIns="45720" rtlCol="0" anchor="ctr">
            <a:normAutofit/>
          </a:bodyPr>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r>
              <a:rPr lang="en-US" sz="3200" b="1" u="sng" dirty="0" smtClean="0">
                <a:latin typeface="Arial" charset="0"/>
                <a:ea typeface="Arial" charset="0"/>
                <a:cs typeface="Arial" charset="0"/>
              </a:rPr>
              <a:t>5. Make Scripts Executable</a:t>
            </a:r>
            <a:endParaRPr lang="en-US" sz="3200" b="1" u="sng" dirty="0">
              <a:latin typeface="Arial" charset="0"/>
              <a:ea typeface="Arial" charset="0"/>
              <a:cs typeface="Arial" charset="0"/>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802" b="63691"/>
          <a:stretch/>
        </p:blipFill>
        <p:spPr>
          <a:xfrm>
            <a:off x="1075066" y="2583393"/>
            <a:ext cx="5432060" cy="1239308"/>
          </a:xfrm>
          <a:prstGeom prst="rect">
            <a:avLst/>
          </a:prstGeom>
          <a:ln>
            <a:solidFill>
              <a:schemeClr val="tx1"/>
            </a:solidFill>
          </a:ln>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549" t="632" b="54321"/>
          <a:stretch/>
        </p:blipFill>
        <p:spPr>
          <a:xfrm>
            <a:off x="1104900" y="5092699"/>
            <a:ext cx="5402226" cy="1539463"/>
          </a:xfrm>
          <a:prstGeom prst="rect">
            <a:avLst/>
          </a:prstGeom>
          <a:ln>
            <a:solidFill>
              <a:schemeClr val="tx1"/>
            </a:solidFill>
          </a:ln>
        </p:spPr>
      </p:pic>
      <p:sp>
        <p:nvSpPr>
          <p:cNvPr id="13" name="Rectangle 12"/>
          <p:cNvSpPr/>
          <p:nvPr/>
        </p:nvSpPr>
        <p:spPr>
          <a:xfrm>
            <a:off x="1119075" y="5930512"/>
            <a:ext cx="5352607"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94270" y="3274828"/>
            <a:ext cx="3463553" cy="1768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998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265" y="456596"/>
            <a:ext cx="6617266" cy="1160185"/>
          </a:xfrm>
        </p:spPr>
        <p:txBody>
          <a:bodyPr>
            <a:noAutofit/>
          </a:bodyPr>
          <a:lstStyle/>
          <a:p>
            <a:r>
              <a:rPr lang="en-US" sz="4300" b="1" dirty="0" smtClean="0">
                <a:latin typeface="Arial" charset="0"/>
                <a:ea typeface="Arial" charset="0"/>
                <a:cs typeface="Arial" charset="0"/>
              </a:rPr>
              <a:t>RUNNING THE SCRIPTS</a:t>
            </a:r>
            <a:endParaRPr lang="en-US" sz="4300" b="1" dirty="0">
              <a:latin typeface="Arial" charset="0"/>
              <a:ea typeface="Arial" charset="0"/>
              <a:cs typeface="Arial" charset="0"/>
            </a:endParaRPr>
          </a:p>
        </p:txBody>
      </p:sp>
      <p:sp>
        <p:nvSpPr>
          <p:cNvPr id="5" name="Content Placeholder 4"/>
          <p:cNvSpPr>
            <a:spLocks noGrp="1"/>
          </p:cNvSpPr>
          <p:nvPr>
            <p:ph sz="half" idx="1"/>
          </p:nvPr>
        </p:nvSpPr>
        <p:spPr>
          <a:xfrm>
            <a:off x="738149" y="2844199"/>
            <a:ext cx="6255365" cy="1727159"/>
          </a:xfrm>
        </p:spPr>
        <p:txBody>
          <a:bodyPr>
            <a:noAutofit/>
          </a:bodyPr>
          <a:lstStyle/>
          <a:p>
            <a:pPr marL="0" indent="0">
              <a:spcBef>
                <a:spcPts val="0"/>
              </a:spcBef>
              <a:buNone/>
            </a:pPr>
            <a:r>
              <a:rPr lang="en-US" sz="1400" dirty="0" smtClean="0">
                <a:latin typeface="Arial" charset="0"/>
                <a:ea typeface="Arial" charset="0"/>
                <a:cs typeface="Arial" charset="0"/>
              </a:rPr>
              <a:t>This will take some time to </a:t>
            </a:r>
            <a:r>
              <a:rPr lang="en-US" sz="1400" dirty="0">
                <a:latin typeface="Arial" charset="0"/>
                <a:ea typeface="Arial" charset="0"/>
                <a:cs typeface="Arial" charset="0"/>
              </a:rPr>
              <a:t>run (~12-16 </a:t>
            </a:r>
            <a:r>
              <a:rPr lang="en-US" sz="1400" dirty="0" smtClean="0">
                <a:latin typeface="Arial" charset="0"/>
                <a:ea typeface="Arial" charset="0"/>
                <a:cs typeface="Arial" charset="0"/>
              </a:rPr>
              <a:t>hours </a:t>
            </a:r>
            <a:r>
              <a:rPr lang="en-US" sz="1400" dirty="0">
                <a:latin typeface="Arial" charset="0"/>
                <a:ea typeface="Arial" charset="0"/>
                <a:cs typeface="Arial" charset="0"/>
              </a:rPr>
              <a:t>per </a:t>
            </a:r>
            <a:r>
              <a:rPr lang="en-US" sz="1400" dirty="0" smtClean="0">
                <a:latin typeface="Arial" charset="0"/>
                <a:ea typeface="Arial" charset="0"/>
                <a:cs typeface="Arial" charset="0"/>
              </a:rPr>
              <a:t>subject, depending on your computer)! </a:t>
            </a:r>
          </a:p>
          <a:p>
            <a:pPr marL="0" indent="0">
              <a:spcBef>
                <a:spcPts val="0"/>
              </a:spcBef>
              <a:buNone/>
            </a:pPr>
            <a:endParaRPr lang="en-US" sz="1400" dirty="0">
              <a:latin typeface="Arial" charset="0"/>
              <a:ea typeface="Arial" charset="0"/>
              <a:cs typeface="Arial" charset="0"/>
            </a:endParaRPr>
          </a:p>
          <a:p>
            <a:pPr marL="0" indent="0">
              <a:spcBef>
                <a:spcPts val="0"/>
              </a:spcBef>
              <a:buNone/>
            </a:pPr>
            <a:r>
              <a:rPr lang="en-US" sz="1400" dirty="0" smtClean="0">
                <a:latin typeface="Arial" charset="0"/>
                <a:ea typeface="Arial" charset="0"/>
                <a:cs typeface="Arial" charset="0"/>
              </a:rPr>
              <a:t>To run </a:t>
            </a:r>
            <a:r>
              <a:rPr lang="en-US" sz="1400" dirty="0" err="1" smtClean="0">
                <a:latin typeface="Arial" charset="0"/>
                <a:ea typeface="Arial" charset="0"/>
                <a:cs typeface="Arial" charset="0"/>
              </a:rPr>
              <a:t>freesurfer</a:t>
            </a:r>
            <a:r>
              <a:rPr lang="en-US" sz="1400" dirty="0" smtClean="0">
                <a:latin typeface="Arial" charset="0"/>
                <a:ea typeface="Arial" charset="0"/>
                <a:cs typeface="Arial" charset="0"/>
              </a:rPr>
              <a:t> for a single subject, </a:t>
            </a:r>
            <a:r>
              <a:rPr lang="en-US" sz="1400" dirty="0">
                <a:latin typeface="Arial" charset="0"/>
                <a:ea typeface="Arial" charset="0"/>
                <a:cs typeface="Arial" charset="0"/>
              </a:rPr>
              <a:t>type the following into the terminal making sure to replace what is in the &lt;&gt; with the given </a:t>
            </a:r>
            <a:r>
              <a:rPr lang="en-US" sz="1400" dirty="0" smtClean="0">
                <a:latin typeface="Arial" charset="0"/>
                <a:ea typeface="Arial" charset="0"/>
                <a:cs typeface="Arial" charset="0"/>
              </a:rPr>
              <a:t>information: </a:t>
            </a:r>
          </a:p>
          <a:p>
            <a:pPr marL="0" indent="0">
              <a:spcBef>
                <a:spcPts val="0"/>
              </a:spcBef>
              <a:buNone/>
            </a:pPr>
            <a:endParaRPr lang="en-US" sz="1400" dirty="0">
              <a:latin typeface="Arial" charset="0"/>
              <a:ea typeface="Arial" charset="0"/>
              <a:cs typeface="Arial" charset="0"/>
            </a:endParaRPr>
          </a:p>
          <a:p>
            <a:pPr marL="0" indent="0">
              <a:spcBef>
                <a:spcPts val="0"/>
              </a:spcBef>
              <a:buNone/>
            </a:pPr>
            <a:r>
              <a:rPr lang="en-US" sz="1400" dirty="0" smtClean="0">
                <a:solidFill>
                  <a:srgbClr val="3366FF"/>
                </a:solidFill>
                <a:latin typeface="Arial" charset="0"/>
                <a:ea typeface="Arial" charset="0"/>
                <a:cs typeface="Arial" charset="0"/>
              </a:rPr>
              <a:t>./1_enigma_runfreesurfer.sh &lt;subject number&gt; &lt;path to parent project directory&gt;</a:t>
            </a:r>
          </a:p>
          <a:p>
            <a:pPr marL="0" indent="0">
              <a:spcBef>
                <a:spcPts val="0"/>
              </a:spcBef>
              <a:buNone/>
            </a:pPr>
            <a:endParaRPr lang="en-US" sz="1400" dirty="0" smtClean="0">
              <a:latin typeface="Arial" charset="0"/>
              <a:ea typeface="Arial" charset="0"/>
              <a:cs typeface="Arial" charset="0"/>
            </a:endParaRPr>
          </a:p>
          <a:p>
            <a:pPr marL="0" indent="0">
              <a:spcBef>
                <a:spcPts val="0"/>
              </a:spcBef>
              <a:buNone/>
            </a:pPr>
            <a:endParaRPr lang="en-US" sz="1400" dirty="0" smtClean="0">
              <a:latin typeface="Arial" charset="0"/>
              <a:ea typeface="Arial" charset="0"/>
              <a:cs typeface="Arial"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407" b="65356"/>
          <a:stretch/>
        </p:blipFill>
        <p:spPr>
          <a:xfrm>
            <a:off x="998985" y="4625969"/>
            <a:ext cx="5508142" cy="576172"/>
          </a:xfrm>
          <a:prstGeom prst="rect">
            <a:avLst/>
          </a:prstGeom>
          <a:ln>
            <a:solidFill>
              <a:schemeClr val="tx1"/>
            </a:solidFill>
          </a:ln>
        </p:spPr>
      </p:pic>
      <p:sp>
        <p:nvSpPr>
          <p:cNvPr id="10" name="TextBox 9"/>
          <p:cNvSpPr txBox="1"/>
          <p:nvPr/>
        </p:nvSpPr>
        <p:spPr>
          <a:xfrm>
            <a:off x="6507126" y="9299982"/>
            <a:ext cx="915635" cy="369332"/>
          </a:xfrm>
          <a:prstGeom prst="rect">
            <a:avLst/>
          </a:prstGeom>
          <a:noFill/>
        </p:spPr>
        <p:txBody>
          <a:bodyPr wrap="none" rtlCol="0">
            <a:spAutoFit/>
          </a:bodyPr>
          <a:lstStyle/>
          <a:p>
            <a:r>
              <a:rPr lang="en-US" dirty="0" smtClean="0">
                <a:latin typeface="Arial" charset="0"/>
                <a:ea typeface="Arial" charset="0"/>
                <a:cs typeface="Arial" charset="0"/>
              </a:rPr>
              <a:t>Page </a:t>
            </a:r>
            <a:fld id="{665251C9-1585-C340-BFD6-916461775C68}" type="slidenum">
              <a:rPr lang="en-US" smtClean="0">
                <a:latin typeface="Arial" charset="0"/>
                <a:ea typeface="Arial" charset="0"/>
                <a:cs typeface="Arial" charset="0"/>
              </a:rPr>
              <a:t>8</a:t>
            </a:fld>
            <a:endParaRPr lang="en-US" dirty="0">
              <a:latin typeface="Arial" charset="0"/>
              <a:ea typeface="Arial" charset="0"/>
              <a:cs typeface="Arial" charset="0"/>
            </a:endParaRPr>
          </a:p>
        </p:txBody>
      </p:sp>
      <p:sp>
        <p:nvSpPr>
          <p:cNvPr id="3" name="Content Placeholder 2"/>
          <p:cNvSpPr>
            <a:spLocks noGrp="1"/>
          </p:cNvSpPr>
          <p:nvPr>
            <p:ph sz="half" idx="2"/>
          </p:nvPr>
        </p:nvSpPr>
        <p:spPr>
          <a:xfrm>
            <a:off x="886365" y="1369783"/>
            <a:ext cx="5958935" cy="528856"/>
          </a:xfrm>
        </p:spPr>
        <p:txBody>
          <a:bodyPr>
            <a:noAutofit/>
          </a:bodyPr>
          <a:lstStyle/>
          <a:p>
            <a:pPr marL="0" indent="0">
              <a:buNone/>
            </a:pPr>
            <a:r>
              <a:rPr lang="en-US" sz="1400" dirty="0" smtClean="0">
                <a:latin typeface="Arial" charset="0"/>
                <a:ea typeface="Arial" charset="0"/>
                <a:cs typeface="Arial" charset="0"/>
              </a:rPr>
              <a:t>When GETTING STARTED steps </a:t>
            </a:r>
            <a:r>
              <a:rPr lang="en-US" sz="1400" dirty="0">
                <a:latin typeface="Arial" charset="0"/>
                <a:ea typeface="Arial" charset="0"/>
                <a:cs typeface="Arial" charset="0"/>
              </a:rPr>
              <a:t>are complete, you can run the 3 wrapper </a:t>
            </a:r>
            <a:r>
              <a:rPr lang="en-US" sz="1400" dirty="0" smtClean="0">
                <a:latin typeface="Arial" charset="0"/>
                <a:ea typeface="Arial" charset="0"/>
                <a:cs typeface="Arial" charset="0"/>
              </a:rPr>
              <a:t>scripts, which means just running 3 lines of code.</a:t>
            </a:r>
            <a:endParaRPr lang="en-US" sz="1400" dirty="0">
              <a:latin typeface="Arial" charset="0"/>
              <a:ea typeface="Arial" charset="0"/>
              <a:cs typeface="Arial" charset="0"/>
            </a:endParaRPr>
          </a:p>
          <a:p>
            <a:pPr marL="0" indent="0">
              <a:buNone/>
            </a:pPr>
            <a:endParaRPr lang="en-US" sz="900" dirty="0"/>
          </a:p>
        </p:txBody>
      </p:sp>
      <p:sp>
        <p:nvSpPr>
          <p:cNvPr id="14" name="Title 3"/>
          <p:cNvSpPr txBox="1">
            <a:spLocks/>
          </p:cNvSpPr>
          <p:nvPr/>
        </p:nvSpPr>
        <p:spPr>
          <a:xfrm>
            <a:off x="703450" y="1922366"/>
            <a:ext cx="6703695" cy="1140436"/>
          </a:xfrm>
          <a:prstGeom prst="rect">
            <a:avLst/>
          </a:prstGeom>
        </p:spPr>
        <p:txBody>
          <a:bodyPr vert="horz" lIns="91440" tIns="45720" rIns="91440" bIns="45720" rtlCol="0" anchor="ctr">
            <a:normAutofit/>
          </a:bodyPr>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r>
              <a:rPr lang="en-US" sz="3200" b="1" u="sng" dirty="0" smtClean="0">
                <a:latin typeface="Arial" charset="0"/>
                <a:ea typeface="Arial" charset="0"/>
                <a:cs typeface="Arial" charset="0"/>
              </a:rPr>
              <a:t>6. Run </a:t>
            </a:r>
            <a:r>
              <a:rPr lang="en-US" sz="3200" b="1" u="sng" dirty="0" err="1" smtClean="0">
                <a:latin typeface="Arial" charset="0"/>
                <a:ea typeface="Arial" charset="0"/>
                <a:cs typeface="Arial" charset="0"/>
              </a:rPr>
              <a:t>Freesurfer</a:t>
            </a:r>
            <a:endParaRPr lang="en-US" sz="3200" u="sng" dirty="0">
              <a:latin typeface="Arial" charset="0"/>
              <a:ea typeface="Arial" charset="0"/>
              <a:cs typeface="Arial" charset="0"/>
            </a:endParaRPr>
          </a:p>
        </p:txBody>
      </p:sp>
      <p:sp>
        <p:nvSpPr>
          <p:cNvPr id="6" name="TextBox 5"/>
          <p:cNvSpPr txBox="1"/>
          <p:nvPr/>
        </p:nvSpPr>
        <p:spPr>
          <a:xfrm>
            <a:off x="738149" y="5523241"/>
            <a:ext cx="5865851" cy="1384995"/>
          </a:xfrm>
          <a:prstGeom prst="rect">
            <a:avLst/>
          </a:prstGeom>
          <a:noFill/>
        </p:spPr>
        <p:txBody>
          <a:bodyPr wrap="square" rtlCol="0">
            <a:spAutoFit/>
          </a:bodyPr>
          <a:lstStyle/>
          <a:p>
            <a:endParaRPr lang="en-US" sz="1400" dirty="0">
              <a:latin typeface="Arial" charset="0"/>
              <a:ea typeface="Arial" charset="0"/>
              <a:cs typeface="Arial" charset="0"/>
            </a:endParaRPr>
          </a:p>
          <a:p>
            <a:r>
              <a:rPr lang="en-US" sz="1400" dirty="0" smtClean="0">
                <a:latin typeface="Arial" charset="0"/>
                <a:ea typeface="Arial" charset="0"/>
                <a:cs typeface="Arial" charset="0"/>
              </a:rPr>
              <a:t>To run </a:t>
            </a:r>
            <a:r>
              <a:rPr lang="en-US" sz="1400" dirty="0" err="1" smtClean="0">
                <a:latin typeface="Arial" charset="0"/>
                <a:ea typeface="Arial" charset="0"/>
                <a:cs typeface="Arial" charset="0"/>
              </a:rPr>
              <a:t>freesurfer</a:t>
            </a:r>
            <a:r>
              <a:rPr lang="en-US" sz="1400" dirty="0" smtClean="0">
                <a:latin typeface="Arial" charset="0"/>
                <a:ea typeface="Arial" charset="0"/>
                <a:cs typeface="Arial" charset="0"/>
              </a:rPr>
              <a:t> for more than one subject, use the script </a:t>
            </a:r>
            <a:r>
              <a:rPr lang="en-US" sz="1400" dirty="0" smtClean="0">
                <a:latin typeface="Arial" charset="0"/>
                <a:ea typeface="Arial" charset="0"/>
                <a:cs typeface="Arial" charset="0"/>
              </a:rPr>
              <a:t>1a_enigma_runfreesurfer_loop.sh</a:t>
            </a:r>
            <a:r>
              <a:rPr lang="en-US" sz="1400" dirty="0" smtClean="0">
                <a:latin typeface="Arial" charset="0"/>
                <a:ea typeface="Arial" charset="0"/>
                <a:cs typeface="Arial" charset="0"/>
              </a:rPr>
              <a:t>:</a:t>
            </a:r>
          </a:p>
          <a:p>
            <a:endParaRPr lang="en-US" sz="1400" dirty="0">
              <a:latin typeface="Arial" charset="0"/>
              <a:ea typeface="Arial" charset="0"/>
              <a:cs typeface="Arial" charset="0"/>
            </a:endParaRPr>
          </a:p>
          <a:p>
            <a:r>
              <a:rPr lang="en-US" sz="1400" dirty="0">
                <a:solidFill>
                  <a:srgbClr val="3366FF"/>
                </a:solidFill>
                <a:latin typeface="Arial" charset="0"/>
                <a:ea typeface="Arial" charset="0"/>
                <a:cs typeface="Arial" charset="0"/>
              </a:rPr>
              <a:t>./</a:t>
            </a:r>
            <a:r>
              <a:rPr lang="en-US" sz="1400" dirty="0" smtClean="0">
                <a:solidFill>
                  <a:srgbClr val="3366FF"/>
                </a:solidFill>
                <a:latin typeface="Arial" charset="0"/>
                <a:ea typeface="Arial" charset="0"/>
                <a:cs typeface="Arial" charset="0"/>
              </a:rPr>
              <a:t>1a_enigma_runfreesurfer_loop.sh &lt;</a:t>
            </a:r>
            <a:r>
              <a:rPr lang="en-US" sz="1400" dirty="0">
                <a:solidFill>
                  <a:srgbClr val="3366FF"/>
                </a:solidFill>
                <a:latin typeface="Arial" charset="0"/>
                <a:ea typeface="Arial" charset="0"/>
                <a:cs typeface="Arial" charset="0"/>
              </a:rPr>
              <a:t>path to parent project directory&gt;</a:t>
            </a:r>
          </a:p>
          <a:p>
            <a:endParaRPr lang="en-US" sz="1400" dirty="0"/>
          </a:p>
        </p:txBody>
      </p:sp>
    </p:spTree>
    <p:extLst>
      <p:ext uri="{BB962C8B-B14F-4D97-AF65-F5344CB8AC3E}">
        <p14:creationId xmlns:p14="http://schemas.microsoft.com/office/powerpoint/2010/main" val="15919438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07126" y="9299982"/>
            <a:ext cx="915635" cy="369332"/>
          </a:xfrm>
          <a:prstGeom prst="rect">
            <a:avLst/>
          </a:prstGeom>
          <a:noFill/>
        </p:spPr>
        <p:txBody>
          <a:bodyPr wrap="none" rtlCol="0">
            <a:spAutoFit/>
          </a:bodyPr>
          <a:lstStyle/>
          <a:p>
            <a:r>
              <a:rPr lang="en-US" dirty="0" smtClean="0">
                <a:latin typeface="Arial" charset="0"/>
                <a:ea typeface="Arial" charset="0"/>
                <a:cs typeface="Arial" charset="0"/>
              </a:rPr>
              <a:t>Page </a:t>
            </a:r>
            <a:fld id="{665251C9-1585-C340-BFD6-916461775C68}" type="slidenum">
              <a:rPr lang="en-US" smtClean="0">
                <a:latin typeface="Arial" charset="0"/>
                <a:ea typeface="Arial" charset="0"/>
                <a:cs typeface="Arial" charset="0"/>
              </a:rPr>
              <a:t>9</a:t>
            </a:fld>
            <a:endParaRPr lang="en-US" dirty="0">
              <a:latin typeface="Arial" charset="0"/>
              <a:ea typeface="Arial" charset="0"/>
              <a:cs typeface="Arial" charset="0"/>
            </a:endParaRPr>
          </a:p>
        </p:txBody>
      </p:sp>
      <p:sp>
        <p:nvSpPr>
          <p:cNvPr id="9" name="Title 3"/>
          <p:cNvSpPr txBox="1">
            <a:spLocks/>
          </p:cNvSpPr>
          <p:nvPr/>
        </p:nvSpPr>
        <p:spPr>
          <a:xfrm>
            <a:off x="582930" y="5058084"/>
            <a:ext cx="6703695" cy="845046"/>
          </a:xfrm>
          <a:prstGeom prst="rect">
            <a:avLst/>
          </a:prstGeom>
        </p:spPr>
        <p:txBody>
          <a:bodyPr vert="horz" lIns="91440" tIns="45720" rIns="91440" bIns="45720" rtlCol="0" anchor="ctr">
            <a:noAutofit/>
          </a:bodyPr>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r>
              <a:rPr lang="en-US" sz="3200" b="1" u="sng" dirty="0" smtClean="0">
                <a:latin typeface="Arial" charset="0"/>
                <a:ea typeface="Arial" charset="0"/>
                <a:cs typeface="Arial" charset="0"/>
              </a:rPr>
              <a:t>8. EXTRACT DATA AND QUALITY CHECKS (CORTICAL)</a:t>
            </a:r>
            <a:endParaRPr lang="en-US" sz="3200" u="sng" dirty="0">
              <a:latin typeface="Arial" charset="0"/>
              <a:ea typeface="Arial" charset="0"/>
              <a:cs typeface="Arial" charset="0"/>
            </a:endParaRPr>
          </a:p>
        </p:txBody>
      </p:sp>
      <p:pic>
        <p:nvPicPr>
          <p:cNvPr id="10" name="Content Placeholder 1"/>
          <p:cNvPicPr>
            <a:picLocks noChangeAspect="1"/>
          </p:cNvPicPr>
          <p:nvPr/>
        </p:nvPicPr>
        <p:blipFill rotWithShape="1">
          <a:blip r:embed="rId2">
            <a:extLst>
              <a:ext uri="{28A0092B-C50C-407E-A947-70E740481C1C}">
                <a14:useLocalDpi xmlns:a14="http://schemas.microsoft.com/office/drawing/2010/main" val="0"/>
              </a:ext>
            </a:extLst>
          </a:blip>
          <a:srcRect b="42375"/>
          <a:stretch/>
        </p:blipFill>
        <p:spPr>
          <a:xfrm>
            <a:off x="864075" y="7337217"/>
            <a:ext cx="6044248" cy="1094326"/>
          </a:xfrm>
          <a:prstGeom prst="rect">
            <a:avLst/>
          </a:prstGeom>
          <a:ln>
            <a:solidFill>
              <a:schemeClr val="tx1"/>
            </a:solidFill>
          </a:ln>
        </p:spPr>
      </p:pic>
      <p:sp>
        <p:nvSpPr>
          <p:cNvPr id="11" name="Content Placeholder 5"/>
          <p:cNvSpPr txBox="1">
            <a:spLocks/>
          </p:cNvSpPr>
          <p:nvPr/>
        </p:nvSpPr>
        <p:spPr>
          <a:xfrm>
            <a:off x="749300" y="6218282"/>
            <a:ext cx="6488748" cy="1016963"/>
          </a:xfrm>
          <a:prstGeom prst="rect">
            <a:avLst/>
          </a:prstGeom>
        </p:spPr>
        <p:txBody>
          <a:bodyPr vert="horz" lIns="91440" tIns="45720" rIns="91440" bIns="45720" rtlCol="0">
            <a:normAutofit lnSpcReduction="10000"/>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400" dirty="0">
                <a:latin typeface="Arial" charset="0"/>
                <a:ea typeface="Arial" charset="0"/>
                <a:cs typeface="Arial" charset="0"/>
              </a:rPr>
              <a:t>To </a:t>
            </a:r>
            <a:r>
              <a:rPr lang="en-US" sz="1400" dirty="0" smtClean="0">
                <a:latin typeface="Arial" charset="0"/>
                <a:ea typeface="Arial" charset="0"/>
                <a:cs typeface="Arial" charset="0"/>
              </a:rPr>
              <a:t>extract all the data into a </a:t>
            </a:r>
            <a:r>
              <a:rPr lang="en-US" sz="1400" dirty="0" err="1" smtClean="0">
                <a:latin typeface="Arial" charset="0"/>
                <a:ea typeface="Arial" charset="0"/>
                <a:cs typeface="Arial" charset="0"/>
              </a:rPr>
              <a:t>csv</a:t>
            </a:r>
            <a:r>
              <a:rPr lang="en-US" sz="1400" dirty="0" smtClean="0">
                <a:latin typeface="Arial" charset="0"/>
                <a:ea typeface="Arial" charset="0"/>
                <a:cs typeface="Arial" charset="0"/>
              </a:rPr>
              <a:t> file and run </a:t>
            </a:r>
            <a:r>
              <a:rPr lang="en-US" sz="1400" dirty="0">
                <a:latin typeface="Arial" charset="0"/>
                <a:ea typeface="Arial" charset="0"/>
                <a:cs typeface="Arial" charset="0"/>
              </a:rPr>
              <a:t>the quality checks for </a:t>
            </a:r>
            <a:r>
              <a:rPr lang="en-US" sz="1400" dirty="0" smtClean="0">
                <a:latin typeface="Arial" charset="0"/>
                <a:ea typeface="Arial" charset="0"/>
                <a:cs typeface="Arial" charset="0"/>
              </a:rPr>
              <a:t>cortical analyses, </a:t>
            </a:r>
            <a:r>
              <a:rPr lang="en-US" sz="1400" dirty="0">
                <a:latin typeface="Arial" charset="0"/>
                <a:ea typeface="Arial" charset="0"/>
                <a:cs typeface="Arial" charset="0"/>
              </a:rPr>
              <a:t>type the following into the terminal making sure to replace what is in the &lt;&gt; with the given information : </a:t>
            </a:r>
          </a:p>
          <a:p>
            <a:pPr marL="0" indent="0">
              <a:spcBef>
                <a:spcPts val="0"/>
              </a:spcBef>
              <a:buFont typeface="Arial" panose="020B0604020202020204" pitchFamily="34" charset="0"/>
              <a:buNone/>
            </a:pPr>
            <a:endParaRPr lang="en-US" sz="1400" dirty="0" smtClean="0">
              <a:latin typeface="Arial" charset="0"/>
              <a:ea typeface="Arial" charset="0"/>
              <a:cs typeface="Arial" charset="0"/>
            </a:endParaRPr>
          </a:p>
          <a:p>
            <a:pPr marL="0" indent="0">
              <a:spcBef>
                <a:spcPts val="0"/>
              </a:spcBef>
              <a:buFont typeface="Arial" panose="020B0604020202020204" pitchFamily="34" charset="0"/>
              <a:buNone/>
            </a:pPr>
            <a:r>
              <a:rPr lang="en-US" sz="1400" dirty="0" smtClean="0">
                <a:solidFill>
                  <a:srgbClr val="0000FF"/>
                </a:solidFill>
                <a:latin typeface="Arial" charset="0"/>
                <a:ea typeface="Arial" charset="0"/>
                <a:cs typeface="Arial" charset="0"/>
              </a:rPr>
              <a:t>./3</a:t>
            </a:r>
            <a:r>
              <a:rPr lang="en-US" sz="1400" dirty="0" smtClean="0">
                <a:solidFill>
                  <a:srgbClr val="0432FF"/>
                </a:solidFill>
                <a:latin typeface="Arial" charset="0"/>
                <a:ea typeface="Arial" charset="0"/>
                <a:cs typeface="Arial" charset="0"/>
              </a:rPr>
              <a:t>_extractcort</a:t>
            </a:r>
            <a:r>
              <a:rPr lang="en-US" sz="1400" dirty="0" smtClean="0">
                <a:solidFill>
                  <a:srgbClr val="0000FF"/>
                </a:solidFill>
                <a:latin typeface="Arial" charset="0"/>
                <a:ea typeface="Arial" charset="0"/>
                <a:cs typeface="Arial" charset="0"/>
              </a:rPr>
              <a:t>ical_volumes.sh &lt;path to parent project directory&gt;</a:t>
            </a:r>
            <a:endParaRPr lang="en-US" sz="1400" dirty="0">
              <a:solidFill>
                <a:srgbClr val="0000FF"/>
              </a:solidFill>
              <a:latin typeface="Arial" charset="0"/>
              <a:ea typeface="Arial" charset="0"/>
              <a:cs typeface="Arial" charset="0"/>
            </a:endParaRPr>
          </a:p>
        </p:txBody>
      </p:sp>
      <p:sp>
        <p:nvSpPr>
          <p:cNvPr id="15" name="Title 3"/>
          <p:cNvSpPr>
            <a:spLocks noGrp="1"/>
          </p:cNvSpPr>
          <p:nvPr>
            <p:ph type="title"/>
          </p:nvPr>
        </p:nvSpPr>
        <p:spPr>
          <a:xfrm>
            <a:off x="534352" y="714214"/>
            <a:ext cx="6703695" cy="845046"/>
          </a:xfrm>
        </p:spPr>
        <p:txBody>
          <a:bodyPr>
            <a:noAutofit/>
          </a:bodyPr>
          <a:lstStyle/>
          <a:p>
            <a:r>
              <a:rPr lang="en-US" sz="3200" b="1" u="sng" dirty="0" smtClean="0">
                <a:latin typeface="Arial" charset="0"/>
                <a:ea typeface="Arial" charset="0"/>
                <a:cs typeface="Arial" charset="0"/>
              </a:rPr>
              <a:t>7. EXTRACT DATA AND QUALITY CHECKS (SUBCORTICAL)</a:t>
            </a:r>
            <a:endParaRPr lang="en-US" sz="3200" b="1" u="sng" dirty="0">
              <a:latin typeface="Arial" charset="0"/>
              <a:ea typeface="Arial" charset="0"/>
              <a:cs typeface="Arial" charset="0"/>
            </a:endParaRPr>
          </a:p>
        </p:txBody>
      </p:sp>
      <p:pic>
        <p:nvPicPr>
          <p:cNvPr id="16" name="Content Placeholder 6"/>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49804"/>
          <a:stretch/>
        </p:blipFill>
        <p:spPr>
          <a:xfrm>
            <a:off x="864075" y="2926565"/>
            <a:ext cx="6044248" cy="948116"/>
          </a:xfrm>
          <a:prstGeom prst="rect">
            <a:avLst/>
          </a:prstGeom>
          <a:ln>
            <a:solidFill>
              <a:schemeClr val="tx1"/>
            </a:solidFill>
          </a:ln>
        </p:spPr>
      </p:pic>
      <p:sp>
        <p:nvSpPr>
          <p:cNvPr id="17" name="TextBox 16"/>
          <p:cNvSpPr txBox="1"/>
          <p:nvPr/>
        </p:nvSpPr>
        <p:spPr>
          <a:xfrm>
            <a:off x="749300" y="1661232"/>
            <a:ext cx="6673461" cy="1384995"/>
          </a:xfrm>
          <a:prstGeom prst="rect">
            <a:avLst/>
          </a:prstGeom>
          <a:noFill/>
        </p:spPr>
        <p:txBody>
          <a:bodyPr wrap="square" rtlCol="0">
            <a:spAutoFit/>
          </a:bodyPr>
          <a:lstStyle/>
          <a:p>
            <a:r>
              <a:rPr lang="en-US" sz="1400" dirty="0">
                <a:latin typeface="Arial" charset="0"/>
                <a:ea typeface="Arial" charset="0"/>
                <a:cs typeface="Arial" charset="0"/>
              </a:rPr>
              <a:t>To </a:t>
            </a:r>
            <a:r>
              <a:rPr lang="en-US" sz="1400" dirty="0" smtClean="0">
                <a:latin typeface="Arial" charset="0"/>
                <a:ea typeface="Arial" charset="0"/>
                <a:cs typeface="Arial" charset="0"/>
              </a:rPr>
              <a:t>extract all the data into a </a:t>
            </a:r>
            <a:r>
              <a:rPr lang="en-US" sz="1400" dirty="0" err="1" smtClean="0">
                <a:latin typeface="Arial" charset="0"/>
                <a:ea typeface="Arial" charset="0"/>
                <a:cs typeface="Arial" charset="0"/>
              </a:rPr>
              <a:t>csv</a:t>
            </a:r>
            <a:r>
              <a:rPr lang="en-US" sz="1400" dirty="0" smtClean="0">
                <a:latin typeface="Arial" charset="0"/>
                <a:ea typeface="Arial" charset="0"/>
                <a:cs typeface="Arial" charset="0"/>
              </a:rPr>
              <a:t> file and run the quality checks for subcortical analysis, </a:t>
            </a:r>
            <a:r>
              <a:rPr lang="en-US" sz="1400" dirty="0">
                <a:latin typeface="Arial" charset="0"/>
                <a:ea typeface="Arial" charset="0"/>
                <a:cs typeface="Arial" charset="0"/>
              </a:rPr>
              <a:t>type the following into the terminal making sure to replace what is in the &lt;&gt; with the given information : </a:t>
            </a:r>
          </a:p>
          <a:p>
            <a:endParaRPr lang="en-US" sz="1400" dirty="0">
              <a:latin typeface="Arial" charset="0"/>
              <a:ea typeface="Arial" charset="0"/>
              <a:cs typeface="Arial" charset="0"/>
            </a:endParaRPr>
          </a:p>
          <a:p>
            <a:r>
              <a:rPr lang="en-US" sz="1400" dirty="0" smtClean="0">
                <a:solidFill>
                  <a:srgbClr val="0000FF"/>
                </a:solidFill>
                <a:latin typeface="Arial" charset="0"/>
                <a:ea typeface="Arial" charset="0"/>
                <a:cs typeface="Arial" charset="0"/>
              </a:rPr>
              <a:t>./</a:t>
            </a:r>
            <a:r>
              <a:rPr lang="en-US" sz="1400" dirty="0">
                <a:solidFill>
                  <a:srgbClr val="0000FF"/>
                </a:solidFill>
                <a:latin typeface="Arial" charset="0"/>
                <a:ea typeface="Arial" charset="0"/>
                <a:cs typeface="Arial" charset="0"/>
              </a:rPr>
              <a:t>2_extractsubcortical_volumes.sh &lt;path to parent project directory&gt;</a:t>
            </a:r>
          </a:p>
          <a:p>
            <a:endParaRPr lang="en-US" sz="1400" dirty="0"/>
          </a:p>
        </p:txBody>
      </p:sp>
      <p:sp>
        <p:nvSpPr>
          <p:cNvPr id="19" name="TextBox 18"/>
          <p:cNvSpPr txBox="1"/>
          <p:nvPr/>
        </p:nvSpPr>
        <p:spPr>
          <a:xfrm>
            <a:off x="864075" y="4050474"/>
            <a:ext cx="3712186" cy="584776"/>
          </a:xfrm>
          <a:prstGeom prst="rect">
            <a:avLst/>
          </a:prstGeom>
          <a:noFill/>
        </p:spPr>
        <p:txBody>
          <a:bodyPr wrap="none" rtlCol="0">
            <a:spAutoFit/>
          </a:bodyPr>
          <a:lstStyle/>
          <a:p>
            <a:r>
              <a:rPr lang="en-US" sz="1400" dirty="0" smtClean="0">
                <a:latin typeface="Arial" charset="0"/>
                <a:ea typeface="Arial" charset="0"/>
                <a:cs typeface="Arial" charset="0"/>
              </a:rPr>
              <a:t>Estimated run time: ~30 </a:t>
            </a:r>
            <a:r>
              <a:rPr lang="en-US" sz="1400" dirty="0">
                <a:latin typeface="Arial" charset="0"/>
                <a:ea typeface="Arial" charset="0"/>
                <a:cs typeface="Arial" charset="0"/>
              </a:rPr>
              <a:t>min for 27 </a:t>
            </a:r>
            <a:r>
              <a:rPr lang="en-US" sz="1400" dirty="0" smtClean="0">
                <a:latin typeface="Arial" charset="0"/>
                <a:ea typeface="Arial" charset="0"/>
                <a:cs typeface="Arial" charset="0"/>
              </a:rPr>
              <a:t>subjects</a:t>
            </a:r>
            <a:endParaRPr lang="en-US" sz="1400" dirty="0">
              <a:latin typeface="Arial" charset="0"/>
              <a:ea typeface="Arial" charset="0"/>
              <a:cs typeface="Arial" charset="0"/>
            </a:endParaRPr>
          </a:p>
          <a:p>
            <a:endParaRPr lang="en-US" dirty="0"/>
          </a:p>
        </p:txBody>
      </p:sp>
      <p:sp>
        <p:nvSpPr>
          <p:cNvPr id="20" name="TextBox 19"/>
          <p:cNvSpPr txBox="1"/>
          <p:nvPr/>
        </p:nvSpPr>
        <p:spPr>
          <a:xfrm>
            <a:off x="864075" y="8678631"/>
            <a:ext cx="3712186" cy="584776"/>
          </a:xfrm>
          <a:prstGeom prst="rect">
            <a:avLst/>
          </a:prstGeom>
          <a:noFill/>
        </p:spPr>
        <p:txBody>
          <a:bodyPr wrap="none" rtlCol="0">
            <a:spAutoFit/>
          </a:bodyPr>
          <a:lstStyle/>
          <a:p>
            <a:r>
              <a:rPr lang="en-US" sz="1400" dirty="0" smtClean="0">
                <a:latin typeface="Arial" charset="0"/>
                <a:ea typeface="Arial" charset="0"/>
                <a:cs typeface="Arial" charset="0"/>
              </a:rPr>
              <a:t>Estimated run time: ~30 </a:t>
            </a:r>
            <a:r>
              <a:rPr lang="en-US" sz="1400" dirty="0">
                <a:latin typeface="Arial" charset="0"/>
                <a:ea typeface="Arial" charset="0"/>
                <a:cs typeface="Arial" charset="0"/>
              </a:rPr>
              <a:t>min for 27 </a:t>
            </a:r>
            <a:r>
              <a:rPr lang="en-US" sz="1400" dirty="0" smtClean="0">
                <a:latin typeface="Arial" charset="0"/>
                <a:ea typeface="Arial" charset="0"/>
                <a:cs typeface="Arial" charset="0"/>
              </a:rPr>
              <a:t>subjects</a:t>
            </a:r>
            <a:endParaRPr lang="en-US" sz="1400" dirty="0">
              <a:latin typeface="Arial" charset="0"/>
              <a:ea typeface="Arial" charset="0"/>
              <a:cs typeface="Arial" charset="0"/>
            </a:endParaRPr>
          </a:p>
          <a:p>
            <a:endParaRPr lang="en-US" dirty="0"/>
          </a:p>
        </p:txBody>
      </p:sp>
    </p:spTree>
    <p:extLst>
      <p:ext uri="{BB962C8B-B14F-4D97-AF65-F5344CB8AC3E}">
        <p14:creationId xmlns:p14="http://schemas.microsoft.com/office/powerpoint/2010/main" val="2535696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2458</TotalTime>
  <Words>1570</Words>
  <Application>Microsoft Macintosh PowerPoint</Application>
  <PresentationFormat>Custom</PresentationFormat>
  <Paragraphs>132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ENIGMA Wrapper Scripts Structural MRI – Subcortical and Cortical Protocols  </vt:lpstr>
      <vt:lpstr>TABLE OF CONTENTS</vt:lpstr>
      <vt:lpstr>PowerPoint Presentation</vt:lpstr>
      <vt:lpstr>PowerPoint Presentation</vt:lpstr>
      <vt:lpstr>3. Installing Software</vt:lpstr>
      <vt:lpstr>4. Set Freesurfer Path</vt:lpstr>
      <vt:lpstr>PowerPoint Presentation</vt:lpstr>
      <vt:lpstr>RUNNING THE SCRIPTS</vt:lpstr>
      <vt:lpstr>7. EXTRACT DATA AND QUALITY CHECKS (SUBCORTICAL)</vt:lpstr>
      <vt:lpstr>Additional Tips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Julia Anglin</dc:creator>
  <cp:lastModifiedBy>Lei Liew</cp:lastModifiedBy>
  <cp:revision>80</cp:revision>
  <cp:lastPrinted>2015-12-07T22:32:47Z</cp:lastPrinted>
  <dcterms:created xsi:type="dcterms:W3CDTF">2015-12-03T21:23:21Z</dcterms:created>
  <dcterms:modified xsi:type="dcterms:W3CDTF">2015-12-10T00:18:05Z</dcterms:modified>
</cp:coreProperties>
</file>