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1808" r:id="rId5"/>
    <p:sldId id="10511" r:id="rId6"/>
    <p:sldId id="1603" r:id="rId7"/>
    <p:sldId id="1901" r:id="rId8"/>
    <p:sldId id="1537" r:id="rId9"/>
    <p:sldId id="1521" r:id="rId10"/>
    <p:sldId id="3764" r:id="rId11"/>
    <p:sldId id="1583" r:id="rId12"/>
    <p:sldId id="1581" r:id="rId13"/>
    <p:sldId id="1582" r:id="rId14"/>
    <p:sldId id="1561" r:id="rId15"/>
    <p:sldId id="3758" r:id="rId16"/>
    <p:sldId id="1549" r:id="rId17"/>
    <p:sldId id="3765" r:id="rId18"/>
    <p:sldId id="3766" r:id="rId19"/>
    <p:sldId id="18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FB79A-5241-4612-96ED-A89CC5F80DC7}" v="1" dt="2019-07-03T17:13:47.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62" d="100"/>
          <a:sy n="162" d="100"/>
        </p:scale>
        <p:origin x="24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Descamp" userId="39844dfe-554f-4b65-b7f2-b1eb80dd3076" providerId="ADAL" clId="{C81FB79A-5241-4612-96ED-A89CC5F80DC7}"/>
    <pc:docChg chg="custSel modSld">
      <pc:chgData name="Julie Descamp" userId="39844dfe-554f-4b65-b7f2-b1eb80dd3076" providerId="ADAL" clId="{C81FB79A-5241-4612-96ED-A89CC5F80DC7}" dt="2019-07-03T17:15:02.664" v="106" actId="20577"/>
      <pc:docMkLst>
        <pc:docMk/>
      </pc:docMkLst>
      <pc:sldChg chg="modSp">
        <pc:chgData name="Julie Descamp" userId="39844dfe-554f-4b65-b7f2-b1eb80dd3076" providerId="ADAL" clId="{C81FB79A-5241-4612-96ED-A89CC5F80DC7}" dt="2019-07-03T17:15:02.664" v="106" actId="20577"/>
        <pc:sldMkLst>
          <pc:docMk/>
          <pc:sldMk cId="2608848014" sldId="10511"/>
        </pc:sldMkLst>
        <pc:spChg chg="mod">
          <ac:chgData name="Julie Descamp" userId="39844dfe-554f-4b65-b7f2-b1eb80dd3076" providerId="ADAL" clId="{C81FB79A-5241-4612-96ED-A89CC5F80DC7}" dt="2019-07-03T17:14:11.940" v="75" actId="20577"/>
          <ac:spMkLst>
            <pc:docMk/>
            <pc:sldMk cId="2608848014" sldId="10511"/>
            <ac:spMk id="5" creationId="{511FA118-419A-4BC4-ABD3-B71B7C923445}"/>
          </ac:spMkLst>
        </pc:spChg>
        <pc:graphicFrameChg chg="mod modGraphic">
          <ac:chgData name="Julie Descamp" userId="39844dfe-554f-4b65-b7f2-b1eb80dd3076" providerId="ADAL" clId="{C81FB79A-5241-4612-96ED-A89CC5F80DC7}" dt="2019-07-03T17:15:02.664" v="106" actId="20577"/>
          <ac:graphicFrameMkLst>
            <pc:docMk/>
            <pc:sldMk cId="2608848014" sldId="10511"/>
            <ac:graphicFrameMk id="35" creationId="{6BFB32F5-AEBA-40D0-A9C9-252E1033B5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8572-A62A-480F-967A-4F39C5238A45}" type="datetimeFigureOut">
              <a:rPr lang="en-US" smtClean="0"/>
              <a:t>7/3/2019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4D3AC-509B-4EF0-99A7-9B3C050B8CBA}" type="slidenum">
              <a:rPr lang="en-US" smtClean="0"/>
              <a:t>‹#›</a:t>
            </a:fld>
            <a:endParaRPr lang="en-US"/>
          </a:p>
        </p:txBody>
      </p:sp>
    </p:spTree>
    <p:extLst>
      <p:ext uri="{BB962C8B-B14F-4D97-AF65-F5344CB8AC3E}">
        <p14:creationId xmlns:p14="http://schemas.microsoft.com/office/powerpoint/2010/main" val="24176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665305">
              <a:defRPr/>
            </a:pPr>
            <a:endParaRPr lang="en-US" sz="5100">
              <a:latin typeface="Helvetica Neue"/>
              <a:ea typeface="Helvetica Neue"/>
              <a:cs typeface="Helvetica Neue"/>
              <a:sym typeface="Helvetica Neue"/>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1664757"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7/3/2019 10:13 AM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648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Azure DevOps is literally everything you need to take an idea and turn that idea into a working piece of software in the hands of your end users, for ANY language targeting ANY platform. Azure DevOps is a suite of 5 </a:t>
            </a:r>
            <a:r>
              <a:rPr lang="en-US" sz="882" b="0" i="0" kern="1200" err="1">
                <a:solidFill>
                  <a:schemeClr val="tx1"/>
                </a:solidFill>
                <a:effectLst/>
                <a:latin typeface="Segoe UI Light" pitchFamily="34" charset="0"/>
                <a:ea typeface="+mn-ea"/>
                <a:cs typeface="+mn-cs"/>
              </a:rPr>
              <a:t>sepparate</a:t>
            </a:r>
            <a:r>
              <a:rPr lang="en-US" sz="882" b="0" i="0" kern="1200">
                <a:solidFill>
                  <a:schemeClr val="tx1"/>
                </a:solidFill>
                <a:effectLst/>
                <a:latin typeface="Segoe UI Light" pitchFamily="34" charset="0"/>
                <a:ea typeface="+mn-ea"/>
                <a:cs typeface="+mn-cs"/>
              </a:rPr>
              <a:t> products that work SEAMLESSLY together. There's a work item tracking product called Azure Boards, where you can track any unit of work in your software project with visual tools to help you manage all of your work. There is Azure Pipelines, where you can build </a:t>
            </a:r>
            <a:r>
              <a:rPr lang="en-US" sz="882" b="0" i="0" kern="1200" err="1">
                <a:solidFill>
                  <a:schemeClr val="tx1"/>
                </a:solidFill>
                <a:effectLst/>
                <a:latin typeface="Segoe UI Light" pitchFamily="34" charset="0"/>
                <a:ea typeface="+mn-ea"/>
                <a:cs typeface="+mn-cs"/>
              </a:rPr>
              <a:t>yout</a:t>
            </a:r>
            <a:r>
              <a:rPr lang="en-US" sz="882" b="0" i="0" kern="1200">
                <a:solidFill>
                  <a:schemeClr val="tx1"/>
                </a:solidFill>
                <a:effectLst/>
                <a:latin typeface="Segoe UI Light" pitchFamily="34" charset="0"/>
                <a:ea typeface="+mn-ea"/>
                <a:cs typeface="+mn-cs"/>
              </a:rPr>
              <a:t> your CI/CD pipelines for any language targeting any platform. There is Azure Repos where you can host your own Git repo or a centralized version control system. There is Azure Test Plans for you to create, plan and run all of your manual tests. And finally there is Azure Artifacts, where you can host your package management systems, </a:t>
            </a:r>
            <a:r>
              <a:rPr lang="en-US" sz="882" b="0" i="0" kern="1200" err="1">
                <a:solidFill>
                  <a:schemeClr val="tx1"/>
                </a:solidFill>
                <a:effectLst/>
                <a:latin typeface="Segoe UI Light" pitchFamily="34" charset="0"/>
                <a:ea typeface="+mn-ea"/>
                <a:cs typeface="+mn-cs"/>
              </a:rPr>
              <a:t>whethere</a:t>
            </a:r>
            <a:r>
              <a:rPr lang="en-US" sz="882" b="0" i="0" kern="1200">
                <a:solidFill>
                  <a:schemeClr val="tx1"/>
                </a:solidFill>
                <a:effectLst/>
                <a:latin typeface="Segoe UI Light" pitchFamily="34" charset="0"/>
                <a:ea typeface="+mn-ea"/>
                <a:cs typeface="+mn-cs"/>
              </a:rPr>
              <a:t> they be </a:t>
            </a:r>
            <a:r>
              <a:rPr lang="en-US" sz="882" b="0" i="0" kern="1200" err="1">
                <a:solidFill>
                  <a:schemeClr val="tx1"/>
                </a:solidFill>
                <a:effectLst/>
                <a:latin typeface="Segoe UI Light" pitchFamily="34" charset="0"/>
                <a:ea typeface="+mn-ea"/>
                <a:cs typeface="+mn-cs"/>
              </a:rPr>
              <a:t>nuget</a:t>
            </a:r>
            <a:r>
              <a:rPr lang="en-US" sz="882" b="0" i="0" kern="1200">
                <a:solidFill>
                  <a:schemeClr val="tx1"/>
                </a:solidFill>
                <a:effectLst/>
                <a:latin typeface="Segoe UI Light" pitchFamily="34" charset="0"/>
                <a:ea typeface="+mn-ea"/>
                <a:cs typeface="+mn-cs"/>
              </a:rPr>
              <a:t>, maven or even generic packages.</a:t>
            </a:r>
            <a:endParaRPr lang="en-GB"/>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765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In today's session, we will be concentrating on Azure Pipelines, where we will deploy our code faster yet safer! </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7/3/2019 10:13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57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7/3/2019 10:13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5809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Now I've mentioned DevOps a lot, but what exactly is DevOps. I bet if I ask 10 people in this room what DevOps is, we will get 10 different responses. And I'm not saying anyone </a:t>
            </a:r>
            <a:r>
              <a:rPr lang="en-US" sz="882" b="0" i="0" kern="1200" err="1">
                <a:solidFill>
                  <a:schemeClr val="tx1"/>
                </a:solidFill>
                <a:effectLst/>
                <a:latin typeface="Segoe UI Light" pitchFamily="34" charset="0"/>
                <a:ea typeface="+mn-ea"/>
                <a:cs typeface="+mn-cs"/>
              </a:rPr>
              <a:t>elses</a:t>
            </a:r>
            <a:r>
              <a:rPr lang="en-US" sz="882" b="0" i="0" kern="1200">
                <a:solidFill>
                  <a:schemeClr val="tx1"/>
                </a:solidFill>
                <a:effectLst/>
                <a:latin typeface="Segoe UI Light" pitchFamily="34" charset="0"/>
                <a:ea typeface="+mn-ea"/>
                <a:cs typeface="+mn-cs"/>
              </a:rPr>
              <a:t> definition is wrong. But in order to frame this conversation we are having, let me give you Microsoft's </a:t>
            </a:r>
            <a:r>
              <a:rPr lang="en-US" sz="882" b="0" i="0" kern="1200" err="1">
                <a:solidFill>
                  <a:schemeClr val="tx1"/>
                </a:solidFill>
                <a:effectLst/>
                <a:latin typeface="Segoe UI Light" pitchFamily="34" charset="0"/>
                <a:ea typeface="+mn-ea"/>
                <a:cs typeface="+mn-cs"/>
              </a:rPr>
              <a:t>Definintion</a:t>
            </a:r>
            <a:r>
              <a:rPr lang="en-US" sz="882" b="0" i="0" kern="1200">
                <a:solidFill>
                  <a:schemeClr val="tx1"/>
                </a:solidFill>
                <a:effectLst/>
                <a:latin typeface="Segoe UI Light" pitchFamily="34" charset="0"/>
                <a:ea typeface="+mn-ea"/>
                <a:cs typeface="+mn-cs"/>
              </a:rPr>
              <a:t> of DevOps </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7/3/2019 10:13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2919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At Microsoft, DevOps is something very specific. </a:t>
            </a:r>
            <a:r>
              <a:rPr lang="en-US" sz="882" b="0" i="0" kern="1200" err="1">
                <a:solidFill>
                  <a:schemeClr val="tx1"/>
                </a:solidFill>
                <a:effectLst/>
                <a:latin typeface="Segoe UI Light" pitchFamily="34" charset="0"/>
                <a:ea typeface="+mn-ea"/>
                <a:cs typeface="+mn-cs"/>
              </a:rPr>
              <a:t>Devops</a:t>
            </a:r>
            <a:r>
              <a:rPr lang="en-US" sz="882" b="0" i="0" kern="1200">
                <a:solidFill>
                  <a:schemeClr val="tx1"/>
                </a:solidFill>
                <a:effectLst/>
                <a:latin typeface="Segoe UI Light" pitchFamily="34" charset="0"/>
                <a:ea typeface="+mn-ea"/>
                <a:cs typeface="+mn-cs"/>
              </a:rPr>
              <a:t> is the union of people, process and products to enable the </a:t>
            </a:r>
            <a:r>
              <a:rPr lang="en-US" sz="882" b="0" i="0" kern="1200" err="1">
                <a:solidFill>
                  <a:schemeClr val="tx1"/>
                </a:solidFill>
                <a:effectLst/>
                <a:latin typeface="Segoe UI Light" pitchFamily="34" charset="0"/>
                <a:ea typeface="+mn-ea"/>
                <a:cs typeface="+mn-cs"/>
              </a:rPr>
              <a:t>continous</a:t>
            </a:r>
            <a:r>
              <a:rPr lang="en-US" sz="882" b="0" i="0" kern="1200">
                <a:solidFill>
                  <a:schemeClr val="tx1"/>
                </a:solidFill>
                <a:effectLst/>
                <a:latin typeface="Segoe UI Light" pitchFamily="34" charset="0"/>
                <a:ea typeface="+mn-ea"/>
                <a:cs typeface="+mn-cs"/>
              </a:rPr>
              <a:t> delivery of value to our end users. Now notice I said that super carefully. I didn't say </a:t>
            </a:r>
            <a:r>
              <a:rPr lang="en-US" sz="882" b="0" i="0" kern="1200" err="1">
                <a:solidFill>
                  <a:schemeClr val="tx1"/>
                </a:solidFill>
                <a:effectLst/>
                <a:latin typeface="Segoe UI Light" pitchFamily="34" charset="0"/>
                <a:ea typeface="+mn-ea"/>
                <a:cs typeface="+mn-cs"/>
              </a:rPr>
              <a:t>continously</a:t>
            </a:r>
            <a:r>
              <a:rPr lang="en-US" sz="882" b="0" i="0" kern="1200">
                <a:solidFill>
                  <a:schemeClr val="tx1"/>
                </a:solidFill>
                <a:effectLst/>
                <a:latin typeface="Segoe UI Light" pitchFamily="34" charset="0"/>
                <a:ea typeface="+mn-ea"/>
                <a:cs typeface="+mn-cs"/>
              </a:rPr>
              <a:t> deliver code. Because what will that give us, just </a:t>
            </a:r>
            <a:r>
              <a:rPr lang="en-US" sz="882" b="0" i="0" kern="1200" err="1">
                <a:solidFill>
                  <a:schemeClr val="tx1"/>
                </a:solidFill>
                <a:effectLst/>
                <a:latin typeface="Segoe UI Light" pitchFamily="34" charset="0"/>
                <a:ea typeface="+mn-ea"/>
                <a:cs typeface="+mn-cs"/>
              </a:rPr>
              <a:t>piples</a:t>
            </a:r>
            <a:r>
              <a:rPr lang="en-US" sz="882" b="0" i="0" kern="1200">
                <a:solidFill>
                  <a:schemeClr val="tx1"/>
                </a:solidFill>
                <a:effectLst/>
                <a:latin typeface="Segoe UI Light" pitchFamily="34" charset="0"/>
                <a:ea typeface="+mn-ea"/>
                <a:cs typeface="+mn-cs"/>
              </a:rPr>
              <a:t> and piles of code that's no use to our end users. And notice, I didn't even say </a:t>
            </a:r>
            <a:r>
              <a:rPr lang="en-US" sz="882" b="0" i="0" kern="1200" err="1">
                <a:solidFill>
                  <a:schemeClr val="tx1"/>
                </a:solidFill>
                <a:effectLst/>
                <a:latin typeface="Segoe UI Light" pitchFamily="34" charset="0"/>
                <a:ea typeface="+mn-ea"/>
                <a:cs typeface="+mn-cs"/>
              </a:rPr>
              <a:t>continously</a:t>
            </a:r>
            <a:r>
              <a:rPr lang="en-US" sz="882" b="0" i="0" kern="1200">
                <a:solidFill>
                  <a:schemeClr val="tx1"/>
                </a:solidFill>
                <a:effectLst/>
                <a:latin typeface="Segoe UI Light" pitchFamily="34" charset="0"/>
                <a:ea typeface="+mn-ea"/>
                <a:cs typeface="+mn-cs"/>
              </a:rPr>
              <a:t> deliver features. Because we could be delivering feature after feature, but if we are not delivering value, we are just wasting time! </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7/3/2019 10:13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151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Now why is this important? Why do should we care about DevOps. The speed of business today is SO fast, that we must adopt DevOps best practices just to keep up. If we don't, our competitors either have or they will adopt DevOps best practices. And whey they do, they WILL out innovate us and they WILL render us obsolete. And no one wants to be rendered obsolete. </a:t>
            </a:r>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790D233-F26C-49EB-8514-A6618CB65AD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128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This isn't just theory anymore. We now have the cold hard </a:t>
            </a:r>
            <a:r>
              <a:rPr lang="en-US" sz="882" b="0" i="0" kern="1200" err="1">
                <a:solidFill>
                  <a:schemeClr val="tx1"/>
                </a:solidFill>
                <a:effectLst/>
                <a:latin typeface="Segoe UI Light" pitchFamily="34" charset="0"/>
                <a:ea typeface="+mn-ea"/>
                <a:cs typeface="+mn-cs"/>
              </a:rPr>
              <a:t>imperical</a:t>
            </a:r>
            <a:r>
              <a:rPr lang="en-US" sz="882" b="0" i="0" kern="1200">
                <a:solidFill>
                  <a:schemeClr val="tx1"/>
                </a:solidFill>
                <a:effectLst/>
                <a:latin typeface="Segoe UI Light" pitchFamily="34" charset="0"/>
                <a:ea typeface="+mn-ea"/>
                <a:cs typeface="+mn-cs"/>
              </a:rPr>
              <a:t> facts that </a:t>
            </a:r>
            <a:r>
              <a:rPr lang="en-US" sz="882" b="0" i="0" kern="1200" err="1">
                <a:solidFill>
                  <a:schemeClr val="tx1"/>
                </a:solidFill>
                <a:effectLst/>
                <a:latin typeface="Segoe UI Light" pitchFamily="34" charset="0"/>
                <a:ea typeface="+mn-ea"/>
                <a:cs typeface="+mn-cs"/>
              </a:rPr>
              <a:t>cleary</a:t>
            </a:r>
            <a:r>
              <a:rPr lang="en-US" sz="882" b="0" i="0" kern="1200">
                <a:solidFill>
                  <a:schemeClr val="tx1"/>
                </a:solidFill>
                <a:effectLst/>
                <a:latin typeface="Segoe UI Light" pitchFamily="34" charset="0"/>
                <a:ea typeface="+mn-ea"/>
                <a:cs typeface="+mn-cs"/>
              </a:rPr>
              <a:t> demonstrate this. Adopting DevOps best practices means you are faster to market, you have lower failure rates. Much faster lead time for changes and much faster Mean time to recover. And what does all of this translate into? INCREASED REVENUE! </a:t>
            </a:r>
            <a:endParaRPr lang="en-US"/>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937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882" b="0" i="0" kern="1200">
                <a:solidFill>
                  <a:schemeClr val="tx1"/>
                </a:solidFill>
                <a:effectLst/>
                <a:latin typeface="Segoe UI Light" pitchFamily="34" charset="0"/>
                <a:ea typeface="+mn-ea"/>
                <a:cs typeface="+mn-cs"/>
              </a:rPr>
              <a:t>To implement DevOps successfully, you have to attack all three pillars when writing software. You must address the People, the Process and the Products </a:t>
            </a: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S4 Solution Specialist Sales Summit</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7/3/2019 10:13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353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For the people portion, that's the toughest change to make. This is a cultural shift that needs to take place in the organization. Where everybody from the top down all become </a:t>
            </a:r>
            <a:r>
              <a:rPr lang="en-US" sz="882" b="0" i="0" kern="1200" err="1">
                <a:solidFill>
                  <a:schemeClr val="tx1"/>
                </a:solidFill>
                <a:effectLst/>
                <a:latin typeface="Segoe UI Light" pitchFamily="34" charset="0"/>
                <a:ea typeface="+mn-ea"/>
                <a:cs typeface="+mn-cs"/>
              </a:rPr>
              <a:t>hyperfocused</a:t>
            </a:r>
            <a:r>
              <a:rPr lang="en-US" sz="882" b="0" i="0" kern="1200">
                <a:solidFill>
                  <a:schemeClr val="tx1"/>
                </a:solidFill>
                <a:effectLst/>
                <a:latin typeface="Segoe UI Light" pitchFamily="34" charset="0"/>
                <a:ea typeface="+mn-ea"/>
                <a:cs typeface="+mn-cs"/>
              </a:rPr>
              <a:t> on continuously delivering value. I don't want to hear, well, that's how we always do things from anyone. Everyone needs to focus on continuously delivering </a:t>
            </a:r>
            <a:r>
              <a:rPr lang="en-US" sz="882" b="0" i="0" kern="1200" err="1">
                <a:solidFill>
                  <a:schemeClr val="tx1"/>
                </a:solidFill>
                <a:effectLst/>
                <a:latin typeface="Segoe UI Light" pitchFamily="34" charset="0"/>
                <a:ea typeface="+mn-ea"/>
                <a:cs typeface="+mn-cs"/>
              </a:rPr>
              <a:t>vaue</a:t>
            </a:r>
            <a:r>
              <a:rPr lang="en-US" sz="882" b="0" i="0" kern="1200">
                <a:solidFill>
                  <a:schemeClr val="tx1"/>
                </a:solidFill>
                <a:effectLst/>
                <a:latin typeface="Segoe UI Light" pitchFamily="34" charset="0"/>
                <a:ea typeface="+mn-ea"/>
                <a:cs typeface="+mn-cs"/>
              </a:rPr>
              <a:t>. </a:t>
            </a:r>
            <a:endParaRPr lang="en-US"/>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20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kern="1200">
                <a:solidFill>
                  <a:schemeClr val="tx1"/>
                </a:solidFill>
                <a:effectLst/>
                <a:latin typeface="Segoe UI Light" pitchFamily="34" charset="0"/>
                <a:ea typeface="+mn-ea"/>
                <a:cs typeface="+mn-cs"/>
              </a:rPr>
              <a:t>For the process, we need to have a process that will let us </a:t>
            </a:r>
            <a:r>
              <a:rPr lang="en-US" sz="882" b="0" i="0" kern="1200" err="1">
                <a:solidFill>
                  <a:schemeClr val="tx1"/>
                </a:solidFill>
                <a:effectLst/>
                <a:latin typeface="Segoe UI Light" pitchFamily="34" charset="0"/>
                <a:ea typeface="+mn-ea"/>
                <a:cs typeface="+mn-cs"/>
              </a:rPr>
              <a:t>interate</a:t>
            </a:r>
            <a:r>
              <a:rPr lang="en-US" sz="882" b="0" i="0" kern="1200">
                <a:solidFill>
                  <a:schemeClr val="tx1"/>
                </a:solidFill>
                <a:effectLst/>
                <a:latin typeface="Segoe UI Light" pitchFamily="34" charset="0"/>
                <a:ea typeface="+mn-ea"/>
                <a:cs typeface="+mn-cs"/>
              </a:rPr>
              <a:t> fast enough, yet still deliver code of high enough quality. So what does that mean? I need to be able to plan my sprints, and I need to be able to check my code in and out while tracking against the work I'm doing. And as I'm checking code in and out? Builds need to kick off. Automated Tests need to be run. Security scans need to happen. And if the build are good, an automated system needs to pick up my bits and deploy them into my Dev, QA, UAT all the way out in to production. And why does this need to be automated? Potentially, this can happen many times a day! So we need to make sure the process is consistent and repeatable. Every single time like clock work. And once the code reaches production, it doesn't end there. We still need to be able to monitor our code in production. We need to know things like, is my app up or down, is my app performing well, and what are users really doing in my app? Because answers to those questions let me know if I'm delivering </a:t>
            </a:r>
            <a:r>
              <a:rPr lang="en-US" sz="882" b="0" i="0" kern="1200" err="1">
                <a:solidFill>
                  <a:schemeClr val="tx1"/>
                </a:solidFill>
                <a:effectLst/>
                <a:latin typeface="Segoe UI Light" pitchFamily="34" charset="0"/>
                <a:ea typeface="+mn-ea"/>
                <a:cs typeface="+mn-cs"/>
              </a:rPr>
              <a:t>vaue</a:t>
            </a:r>
            <a:r>
              <a:rPr lang="en-US" sz="882" b="0" i="0" kern="1200">
                <a:solidFill>
                  <a:schemeClr val="tx1"/>
                </a:solidFill>
                <a:effectLst/>
                <a:latin typeface="Segoe UI Light" pitchFamily="34" charset="0"/>
                <a:ea typeface="+mn-ea"/>
                <a:cs typeface="+mn-cs"/>
              </a:rPr>
              <a:t> to my end users. And if I am, we can double down on those types of activities in the next sprint. And if we aren't, then we can quickly reprioritize our backlog and course correct.</a:t>
            </a:r>
            <a:endParaRPr lang="en-US"/>
          </a:p>
        </p:txBody>
      </p:sp>
      <p:sp>
        <p:nvSpPr>
          <p:cNvPr id="4" name="Header Placeholder 3"/>
          <p:cNvSpPr>
            <a:spLocks noGrp="1"/>
          </p:cNvSpPr>
          <p:nvPr>
            <p:ph type="hdr" sz="quarter" idx="10"/>
          </p:nvPr>
        </p:nvSpPr>
        <p:spPr/>
        <p:txBody>
          <a:bodyPr/>
          <a:lstStyle/>
          <a:p>
            <a:pPr marL="0" marR="0" lvl="0" indent="0" algn="l" defTabSz="93246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8327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468"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68" rtl="0" eaLnBrk="1" fontAlgn="auto" latinLnBrk="0" hangingPunct="1">
                <a:lnSpc>
                  <a:spcPct val="100000"/>
                </a:lnSpc>
                <a:spcBef>
                  <a:spcPts val="0"/>
                </a:spcBef>
                <a:spcAft>
                  <a:spcPts val="0"/>
                </a:spcAft>
                <a:buClrTx/>
                <a:buSzTx/>
                <a:buFontTx/>
                <a:buNone/>
                <a:tabLst/>
                <a:defRPr/>
              </a:pPr>
              <a:t>7/3/2019 10:13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46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46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584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a:solidFill>
                  <a:schemeClr val="tx1"/>
                </a:solidFill>
                <a:effectLst/>
                <a:latin typeface="Segoe UI Light" pitchFamily="34" charset="0"/>
                <a:ea typeface="+mn-ea"/>
                <a:cs typeface="+mn-cs"/>
              </a:rPr>
              <a:t>Now all of this requires the right products and tools to help enable all of this. So we need tools that will let us track our work throughout our sprint. We need source control systems that can </a:t>
            </a:r>
            <a:r>
              <a:rPr lang="en-US" sz="882" b="0" i="0" kern="1200" err="1">
                <a:solidFill>
                  <a:schemeClr val="tx1"/>
                </a:solidFill>
                <a:effectLst/>
                <a:latin typeface="Segoe UI Light" pitchFamily="34" charset="0"/>
                <a:ea typeface="+mn-ea"/>
                <a:cs typeface="+mn-cs"/>
              </a:rPr>
              <a:t>corrolate</a:t>
            </a:r>
            <a:r>
              <a:rPr lang="en-US" sz="882" b="0" i="0" kern="1200">
                <a:solidFill>
                  <a:schemeClr val="tx1"/>
                </a:solidFill>
                <a:effectLst/>
                <a:latin typeface="Segoe UI Light" pitchFamily="34" charset="0"/>
                <a:ea typeface="+mn-ea"/>
                <a:cs typeface="+mn-cs"/>
              </a:rPr>
              <a:t> our work to our </a:t>
            </a:r>
            <a:r>
              <a:rPr lang="en-US" sz="882" b="0" i="0" kern="1200" err="1">
                <a:solidFill>
                  <a:schemeClr val="tx1"/>
                </a:solidFill>
                <a:effectLst/>
                <a:latin typeface="Segoe UI Light" pitchFamily="34" charset="0"/>
                <a:ea typeface="+mn-ea"/>
                <a:cs typeface="+mn-cs"/>
              </a:rPr>
              <a:t>checkins</a:t>
            </a:r>
            <a:r>
              <a:rPr lang="en-US" sz="882" b="0" i="0" kern="1200">
                <a:solidFill>
                  <a:schemeClr val="tx1"/>
                </a:solidFill>
                <a:effectLst/>
                <a:latin typeface="Segoe UI Light" pitchFamily="34" charset="0"/>
                <a:ea typeface="+mn-ea"/>
                <a:cs typeface="+mn-cs"/>
              </a:rPr>
              <a:t>. We need automated build and release systems that can build on </a:t>
            </a:r>
            <a:r>
              <a:rPr lang="en-US" sz="882" b="0" i="0" kern="1200" err="1">
                <a:solidFill>
                  <a:schemeClr val="tx1"/>
                </a:solidFill>
                <a:effectLst/>
                <a:latin typeface="Segoe UI Light" pitchFamily="34" charset="0"/>
                <a:ea typeface="+mn-ea"/>
                <a:cs typeface="+mn-cs"/>
              </a:rPr>
              <a:t>everycheckin</a:t>
            </a:r>
            <a:r>
              <a:rPr lang="en-US" sz="882" b="0" i="0" kern="1200">
                <a:solidFill>
                  <a:schemeClr val="tx1"/>
                </a:solidFill>
                <a:effectLst/>
                <a:latin typeface="Segoe UI Light" pitchFamily="34" charset="0"/>
                <a:ea typeface="+mn-ea"/>
                <a:cs typeface="+mn-cs"/>
              </a:rPr>
              <a:t>, run all of our unit tests and automate deployment all the way to production. And we need systems in place to monitor our app in production. </a:t>
            </a:r>
          </a:p>
          <a:p>
            <a:pPr marL="171450" indent="-171450">
              <a:buFont typeface="Arial" panose="020B0604020202020204" pitchFamily="34" charset="0"/>
              <a:buChar char="•"/>
            </a:pPr>
            <a:r>
              <a:rPr lang="en-US" sz="882" b="0" i="0" kern="1200">
                <a:solidFill>
                  <a:schemeClr val="tx1"/>
                </a:solidFill>
                <a:effectLst/>
                <a:latin typeface="Segoe UI Light" pitchFamily="34" charset="0"/>
                <a:ea typeface="+mn-ea"/>
                <a:cs typeface="+mn-cs"/>
              </a:rPr>
              <a:t>Out there in the world, there are all sorts of tools that do these things. And Azure is an open system, which means you can keep using all of the DevOps tools you are most familiar with. </a:t>
            </a:r>
          </a:p>
          <a:p>
            <a:pPr marL="171450" indent="-171450">
              <a:buFont typeface="Arial" panose="020B0604020202020204" pitchFamily="34" charset="0"/>
              <a:buChar char="•"/>
            </a:pPr>
            <a:r>
              <a:rPr lang="en-US" sz="882" b="0" i="0" kern="1200">
                <a:solidFill>
                  <a:schemeClr val="tx1"/>
                </a:solidFill>
                <a:effectLst/>
                <a:latin typeface="Segoe UI Light" pitchFamily="34" charset="0"/>
                <a:ea typeface="+mn-ea"/>
                <a:cs typeface="+mn-cs"/>
              </a:rPr>
              <a:t>However, you can replace ALL of them with just one product. Azure DevOps </a:t>
            </a:r>
            <a:endParaRPr lang="en-US" sz="120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7/3/2019 10:13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55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1A85-091C-49E1-B5AA-0D9B7EC55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FBF81-CC5E-42DD-8625-7D9FA537FC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DC29C-79F9-4925-BF0A-5C3C0ED8567D}"/>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0BC54D0B-1565-4D59-85CD-74A5F1D30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9DBFE-E302-4C00-AAE5-9E7096DB3561}"/>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25924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A6D6-0262-41B2-ADBB-52CF4DFC45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5565C-139B-4AF5-B2B0-99A07270A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31911-79AE-4887-AF45-E620C7C27FA7}"/>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F1671058-D824-4037-97D2-6207748E1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200D6-AFBD-49A5-98D7-9AFADF197698}"/>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202087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19B1F-D8CF-437C-82ED-C72375777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EBD6E-8B54-490E-847A-BFE7AFAADA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38F07-1BF6-4167-85D9-118B926452BC}"/>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9B413D1C-66EE-42E7-882D-304BF3142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A0073-C998-4F8E-9068-90BE9E8BCEE0}"/>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39685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360002" y="3231856"/>
            <a:ext cx="6564802" cy="1653640"/>
          </a:xfrm>
          <a:noFill/>
        </p:spPr>
        <p:txBody>
          <a:bodyPr lIns="0" tIns="0" rIns="0" bIns="182880" anchor="b" anchorCtr="0"/>
          <a:lstStyle>
            <a:lvl1pPr defTabSz="914367">
              <a:defRPr sz="4902" strike="noStrike" spc="-49" baseline="0">
                <a:solidFill>
                  <a:schemeClr val="bg1"/>
                </a:solidFill>
              </a:defRPr>
            </a:lvl1pPr>
          </a:lstStyle>
          <a:p>
            <a:pPr defTabSz="914367"/>
            <a:r>
              <a:rPr lang="en-US" sz="4902" spc="-49" dirty="0">
                <a:solidFill>
                  <a:srgbClr val="FFFFFF"/>
                </a:solidFill>
                <a:latin typeface="+mj-lt"/>
              </a:rPr>
              <a:t>Microsoft Azure Training Day: </a:t>
            </a:r>
            <a:br>
              <a:rPr lang="en-US" sz="4902" spc="-49" dirty="0">
                <a:solidFill>
                  <a:srgbClr val="0078D3"/>
                </a:solidFill>
                <a:latin typeface="+mj-lt"/>
              </a:rPr>
            </a:br>
            <a:r>
              <a:rPr lang="en-US" sz="4902" spc="-49" dirty="0">
                <a:solidFill>
                  <a:srgbClr val="50E6FF"/>
                </a:solidFill>
                <a:latin typeface="+mj-lt"/>
              </a:rPr>
              <a:t>Migrating Applications to the Cloud</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391310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41386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lumMod val="50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2532448"/>
            <a:ext cx="9630389" cy="1793104"/>
          </a:xfrm>
          <a:noFill/>
        </p:spPr>
        <p:txBody>
          <a:bodyPr lIns="0" tIns="0" rIns="0" bIns="182880" anchor="b" anchorCtr="0"/>
          <a:lstStyle>
            <a:lvl1pPr>
              <a:defRPr sz="4705" strike="noStrike" spc="-49" baseline="0">
                <a:solidFill>
                  <a:schemeClr val="bg1"/>
                </a:solidFill>
              </a:defRPr>
            </a:lvl1pPr>
          </a:lstStyle>
          <a:p>
            <a:r>
              <a:rPr lang="en-US" dirty="0"/>
              <a:t>Microsoft Azure Discovery Day </a:t>
            </a:r>
            <a:br>
              <a:rPr lang="en-US" dirty="0"/>
            </a:br>
            <a:r>
              <a:rPr lang="en-US" dirty="0"/>
              <a:t>Presentation title goes here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8" name="Text Placeholder 10">
            <a:extLst>
              <a:ext uri="{FF2B5EF4-FFF2-40B4-BE49-F238E27FC236}">
                <a16:creationId xmlns:a16="http://schemas.microsoft.com/office/drawing/2014/main" id="{5E9C4516-26FA-2F40-A2E5-1BD96936FD8E}"/>
              </a:ext>
            </a:extLst>
          </p:cNvPr>
          <p:cNvSpPr>
            <a:spLocks noGrp="1"/>
          </p:cNvSpPr>
          <p:nvPr>
            <p:ph type="body" sz="quarter" idx="16" hasCustomPrompt="1"/>
          </p:nvPr>
        </p:nvSpPr>
        <p:spPr>
          <a:xfrm>
            <a:off x="464841" y="5669516"/>
            <a:ext cx="9609045" cy="724246"/>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Speaker name</a:t>
            </a:r>
          </a:p>
          <a:p>
            <a:pPr lvl="1"/>
            <a:r>
              <a:rPr lang="en-US" dirty="0"/>
              <a:t>Date</a:t>
            </a:r>
          </a:p>
        </p:txBody>
      </p:sp>
    </p:spTree>
    <p:extLst>
      <p:ext uri="{BB962C8B-B14F-4D97-AF65-F5344CB8AC3E}">
        <p14:creationId xmlns:p14="http://schemas.microsoft.com/office/powerpoint/2010/main" val="1618938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53D5DA43-102E-C340-B5A3-2171E6C9419E}"/>
              </a:ext>
            </a:extLst>
          </p:cNvPr>
          <p:cNvSpPr txBox="1"/>
          <p:nvPr userDrawn="1"/>
        </p:nvSpPr>
        <p:spPr>
          <a:xfrm>
            <a:off x="9528826" y="6495393"/>
            <a:ext cx="2486258" cy="246221"/>
          </a:xfrm>
          <a:prstGeom prst="rect">
            <a:avLst/>
          </a:prstGeom>
          <a:noFill/>
        </p:spPr>
        <p:txBody>
          <a:bodyPr wrap="none" lIns="0" tIns="0" rIns="0" bIns="0" rtlCol="0">
            <a:spAutoFit/>
          </a:bodyPr>
          <a:lstStyle/>
          <a:p>
            <a:pPr algn="r"/>
            <a:r>
              <a:rPr lang="en-US" sz="1600">
                <a:solidFill>
                  <a:schemeClr val="tx1">
                    <a:lumMod val="50000"/>
                    <a:lumOff val="50000"/>
                  </a:schemeClr>
                </a:solidFill>
              </a:rPr>
              <a:t>#</a:t>
            </a:r>
            <a:r>
              <a:rPr lang="en-US" sz="1600" err="1">
                <a:solidFill>
                  <a:schemeClr val="tx1">
                    <a:lumMod val="50000"/>
                    <a:lumOff val="50000"/>
                  </a:schemeClr>
                </a:solidFill>
              </a:rPr>
              <a:t>msIgniteTour</a:t>
            </a:r>
            <a:r>
              <a:rPr lang="en-US" sz="1600">
                <a:solidFill>
                  <a:schemeClr val="tx1">
                    <a:lumMod val="50000"/>
                    <a:lumOff val="50000"/>
                  </a:schemeClr>
                </a:solidFill>
              </a:rPr>
              <a:t> | @</a:t>
            </a:r>
            <a:r>
              <a:rPr lang="en-US" sz="1600" err="1">
                <a:solidFill>
                  <a:schemeClr val="tx1">
                    <a:lumMod val="50000"/>
                    <a:lumOff val="50000"/>
                  </a:schemeClr>
                </a:solidFill>
              </a:rPr>
              <a:t>damovisa</a:t>
            </a:r>
            <a:endParaRPr lang="en-US" sz="1600">
              <a:solidFill>
                <a:schemeClr val="tx1">
                  <a:lumMod val="50000"/>
                  <a:lumOff val="50000"/>
                </a:schemeClr>
              </a:solidFill>
            </a:endParaRPr>
          </a:p>
        </p:txBody>
      </p:sp>
    </p:spTree>
    <p:extLst>
      <p:ext uri="{BB962C8B-B14F-4D97-AF65-F5344CB8AC3E}">
        <p14:creationId xmlns:p14="http://schemas.microsoft.com/office/powerpoint/2010/main" val="3690804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Only_No_Twit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131581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20432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val="0"/>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047352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231067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DC29-8BC0-4ED4-A5F9-9318C2489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BC39C-20F1-429C-B139-11B2DE039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80B0B-B294-4C26-9519-3A54EBB96D3D}"/>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5B3A798B-C0E2-4037-AC50-79ABAF773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AF4FE-8D4E-4BC0-9A8E-FA1D4FF177FE}"/>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243542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2860-A295-4213-958A-2B4C6D885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0650F-F27B-40AF-99EC-6CB75AAA0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5FAF3-B826-4675-B41B-AA92CD39E811}"/>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E162AB59-CECA-4F0F-AD52-7B6BA5AA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EC0D9-45E0-4AA8-8AA5-8EEB0E90170F}"/>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326040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8494-A7DD-42B9-8A4D-7845EA247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61373-9CF7-470F-9A86-DAC8E5C10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03BDC-AD64-4529-8B8C-6518713DA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C36A8-3F2F-483B-BCBC-22F93D414540}"/>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6" name="Footer Placeholder 5">
            <a:extLst>
              <a:ext uri="{FF2B5EF4-FFF2-40B4-BE49-F238E27FC236}">
                <a16:creationId xmlns:a16="http://schemas.microsoft.com/office/drawing/2014/main" id="{FB0DDB98-BEC3-40A8-9C38-7E39B6198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C8454-569A-4A21-867A-4F46DD0ECBE2}"/>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29986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6314-A9FB-4231-8448-D978A7F497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B8CE5D-44F4-4E74-9BD5-FB86A1E36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F7F19-825A-42EB-906D-2F5EE11EE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20F919-83CF-409B-AE0F-A875C615C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63A1D-79AC-4A8C-8228-9CC93A75C7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667468-934D-4A7E-9A50-27EEE9D68489}"/>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8" name="Footer Placeholder 7">
            <a:extLst>
              <a:ext uri="{FF2B5EF4-FFF2-40B4-BE49-F238E27FC236}">
                <a16:creationId xmlns:a16="http://schemas.microsoft.com/office/drawing/2014/main" id="{B6459BEE-FD76-4C40-B930-C7F22E687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0E114A-2781-4181-926A-D12792CFF43A}"/>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170960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C731-32EB-4C94-8043-19C32270EF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FEC4C-BFF8-40A8-BFAB-915F99A9800E}"/>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4" name="Footer Placeholder 3">
            <a:extLst>
              <a:ext uri="{FF2B5EF4-FFF2-40B4-BE49-F238E27FC236}">
                <a16:creationId xmlns:a16="http://schemas.microsoft.com/office/drawing/2014/main" id="{5566504A-AF87-432D-BAB5-E716BFDA5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192491-3631-45C6-BBA8-8691E8313F55}"/>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118987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CC9A1-6ACB-4193-9C5F-FC199615DD54}"/>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3" name="Footer Placeholder 2">
            <a:extLst>
              <a:ext uri="{FF2B5EF4-FFF2-40B4-BE49-F238E27FC236}">
                <a16:creationId xmlns:a16="http://schemas.microsoft.com/office/drawing/2014/main" id="{090015F1-F15F-4B0C-99B4-7152F66A98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265A2B-8D35-460F-8899-1DD756553AE6}"/>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356007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1AB8-FBA0-495F-8E9C-FA4036774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76E9F5-CEC5-4965-876F-5BDA43924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5C79A9-99DC-479D-A306-92A8BB8BD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7DDC9-E9A2-4042-B83D-0881709B102D}"/>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6" name="Footer Placeholder 5">
            <a:extLst>
              <a:ext uri="{FF2B5EF4-FFF2-40B4-BE49-F238E27FC236}">
                <a16:creationId xmlns:a16="http://schemas.microsoft.com/office/drawing/2014/main" id="{8C795C12-AE0F-415E-BF02-2FF06E88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A0619-4AC5-45BF-951E-F03C0F48C012}"/>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300712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B551-7F12-4DC4-AE4E-1EA50635E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1B2F9-3E4C-4B10-9D29-4AF729645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F15D7-DF5E-4A21-9B82-A23FF2A3A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16C7A-B7F8-4C46-A419-956D1DC7B72D}"/>
              </a:ext>
            </a:extLst>
          </p:cNvPr>
          <p:cNvSpPr>
            <a:spLocks noGrp="1"/>
          </p:cNvSpPr>
          <p:nvPr>
            <p:ph type="dt" sz="half" idx="10"/>
          </p:nvPr>
        </p:nvSpPr>
        <p:spPr/>
        <p:txBody>
          <a:bodyPr/>
          <a:lstStyle/>
          <a:p>
            <a:fld id="{A076941A-890E-4A5B-8B23-B471183C2BB0}" type="datetimeFigureOut">
              <a:rPr lang="en-US" smtClean="0"/>
              <a:t>7/3/2019</a:t>
            </a:fld>
            <a:endParaRPr lang="en-US"/>
          </a:p>
        </p:txBody>
      </p:sp>
      <p:sp>
        <p:nvSpPr>
          <p:cNvPr id="6" name="Footer Placeholder 5">
            <a:extLst>
              <a:ext uri="{FF2B5EF4-FFF2-40B4-BE49-F238E27FC236}">
                <a16:creationId xmlns:a16="http://schemas.microsoft.com/office/drawing/2014/main" id="{28D62E85-7E34-4A0F-AE32-DE9E4C93F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997CF-1913-4EDF-9B42-09ECF5FED54F}"/>
              </a:ext>
            </a:extLst>
          </p:cNvPr>
          <p:cNvSpPr>
            <a:spLocks noGrp="1"/>
          </p:cNvSpPr>
          <p:nvPr>
            <p:ph type="sldNum" sz="quarter" idx="12"/>
          </p:nvPr>
        </p:nvSpPr>
        <p:spPr/>
        <p:txBody>
          <a:bodyPr/>
          <a:lstStyle/>
          <a:p>
            <a:fld id="{04D6707D-6039-4C06-AD7F-CCF59237D28C}" type="slidenum">
              <a:rPr lang="en-US" smtClean="0"/>
              <a:t>‹#›</a:t>
            </a:fld>
            <a:endParaRPr lang="en-US"/>
          </a:p>
        </p:txBody>
      </p:sp>
    </p:spTree>
    <p:extLst>
      <p:ext uri="{BB962C8B-B14F-4D97-AF65-F5344CB8AC3E}">
        <p14:creationId xmlns:p14="http://schemas.microsoft.com/office/powerpoint/2010/main" val="221442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2D082-4133-4445-B124-5D3C861D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A58AC-9759-4202-8DC6-F020B1591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FB605-64EB-4537-881A-C7311F24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6941A-890E-4A5B-8B23-B471183C2BB0}" type="datetimeFigureOut">
              <a:rPr lang="en-US" smtClean="0"/>
              <a:t>7/3/2019</a:t>
            </a:fld>
            <a:endParaRPr lang="en-US"/>
          </a:p>
        </p:txBody>
      </p:sp>
      <p:sp>
        <p:nvSpPr>
          <p:cNvPr id="5" name="Footer Placeholder 4">
            <a:extLst>
              <a:ext uri="{FF2B5EF4-FFF2-40B4-BE49-F238E27FC236}">
                <a16:creationId xmlns:a16="http://schemas.microsoft.com/office/drawing/2014/main" id="{1B8A277E-1EB9-4F08-9B7F-99044793A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A3844-5A56-4AA0-AF6C-FAC78151D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6707D-6039-4C06-AD7F-CCF59237D28C}" type="slidenum">
              <a:rPr lang="en-US" smtClean="0"/>
              <a:t>‹#›</a:t>
            </a:fld>
            <a:endParaRPr lang="en-US"/>
          </a:p>
        </p:txBody>
      </p:sp>
    </p:spTree>
    <p:extLst>
      <p:ext uri="{BB962C8B-B14F-4D97-AF65-F5344CB8AC3E}">
        <p14:creationId xmlns:p14="http://schemas.microsoft.com/office/powerpoint/2010/main" val="119695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jpg"/><Relationship Id="rId3" Type="http://schemas.openxmlformats.org/officeDocument/2006/relationships/image" Target="../media/image18.png"/><Relationship Id="rId21" Type="http://schemas.openxmlformats.org/officeDocument/2006/relationships/image" Target="../media/image35.png"/><Relationship Id="rId34" Type="http://schemas.openxmlformats.org/officeDocument/2006/relationships/image" Target="../media/image48.png"/><Relationship Id="rId7" Type="http://schemas.openxmlformats.org/officeDocument/2006/relationships/image" Target="../media/image22.png"/><Relationship Id="rId12" Type="http://schemas.openxmlformats.org/officeDocument/2006/relationships/image" Target="../media/image26.jpg"/><Relationship Id="rId17" Type="http://schemas.openxmlformats.org/officeDocument/2006/relationships/image" Target="../media/image31.jp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9.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jpg"/><Relationship Id="rId5" Type="http://schemas.openxmlformats.org/officeDocument/2006/relationships/image" Target="../media/image20.png"/><Relationship Id="rId15" Type="http://schemas.openxmlformats.org/officeDocument/2006/relationships/image" Target="../media/image29.jp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jp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jpg"/><Relationship Id="rId30"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nam06.safelinks.protection.outlook.com/?url=https%3A%2F%2Ftechcommunity.microsoft.com%2Ft5%2FMicrosoft-Ignite-The-Tour%2FMoving-your-database-to-Azure%2Fm-p%2F284149&amp;data=02%7C01%7Cv-judes%40microsoft.com%7C8a28c85444ae4915bf3f08d6ea3650dc%7C72f988bf86f141af91ab2d7cd011db47%7C1%7C0%7C636953916343802566&amp;sdata=bOc0qKiZNNwNDfrnhmrK8ytI3aatk6BVZy504kiW3jQ%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nam06.safelinks.protection.outlook.com/?url=https%3A%2F%2Fgithub.com%2Fmicrosoft%2FIgniteTheTour%2Ftree%2Fmaster%2FDEV%2520-%2520Building%2520your%2520Applications%2520for%2520the%2520Cloud%2FDEV20&amp;data=02%7C01%7Cv-judes%40microsoft.com%7C8a28c85444ae4915bf3f08d6ea3650dc%7C72f988bf86f141af91ab2d7cd011db47%7C1%7C0%7C636953916343812567&amp;sdata=XimzU6qEWioO4yZoGn6wuf171Zf%2FtCHdRfTWXSe4Wsc%3D&amp;reserve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bit.ly/WhatIs-DevOp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85026" y="2266566"/>
            <a:ext cx="6448035" cy="2649025"/>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Microsoft Azure Training Day: </a:t>
            </a:r>
            <a:br>
              <a:rPr lang="en-US" sz="4902" spc="-49" dirty="0">
                <a:solidFill>
                  <a:srgbClr val="0078D3"/>
                </a:solidFill>
                <a:latin typeface="Segoe UI Semibold"/>
              </a:rPr>
            </a:br>
            <a:r>
              <a:rPr lang="en-US" sz="4902" spc="-49" dirty="0">
                <a:solidFill>
                  <a:srgbClr val="50E6FF"/>
                </a:solidFill>
                <a:latin typeface="Segoe UI Semibold"/>
              </a:rPr>
              <a:t>Migrating Applications to the Cloud</a:t>
            </a: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923" y="2657462"/>
            <a:ext cx="1683060" cy="1521565"/>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668" y="2677614"/>
            <a:ext cx="1736628" cy="1577197"/>
          </a:xfrm>
          <a:prstGeom prst="rect">
            <a:avLst/>
          </a:prstGeom>
        </p:spPr>
      </p:pic>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9350" y="3605455"/>
            <a:ext cx="243707" cy="200537"/>
          </a:xfrm>
          <a:prstGeom prst="rect">
            <a:avLst/>
          </a:prstGeom>
        </p:spPr>
      </p:pic>
      <p:pic>
        <p:nvPicPr>
          <p:cNvPr id="42" name="Picture 4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69479" y="1379456"/>
            <a:ext cx="4360739" cy="4360908"/>
          </a:xfrm>
          <a:prstGeom prst="rect">
            <a:avLst/>
          </a:prstGeom>
        </p:spPr>
      </p:pic>
      <p:sp>
        <p:nvSpPr>
          <p:cNvPr id="27" name="TextBox 26"/>
          <p:cNvSpPr txBox="1"/>
          <p:nvPr/>
        </p:nvSpPr>
        <p:spPr>
          <a:xfrm>
            <a:off x="2099539" y="1573278"/>
            <a:ext cx="808722" cy="461472"/>
          </a:xfrm>
          <a:prstGeom prst="rect">
            <a:avLst/>
          </a:prstGeom>
          <a:noFill/>
        </p:spPr>
        <p:txBody>
          <a:bodyPr wrap="square" rtlCol="0">
            <a:spAutoFit/>
          </a:bodyPr>
          <a:lstStyle/>
          <a:p>
            <a:pPr defTabSz="914004">
              <a:defRPr/>
            </a:pPr>
            <a:r>
              <a:rPr lang="en-US" sz="2352" kern="0">
                <a:solidFill>
                  <a:srgbClr val="404040">
                    <a:lumMod val="60000"/>
                    <a:lumOff val="40000"/>
                  </a:srgbClr>
                </a:solidFill>
                <a:latin typeface="Segoe UI Light"/>
                <a:cs typeface="Arial" pitchFamily="34" charset="0"/>
              </a:rPr>
              <a:t>Plan</a:t>
            </a:r>
          </a:p>
        </p:txBody>
      </p:sp>
      <p:sp>
        <p:nvSpPr>
          <p:cNvPr id="28" name="TextBox 27"/>
          <p:cNvSpPr txBox="1"/>
          <p:nvPr/>
        </p:nvSpPr>
        <p:spPr>
          <a:xfrm>
            <a:off x="1587507" y="1316913"/>
            <a:ext cx="598156" cy="984425"/>
          </a:xfrm>
          <a:prstGeom prst="rect">
            <a:avLst/>
          </a:prstGeom>
          <a:noFill/>
        </p:spPr>
        <p:txBody>
          <a:bodyPr wrap="none" rtlCol="0">
            <a:spAutoFit/>
          </a:bodyPr>
          <a:lstStyle/>
          <a:p>
            <a:pPr defTabSz="914004">
              <a:defRPr/>
            </a:pPr>
            <a:r>
              <a:rPr lang="en-US" sz="5684">
                <a:solidFill>
                  <a:srgbClr val="505050"/>
                </a:solidFill>
                <a:latin typeface="Arial" pitchFamily="34" charset="0"/>
                <a:cs typeface="Arial" pitchFamily="34" charset="0"/>
              </a:rPr>
              <a:t>1</a:t>
            </a:r>
          </a:p>
        </p:txBody>
      </p:sp>
      <p:sp>
        <p:nvSpPr>
          <p:cNvPr id="30" name="TextBox 29"/>
          <p:cNvSpPr txBox="1"/>
          <p:nvPr/>
        </p:nvSpPr>
        <p:spPr>
          <a:xfrm>
            <a:off x="8749740" y="1481446"/>
            <a:ext cx="2325507" cy="461472"/>
          </a:xfrm>
          <a:prstGeom prst="rect">
            <a:avLst/>
          </a:prstGeom>
          <a:noFill/>
        </p:spPr>
        <p:txBody>
          <a:bodyPr wrap="square" rtlCol="0">
            <a:spAutoFit/>
          </a:bodyPr>
          <a:lstStyle/>
          <a:p>
            <a:pPr defTabSz="914004">
              <a:defRPr/>
            </a:pPr>
            <a:r>
              <a:rPr lang="en-US" sz="2352" kern="0">
                <a:solidFill>
                  <a:srgbClr val="505050">
                    <a:lumMod val="75000"/>
                    <a:lumOff val="25000"/>
                  </a:srgbClr>
                </a:solidFill>
                <a:latin typeface="Segoe UI Light"/>
                <a:cs typeface="Arial" pitchFamily="34" charset="0"/>
              </a:rPr>
              <a:t>Monitor + Learn</a:t>
            </a:r>
          </a:p>
        </p:txBody>
      </p:sp>
      <p:sp>
        <p:nvSpPr>
          <p:cNvPr id="35" name="TextBox 34"/>
          <p:cNvSpPr txBox="1"/>
          <p:nvPr/>
        </p:nvSpPr>
        <p:spPr>
          <a:xfrm>
            <a:off x="8890550" y="5409469"/>
            <a:ext cx="1186226" cy="461472"/>
          </a:xfrm>
          <a:prstGeom prst="rect">
            <a:avLst/>
          </a:prstGeom>
          <a:noFill/>
        </p:spPr>
        <p:txBody>
          <a:bodyPr wrap="square" rtlCol="0">
            <a:spAutoFit/>
          </a:bodyPr>
          <a:lstStyle/>
          <a:p>
            <a:pPr defTabSz="914004">
              <a:defRPr/>
            </a:pPr>
            <a:r>
              <a:rPr lang="en-US" sz="2352" kern="0">
                <a:solidFill>
                  <a:srgbClr val="505050">
                    <a:lumMod val="75000"/>
                    <a:lumOff val="25000"/>
                  </a:srgbClr>
                </a:solidFill>
                <a:latin typeface="Segoe UI Light"/>
                <a:cs typeface="Arial" pitchFamily="34" charset="0"/>
              </a:rPr>
              <a:t>Release</a:t>
            </a:r>
          </a:p>
        </p:txBody>
      </p:sp>
      <p:sp>
        <p:nvSpPr>
          <p:cNvPr id="37" name="TextBox 36"/>
          <p:cNvSpPr txBox="1"/>
          <p:nvPr/>
        </p:nvSpPr>
        <p:spPr>
          <a:xfrm>
            <a:off x="2346815" y="5469789"/>
            <a:ext cx="2097557" cy="452464"/>
          </a:xfrm>
          <a:prstGeom prst="rect">
            <a:avLst/>
          </a:prstGeom>
          <a:noFill/>
        </p:spPr>
        <p:txBody>
          <a:bodyPr wrap="square" rtlCol="0">
            <a:spAutoFit/>
          </a:bodyPr>
          <a:lstStyle/>
          <a:p>
            <a:pPr defTabSz="914004">
              <a:defRPr/>
            </a:pPr>
            <a:r>
              <a:rPr lang="en-US" sz="2352" kern="0">
                <a:solidFill>
                  <a:srgbClr val="FFFFFF">
                    <a:lumMod val="50000"/>
                  </a:srgbClr>
                </a:solidFill>
                <a:latin typeface="Segoe UI Light"/>
                <a:cs typeface="Arial" pitchFamily="34" charset="0"/>
              </a:rPr>
              <a:t>Develop + Test</a:t>
            </a:r>
          </a:p>
        </p:txBody>
      </p:sp>
      <p:sp>
        <p:nvSpPr>
          <p:cNvPr id="38" name="TextBox 37"/>
          <p:cNvSpPr txBox="1"/>
          <p:nvPr/>
        </p:nvSpPr>
        <p:spPr>
          <a:xfrm>
            <a:off x="1764184" y="5213426"/>
            <a:ext cx="598156" cy="984425"/>
          </a:xfrm>
          <a:prstGeom prst="rect">
            <a:avLst/>
          </a:prstGeom>
          <a:noFill/>
        </p:spPr>
        <p:txBody>
          <a:bodyPr wrap="none" rtlCol="0">
            <a:spAutoFit/>
          </a:bodyPr>
          <a:lstStyle/>
          <a:p>
            <a:pPr defTabSz="914004">
              <a:defRPr/>
            </a:pPr>
            <a:r>
              <a:rPr lang="en-US" sz="5684">
                <a:solidFill>
                  <a:srgbClr val="505050"/>
                </a:solidFill>
                <a:latin typeface="Arial" pitchFamily="34" charset="0"/>
                <a:cs typeface="Arial" pitchFamily="34" charset="0"/>
              </a:rPr>
              <a:t>2</a:t>
            </a:r>
          </a:p>
        </p:txBody>
      </p:sp>
      <p:sp>
        <p:nvSpPr>
          <p:cNvPr id="39" name="TextBox 38"/>
          <p:cNvSpPr txBox="1"/>
          <p:nvPr/>
        </p:nvSpPr>
        <p:spPr>
          <a:xfrm>
            <a:off x="809279" y="3352233"/>
            <a:ext cx="2049128" cy="380040"/>
          </a:xfrm>
          <a:prstGeom prst="rect">
            <a:avLst/>
          </a:prstGeom>
          <a:noFill/>
        </p:spPr>
        <p:txBody>
          <a:bodyPr wrap="square" lIns="0" tIns="0" rIns="0" bIns="0" rtlCol="0">
            <a:spAutoFit/>
          </a:bodyPr>
          <a:lstStyle/>
          <a:p>
            <a:pPr algn="r" defTabSz="1242430">
              <a:lnSpc>
                <a:spcPct val="90000"/>
              </a:lnSpc>
              <a:defRPr/>
            </a:pPr>
            <a:r>
              <a:rPr lang="en-US" sz="2744">
                <a:solidFill>
                  <a:srgbClr val="818181"/>
                </a:solidFill>
                <a:latin typeface="Segoe UI Semilight" panose="020B0402040204020203" pitchFamily="34" charset="0"/>
                <a:cs typeface="Segoe UI Semilight" panose="020B0402040204020203" pitchFamily="34" charset="0"/>
              </a:rPr>
              <a:t>Development</a:t>
            </a:r>
          </a:p>
        </p:txBody>
      </p:sp>
      <p:sp>
        <p:nvSpPr>
          <p:cNvPr id="40" name="TextBox 39"/>
          <p:cNvSpPr txBox="1"/>
          <p:nvPr/>
        </p:nvSpPr>
        <p:spPr>
          <a:xfrm>
            <a:off x="9041183" y="3352233"/>
            <a:ext cx="1692467" cy="380040"/>
          </a:xfrm>
          <a:prstGeom prst="rect">
            <a:avLst/>
          </a:prstGeom>
          <a:noFill/>
        </p:spPr>
        <p:txBody>
          <a:bodyPr wrap="square" lIns="0" tIns="0" rIns="0" bIns="0" rtlCol="0">
            <a:spAutoFit/>
          </a:bodyPr>
          <a:lstStyle/>
          <a:p>
            <a:pPr defTabSz="1242430">
              <a:lnSpc>
                <a:spcPct val="90000"/>
              </a:lnSpc>
              <a:defRPr/>
            </a:pPr>
            <a:r>
              <a:rPr lang="en-US" sz="2744">
                <a:solidFill>
                  <a:srgbClr val="818181"/>
                </a:solidFill>
                <a:latin typeface="Segoe UI Semilight" panose="020B0402040204020203" pitchFamily="34" charset="0"/>
                <a:cs typeface="Segoe UI Semilight" panose="020B0402040204020203" pitchFamily="34" charset="0"/>
              </a:rPr>
              <a:t>Production</a:t>
            </a:r>
          </a:p>
        </p:txBody>
      </p:sp>
      <p:sp>
        <p:nvSpPr>
          <p:cNvPr id="31" name="TextBox 30"/>
          <p:cNvSpPr txBox="1"/>
          <p:nvPr/>
        </p:nvSpPr>
        <p:spPr>
          <a:xfrm>
            <a:off x="8149792" y="1225083"/>
            <a:ext cx="598156" cy="984425"/>
          </a:xfrm>
          <a:prstGeom prst="rect">
            <a:avLst/>
          </a:prstGeom>
          <a:noFill/>
        </p:spPr>
        <p:txBody>
          <a:bodyPr wrap="none" rtlCol="0">
            <a:spAutoFit/>
          </a:bodyPr>
          <a:lstStyle/>
          <a:p>
            <a:pPr defTabSz="914004">
              <a:defRPr/>
            </a:pPr>
            <a:r>
              <a:rPr lang="en-US" sz="5684">
                <a:solidFill>
                  <a:srgbClr val="505050"/>
                </a:solidFill>
                <a:latin typeface="Arial" pitchFamily="34" charset="0"/>
                <a:cs typeface="Arial" pitchFamily="34" charset="0"/>
              </a:rPr>
              <a:t>4</a:t>
            </a:r>
          </a:p>
        </p:txBody>
      </p:sp>
      <p:sp>
        <p:nvSpPr>
          <p:cNvPr id="36" name="TextBox 35"/>
          <p:cNvSpPr txBox="1"/>
          <p:nvPr/>
        </p:nvSpPr>
        <p:spPr>
          <a:xfrm>
            <a:off x="8329006" y="5147196"/>
            <a:ext cx="598156" cy="984425"/>
          </a:xfrm>
          <a:prstGeom prst="rect">
            <a:avLst/>
          </a:prstGeom>
          <a:noFill/>
        </p:spPr>
        <p:txBody>
          <a:bodyPr wrap="none" rtlCol="0">
            <a:spAutoFit/>
          </a:bodyPr>
          <a:lstStyle/>
          <a:p>
            <a:pPr defTabSz="914004">
              <a:defRPr/>
            </a:pPr>
            <a:r>
              <a:rPr lang="en-US" sz="5684">
                <a:solidFill>
                  <a:srgbClr val="505050"/>
                </a:solidFill>
                <a:latin typeface="Arial" pitchFamily="34" charset="0"/>
                <a:cs typeface="Arial" pitchFamily="34" charset="0"/>
              </a:rPr>
              <a:t>3</a:t>
            </a:r>
          </a:p>
        </p:txBody>
      </p:sp>
      <p:sp>
        <p:nvSpPr>
          <p:cNvPr id="44" name="Freeform 8"/>
          <p:cNvSpPr>
            <a:spLocks/>
          </p:cNvSpPr>
          <p:nvPr/>
        </p:nvSpPr>
        <p:spPr bwMode="auto">
          <a:xfrm>
            <a:off x="3690966" y="1300716"/>
            <a:ext cx="2258829" cy="2258829"/>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6" name="Freeform 10"/>
          <p:cNvSpPr>
            <a:spLocks/>
          </p:cNvSpPr>
          <p:nvPr/>
        </p:nvSpPr>
        <p:spPr bwMode="auto">
          <a:xfrm>
            <a:off x="3690966" y="3559544"/>
            <a:ext cx="2258829" cy="2260385"/>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8" name="Freeform 13"/>
          <p:cNvSpPr>
            <a:spLocks/>
          </p:cNvSpPr>
          <p:nvPr/>
        </p:nvSpPr>
        <p:spPr bwMode="auto">
          <a:xfrm>
            <a:off x="5949794" y="1300716"/>
            <a:ext cx="2258829" cy="2258829"/>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3" name="Freeform 7"/>
          <p:cNvSpPr>
            <a:spLocks/>
          </p:cNvSpPr>
          <p:nvPr/>
        </p:nvSpPr>
        <p:spPr bwMode="auto">
          <a:xfrm>
            <a:off x="3690966" y="1300716"/>
            <a:ext cx="2258829" cy="2258829"/>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5" name="Freeform 9"/>
          <p:cNvSpPr>
            <a:spLocks/>
          </p:cNvSpPr>
          <p:nvPr/>
        </p:nvSpPr>
        <p:spPr bwMode="auto">
          <a:xfrm>
            <a:off x="3690966" y="3559544"/>
            <a:ext cx="2258829" cy="2260385"/>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7" name="Freeform 11"/>
          <p:cNvSpPr>
            <a:spLocks/>
          </p:cNvSpPr>
          <p:nvPr/>
        </p:nvSpPr>
        <p:spPr bwMode="auto">
          <a:xfrm>
            <a:off x="5949794" y="3559544"/>
            <a:ext cx="2258829" cy="2260385"/>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49" name="Freeform 14"/>
          <p:cNvSpPr>
            <a:spLocks/>
          </p:cNvSpPr>
          <p:nvPr/>
        </p:nvSpPr>
        <p:spPr bwMode="auto">
          <a:xfrm>
            <a:off x="5949794" y="1300716"/>
            <a:ext cx="2258829" cy="2258829"/>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89606" tIns="44804" rIns="89606" bIns="44804" numCol="1" anchor="t" anchorCtr="0" compatLnSpc="1">
            <a:prstTxWarp prst="textNoShape">
              <a:avLst/>
            </a:prstTxWarp>
          </a:bodyPr>
          <a:lstStyle/>
          <a:p>
            <a:pPr defTabSz="914004">
              <a:defRPr/>
            </a:pPr>
            <a:endParaRPr lang="en-US" sz="1764">
              <a:solidFill>
                <a:srgbClr val="404040"/>
              </a:solidFill>
              <a:latin typeface="Segoe UI"/>
            </a:endParaRPr>
          </a:p>
        </p:txBody>
      </p:sp>
      <p:sp>
        <p:nvSpPr>
          <p:cNvPr id="2" name="Title 1">
            <a:extLst>
              <a:ext uri="{FF2B5EF4-FFF2-40B4-BE49-F238E27FC236}">
                <a16:creationId xmlns:a16="http://schemas.microsoft.com/office/drawing/2014/main" id="{F526FE1C-6ACD-1245-ACC9-0F2E0A39AD97}"/>
              </a:ext>
            </a:extLst>
          </p:cNvPr>
          <p:cNvSpPr>
            <a:spLocks noGrp="1"/>
          </p:cNvSpPr>
          <p:nvPr>
            <p:ph type="title"/>
          </p:nvPr>
        </p:nvSpPr>
        <p:spPr/>
        <p:txBody>
          <a:bodyPr/>
          <a:lstStyle/>
          <a:p>
            <a:r>
              <a:rPr lang="en-US"/>
              <a:t>Process</a:t>
            </a:r>
          </a:p>
        </p:txBody>
      </p:sp>
    </p:spTree>
    <p:extLst>
      <p:ext uri="{BB962C8B-B14F-4D97-AF65-F5344CB8AC3E}">
        <p14:creationId xmlns:p14="http://schemas.microsoft.com/office/powerpoint/2010/main" val="407589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p:cTn id="33" dur="500" fill="hold"/>
                                        <p:tgtEl>
                                          <p:spTgt spid="47"/>
                                        </p:tgtEl>
                                        <p:attrNameLst>
                                          <p:attrName>ppt_w</p:attrName>
                                        </p:attrNameLst>
                                      </p:cBhvr>
                                      <p:tavLst>
                                        <p:tav tm="0">
                                          <p:val>
                                            <p:fltVal val="0"/>
                                          </p:val>
                                        </p:tav>
                                        <p:tav tm="100000">
                                          <p:val>
                                            <p:strVal val="#ppt_w"/>
                                          </p:val>
                                        </p:tav>
                                      </p:tavLst>
                                    </p:anim>
                                    <p:anim calcmode="lin" valueType="num">
                                      <p:cBhvr>
                                        <p:cTn id="34" dur="500" fill="hold"/>
                                        <p:tgtEl>
                                          <p:spTgt spid="47"/>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500" fill="hold"/>
                                        <p:tgtEl>
                                          <p:spTgt spid="35"/>
                                        </p:tgtEl>
                                        <p:attrNameLst>
                                          <p:attrName>ppt_w</p:attrName>
                                        </p:attrNameLst>
                                      </p:cBhvr>
                                      <p:tavLst>
                                        <p:tav tm="0">
                                          <p:val>
                                            <p:fltVal val="0"/>
                                          </p:val>
                                        </p:tav>
                                        <p:tav tm="100000">
                                          <p:val>
                                            <p:strVal val="#ppt_w"/>
                                          </p:val>
                                        </p:tav>
                                      </p:tavLst>
                                    </p:anim>
                                    <p:anim calcmode="lin" valueType="num">
                                      <p:cBhvr>
                                        <p:cTn id="42" dur="500" fill="hold"/>
                                        <p:tgtEl>
                                          <p:spTgt spid="35"/>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42"/>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600"/>
                                        <p:tgtEl>
                                          <p:spTgt spid="32"/>
                                        </p:tgtEl>
                                      </p:cBhvr>
                                    </p:animEffect>
                                  </p:childTnLst>
                                </p:cTn>
                              </p:par>
                              <p:par>
                                <p:cTn id="62" presetID="35" presetClass="path" presetSubtype="0" decel="100000" fill="hold" nodeType="withEffect">
                                  <p:stCondLst>
                                    <p:cond delay="500"/>
                                  </p:stCondLst>
                                  <p:childTnLst>
                                    <p:animMotion origin="layout" path="M 0.05565 0.00023 L 4.76385E-6 0.00023 " pathEditMode="relative" rAng="0" ptsTypes="AA">
                                      <p:cBhvr>
                                        <p:cTn id="63" dur="800" fill="hold"/>
                                        <p:tgtEl>
                                          <p:spTgt spid="32"/>
                                        </p:tgtEl>
                                        <p:attrNameLst>
                                          <p:attrName>ppt_x</p:attrName>
                                          <p:attrName>ppt_y</p:attrName>
                                        </p:attrNameLst>
                                      </p:cBhvr>
                                      <p:rCtr x="-2783" y="0"/>
                                    </p:animMotion>
                                  </p:childTnLst>
                                </p:cTn>
                              </p:par>
                              <p:par>
                                <p:cTn id="64" presetID="10" presetClass="entr" presetSubtype="0" fill="hold"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600"/>
                                        <p:tgtEl>
                                          <p:spTgt spid="33"/>
                                        </p:tgtEl>
                                      </p:cBhvr>
                                    </p:animEffect>
                                  </p:childTnLst>
                                </p:cTn>
                              </p:par>
                              <p:par>
                                <p:cTn id="67" presetID="35" presetClass="path" presetSubtype="0" decel="100000" fill="hold" nodeType="withEffect">
                                  <p:stCondLst>
                                    <p:cond delay="500"/>
                                  </p:stCondLst>
                                  <p:childTnLst>
                                    <p:animMotion origin="layout" path="M -0.04557 0.00023 L -1.87388E-6 0.00023 " pathEditMode="relative" rAng="0" ptsTypes="AA">
                                      <p:cBhvr>
                                        <p:cTn id="68" dur="800" fill="hold"/>
                                        <p:tgtEl>
                                          <p:spTgt spid="33"/>
                                        </p:tgtEl>
                                        <p:attrNameLst>
                                          <p:attrName>ppt_x</p:attrName>
                                          <p:attrName>ppt_y</p:attrName>
                                        </p:attrNameLst>
                                      </p:cBhvr>
                                      <p:rCtr x="2272" y="0"/>
                                    </p:animMotion>
                                  </p:childTnLst>
                                </p:cTn>
                              </p:par>
                              <p:par>
                                <p:cTn id="69" presetID="10" presetClass="entr" presetSubtype="0" fill="hold" nodeType="withEffect">
                                  <p:stCondLst>
                                    <p:cond delay="5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600"/>
                                        <p:tgtEl>
                                          <p:spTgt spid="53"/>
                                        </p:tgtEl>
                                      </p:cBhvr>
                                    </p:animEffect>
                                  </p:childTnLst>
                                </p:cTn>
                              </p:par>
                              <p:par>
                                <p:cTn id="72" presetID="35" presetClass="path" presetSubtype="0" decel="100000" fill="hold" nodeType="withEffect">
                                  <p:stCondLst>
                                    <p:cond delay="500"/>
                                  </p:stCondLst>
                                  <p:childTnLst>
                                    <p:animMotion origin="layout" path="M 0.05565 0.00023 L 4.76385E-6 0.00023 " pathEditMode="relative" rAng="0" ptsTypes="AA">
                                      <p:cBhvr>
                                        <p:cTn id="73" dur="800" fill="hold"/>
                                        <p:tgtEl>
                                          <p:spTgt spid="53"/>
                                        </p:tgtEl>
                                        <p:attrNameLst>
                                          <p:attrName>ppt_x</p:attrName>
                                          <p:attrName>ppt_y</p:attrName>
                                        </p:attrNameLst>
                                      </p:cBhvr>
                                      <p:rCtr x="-27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p:bldP spid="35" grpId="0"/>
      <p:bldP spid="37" grpId="0"/>
      <p:bldP spid="38" grpId="0"/>
      <p:bldP spid="31" grpId="0"/>
      <p:bldP spid="36" grpId="0"/>
      <p:bldP spid="48" grpId="0" animBg="1"/>
      <p:bldP spid="43" grpId="0" animBg="1"/>
      <p:bldP spid="45"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DE600819-6D65-434E-8951-79E8872132D6}"/>
              </a:ext>
            </a:extLst>
          </p:cNvPr>
          <p:cNvPicPr>
            <a:picLocks noChangeAspect="1"/>
          </p:cNvPicPr>
          <p:nvPr/>
        </p:nvPicPr>
        <p:blipFill>
          <a:blip r:embed="rId3"/>
          <a:stretch>
            <a:fillRect/>
          </a:stretch>
        </p:blipFill>
        <p:spPr>
          <a:xfrm>
            <a:off x="4569584" y="179921"/>
            <a:ext cx="2544212" cy="2070330"/>
          </a:xfrm>
          <a:prstGeom prst="rect">
            <a:avLst/>
          </a:prstGeom>
        </p:spPr>
      </p:pic>
      <p:sp>
        <p:nvSpPr>
          <p:cNvPr id="124" name="Rectangle 123">
            <a:extLst>
              <a:ext uri="{FF2B5EF4-FFF2-40B4-BE49-F238E27FC236}">
                <a16:creationId xmlns:a16="http://schemas.microsoft.com/office/drawing/2014/main" id="{595379DA-4DDD-4F4D-BFA4-60CD409C4657}"/>
              </a:ext>
            </a:extLst>
          </p:cNvPr>
          <p:cNvSpPr/>
          <p:nvPr/>
        </p:nvSpPr>
        <p:spPr bwMode="auto">
          <a:xfrm>
            <a:off x="4012101" y="6341968"/>
            <a:ext cx="4033340" cy="51506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4" name="Picture 133">
            <a:extLst>
              <a:ext uri="{FF2B5EF4-FFF2-40B4-BE49-F238E27FC236}">
                <a16:creationId xmlns:a16="http://schemas.microsoft.com/office/drawing/2014/main" id="{72CF0689-702E-4412-A8C4-FA0BEDC0BDC8}"/>
              </a:ext>
            </a:extLst>
          </p:cNvPr>
          <p:cNvPicPr>
            <a:picLocks noChangeAspect="1"/>
          </p:cNvPicPr>
          <p:nvPr/>
        </p:nvPicPr>
        <p:blipFill>
          <a:blip r:embed="rId4"/>
          <a:stretch>
            <a:fillRect/>
          </a:stretch>
        </p:blipFill>
        <p:spPr>
          <a:xfrm>
            <a:off x="4437539" y="3508496"/>
            <a:ext cx="3185120" cy="3169583"/>
          </a:xfrm>
          <a:prstGeom prst="rect">
            <a:avLst/>
          </a:prstGeom>
        </p:spPr>
      </p:pic>
      <p:sp>
        <p:nvSpPr>
          <p:cNvPr id="2" name="Title 1">
            <a:extLst>
              <a:ext uri="{FF2B5EF4-FFF2-40B4-BE49-F238E27FC236}">
                <a16:creationId xmlns:a16="http://schemas.microsoft.com/office/drawing/2014/main" id="{B492732E-C7A5-4871-8509-5E39C13F516A}"/>
              </a:ext>
            </a:extLst>
          </p:cNvPr>
          <p:cNvSpPr>
            <a:spLocks noGrp="1"/>
          </p:cNvSpPr>
          <p:nvPr>
            <p:ph type="title"/>
          </p:nvPr>
        </p:nvSpPr>
        <p:spPr/>
        <p:txBody>
          <a:bodyPr/>
          <a:lstStyle/>
          <a:p>
            <a:r>
              <a:rPr lang="en-US"/>
              <a:t> </a:t>
            </a:r>
          </a:p>
        </p:txBody>
      </p:sp>
      <p:pic>
        <p:nvPicPr>
          <p:cNvPr id="129" name="Picture 128">
            <a:extLst>
              <a:ext uri="{FF2B5EF4-FFF2-40B4-BE49-F238E27FC236}">
                <a16:creationId xmlns:a16="http://schemas.microsoft.com/office/drawing/2014/main" id="{BE508D41-74B6-4381-8CD7-8A15DFE150AA}"/>
              </a:ext>
            </a:extLst>
          </p:cNvPr>
          <p:cNvPicPr>
            <a:picLocks noChangeAspect="1"/>
          </p:cNvPicPr>
          <p:nvPr/>
        </p:nvPicPr>
        <p:blipFill>
          <a:blip r:embed="rId5"/>
          <a:stretch>
            <a:fillRect/>
          </a:stretch>
        </p:blipFill>
        <p:spPr>
          <a:xfrm>
            <a:off x="411989" y="2022125"/>
            <a:ext cx="4769912" cy="1662477"/>
          </a:xfrm>
          <a:prstGeom prst="rect">
            <a:avLst/>
          </a:prstGeom>
        </p:spPr>
      </p:pic>
      <p:pic>
        <p:nvPicPr>
          <p:cNvPr id="127" name="Picture 126">
            <a:extLst>
              <a:ext uri="{FF2B5EF4-FFF2-40B4-BE49-F238E27FC236}">
                <a16:creationId xmlns:a16="http://schemas.microsoft.com/office/drawing/2014/main" id="{6DC9AF68-D42F-4CDD-9EC6-933E602B1B21}"/>
              </a:ext>
            </a:extLst>
          </p:cNvPr>
          <p:cNvPicPr>
            <a:picLocks noChangeAspect="1"/>
          </p:cNvPicPr>
          <p:nvPr/>
        </p:nvPicPr>
        <p:blipFill>
          <a:blip r:embed="rId6"/>
          <a:stretch>
            <a:fillRect/>
          </a:stretch>
        </p:blipFill>
        <p:spPr>
          <a:xfrm>
            <a:off x="6376962" y="1807014"/>
            <a:ext cx="5403052" cy="2027601"/>
          </a:xfrm>
          <a:prstGeom prst="rect">
            <a:avLst/>
          </a:prstGeom>
        </p:spPr>
      </p:pic>
      <p:grpSp>
        <p:nvGrpSpPr>
          <p:cNvPr id="51" name="Group 50">
            <a:extLst>
              <a:ext uri="{FF2B5EF4-FFF2-40B4-BE49-F238E27FC236}">
                <a16:creationId xmlns:a16="http://schemas.microsoft.com/office/drawing/2014/main" id="{101AABB2-FE0B-43B2-97F9-1A6FF722FECB}"/>
              </a:ext>
            </a:extLst>
          </p:cNvPr>
          <p:cNvGrpSpPr/>
          <p:nvPr/>
        </p:nvGrpSpPr>
        <p:grpSpPr>
          <a:xfrm>
            <a:off x="5047145" y="1995237"/>
            <a:ext cx="1549563" cy="1551690"/>
            <a:chOff x="5148197" y="2034540"/>
            <a:chExt cx="1580859" cy="1583029"/>
          </a:xfrm>
        </p:grpSpPr>
        <p:grpSp>
          <p:nvGrpSpPr>
            <p:cNvPr id="7" name="Group 6">
              <a:extLst>
                <a:ext uri="{FF2B5EF4-FFF2-40B4-BE49-F238E27FC236}">
                  <a16:creationId xmlns:a16="http://schemas.microsoft.com/office/drawing/2014/main" id="{92BAE0A2-1A18-45C0-BCC3-8C218E25C158}"/>
                </a:ext>
              </a:extLst>
            </p:cNvPr>
            <p:cNvGrpSpPr/>
            <p:nvPr/>
          </p:nvGrpSpPr>
          <p:grpSpPr>
            <a:xfrm>
              <a:off x="5148197" y="2034540"/>
              <a:ext cx="1580859" cy="1583029"/>
              <a:chOff x="8015890" y="2477276"/>
              <a:chExt cx="1580859" cy="1583029"/>
            </a:xfrm>
          </p:grpSpPr>
          <p:sp>
            <p:nvSpPr>
              <p:cNvPr id="8" name="Oval 7">
                <a:extLst>
                  <a:ext uri="{FF2B5EF4-FFF2-40B4-BE49-F238E27FC236}">
                    <a16:creationId xmlns:a16="http://schemas.microsoft.com/office/drawing/2014/main" id="{E5A5A4CF-2F13-425F-86DB-40C6953CBB8B}"/>
                  </a:ext>
                </a:extLst>
              </p:cNvPr>
              <p:cNvSpPr/>
              <p:nvPr/>
            </p:nvSpPr>
            <p:spPr bwMode="auto">
              <a:xfrm>
                <a:off x="8268919" y="2743109"/>
                <a:ext cx="1077151" cy="104351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b="1" kern="0">
                    <a:gradFill>
                      <a:gsLst>
                        <a:gs pos="4000">
                          <a:srgbClr val="FFFFFF"/>
                        </a:gs>
                        <a:gs pos="10667">
                          <a:srgbClr val="FFFFFF"/>
                        </a:gs>
                      </a:gsLst>
                      <a:lin ang="5400000" scaled="0"/>
                    </a:gradFill>
                    <a:latin typeface="Segoe UI"/>
                    <a:ea typeface="Segoe UI" pitchFamily="34" charset="0"/>
                    <a:cs typeface="Segoe UI" pitchFamily="34" charset="0"/>
                  </a:rPr>
                  <a:t>DevOps</a:t>
                </a:r>
              </a:p>
            </p:txBody>
          </p:sp>
          <p:pic>
            <p:nvPicPr>
              <p:cNvPr id="9" name="Picture 8">
                <a:extLst>
                  <a:ext uri="{FF2B5EF4-FFF2-40B4-BE49-F238E27FC236}">
                    <a16:creationId xmlns:a16="http://schemas.microsoft.com/office/drawing/2014/main" id="{5778C30A-21A3-4F70-8114-06D815E503F9}"/>
                  </a:ext>
                </a:extLst>
              </p:cNvPr>
              <p:cNvPicPr>
                <a:picLocks noChangeAspect="1"/>
              </p:cNvPicPr>
              <p:nvPr/>
            </p:nvPicPr>
            <p:blipFill>
              <a:blip r:embed="rId7" cstate="print">
                <a:duotone>
                  <a:srgbClr val="0078D7">
                    <a:shade val="45000"/>
                    <a:satMod val="135000"/>
                  </a:srgb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8015890" y="2477276"/>
                <a:ext cx="1580859" cy="1583029"/>
              </a:xfrm>
              <a:prstGeom prst="rect">
                <a:avLst/>
              </a:prstGeom>
            </p:spPr>
          </p:pic>
        </p:grpSp>
        <p:sp>
          <p:nvSpPr>
            <p:cNvPr id="123" name="Oval 122">
              <a:extLst>
                <a:ext uri="{FF2B5EF4-FFF2-40B4-BE49-F238E27FC236}">
                  <a16:creationId xmlns:a16="http://schemas.microsoft.com/office/drawing/2014/main" id="{354800A7-FD41-499E-AA25-976467EEA6EB}"/>
                </a:ext>
              </a:extLst>
            </p:cNvPr>
            <p:cNvSpPr/>
            <p:nvPr/>
          </p:nvSpPr>
          <p:spPr bwMode="auto">
            <a:xfrm>
              <a:off x="5519033" y="2406461"/>
              <a:ext cx="839187" cy="839187"/>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371" spc="-49">
                  <a:solidFill>
                    <a:srgbClr val="E6E6E6">
                      <a:lumMod val="50000"/>
                    </a:srgbClr>
                  </a:solidFill>
                  <a:latin typeface="Segoe UI" panose="020B0502040204020203" pitchFamily="34" charset="0"/>
                  <a:ea typeface="Segoe UI" panose="020B0502040204020203" pitchFamily="34" charset="0"/>
                  <a:cs typeface="Segoe UI" panose="020B0502040204020203" pitchFamily="34" charset="0"/>
                </a:rPr>
                <a:t>DevOps</a:t>
              </a:r>
            </a:p>
          </p:txBody>
        </p:sp>
      </p:grpSp>
      <p:pic>
        <p:nvPicPr>
          <p:cNvPr id="12" name="Picture 11" descr="A close up of a sign&#10;&#10;Description generated with high confidence">
            <a:extLst>
              <a:ext uri="{FF2B5EF4-FFF2-40B4-BE49-F238E27FC236}">
                <a16:creationId xmlns:a16="http://schemas.microsoft.com/office/drawing/2014/main" id="{B9905F52-10E3-4B55-9CF3-83A957B68B80}"/>
              </a:ext>
            </a:extLst>
          </p:cNvPr>
          <p:cNvPicPr>
            <a:picLocks noChangeAspect="1"/>
          </p:cNvPicPr>
          <p:nvPr/>
        </p:nvPicPr>
        <p:blipFill>
          <a:blip r:embed="rId9"/>
          <a:stretch>
            <a:fillRect/>
          </a:stretch>
        </p:blipFill>
        <p:spPr>
          <a:xfrm>
            <a:off x="3332417" y="2135897"/>
            <a:ext cx="942996" cy="471498"/>
          </a:xfrm>
          <a:prstGeom prst="rect">
            <a:avLst/>
          </a:prstGeom>
        </p:spPr>
      </p:pic>
      <p:pic>
        <p:nvPicPr>
          <p:cNvPr id="13" name="Picture 12">
            <a:extLst>
              <a:ext uri="{FF2B5EF4-FFF2-40B4-BE49-F238E27FC236}">
                <a16:creationId xmlns:a16="http://schemas.microsoft.com/office/drawing/2014/main" id="{106A7DBA-50A7-412D-84A3-09A5AC0C8693}"/>
              </a:ext>
            </a:extLst>
          </p:cNvPr>
          <p:cNvPicPr>
            <a:picLocks noChangeAspect="1"/>
          </p:cNvPicPr>
          <p:nvPr/>
        </p:nvPicPr>
        <p:blipFill>
          <a:blip r:embed="rId10"/>
          <a:stretch>
            <a:fillRect/>
          </a:stretch>
        </p:blipFill>
        <p:spPr>
          <a:xfrm>
            <a:off x="2286736" y="3056738"/>
            <a:ext cx="1072037" cy="251259"/>
          </a:xfrm>
          <a:prstGeom prst="rect">
            <a:avLst/>
          </a:prstGeom>
        </p:spPr>
      </p:pic>
      <p:pic>
        <p:nvPicPr>
          <p:cNvPr id="11" name="Picture 10">
            <a:extLst>
              <a:ext uri="{FF2B5EF4-FFF2-40B4-BE49-F238E27FC236}">
                <a16:creationId xmlns:a16="http://schemas.microsoft.com/office/drawing/2014/main" id="{894083B0-FCF3-4936-B342-05486999F3E9}"/>
              </a:ext>
            </a:extLst>
          </p:cNvPr>
          <p:cNvPicPr>
            <a:picLocks noChangeAspect="1"/>
          </p:cNvPicPr>
          <p:nvPr/>
        </p:nvPicPr>
        <p:blipFill>
          <a:blip r:embed="rId11"/>
          <a:stretch>
            <a:fillRect/>
          </a:stretch>
        </p:blipFill>
        <p:spPr>
          <a:xfrm>
            <a:off x="1241055" y="1954553"/>
            <a:ext cx="955142" cy="589323"/>
          </a:xfrm>
          <a:prstGeom prst="rect">
            <a:avLst/>
          </a:prstGeom>
        </p:spPr>
      </p:pic>
      <p:pic>
        <p:nvPicPr>
          <p:cNvPr id="20" name="Picture 19" descr="A drawing of a face&#10;&#10;Description generated with high confidence">
            <a:extLst>
              <a:ext uri="{FF2B5EF4-FFF2-40B4-BE49-F238E27FC236}">
                <a16:creationId xmlns:a16="http://schemas.microsoft.com/office/drawing/2014/main" id="{F31A7CC3-FAEA-43D4-9FF1-4105B46A52DE}"/>
              </a:ext>
            </a:extLst>
          </p:cNvPr>
          <p:cNvPicPr>
            <a:picLocks noChangeAspect="1"/>
          </p:cNvPicPr>
          <p:nvPr/>
        </p:nvPicPr>
        <p:blipFill rotWithShape="1">
          <a:blip r:embed="rId12">
            <a:clrChange>
              <a:clrFrom>
                <a:srgbClr val="FFFEFD"/>
              </a:clrFrom>
              <a:clrTo>
                <a:srgbClr val="FFFEFD">
                  <a:alpha val="0"/>
                </a:srgbClr>
              </a:clrTo>
            </a:clrChange>
          </a:blip>
          <a:srcRect l="3355" t="12699" r="5707" b="7516"/>
          <a:stretch/>
        </p:blipFill>
        <p:spPr>
          <a:xfrm>
            <a:off x="4708759" y="3752174"/>
            <a:ext cx="864402" cy="536177"/>
          </a:xfrm>
          <a:prstGeom prst="rect">
            <a:avLst/>
          </a:prstGeom>
        </p:spPr>
      </p:pic>
      <p:pic>
        <p:nvPicPr>
          <p:cNvPr id="21" name="Picture 20" descr="A close up of a sign&#10;&#10;Description generated with very high confidence">
            <a:extLst>
              <a:ext uri="{FF2B5EF4-FFF2-40B4-BE49-F238E27FC236}">
                <a16:creationId xmlns:a16="http://schemas.microsoft.com/office/drawing/2014/main" id="{8F61563D-8E2B-4D1E-AB7D-3859F5D36F81}"/>
              </a:ext>
            </a:extLst>
          </p:cNvPr>
          <p:cNvPicPr>
            <a:picLocks noChangeAspect="1"/>
          </p:cNvPicPr>
          <p:nvPr/>
        </p:nvPicPr>
        <p:blipFill>
          <a:blip r:embed="rId13"/>
          <a:stretch>
            <a:fillRect/>
          </a:stretch>
        </p:blipFill>
        <p:spPr>
          <a:xfrm>
            <a:off x="3780565" y="3847178"/>
            <a:ext cx="853501" cy="523196"/>
          </a:xfrm>
          <a:prstGeom prst="rect">
            <a:avLst/>
          </a:prstGeom>
        </p:spPr>
      </p:pic>
      <p:pic>
        <p:nvPicPr>
          <p:cNvPr id="22" name="Picture 21" descr="A close up of a logo&#10;&#10;Description generated with very high confidence">
            <a:extLst>
              <a:ext uri="{FF2B5EF4-FFF2-40B4-BE49-F238E27FC236}">
                <a16:creationId xmlns:a16="http://schemas.microsoft.com/office/drawing/2014/main" id="{9605F6AD-C235-472E-943E-A4E5A7946140}"/>
              </a:ext>
            </a:extLst>
          </p:cNvPr>
          <p:cNvPicPr>
            <a:picLocks noChangeAspect="1"/>
          </p:cNvPicPr>
          <p:nvPr/>
        </p:nvPicPr>
        <p:blipFill>
          <a:blip r:embed="rId14"/>
          <a:stretch>
            <a:fillRect/>
          </a:stretch>
        </p:blipFill>
        <p:spPr>
          <a:xfrm>
            <a:off x="2361072" y="3801912"/>
            <a:ext cx="523196" cy="523196"/>
          </a:xfrm>
          <a:prstGeom prst="rect">
            <a:avLst/>
          </a:prstGeom>
        </p:spPr>
      </p:pic>
      <p:pic>
        <p:nvPicPr>
          <p:cNvPr id="23" name="Picture 22">
            <a:extLst>
              <a:ext uri="{FF2B5EF4-FFF2-40B4-BE49-F238E27FC236}">
                <a16:creationId xmlns:a16="http://schemas.microsoft.com/office/drawing/2014/main" id="{83B8CEF3-0086-4383-9641-F6DE7BDDA818}"/>
              </a:ext>
            </a:extLst>
          </p:cNvPr>
          <p:cNvPicPr>
            <a:picLocks noChangeAspect="1"/>
          </p:cNvPicPr>
          <p:nvPr/>
        </p:nvPicPr>
        <p:blipFill>
          <a:blip r:embed="rId10"/>
          <a:stretch>
            <a:fillRect/>
          </a:stretch>
        </p:blipFill>
        <p:spPr>
          <a:xfrm>
            <a:off x="1192942" y="3924654"/>
            <a:ext cx="1072037" cy="251259"/>
          </a:xfrm>
          <a:prstGeom prst="rect">
            <a:avLst/>
          </a:prstGeom>
        </p:spPr>
      </p:pic>
      <p:pic>
        <p:nvPicPr>
          <p:cNvPr id="24" name="Picture 23">
            <a:extLst>
              <a:ext uri="{FF2B5EF4-FFF2-40B4-BE49-F238E27FC236}">
                <a16:creationId xmlns:a16="http://schemas.microsoft.com/office/drawing/2014/main" id="{BEAEA065-8305-4E02-AECD-44B133AFC1AD}"/>
              </a:ext>
            </a:extLst>
          </p:cNvPr>
          <p:cNvPicPr>
            <a:picLocks noChangeAspect="1"/>
          </p:cNvPicPr>
          <p:nvPr/>
        </p:nvPicPr>
        <p:blipFill>
          <a:blip r:embed="rId15">
            <a:clrChange>
              <a:clrFrom>
                <a:srgbClr val="FFFFFF"/>
              </a:clrFrom>
              <a:clrTo>
                <a:srgbClr val="FFFFFF">
                  <a:alpha val="0"/>
                </a:srgbClr>
              </a:clrTo>
            </a:clrChange>
          </a:blip>
          <a:stretch>
            <a:fillRect/>
          </a:stretch>
        </p:blipFill>
        <p:spPr>
          <a:xfrm>
            <a:off x="3007942" y="3829761"/>
            <a:ext cx="697931" cy="471104"/>
          </a:xfrm>
          <a:prstGeom prst="rect">
            <a:avLst/>
          </a:prstGeom>
        </p:spPr>
      </p:pic>
      <p:pic>
        <p:nvPicPr>
          <p:cNvPr id="25" name="Picture 24">
            <a:extLst>
              <a:ext uri="{FF2B5EF4-FFF2-40B4-BE49-F238E27FC236}">
                <a16:creationId xmlns:a16="http://schemas.microsoft.com/office/drawing/2014/main" id="{088474A8-0D8C-4C58-9BD4-561D7521AEFB}"/>
              </a:ext>
            </a:extLst>
          </p:cNvPr>
          <p:cNvPicPr>
            <a:picLocks noChangeAspect="1"/>
          </p:cNvPicPr>
          <p:nvPr/>
        </p:nvPicPr>
        <p:blipFill>
          <a:blip r:embed="rId16"/>
          <a:stretch>
            <a:fillRect/>
          </a:stretch>
        </p:blipFill>
        <p:spPr>
          <a:xfrm>
            <a:off x="15244" y="3812218"/>
            <a:ext cx="1151120" cy="476133"/>
          </a:xfrm>
          <a:prstGeom prst="rect">
            <a:avLst/>
          </a:prstGeom>
        </p:spPr>
      </p:pic>
      <p:pic>
        <p:nvPicPr>
          <p:cNvPr id="26" name="Picture 25" descr="A drawing of a face&#10;&#10;Description generated with high confidence">
            <a:extLst>
              <a:ext uri="{FF2B5EF4-FFF2-40B4-BE49-F238E27FC236}">
                <a16:creationId xmlns:a16="http://schemas.microsoft.com/office/drawing/2014/main" id="{DDDECFDE-3DFB-4947-9FBD-E602B3FEC00E}"/>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866727" y="4313762"/>
            <a:ext cx="834678" cy="585395"/>
          </a:xfrm>
          <a:prstGeom prst="rect">
            <a:avLst/>
          </a:prstGeom>
        </p:spPr>
      </p:pic>
      <p:pic>
        <p:nvPicPr>
          <p:cNvPr id="27" name="Picture 26">
            <a:extLst>
              <a:ext uri="{FF2B5EF4-FFF2-40B4-BE49-F238E27FC236}">
                <a16:creationId xmlns:a16="http://schemas.microsoft.com/office/drawing/2014/main" id="{7EB204B5-AFB4-40E8-B975-78B01BDB5358}"/>
              </a:ext>
            </a:extLst>
          </p:cNvPr>
          <p:cNvPicPr>
            <a:picLocks noChangeAspect="1"/>
          </p:cNvPicPr>
          <p:nvPr/>
        </p:nvPicPr>
        <p:blipFill>
          <a:blip r:embed="rId18"/>
          <a:stretch>
            <a:fillRect/>
          </a:stretch>
        </p:blipFill>
        <p:spPr>
          <a:xfrm>
            <a:off x="4165518" y="4813727"/>
            <a:ext cx="1407642" cy="468041"/>
          </a:xfrm>
          <a:prstGeom prst="rect">
            <a:avLst/>
          </a:prstGeom>
        </p:spPr>
      </p:pic>
      <p:pic>
        <p:nvPicPr>
          <p:cNvPr id="28" name="Picture 27">
            <a:extLst>
              <a:ext uri="{FF2B5EF4-FFF2-40B4-BE49-F238E27FC236}">
                <a16:creationId xmlns:a16="http://schemas.microsoft.com/office/drawing/2014/main" id="{50D707D4-A644-4EE8-BD17-A43EDE1D9C60}"/>
              </a:ext>
            </a:extLst>
          </p:cNvPr>
          <p:cNvPicPr>
            <a:picLocks noChangeAspect="1"/>
          </p:cNvPicPr>
          <p:nvPr/>
        </p:nvPicPr>
        <p:blipFill>
          <a:blip r:embed="rId19">
            <a:clrChange>
              <a:clrFrom>
                <a:srgbClr val="FFFFFF"/>
              </a:clrFrom>
              <a:clrTo>
                <a:srgbClr val="FFFFFF">
                  <a:alpha val="0"/>
                </a:srgbClr>
              </a:clrTo>
            </a:clrChange>
          </a:blip>
          <a:stretch>
            <a:fillRect/>
          </a:stretch>
        </p:blipFill>
        <p:spPr>
          <a:xfrm>
            <a:off x="2822753" y="4813727"/>
            <a:ext cx="1315196" cy="468041"/>
          </a:xfrm>
          <a:prstGeom prst="rect">
            <a:avLst/>
          </a:prstGeom>
        </p:spPr>
      </p:pic>
      <p:pic>
        <p:nvPicPr>
          <p:cNvPr id="29" name="Picture 28" descr="A close up of a sign&#10;&#10;Description generated with very high confidence">
            <a:extLst>
              <a:ext uri="{FF2B5EF4-FFF2-40B4-BE49-F238E27FC236}">
                <a16:creationId xmlns:a16="http://schemas.microsoft.com/office/drawing/2014/main" id="{837EFDE2-3A26-4A66-9CBD-86E78BB10B1C}"/>
              </a:ext>
            </a:extLst>
          </p:cNvPr>
          <p:cNvPicPr>
            <a:picLocks noChangeAspect="1"/>
          </p:cNvPicPr>
          <p:nvPr/>
        </p:nvPicPr>
        <p:blipFill>
          <a:blip r:embed="rId20"/>
          <a:stretch>
            <a:fillRect/>
          </a:stretch>
        </p:blipFill>
        <p:spPr>
          <a:xfrm>
            <a:off x="7367776" y="5231255"/>
            <a:ext cx="1545481" cy="519942"/>
          </a:xfrm>
          <a:prstGeom prst="rect">
            <a:avLst/>
          </a:prstGeom>
        </p:spPr>
      </p:pic>
      <p:pic>
        <p:nvPicPr>
          <p:cNvPr id="30" name="Picture 29">
            <a:extLst>
              <a:ext uri="{FF2B5EF4-FFF2-40B4-BE49-F238E27FC236}">
                <a16:creationId xmlns:a16="http://schemas.microsoft.com/office/drawing/2014/main" id="{FB9A93E4-345F-4A8C-A678-D72BD44A6B79}"/>
              </a:ext>
            </a:extLst>
          </p:cNvPr>
          <p:cNvPicPr>
            <a:picLocks noChangeAspect="1"/>
          </p:cNvPicPr>
          <p:nvPr/>
        </p:nvPicPr>
        <p:blipFill rotWithShape="1">
          <a:blip r:embed="rId21"/>
          <a:srcRect l="28897" t="9516" b="15012"/>
          <a:stretch/>
        </p:blipFill>
        <p:spPr>
          <a:xfrm>
            <a:off x="8930121" y="5181525"/>
            <a:ext cx="975145" cy="608861"/>
          </a:xfrm>
          <a:prstGeom prst="rect">
            <a:avLst/>
          </a:prstGeom>
        </p:spPr>
      </p:pic>
      <p:pic>
        <p:nvPicPr>
          <p:cNvPr id="32" name="Picture 31">
            <a:extLst>
              <a:ext uri="{FF2B5EF4-FFF2-40B4-BE49-F238E27FC236}">
                <a16:creationId xmlns:a16="http://schemas.microsoft.com/office/drawing/2014/main" id="{E584C72A-58F4-4608-B50C-C3A5F28CF3F2}"/>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5715204" y="5253073"/>
            <a:ext cx="1936633" cy="593916"/>
          </a:xfrm>
          <a:prstGeom prst="rect">
            <a:avLst/>
          </a:prstGeom>
        </p:spPr>
      </p:pic>
      <p:pic>
        <p:nvPicPr>
          <p:cNvPr id="16" name="Picture 15">
            <a:extLst>
              <a:ext uri="{FF2B5EF4-FFF2-40B4-BE49-F238E27FC236}">
                <a16:creationId xmlns:a16="http://schemas.microsoft.com/office/drawing/2014/main" id="{0B10D014-54BC-47A1-8F6A-9C4A4127A8D6}"/>
              </a:ext>
            </a:extLst>
          </p:cNvPr>
          <p:cNvPicPr>
            <a:picLocks noChangeAspect="1"/>
          </p:cNvPicPr>
          <p:nvPr/>
        </p:nvPicPr>
        <p:blipFill>
          <a:blip r:embed="rId23"/>
          <a:stretch>
            <a:fillRect/>
          </a:stretch>
        </p:blipFill>
        <p:spPr>
          <a:xfrm>
            <a:off x="9949974" y="5200635"/>
            <a:ext cx="1225046" cy="543801"/>
          </a:xfrm>
          <a:prstGeom prst="rect">
            <a:avLst/>
          </a:prstGeom>
        </p:spPr>
      </p:pic>
      <p:pic>
        <p:nvPicPr>
          <p:cNvPr id="39" name="Picture 38" descr="A close up of a sign&#10;&#10;Description generated with high confidence">
            <a:extLst>
              <a:ext uri="{FF2B5EF4-FFF2-40B4-BE49-F238E27FC236}">
                <a16:creationId xmlns:a16="http://schemas.microsoft.com/office/drawing/2014/main" id="{E04D586E-A5D0-41F3-B96B-28787FD468A9}"/>
              </a:ext>
            </a:extLst>
          </p:cNvPr>
          <p:cNvPicPr>
            <a:picLocks noChangeAspect="1"/>
          </p:cNvPicPr>
          <p:nvPr/>
        </p:nvPicPr>
        <p:blipFill>
          <a:blip r:embed="rId24"/>
          <a:stretch>
            <a:fillRect/>
          </a:stretch>
        </p:blipFill>
        <p:spPr>
          <a:xfrm>
            <a:off x="8560821" y="3829726"/>
            <a:ext cx="1675115" cy="346190"/>
          </a:xfrm>
          <a:prstGeom prst="rect">
            <a:avLst/>
          </a:prstGeom>
        </p:spPr>
      </p:pic>
      <p:pic>
        <p:nvPicPr>
          <p:cNvPr id="40" name="Picture 39">
            <a:extLst>
              <a:ext uri="{FF2B5EF4-FFF2-40B4-BE49-F238E27FC236}">
                <a16:creationId xmlns:a16="http://schemas.microsoft.com/office/drawing/2014/main" id="{8221FBB1-C529-459F-AE90-E2725DB9CDA1}"/>
              </a:ext>
            </a:extLst>
          </p:cNvPr>
          <p:cNvPicPr>
            <a:picLocks noChangeAspect="1"/>
          </p:cNvPicPr>
          <p:nvPr/>
        </p:nvPicPr>
        <p:blipFill>
          <a:blip r:embed="rId25"/>
          <a:stretch>
            <a:fillRect/>
          </a:stretch>
        </p:blipFill>
        <p:spPr>
          <a:xfrm>
            <a:off x="3774181" y="5755844"/>
            <a:ext cx="1842315" cy="443130"/>
          </a:xfrm>
          <a:prstGeom prst="rect">
            <a:avLst/>
          </a:prstGeom>
        </p:spPr>
      </p:pic>
      <p:pic>
        <p:nvPicPr>
          <p:cNvPr id="41" name="Picture 40" descr="A picture containing clipart&#10;&#10;Description generated with very high confidence">
            <a:extLst>
              <a:ext uri="{FF2B5EF4-FFF2-40B4-BE49-F238E27FC236}">
                <a16:creationId xmlns:a16="http://schemas.microsoft.com/office/drawing/2014/main" id="{B08AC02A-DDE6-49D3-9AF6-04C800A7A0C4}"/>
              </a:ext>
            </a:extLst>
          </p:cNvPr>
          <p:cNvPicPr>
            <a:picLocks noChangeAspect="1"/>
          </p:cNvPicPr>
          <p:nvPr/>
        </p:nvPicPr>
        <p:blipFill>
          <a:blip r:embed="rId26">
            <a:clrChange>
              <a:clrFrom>
                <a:srgbClr val="FFFFFF"/>
              </a:clrFrom>
              <a:clrTo>
                <a:srgbClr val="FFFFFF">
                  <a:alpha val="0"/>
                </a:srgbClr>
              </a:clrTo>
            </a:clrChange>
          </a:blip>
          <a:stretch>
            <a:fillRect/>
          </a:stretch>
        </p:blipFill>
        <p:spPr>
          <a:xfrm>
            <a:off x="2102043" y="5744437"/>
            <a:ext cx="1620805" cy="457485"/>
          </a:xfrm>
          <a:prstGeom prst="rect">
            <a:avLst/>
          </a:prstGeom>
        </p:spPr>
      </p:pic>
      <p:pic>
        <p:nvPicPr>
          <p:cNvPr id="42" name="Picture 41">
            <a:extLst>
              <a:ext uri="{FF2B5EF4-FFF2-40B4-BE49-F238E27FC236}">
                <a16:creationId xmlns:a16="http://schemas.microsoft.com/office/drawing/2014/main" id="{8A323F6D-C366-4262-A49F-E3D8677E9C02}"/>
              </a:ext>
            </a:extLst>
          </p:cNvPr>
          <p:cNvPicPr>
            <a:picLocks noChangeAspect="1"/>
          </p:cNvPicPr>
          <p:nvPr/>
        </p:nvPicPr>
        <p:blipFill rotWithShape="1">
          <a:blip r:embed="rId27">
            <a:clrChange>
              <a:clrFrom>
                <a:srgbClr val="FEFEFE"/>
              </a:clrFrom>
              <a:clrTo>
                <a:srgbClr val="FEFEFE">
                  <a:alpha val="0"/>
                </a:srgbClr>
              </a:clrTo>
            </a:clrChange>
          </a:blip>
          <a:srcRect l="24401" r="21955"/>
          <a:stretch/>
        </p:blipFill>
        <p:spPr>
          <a:xfrm>
            <a:off x="6928201" y="1897613"/>
            <a:ext cx="649093" cy="801066"/>
          </a:xfrm>
          <a:prstGeom prst="rect">
            <a:avLst/>
          </a:prstGeom>
        </p:spPr>
      </p:pic>
      <p:pic>
        <p:nvPicPr>
          <p:cNvPr id="44" name="Picture 43" descr="A picture containing object, clock&#10;&#10;Description generated with high confidence">
            <a:extLst>
              <a:ext uri="{FF2B5EF4-FFF2-40B4-BE49-F238E27FC236}">
                <a16:creationId xmlns:a16="http://schemas.microsoft.com/office/drawing/2014/main" id="{93CE1180-F3E2-438C-817C-7207A0A4850D}"/>
              </a:ext>
            </a:extLst>
          </p:cNvPr>
          <p:cNvPicPr>
            <a:picLocks noChangeAspect="1"/>
          </p:cNvPicPr>
          <p:nvPr/>
        </p:nvPicPr>
        <p:blipFill>
          <a:blip r:embed="rId28"/>
          <a:stretch>
            <a:fillRect/>
          </a:stretch>
        </p:blipFill>
        <p:spPr>
          <a:xfrm>
            <a:off x="8854918" y="2244208"/>
            <a:ext cx="1050349" cy="288496"/>
          </a:xfrm>
          <a:prstGeom prst="rect">
            <a:avLst/>
          </a:prstGeom>
        </p:spPr>
      </p:pic>
      <p:pic>
        <p:nvPicPr>
          <p:cNvPr id="45" name="Picture 44">
            <a:extLst>
              <a:ext uri="{FF2B5EF4-FFF2-40B4-BE49-F238E27FC236}">
                <a16:creationId xmlns:a16="http://schemas.microsoft.com/office/drawing/2014/main" id="{A31B1BAC-BC36-413E-A7A5-F7AC361314BC}"/>
              </a:ext>
            </a:extLst>
          </p:cNvPr>
          <p:cNvPicPr>
            <a:picLocks noChangeAspect="1"/>
          </p:cNvPicPr>
          <p:nvPr/>
        </p:nvPicPr>
        <p:blipFill>
          <a:blip r:embed="rId29"/>
          <a:stretch>
            <a:fillRect/>
          </a:stretch>
        </p:blipFill>
        <p:spPr>
          <a:xfrm>
            <a:off x="10039399" y="2980851"/>
            <a:ext cx="597532" cy="597532"/>
          </a:xfrm>
          <a:prstGeom prst="rect">
            <a:avLst/>
          </a:prstGeom>
        </p:spPr>
      </p:pic>
      <p:pic>
        <p:nvPicPr>
          <p:cNvPr id="46" name="Picture 45">
            <a:extLst>
              <a:ext uri="{FF2B5EF4-FFF2-40B4-BE49-F238E27FC236}">
                <a16:creationId xmlns:a16="http://schemas.microsoft.com/office/drawing/2014/main" id="{730D8EA8-3F54-461F-9890-2FA376A89272}"/>
              </a:ext>
            </a:extLst>
          </p:cNvPr>
          <p:cNvPicPr>
            <a:picLocks noChangeAspect="1"/>
          </p:cNvPicPr>
          <p:nvPr/>
        </p:nvPicPr>
        <p:blipFill rotWithShape="1">
          <a:blip r:embed="rId22">
            <a:clrChange>
              <a:clrFrom>
                <a:srgbClr val="FFFFFF"/>
              </a:clrFrom>
              <a:clrTo>
                <a:srgbClr val="FFFFFF">
                  <a:alpha val="0"/>
                </a:srgbClr>
              </a:clrTo>
            </a:clrChange>
          </a:blip>
          <a:srcRect l="12821" t="7694" r="13781" b="16241"/>
          <a:stretch/>
        </p:blipFill>
        <p:spPr>
          <a:xfrm>
            <a:off x="10708098" y="3001104"/>
            <a:ext cx="1429210" cy="454228"/>
          </a:xfrm>
          <a:prstGeom prst="rect">
            <a:avLst/>
          </a:prstGeom>
        </p:spPr>
      </p:pic>
      <p:pic>
        <p:nvPicPr>
          <p:cNvPr id="47" name="Picture 46" descr="A close up of a sign&#10;&#10;Description generated with very high confidence">
            <a:extLst>
              <a:ext uri="{FF2B5EF4-FFF2-40B4-BE49-F238E27FC236}">
                <a16:creationId xmlns:a16="http://schemas.microsoft.com/office/drawing/2014/main" id="{5B4EDFC7-A690-4F3C-8AA1-4D6F2A598382}"/>
              </a:ext>
            </a:extLst>
          </p:cNvPr>
          <p:cNvPicPr>
            <a:picLocks noChangeAspect="1"/>
          </p:cNvPicPr>
          <p:nvPr/>
        </p:nvPicPr>
        <p:blipFill>
          <a:blip r:embed="rId20"/>
          <a:stretch>
            <a:fillRect/>
          </a:stretch>
        </p:blipFill>
        <p:spPr>
          <a:xfrm>
            <a:off x="10738511" y="3471014"/>
            <a:ext cx="1287681" cy="433210"/>
          </a:xfrm>
          <a:prstGeom prst="rect">
            <a:avLst/>
          </a:prstGeom>
        </p:spPr>
      </p:pic>
      <p:pic>
        <p:nvPicPr>
          <p:cNvPr id="48" name="Picture 47">
            <a:extLst>
              <a:ext uri="{FF2B5EF4-FFF2-40B4-BE49-F238E27FC236}">
                <a16:creationId xmlns:a16="http://schemas.microsoft.com/office/drawing/2014/main" id="{D426E44E-7186-4EC7-9947-9E1242900B0B}"/>
              </a:ext>
            </a:extLst>
          </p:cNvPr>
          <p:cNvPicPr>
            <a:picLocks noChangeAspect="1"/>
          </p:cNvPicPr>
          <p:nvPr/>
        </p:nvPicPr>
        <p:blipFill rotWithShape="1">
          <a:blip r:embed="rId21"/>
          <a:srcRect l="28897" t="9516" b="15012"/>
          <a:stretch/>
        </p:blipFill>
        <p:spPr>
          <a:xfrm>
            <a:off x="10726871" y="1473131"/>
            <a:ext cx="888466" cy="554740"/>
          </a:xfrm>
          <a:prstGeom prst="rect">
            <a:avLst/>
          </a:prstGeom>
        </p:spPr>
      </p:pic>
      <p:pic>
        <p:nvPicPr>
          <p:cNvPr id="49" name="Picture 48">
            <a:extLst>
              <a:ext uri="{FF2B5EF4-FFF2-40B4-BE49-F238E27FC236}">
                <a16:creationId xmlns:a16="http://schemas.microsoft.com/office/drawing/2014/main" id="{827E85F5-94D5-4AD5-922F-3AB656CF8404}"/>
              </a:ext>
            </a:extLst>
          </p:cNvPr>
          <p:cNvPicPr>
            <a:picLocks noChangeAspect="1"/>
          </p:cNvPicPr>
          <p:nvPr/>
        </p:nvPicPr>
        <p:blipFill>
          <a:blip r:embed="rId23"/>
          <a:stretch>
            <a:fillRect/>
          </a:stretch>
        </p:blipFill>
        <p:spPr>
          <a:xfrm>
            <a:off x="10769235" y="2090570"/>
            <a:ext cx="1004538" cy="445916"/>
          </a:xfrm>
          <a:prstGeom prst="rect">
            <a:avLst/>
          </a:prstGeom>
        </p:spPr>
      </p:pic>
      <p:pic>
        <p:nvPicPr>
          <p:cNvPr id="18" name="Picture 17">
            <a:extLst>
              <a:ext uri="{FF2B5EF4-FFF2-40B4-BE49-F238E27FC236}">
                <a16:creationId xmlns:a16="http://schemas.microsoft.com/office/drawing/2014/main" id="{9987817D-2D8A-409E-9C74-597228D74A20}"/>
              </a:ext>
            </a:extLst>
          </p:cNvPr>
          <p:cNvPicPr>
            <a:picLocks noChangeAspect="1"/>
          </p:cNvPicPr>
          <p:nvPr/>
        </p:nvPicPr>
        <p:blipFill>
          <a:blip r:embed="rId30"/>
          <a:stretch>
            <a:fillRect/>
          </a:stretch>
        </p:blipFill>
        <p:spPr>
          <a:xfrm>
            <a:off x="7816581" y="2976681"/>
            <a:ext cx="1012229" cy="355801"/>
          </a:xfrm>
          <a:prstGeom prst="rect">
            <a:avLst/>
          </a:prstGeom>
        </p:spPr>
      </p:pic>
      <p:cxnSp>
        <p:nvCxnSpPr>
          <p:cNvPr id="52" name="Straight Connector 51">
            <a:extLst>
              <a:ext uri="{FF2B5EF4-FFF2-40B4-BE49-F238E27FC236}">
                <a16:creationId xmlns:a16="http://schemas.microsoft.com/office/drawing/2014/main" id="{E4213B6C-2F50-4BBB-B69C-2B3C01577AD0}"/>
              </a:ext>
            </a:extLst>
          </p:cNvPr>
          <p:cNvCxnSpPr>
            <a:cxnSpLocks/>
          </p:cNvCxnSpPr>
          <p:nvPr/>
        </p:nvCxnSpPr>
        <p:spPr>
          <a:xfrm flipV="1">
            <a:off x="2985536" y="3720608"/>
            <a:ext cx="0" cy="680352"/>
          </a:xfrm>
          <a:prstGeom prst="line">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53B561D8-3B41-4E61-B199-3DA768ACB919}"/>
              </a:ext>
            </a:extLst>
          </p:cNvPr>
          <p:cNvPicPr>
            <a:picLocks noChangeAspect="1"/>
          </p:cNvPicPr>
          <p:nvPr/>
        </p:nvPicPr>
        <p:blipFill rotWithShape="1">
          <a:blip r:embed="rId31">
            <a:clrChange>
              <a:clrFrom>
                <a:srgbClr val="FFFFFF"/>
              </a:clrFrom>
              <a:clrTo>
                <a:srgbClr val="FFFFFF">
                  <a:alpha val="0"/>
                </a:srgbClr>
              </a:clrTo>
            </a:clrChange>
          </a:blip>
          <a:srcRect t="29072" b="29279"/>
          <a:stretch/>
        </p:blipFill>
        <p:spPr>
          <a:xfrm>
            <a:off x="8395086" y="792464"/>
            <a:ext cx="1036344" cy="292417"/>
          </a:xfrm>
          <a:prstGeom prst="rect">
            <a:avLst/>
          </a:prstGeom>
        </p:spPr>
      </p:pic>
      <p:pic>
        <p:nvPicPr>
          <p:cNvPr id="59" name="Picture 58">
            <a:extLst>
              <a:ext uri="{FF2B5EF4-FFF2-40B4-BE49-F238E27FC236}">
                <a16:creationId xmlns:a16="http://schemas.microsoft.com/office/drawing/2014/main" id="{0A4539B1-6BBE-4AE1-AF86-4675E69A47AC}"/>
              </a:ext>
            </a:extLst>
          </p:cNvPr>
          <p:cNvPicPr>
            <a:picLocks noChangeAspect="1"/>
          </p:cNvPicPr>
          <p:nvPr/>
        </p:nvPicPr>
        <p:blipFill rotWithShape="1">
          <a:blip r:embed="rId32">
            <a:clrChange>
              <a:clrFrom>
                <a:srgbClr val="FFFFFF"/>
              </a:clrFrom>
              <a:clrTo>
                <a:srgbClr val="FFFFFF">
                  <a:alpha val="0"/>
                </a:srgbClr>
              </a:clrTo>
            </a:clrChange>
          </a:blip>
          <a:srcRect t="32118" b="33546"/>
          <a:stretch/>
        </p:blipFill>
        <p:spPr>
          <a:xfrm>
            <a:off x="7141682" y="771790"/>
            <a:ext cx="1195063" cy="307752"/>
          </a:xfrm>
          <a:prstGeom prst="rect">
            <a:avLst/>
          </a:prstGeom>
        </p:spPr>
      </p:pic>
      <p:pic>
        <p:nvPicPr>
          <p:cNvPr id="60" name="Picture 59">
            <a:extLst>
              <a:ext uri="{FF2B5EF4-FFF2-40B4-BE49-F238E27FC236}">
                <a16:creationId xmlns:a16="http://schemas.microsoft.com/office/drawing/2014/main" id="{8F412E3B-CAC6-4FAE-B6D8-E6083A43C3CA}"/>
              </a:ext>
            </a:extLst>
          </p:cNvPr>
          <p:cNvPicPr>
            <a:picLocks noChangeAspect="1"/>
          </p:cNvPicPr>
          <p:nvPr/>
        </p:nvPicPr>
        <p:blipFill rotWithShape="1">
          <a:blip r:embed="rId33">
            <a:clrChange>
              <a:clrFrom>
                <a:srgbClr val="FFFFFF"/>
              </a:clrFrom>
              <a:clrTo>
                <a:srgbClr val="FFFFFF">
                  <a:alpha val="0"/>
                </a:srgbClr>
              </a:clrTo>
            </a:clrChange>
          </a:blip>
          <a:srcRect t="32609" b="32682"/>
          <a:stretch/>
        </p:blipFill>
        <p:spPr>
          <a:xfrm>
            <a:off x="6021252" y="753273"/>
            <a:ext cx="1120430" cy="388890"/>
          </a:xfrm>
          <a:prstGeom prst="rect">
            <a:avLst/>
          </a:prstGeom>
        </p:spPr>
      </p:pic>
      <p:grpSp>
        <p:nvGrpSpPr>
          <p:cNvPr id="68" name="Group 67">
            <a:extLst>
              <a:ext uri="{FF2B5EF4-FFF2-40B4-BE49-F238E27FC236}">
                <a16:creationId xmlns:a16="http://schemas.microsoft.com/office/drawing/2014/main" id="{0E336914-4591-43A5-85B8-D308D6778FFE}"/>
              </a:ext>
            </a:extLst>
          </p:cNvPr>
          <p:cNvGrpSpPr/>
          <p:nvPr/>
        </p:nvGrpSpPr>
        <p:grpSpPr>
          <a:xfrm>
            <a:off x="5038057" y="1999716"/>
            <a:ext cx="1577484" cy="1577484"/>
            <a:chOff x="5138927" y="2039111"/>
            <a:chExt cx="1609344" cy="1609344"/>
          </a:xfrm>
        </p:grpSpPr>
        <p:sp>
          <p:nvSpPr>
            <p:cNvPr id="69" name="Flowchart: Connector 68">
              <a:extLst>
                <a:ext uri="{FF2B5EF4-FFF2-40B4-BE49-F238E27FC236}">
                  <a16:creationId xmlns:a16="http://schemas.microsoft.com/office/drawing/2014/main" id="{DE0391D7-A17E-4953-B344-E5EA46A054EC}"/>
                </a:ext>
              </a:extLst>
            </p:cNvPr>
            <p:cNvSpPr/>
            <p:nvPr/>
          </p:nvSpPr>
          <p:spPr bwMode="auto">
            <a:xfrm>
              <a:off x="5138927" y="2039111"/>
              <a:ext cx="1609344" cy="1609344"/>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noAutofit/>
            </a:bodyPr>
            <a:lstStyle/>
            <a:p>
              <a:pPr algn="ctr" defTabSz="895922" fontAlgn="base">
                <a:lnSpc>
                  <a:spcPct val="90000"/>
                </a:lnSpc>
                <a:spcBef>
                  <a:spcPct val="0"/>
                </a:spcBef>
                <a:spcAft>
                  <a:spcPct val="0"/>
                </a:spcAft>
              </a:pPr>
              <a:endParaRPr lang="en-CA" sz="2307"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70" name="Picture 69" descr="Visual Studio Team Services">
              <a:extLst>
                <a:ext uri="{FF2B5EF4-FFF2-40B4-BE49-F238E27FC236}">
                  <a16:creationId xmlns:a16="http://schemas.microsoft.com/office/drawing/2014/main" id="{E6F3FD3A-FF10-4DA0-A0BE-778C14AEBA1D}"/>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394960" y="2356164"/>
              <a:ext cx="975238" cy="975238"/>
            </a:xfrm>
            <a:prstGeom prst="rect">
              <a:avLst/>
            </a:prstGeom>
          </p:spPr>
        </p:pic>
      </p:grpSp>
      <p:sp>
        <p:nvSpPr>
          <p:cNvPr id="72" name="Title 1">
            <a:extLst>
              <a:ext uri="{FF2B5EF4-FFF2-40B4-BE49-F238E27FC236}">
                <a16:creationId xmlns:a16="http://schemas.microsoft.com/office/drawing/2014/main" id="{0BFDEEC8-742A-4B49-9954-8110CE9496F2}"/>
              </a:ext>
            </a:extLst>
          </p:cNvPr>
          <p:cNvSpPr txBox="1">
            <a:spLocks/>
          </p:cNvSpPr>
          <p:nvPr/>
        </p:nvSpPr>
        <p:spPr>
          <a:xfrm>
            <a:off x="119586" y="201470"/>
            <a:ext cx="1165418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n-US" sz="3600"/>
              <a:t>Any Language</a:t>
            </a:r>
          </a:p>
          <a:p>
            <a:pPr defTabSz="914192"/>
            <a:r>
              <a:rPr lang="en-US" sz="3600"/>
              <a:t>Any Platform</a:t>
            </a:r>
          </a:p>
        </p:txBody>
      </p:sp>
    </p:spTree>
    <p:extLst>
      <p:ext uri="{BB962C8B-B14F-4D97-AF65-F5344CB8AC3E}">
        <p14:creationId xmlns:p14="http://schemas.microsoft.com/office/powerpoint/2010/main" val="20041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childTnLst>
                                </p:cTn>
                              </p:par>
                            </p:childTnLst>
                          </p:cTn>
                        </p:par>
                        <p:par>
                          <p:cTn id="80" fill="hold">
                            <p:stCondLst>
                              <p:cond delay="2500"/>
                            </p:stCondLst>
                            <p:childTnLst>
                              <p:par>
                                <p:cTn id="81" presetID="10" presetClass="entr" presetSubtype="0"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10"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childTnLst>
                          </p:cTn>
                        </p:par>
                        <p:par>
                          <p:cTn id="90" fill="hold">
                            <p:stCondLst>
                              <p:cond delay="30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500"/>
                                        <p:tgtEl>
                                          <p:spTgt spid="18"/>
                                        </p:tgtEl>
                                      </p:cBhvr>
                                    </p:animEffect>
                                  </p:childTnLst>
                                </p:cTn>
                              </p:par>
                              <p:par>
                                <p:cTn id="97" presetID="10" presetClass="entr" presetSubtype="0"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par>
                                <p:cTn id="100" presetID="10" presetClass="entr" presetSubtype="0"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par>
                                <p:cTn id="103" presetID="10" presetClass="entr" presetSubtype="0"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par>
                                <p:cTn id="106" presetID="10" presetClass="entr" presetSubtype="0" fill="hold"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par>
                                <p:cTn id="109" presetID="10" presetClass="entr" presetSubtype="0"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500"/>
                                        <p:tgtEl>
                                          <p:spTgt spid="46"/>
                                        </p:tgtEl>
                                      </p:cBhvr>
                                    </p:animEffect>
                                  </p:childTnLst>
                                </p:cTn>
                              </p:par>
                              <p:par>
                                <p:cTn id="112" presetID="10" presetClass="entr" presetSubtype="0"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par>
                          <p:cTn id="115" fill="hold">
                            <p:stCondLst>
                              <p:cond delay="3500"/>
                            </p:stCondLst>
                            <p:childTnLst>
                              <p:par>
                                <p:cTn id="116" presetID="10" presetClass="entr" presetSubtype="0" fill="hold"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fade">
                                      <p:cBhvr>
                                        <p:cTn id="121" dur="500"/>
                                        <p:tgtEl>
                                          <p:spTgt spid="59"/>
                                        </p:tgtEl>
                                      </p:cBhvr>
                                    </p:animEffect>
                                  </p:childTnLst>
                                </p:cTn>
                              </p:par>
                              <p:par>
                                <p:cTn id="122" presetID="10" presetClass="entr" presetSubtype="0" fill="hold" nodeType="with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500"/>
                                        <p:tgtEl>
                                          <p:spTgt spid="58"/>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nodeType="clickEffect">
                                  <p:stCondLst>
                                    <p:cond delay="0"/>
                                  </p:stCondLst>
                                  <p:childTnLst>
                                    <p:set>
                                      <p:cBhvr>
                                        <p:cTn id="128" dur="1" fill="hold">
                                          <p:stCondLst>
                                            <p:cond delay="0"/>
                                          </p:stCondLst>
                                        </p:cTn>
                                        <p:tgtEl>
                                          <p:spTgt spid="68"/>
                                        </p:tgtEl>
                                        <p:attrNameLst>
                                          <p:attrName>style.visibility</p:attrName>
                                        </p:attrNameLst>
                                      </p:cBhvr>
                                      <p:to>
                                        <p:strVal val="visible"/>
                                      </p:to>
                                    </p:set>
                                    <p:anim calcmode="lin" valueType="num">
                                      <p:cBhvr>
                                        <p:cTn id="129" dur="500" fill="hold"/>
                                        <p:tgtEl>
                                          <p:spTgt spid="68"/>
                                        </p:tgtEl>
                                        <p:attrNameLst>
                                          <p:attrName>ppt_w</p:attrName>
                                        </p:attrNameLst>
                                      </p:cBhvr>
                                      <p:tavLst>
                                        <p:tav tm="0">
                                          <p:val>
                                            <p:fltVal val="0"/>
                                          </p:val>
                                        </p:tav>
                                        <p:tav tm="100000">
                                          <p:val>
                                            <p:strVal val="#ppt_w"/>
                                          </p:val>
                                        </p:tav>
                                      </p:tavLst>
                                    </p:anim>
                                    <p:anim calcmode="lin" valueType="num">
                                      <p:cBhvr>
                                        <p:cTn id="130" dur="500" fill="hold"/>
                                        <p:tgtEl>
                                          <p:spTgt spid="68"/>
                                        </p:tgtEl>
                                        <p:attrNameLst>
                                          <p:attrName>ppt_h</p:attrName>
                                        </p:attrNameLst>
                                      </p:cBhvr>
                                      <p:tavLst>
                                        <p:tav tm="0">
                                          <p:val>
                                            <p:fltVal val="0"/>
                                          </p:val>
                                        </p:tav>
                                        <p:tav tm="100000">
                                          <p:val>
                                            <p:strVal val="#ppt_h"/>
                                          </p:val>
                                        </p:tav>
                                      </p:tavLst>
                                    </p:anim>
                                    <p:animEffect transition="in" filter="fade">
                                      <p:cBhvr>
                                        <p:cTn id="131" dur="500"/>
                                        <p:tgtEl>
                                          <p:spTgt spid="68"/>
                                        </p:tgtEl>
                                      </p:cBhvr>
                                    </p:animEffect>
                                  </p:childTnLst>
                                </p:cTn>
                              </p:par>
                            </p:childTnLst>
                          </p:cTn>
                        </p:par>
                        <p:par>
                          <p:cTn id="132" fill="hold">
                            <p:stCondLst>
                              <p:cond delay="500"/>
                            </p:stCondLst>
                            <p:childTnLst>
                              <p:par>
                                <p:cTn id="133" presetID="1" presetClass="exit" presetSubtype="0" fill="hold" grpId="0" nodeType="afterEffect">
                                  <p:stCondLst>
                                    <p:cond delay="0"/>
                                  </p:stCondLst>
                                  <p:childTnLst>
                                    <p:set>
                                      <p:cBhvr>
                                        <p:cTn id="134" dur="1" fill="hold">
                                          <p:stCondLst>
                                            <p:cond delay="0"/>
                                          </p:stCondLst>
                                        </p:cTn>
                                        <p:tgtEl>
                                          <p:spTgt spid="2"/>
                                        </p:tgtEl>
                                        <p:attrNameLst>
                                          <p:attrName>style.visibility</p:attrName>
                                        </p:attrNameLst>
                                      </p:cBhvr>
                                      <p:to>
                                        <p:strVal val="hidden"/>
                                      </p:to>
                                    </p:se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67758-A408-481B-A88D-85B8E25EA98D}"/>
              </a:ext>
            </a:extLst>
          </p:cNvPr>
          <p:cNvSpPr>
            <a:spLocks noGrp="1"/>
          </p:cNvSpPr>
          <p:nvPr>
            <p:ph type="title"/>
          </p:nvPr>
        </p:nvSpPr>
        <p:spPr/>
        <p:txBody>
          <a:bodyPr/>
          <a:lstStyle/>
          <a:p>
            <a:r>
              <a:rPr lang="en-US"/>
              <a:t>Introducing Azure DevOps</a:t>
            </a:r>
          </a:p>
        </p:txBody>
      </p:sp>
      <p:sp>
        <p:nvSpPr>
          <p:cNvPr id="3" name="Footer Placeholder 2">
            <a:extLst>
              <a:ext uri="{FF2B5EF4-FFF2-40B4-BE49-F238E27FC236}">
                <a16:creationId xmlns:a16="http://schemas.microsoft.com/office/drawing/2014/main" id="{282BD40D-1709-44B9-90E0-04A5F1E29A94}"/>
              </a:ext>
            </a:extLst>
          </p:cNvPr>
          <p:cNvSpPr>
            <a:spLocks noGrp="1"/>
          </p:cNvSpPr>
          <p:nvPr>
            <p:ph type="ftr" sz="quarter" idx="4294967295"/>
          </p:nvPr>
        </p:nvSpPr>
        <p:spPr/>
        <p:txBody>
          <a:bodyPr/>
          <a:lstStyle/>
          <a:p>
            <a:pPr defTabSz="914314"/>
            <a:endParaRPr lang="en-US">
              <a:solidFill>
                <a:srgbClr val="000000">
                  <a:tint val="75000"/>
                </a:srgbClr>
              </a:solidFill>
              <a:latin typeface="Segoe UI"/>
            </a:endParaRPr>
          </a:p>
        </p:txBody>
      </p:sp>
      <p:sp>
        <p:nvSpPr>
          <p:cNvPr id="20" name="TextBox 19">
            <a:extLst>
              <a:ext uri="{FF2B5EF4-FFF2-40B4-BE49-F238E27FC236}">
                <a16:creationId xmlns:a16="http://schemas.microsoft.com/office/drawing/2014/main" id="{A0A4A143-27D4-49CE-ACD0-037EABF28846}"/>
              </a:ext>
            </a:extLst>
          </p:cNvPr>
          <p:cNvSpPr txBox="1"/>
          <p:nvPr/>
        </p:nvSpPr>
        <p:spPr>
          <a:xfrm>
            <a:off x="426425" y="2812596"/>
            <a:ext cx="3029680" cy="1255182"/>
          </a:xfrm>
          <a:prstGeom prst="rect">
            <a:avLst/>
          </a:prstGeom>
          <a:noFill/>
        </p:spPr>
        <p:txBody>
          <a:bodyPr wrap="square" lIns="0" tIns="143428" rIns="0" bIns="143428" rtlCol="0" anchor="t">
            <a:spAutoFit/>
          </a:bodyPr>
          <a:lstStyle/>
          <a:p>
            <a:pPr defTabSz="914314">
              <a:spcAft>
                <a:spcPts val="588"/>
              </a:spcAft>
            </a:pPr>
            <a:r>
              <a:rPr lang="en-GB" sz="1568">
                <a:solidFill>
                  <a:srgbClr val="000000">
                    <a:lumMod val="50000"/>
                    <a:lumOff val="50000"/>
                  </a:srgbClr>
                </a:solidFill>
                <a:latin typeface="Segoe UI"/>
              </a:rPr>
              <a:t>Deliver value to your users faster using proven agile tools to plan, track, and discuss work across your teams.</a:t>
            </a:r>
            <a:endParaRPr lang="en-US" sz="1568">
              <a:solidFill>
                <a:srgbClr val="000000">
                  <a:lumMod val="50000"/>
                  <a:lumOff val="50000"/>
                </a:srgbClr>
              </a:solidFill>
              <a:latin typeface="Segoe UI"/>
              <a:cs typeface="Segoe UI"/>
            </a:endParaRPr>
          </a:p>
        </p:txBody>
      </p:sp>
      <p:sp>
        <p:nvSpPr>
          <p:cNvPr id="22" name="TextBox 21">
            <a:extLst>
              <a:ext uri="{FF2B5EF4-FFF2-40B4-BE49-F238E27FC236}">
                <a16:creationId xmlns:a16="http://schemas.microsoft.com/office/drawing/2014/main" id="{A75A09E4-D0A3-4556-9C0F-105DF4577D44}"/>
              </a:ext>
            </a:extLst>
          </p:cNvPr>
          <p:cNvSpPr txBox="1"/>
          <p:nvPr/>
        </p:nvSpPr>
        <p:spPr>
          <a:xfrm>
            <a:off x="4277587" y="2812595"/>
            <a:ext cx="3403600" cy="1496078"/>
          </a:xfrm>
          <a:prstGeom prst="rect">
            <a:avLst/>
          </a:prstGeom>
          <a:noFill/>
        </p:spPr>
        <p:txBody>
          <a:bodyPr wrap="square" lIns="0" tIns="143428" rIns="0" bIns="143428" rtlCol="0" anchor="t">
            <a:spAutoFit/>
          </a:bodyPr>
          <a:lstStyle/>
          <a:p>
            <a:pPr defTabSz="914314">
              <a:spcAft>
                <a:spcPts val="588"/>
              </a:spcAft>
            </a:pPr>
            <a:r>
              <a:rPr lang="en-GB" sz="1568">
                <a:solidFill>
                  <a:srgbClr val="000000">
                    <a:lumMod val="50000"/>
                    <a:lumOff val="50000"/>
                  </a:srgbClr>
                </a:solidFill>
                <a:latin typeface="Segoe UI"/>
              </a:rPr>
              <a:t>Build, test, and deploy with CI/CD that works with any language, platform, and cloud. Connect to GitHub or any other Git provider and deploy continuously.</a:t>
            </a:r>
            <a:endParaRPr lang="en-US" sz="1568">
              <a:solidFill>
                <a:srgbClr val="000000">
                  <a:lumMod val="50000"/>
                  <a:lumOff val="50000"/>
                </a:srgbClr>
              </a:solidFill>
              <a:latin typeface="Segoe UI"/>
              <a:cs typeface="Segoe UI"/>
            </a:endParaRPr>
          </a:p>
        </p:txBody>
      </p:sp>
      <p:sp>
        <p:nvSpPr>
          <p:cNvPr id="23" name="TextBox 22">
            <a:extLst>
              <a:ext uri="{FF2B5EF4-FFF2-40B4-BE49-F238E27FC236}">
                <a16:creationId xmlns:a16="http://schemas.microsoft.com/office/drawing/2014/main" id="{7ABC2ECF-9D16-4093-A397-AC9C75D0D69F}"/>
              </a:ext>
            </a:extLst>
          </p:cNvPr>
          <p:cNvSpPr txBox="1"/>
          <p:nvPr/>
        </p:nvSpPr>
        <p:spPr>
          <a:xfrm>
            <a:off x="8336470" y="2812595"/>
            <a:ext cx="3036600" cy="1496563"/>
          </a:xfrm>
          <a:prstGeom prst="rect">
            <a:avLst/>
          </a:prstGeom>
          <a:noFill/>
        </p:spPr>
        <p:txBody>
          <a:bodyPr wrap="square" lIns="0" tIns="143428" rIns="0" bIns="143428" rtlCol="0" anchor="t">
            <a:spAutoFit/>
          </a:bodyPr>
          <a:lstStyle/>
          <a:p>
            <a:pPr defTabSz="914314">
              <a:spcAft>
                <a:spcPts val="588"/>
              </a:spcAft>
            </a:pPr>
            <a:r>
              <a:rPr lang="en-GB" sz="1568">
                <a:solidFill>
                  <a:srgbClr val="000000">
                    <a:lumMod val="50000"/>
                    <a:lumOff val="50000"/>
                  </a:srgbClr>
                </a:solidFill>
                <a:latin typeface="Segoe UI"/>
              </a:rPr>
              <a:t>Get unlimited, cloud-hosted private Git repos and collaborate to build better code with pull requests and advanced file management.</a:t>
            </a:r>
            <a:endParaRPr lang="en-US" sz="1568">
              <a:solidFill>
                <a:srgbClr val="000000">
                  <a:lumMod val="50000"/>
                  <a:lumOff val="50000"/>
                </a:srgbClr>
              </a:solidFill>
              <a:latin typeface="Segoe UI"/>
              <a:cs typeface="Segoe UI"/>
            </a:endParaRPr>
          </a:p>
        </p:txBody>
      </p:sp>
      <p:sp>
        <p:nvSpPr>
          <p:cNvPr id="24" name="TextBox 23">
            <a:extLst>
              <a:ext uri="{FF2B5EF4-FFF2-40B4-BE49-F238E27FC236}">
                <a16:creationId xmlns:a16="http://schemas.microsoft.com/office/drawing/2014/main" id="{F6FCEA51-5644-4108-8529-B8070762AC30}"/>
              </a:ext>
            </a:extLst>
          </p:cNvPr>
          <p:cNvSpPr txBox="1"/>
          <p:nvPr/>
        </p:nvSpPr>
        <p:spPr>
          <a:xfrm>
            <a:off x="426425" y="5460267"/>
            <a:ext cx="2930638" cy="1013800"/>
          </a:xfrm>
          <a:prstGeom prst="rect">
            <a:avLst/>
          </a:prstGeom>
          <a:noFill/>
        </p:spPr>
        <p:txBody>
          <a:bodyPr wrap="square" lIns="0" tIns="143428" rIns="0" bIns="143428" rtlCol="0" anchor="t">
            <a:spAutoFit/>
          </a:bodyPr>
          <a:lstStyle/>
          <a:p>
            <a:pPr defTabSz="914314">
              <a:spcAft>
                <a:spcPts val="588"/>
              </a:spcAft>
            </a:pPr>
            <a:r>
              <a:rPr lang="en-GB" sz="1568">
                <a:solidFill>
                  <a:srgbClr val="000000">
                    <a:lumMod val="50000"/>
                    <a:lumOff val="50000"/>
                  </a:srgbClr>
                </a:solidFill>
                <a:latin typeface="Segoe UI"/>
              </a:rPr>
              <a:t>Test and ship with confidence using manual and exploratory testing tools.</a:t>
            </a:r>
            <a:endParaRPr lang="en-US" sz="1568">
              <a:solidFill>
                <a:srgbClr val="000000">
                  <a:lumMod val="50000"/>
                  <a:lumOff val="50000"/>
                </a:srgbClr>
              </a:solidFill>
              <a:latin typeface="Segoe UI"/>
              <a:cs typeface="Segoe UI"/>
            </a:endParaRPr>
          </a:p>
        </p:txBody>
      </p:sp>
      <p:sp>
        <p:nvSpPr>
          <p:cNvPr id="25" name="TextBox 24">
            <a:extLst>
              <a:ext uri="{FF2B5EF4-FFF2-40B4-BE49-F238E27FC236}">
                <a16:creationId xmlns:a16="http://schemas.microsoft.com/office/drawing/2014/main" id="{A333F065-998E-4214-AEF0-1D4D56125E51}"/>
              </a:ext>
            </a:extLst>
          </p:cNvPr>
          <p:cNvSpPr txBox="1"/>
          <p:nvPr/>
        </p:nvSpPr>
        <p:spPr>
          <a:xfrm>
            <a:off x="4277587" y="5460267"/>
            <a:ext cx="3367638" cy="1013800"/>
          </a:xfrm>
          <a:prstGeom prst="rect">
            <a:avLst/>
          </a:prstGeom>
          <a:noFill/>
        </p:spPr>
        <p:txBody>
          <a:bodyPr wrap="square" lIns="0" tIns="143428" rIns="0" bIns="143428" rtlCol="0" anchor="t">
            <a:spAutoFit/>
          </a:bodyPr>
          <a:lstStyle/>
          <a:p>
            <a:pPr defTabSz="914314">
              <a:spcAft>
                <a:spcPts val="588"/>
              </a:spcAft>
            </a:pPr>
            <a:r>
              <a:rPr lang="en-GB" sz="1568">
                <a:solidFill>
                  <a:srgbClr val="000000">
                    <a:lumMod val="50000"/>
                    <a:lumOff val="50000"/>
                  </a:srgbClr>
                </a:solidFill>
                <a:latin typeface="Segoe UI"/>
              </a:rPr>
              <a:t>Create, host, and share packages with your team, and add </a:t>
            </a:r>
            <a:r>
              <a:rPr lang="en-GB" sz="1568" err="1">
                <a:solidFill>
                  <a:srgbClr val="000000">
                    <a:lumMod val="50000"/>
                    <a:lumOff val="50000"/>
                  </a:srgbClr>
                </a:solidFill>
                <a:latin typeface="Segoe UI"/>
              </a:rPr>
              <a:t>artifacts</a:t>
            </a:r>
            <a:r>
              <a:rPr lang="en-GB" sz="1568">
                <a:solidFill>
                  <a:srgbClr val="000000">
                    <a:lumMod val="50000"/>
                    <a:lumOff val="50000"/>
                  </a:srgbClr>
                </a:solidFill>
                <a:latin typeface="Segoe UI"/>
              </a:rPr>
              <a:t> to your CI/CD pipelines with a single click.</a:t>
            </a:r>
            <a:endParaRPr lang="en-US" sz="1568">
              <a:solidFill>
                <a:srgbClr val="000000">
                  <a:lumMod val="50000"/>
                  <a:lumOff val="50000"/>
                </a:srgbClr>
              </a:solidFill>
              <a:latin typeface="Segoe UI"/>
              <a:cs typeface="Segoe UI"/>
            </a:endParaRPr>
          </a:p>
        </p:txBody>
      </p:sp>
      <p:pic>
        <p:nvPicPr>
          <p:cNvPr id="14" name="Picture 4">
            <a:extLst>
              <a:ext uri="{FF2B5EF4-FFF2-40B4-BE49-F238E27FC236}">
                <a16:creationId xmlns:a16="http://schemas.microsoft.com/office/drawing/2014/main" id="{AC2AB146-06C0-4E0D-8899-5ADB9DA1723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7587" y="1766917"/>
            <a:ext cx="708572" cy="705846"/>
          </a:xfrm>
          <a:prstGeom prst="rect">
            <a:avLst/>
          </a:prstGeom>
        </p:spPr>
      </p:pic>
      <p:pic>
        <p:nvPicPr>
          <p:cNvPr id="15" name="Picture 6">
            <a:extLst>
              <a:ext uri="{FF2B5EF4-FFF2-40B4-BE49-F238E27FC236}">
                <a16:creationId xmlns:a16="http://schemas.microsoft.com/office/drawing/2014/main" id="{4F632D14-7C31-47CA-BC92-820474ACB39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277587" y="4434806"/>
            <a:ext cx="722061" cy="705846"/>
          </a:xfrm>
          <a:prstGeom prst="rect">
            <a:avLst/>
          </a:prstGeom>
        </p:spPr>
      </p:pic>
      <p:pic>
        <p:nvPicPr>
          <p:cNvPr id="16" name="Picture 8">
            <a:extLst>
              <a:ext uri="{FF2B5EF4-FFF2-40B4-BE49-F238E27FC236}">
                <a16:creationId xmlns:a16="http://schemas.microsoft.com/office/drawing/2014/main" id="{228FD8FB-8B6C-4A6D-BCA2-229F0890F98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6425" y="1766917"/>
            <a:ext cx="722434" cy="705846"/>
          </a:xfrm>
          <a:prstGeom prst="rect">
            <a:avLst/>
          </a:prstGeom>
        </p:spPr>
      </p:pic>
      <p:pic>
        <p:nvPicPr>
          <p:cNvPr id="17" name="Picture 10">
            <a:extLst>
              <a:ext uri="{FF2B5EF4-FFF2-40B4-BE49-F238E27FC236}">
                <a16:creationId xmlns:a16="http://schemas.microsoft.com/office/drawing/2014/main" id="{6406FE2F-92A4-4316-B249-0BFC11B2E2B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8336470" y="1766917"/>
            <a:ext cx="714748" cy="705846"/>
          </a:xfrm>
          <a:prstGeom prst="rect">
            <a:avLst/>
          </a:prstGeom>
        </p:spPr>
      </p:pic>
      <p:pic>
        <p:nvPicPr>
          <p:cNvPr id="32" name="Picture 12">
            <a:extLst>
              <a:ext uri="{FF2B5EF4-FFF2-40B4-BE49-F238E27FC236}">
                <a16:creationId xmlns:a16="http://schemas.microsoft.com/office/drawing/2014/main" id="{0B3C4841-DF3A-4896-9BC5-D1CFA36142C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6425" y="4434806"/>
            <a:ext cx="697690" cy="705846"/>
          </a:xfrm>
          <a:prstGeom prst="rect">
            <a:avLst/>
          </a:prstGeom>
        </p:spPr>
      </p:pic>
      <p:sp>
        <p:nvSpPr>
          <p:cNvPr id="34" name="TextBox 33">
            <a:extLst>
              <a:ext uri="{FF2B5EF4-FFF2-40B4-BE49-F238E27FC236}">
                <a16:creationId xmlns:a16="http://schemas.microsoft.com/office/drawing/2014/main" id="{E014A36B-D94A-41AA-ABC4-706C13E17949}"/>
              </a:ext>
            </a:extLst>
          </p:cNvPr>
          <p:cNvSpPr txBox="1"/>
          <p:nvPr/>
        </p:nvSpPr>
        <p:spPr>
          <a:xfrm>
            <a:off x="426425" y="2451481"/>
            <a:ext cx="1347994"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pPr defTabSz="914314"/>
            <a:r>
              <a:rPr lang="en-US" sz="1765">
                <a:solidFill>
                  <a:srgbClr val="00B294"/>
                </a:solidFill>
                <a:latin typeface="Segoe UI Semibold"/>
              </a:rPr>
              <a:t>Azure Boards</a:t>
            </a:r>
            <a:endParaRPr lang="en-US" sz="1765">
              <a:solidFill>
                <a:srgbClr val="00B294"/>
              </a:solidFill>
              <a:latin typeface="Segoe UI Semibold"/>
              <a:cs typeface="Segoe UI"/>
            </a:endParaRPr>
          </a:p>
        </p:txBody>
      </p:sp>
      <p:sp>
        <p:nvSpPr>
          <p:cNvPr id="38" name="TextBox 37">
            <a:extLst>
              <a:ext uri="{FF2B5EF4-FFF2-40B4-BE49-F238E27FC236}">
                <a16:creationId xmlns:a16="http://schemas.microsoft.com/office/drawing/2014/main" id="{26723BC6-71C2-4778-A910-FC4F6D0C92B6}"/>
              </a:ext>
            </a:extLst>
          </p:cNvPr>
          <p:cNvSpPr txBox="1"/>
          <p:nvPr/>
        </p:nvSpPr>
        <p:spPr>
          <a:xfrm>
            <a:off x="8336470" y="2451481"/>
            <a:ext cx="164713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pPr defTabSz="914314"/>
            <a:r>
              <a:rPr lang="en-US" sz="1765">
                <a:solidFill>
                  <a:srgbClr val="D83B01"/>
                </a:solidFill>
                <a:latin typeface="Segoe UI Semibold"/>
              </a:rPr>
              <a:t>Azure </a:t>
            </a:r>
            <a:r>
              <a:rPr lang="en-US" sz="1765">
                <a:solidFill>
                  <a:srgbClr val="D83B01"/>
                </a:solidFill>
                <a:latin typeface="Segoe UI Semibold"/>
                <a:cs typeface="Segoe UI"/>
              </a:rPr>
              <a:t>Repos</a:t>
            </a:r>
          </a:p>
        </p:txBody>
      </p:sp>
      <p:sp>
        <p:nvSpPr>
          <p:cNvPr id="40" name="TextBox 39">
            <a:extLst>
              <a:ext uri="{FF2B5EF4-FFF2-40B4-BE49-F238E27FC236}">
                <a16:creationId xmlns:a16="http://schemas.microsoft.com/office/drawing/2014/main" id="{C45923DE-E387-4F99-A087-AD2AB3104B2B}"/>
              </a:ext>
            </a:extLst>
          </p:cNvPr>
          <p:cNvSpPr txBox="1"/>
          <p:nvPr/>
        </p:nvSpPr>
        <p:spPr>
          <a:xfrm>
            <a:off x="4277588" y="2451481"/>
            <a:ext cx="1909952"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pPr defTabSz="914314"/>
            <a:r>
              <a:rPr lang="en-US" sz="1765">
                <a:solidFill>
                  <a:srgbClr val="2560E0"/>
                </a:solidFill>
                <a:latin typeface="Segoe UI Semibold"/>
              </a:rPr>
              <a:t>Azure Pipelines</a:t>
            </a:r>
            <a:endParaRPr lang="en-US" sz="1765">
              <a:solidFill>
                <a:srgbClr val="2560E0"/>
              </a:solidFill>
              <a:latin typeface="Segoe UI Semibold"/>
              <a:cs typeface="Segoe UI"/>
            </a:endParaRPr>
          </a:p>
        </p:txBody>
      </p:sp>
      <p:sp>
        <p:nvSpPr>
          <p:cNvPr id="42" name="TextBox 41">
            <a:extLst>
              <a:ext uri="{FF2B5EF4-FFF2-40B4-BE49-F238E27FC236}">
                <a16:creationId xmlns:a16="http://schemas.microsoft.com/office/drawing/2014/main" id="{1858EA85-8972-478E-99E1-97FBD1FE21B6}"/>
              </a:ext>
            </a:extLst>
          </p:cNvPr>
          <p:cNvSpPr txBox="1"/>
          <p:nvPr/>
        </p:nvSpPr>
        <p:spPr>
          <a:xfrm>
            <a:off x="426425" y="5089337"/>
            <a:ext cx="1805205"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pPr defTabSz="914314"/>
            <a:r>
              <a:rPr lang="en-US" sz="1765">
                <a:solidFill>
                  <a:srgbClr val="854CC7"/>
                </a:solidFill>
                <a:latin typeface="Segoe UI Semibold"/>
              </a:rPr>
              <a:t>Azure Test</a:t>
            </a:r>
            <a:r>
              <a:rPr lang="en-US" sz="1765">
                <a:solidFill>
                  <a:srgbClr val="854CC7"/>
                </a:solidFill>
                <a:latin typeface="Segoe UI Semibold"/>
                <a:cs typeface="Segoe UI"/>
              </a:rPr>
              <a:t> Plans</a:t>
            </a:r>
          </a:p>
        </p:txBody>
      </p:sp>
      <p:sp>
        <p:nvSpPr>
          <p:cNvPr id="44" name="TextBox 43">
            <a:extLst>
              <a:ext uri="{FF2B5EF4-FFF2-40B4-BE49-F238E27FC236}">
                <a16:creationId xmlns:a16="http://schemas.microsoft.com/office/drawing/2014/main" id="{D16F3FDE-2095-49A1-AA0D-572CE3108B96}"/>
              </a:ext>
            </a:extLst>
          </p:cNvPr>
          <p:cNvSpPr txBox="1"/>
          <p:nvPr/>
        </p:nvSpPr>
        <p:spPr>
          <a:xfrm>
            <a:off x="4277588" y="5089337"/>
            <a:ext cx="2014841" cy="561211"/>
          </a:xfrm>
          <a:prstGeom prst="rect">
            <a:avLst/>
          </a:prstGeom>
          <a:noFill/>
        </p:spPr>
        <p:txBody>
          <a:bodyPr rot="0" spcFirstLastPara="0" vertOverflow="overflow" horzOverflow="overflow" vert="horz" wrap="square" lIns="0" tIns="143428" rIns="0" bIns="143428" numCol="1" spcCol="0" rtlCol="0" fromWordArt="0" anchor="t" anchorCtr="0" forceAA="0" compatLnSpc="1">
            <a:prstTxWarp prst="textNoShape">
              <a:avLst/>
            </a:prstTxWarp>
            <a:spAutoFit/>
          </a:bodyPr>
          <a:lstStyle/>
          <a:p>
            <a:pPr defTabSz="914314"/>
            <a:r>
              <a:rPr lang="en-US" sz="1765">
                <a:solidFill>
                  <a:srgbClr val="CB2E6D"/>
                </a:solidFill>
                <a:latin typeface="Segoe UI Semibold"/>
              </a:rPr>
              <a:t>Azure Artifacts</a:t>
            </a:r>
            <a:endParaRPr lang="en-US" sz="1765">
              <a:solidFill>
                <a:srgbClr val="CB2E6D"/>
              </a:solidFill>
              <a:latin typeface="Segoe UI Semibold"/>
              <a:cs typeface="Segoe UI"/>
            </a:endParaRPr>
          </a:p>
        </p:txBody>
      </p:sp>
      <p:sp>
        <p:nvSpPr>
          <p:cNvPr id="46" name="Text Placeholder 3">
            <a:extLst>
              <a:ext uri="{FF2B5EF4-FFF2-40B4-BE49-F238E27FC236}">
                <a16:creationId xmlns:a16="http://schemas.microsoft.com/office/drawing/2014/main" id="{6EE07CBF-F42D-4F50-8FAD-B351239B994B}"/>
              </a:ext>
            </a:extLst>
          </p:cNvPr>
          <p:cNvSpPr txBox="1">
            <a:spLocks/>
          </p:cNvSpPr>
          <p:nvPr/>
        </p:nvSpPr>
        <p:spPr>
          <a:xfrm>
            <a:off x="8354042" y="6035131"/>
            <a:ext cx="3187751" cy="271554"/>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buNone/>
              <a:defRPr/>
            </a:pPr>
            <a:r>
              <a:rPr lang="en-US" sz="1765">
                <a:solidFill>
                  <a:srgbClr val="0078D7"/>
                </a:solidFill>
                <a:latin typeface="Segoe UI Semibold" panose="020B0702040204020203" pitchFamily="34" charset="0"/>
                <a:cs typeface="Segoe UI Semibold" panose="020B0702040204020203" pitchFamily="34" charset="0"/>
              </a:rPr>
              <a:t>https://azure.com/devops</a:t>
            </a:r>
          </a:p>
        </p:txBody>
      </p:sp>
      <p:sp>
        <p:nvSpPr>
          <p:cNvPr id="21" name="Oval 20">
            <a:extLst>
              <a:ext uri="{FF2B5EF4-FFF2-40B4-BE49-F238E27FC236}">
                <a16:creationId xmlns:a16="http://schemas.microsoft.com/office/drawing/2014/main" id="{EFCBDEDB-9EFD-4704-A993-809D37ECB627}"/>
              </a:ext>
              <a:ext uri="{C183D7F6-B498-43B3-948B-1728B52AA6E4}">
                <adec:decorative xmlns:adec="http://schemas.microsoft.com/office/drawing/2017/decorative" val="1"/>
              </a:ext>
            </a:extLst>
          </p:cNvPr>
          <p:cNvSpPr/>
          <p:nvPr/>
        </p:nvSpPr>
        <p:spPr bwMode="auto">
          <a:xfrm>
            <a:off x="8354042" y="5220930"/>
            <a:ext cx="697176" cy="697172"/>
          </a:xfrm>
          <a:prstGeom prst="ellipse">
            <a:avLst/>
          </a:prstGeom>
          <a:noFill/>
          <a:ln w="28575" cap="flat" cmpd="sng" algn="ctr">
            <a:solidFill>
              <a:srgbClr val="007ACC"/>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defRPr/>
            </a:pPr>
            <a:r>
              <a:rPr lang="en-US" sz="3529" kern="0">
                <a:ln w="19050">
                  <a:noFill/>
                </a:ln>
                <a:solidFill>
                  <a:srgbClr val="0078D7"/>
                </a:solidFill>
                <a:latin typeface="Segoe UI"/>
                <a:ea typeface="Segoe UI" pitchFamily="34" charset="0"/>
                <a:cs typeface="Segoe UI" pitchFamily="34" charset="0"/>
                <a:sym typeface="Wingdings" panose="05000000000000000000" pitchFamily="2" charset="2"/>
              </a:rPr>
              <a:t></a:t>
            </a:r>
            <a:endParaRPr lang="en-US" sz="3529" kern="0">
              <a:ln w="19050">
                <a:noFill/>
              </a:ln>
              <a:solidFill>
                <a:srgbClr val="0078D7"/>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312023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BE91-2B93-2C43-9862-646443F83966}"/>
              </a:ext>
            </a:extLst>
          </p:cNvPr>
          <p:cNvSpPr>
            <a:spLocks noGrp="1"/>
          </p:cNvSpPr>
          <p:nvPr>
            <p:ph type="title"/>
          </p:nvPr>
        </p:nvSpPr>
        <p:spPr>
          <a:xfrm>
            <a:off x="1113235" y="2182505"/>
            <a:ext cx="9144000" cy="2492990"/>
          </a:xfrm>
        </p:spPr>
        <p:txBody>
          <a:bodyPr/>
          <a:lstStyle/>
          <a:p>
            <a:pPr algn="ctr"/>
            <a:r>
              <a:rPr lang="en-AU" sz="6000"/>
              <a:t>     Azure DevOps  </a:t>
            </a:r>
            <a:br>
              <a:rPr lang="en-AU" sz="6000"/>
            </a:br>
            <a:r>
              <a:rPr lang="en-AU" sz="6000"/>
              <a:t> + </a:t>
            </a:r>
            <a:br>
              <a:rPr lang="en-AU" sz="6000"/>
            </a:br>
            <a:r>
              <a:rPr lang="en-AU" sz="6000"/>
              <a:t>Azure</a:t>
            </a:r>
            <a:endParaRPr lang="en-US" sz="6000"/>
          </a:p>
        </p:txBody>
      </p:sp>
      <p:pic>
        <p:nvPicPr>
          <p:cNvPr id="4" name="Picture 3">
            <a:extLst>
              <a:ext uri="{FF2B5EF4-FFF2-40B4-BE49-F238E27FC236}">
                <a16:creationId xmlns:a16="http://schemas.microsoft.com/office/drawing/2014/main" id="{75AB0DD2-4ECD-2C43-BA16-E8900211CB60}"/>
              </a:ext>
            </a:extLst>
          </p:cNvPr>
          <p:cNvPicPr>
            <a:picLocks noChangeAspect="1"/>
          </p:cNvPicPr>
          <p:nvPr/>
        </p:nvPicPr>
        <p:blipFill>
          <a:blip r:embed="rId3"/>
          <a:stretch>
            <a:fillRect/>
          </a:stretch>
        </p:blipFill>
        <p:spPr>
          <a:xfrm>
            <a:off x="2879190" y="3429000"/>
            <a:ext cx="1501823" cy="1501823"/>
          </a:xfrm>
          <a:prstGeom prst="rect">
            <a:avLst/>
          </a:prstGeom>
        </p:spPr>
      </p:pic>
      <p:pic>
        <p:nvPicPr>
          <p:cNvPr id="6" name="Picture 5">
            <a:extLst>
              <a:ext uri="{FF2B5EF4-FFF2-40B4-BE49-F238E27FC236}">
                <a16:creationId xmlns:a16="http://schemas.microsoft.com/office/drawing/2014/main" id="{D8B6A51C-1B58-6E42-8DC0-6122C55D4406}"/>
              </a:ext>
            </a:extLst>
          </p:cNvPr>
          <p:cNvPicPr>
            <a:picLocks noChangeAspect="1"/>
          </p:cNvPicPr>
          <p:nvPr/>
        </p:nvPicPr>
        <p:blipFill>
          <a:blip r:embed="rId4"/>
          <a:stretch>
            <a:fillRect/>
          </a:stretch>
        </p:blipFill>
        <p:spPr>
          <a:xfrm>
            <a:off x="1757777" y="1450306"/>
            <a:ext cx="1978694" cy="1978694"/>
          </a:xfrm>
          <a:prstGeom prst="rect">
            <a:avLst/>
          </a:prstGeom>
        </p:spPr>
      </p:pic>
    </p:spTree>
    <p:extLst>
      <p:ext uri="{BB962C8B-B14F-4D97-AF65-F5344CB8AC3E}">
        <p14:creationId xmlns:p14="http://schemas.microsoft.com/office/powerpoint/2010/main" val="245751790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a:xfrm>
            <a:off x="584200" y="2579648"/>
            <a:ext cx="4161981" cy="553998"/>
          </a:xfrm>
        </p:spPr>
        <p:txBody>
          <a:bodyPr/>
          <a:lstStyle/>
          <a:p>
            <a:r>
              <a:rPr lang="en-US"/>
              <a:t>/Docs </a:t>
            </a:r>
            <a:r>
              <a:rPr lang="en-US">
                <a:cs typeface="Segoe UI Semibold"/>
              </a:rPr>
              <a:t>alert</a:t>
            </a:r>
            <a:endParaRPr lang="en-US"/>
          </a:p>
        </p:txBody>
      </p:sp>
      <p:sp>
        <p:nvSpPr>
          <p:cNvPr id="11" name="TextBox 10">
            <a:extLst>
              <a:ext uri="{FF2B5EF4-FFF2-40B4-BE49-F238E27FC236}">
                <a16:creationId xmlns:a16="http://schemas.microsoft.com/office/drawing/2014/main" id="{7890CE0F-8A76-4109-81A0-4BECFC436410}"/>
              </a:ext>
            </a:extLst>
          </p:cNvPr>
          <p:cNvSpPr txBox="1"/>
          <p:nvPr/>
        </p:nvSpPr>
        <p:spPr>
          <a:xfrm>
            <a:off x="584200" y="4509609"/>
            <a:ext cx="3929922" cy="307777"/>
          </a:xfrm>
          <a:prstGeom prst="rect">
            <a:avLst/>
          </a:prstGeom>
          <a:noFill/>
        </p:spPr>
        <p:txBody>
          <a:bodyPr wrap="none" lIns="0" tIns="0" rIns="0" bIns="0" rtlCol="0" anchor="t">
            <a:spAutoFit/>
          </a:bodyPr>
          <a:lstStyle/>
          <a:p>
            <a:pPr algn="l"/>
            <a:r>
              <a:rPr lang="en-US" sz="2000">
                <a:solidFill>
                  <a:srgbClr val="00188F"/>
                </a:solidFill>
                <a:latin typeface="+mj-lt"/>
              </a:rPr>
              <a:t>https://aka.ms/AzureDevOpsDocs</a:t>
            </a:r>
          </a:p>
        </p:txBody>
      </p:sp>
      <p:sp>
        <p:nvSpPr>
          <p:cNvPr id="12" name="Text Placeholder 2">
            <a:extLst>
              <a:ext uri="{FF2B5EF4-FFF2-40B4-BE49-F238E27FC236}">
                <a16:creationId xmlns:a16="http://schemas.microsoft.com/office/drawing/2014/main" id="{79D5075E-16FF-4D75-98C9-E9D6EA03427B}"/>
              </a:ext>
            </a:extLst>
          </p:cNvPr>
          <p:cNvSpPr>
            <a:spLocks noGrp="1"/>
          </p:cNvSpPr>
          <p:nvPr>
            <p:ph type="body" sz="quarter" idx="10"/>
          </p:nvPr>
        </p:nvSpPr>
        <p:spPr>
          <a:xfrm>
            <a:off x="584201" y="3336964"/>
            <a:ext cx="4304102" cy="923330"/>
          </a:xfrm>
        </p:spPr>
        <p:txBody>
          <a:bodyPr/>
          <a:lstStyle/>
          <a:p>
            <a:pPr marL="0" indent="0">
              <a:buNone/>
            </a:pPr>
            <a:r>
              <a:rPr lang="en-US"/>
              <a:t>Azure DevOps documentation has </a:t>
            </a:r>
            <a:r>
              <a:rPr lang="en-US" err="1"/>
              <a:t>quickstarts</a:t>
            </a:r>
            <a:r>
              <a:rPr lang="en-US"/>
              <a:t> and all the reference material you could need</a:t>
            </a:r>
          </a:p>
        </p:txBody>
      </p:sp>
      <p:pic>
        <p:nvPicPr>
          <p:cNvPr id="4" name="Picture 3">
            <a:extLst>
              <a:ext uri="{FF2B5EF4-FFF2-40B4-BE49-F238E27FC236}">
                <a16:creationId xmlns:a16="http://schemas.microsoft.com/office/drawing/2014/main" id="{60824B64-B767-47D1-99A8-53AEF7C11442}"/>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5038283" y="1162628"/>
            <a:ext cx="7153717" cy="4532743"/>
          </a:xfrm>
          <a:prstGeom prst="rect">
            <a:avLst/>
          </a:prstGeom>
          <a:ln>
            <a:solidFill>
              <a:schemeClr val="accent5">
                <a:lumMod val="60000"/>
                <a:lumOff val="40000"/>
              </a:schemeClr>
            </a:solidFill>
          </a:ln>
        </p:spPr>
      </p:pic>
      <p:sp>
        <p:nvSpPr>
          <p:cNvPr id="9" name="signal_3" title="Icon of a communication tower with signal lines">
            <a:extLst>
              <a:ext uri="{FF2B5EF4-FFF2-40B4-BE49-F238E27FC236}">
                <a16:creationId xmlns:a16="http://schemas.microsoft.com/office/drawing/2014/main" id="{FE636058-78DB-4286-BA81-DCB3BACB12F1}"/>
              </a:ext>
            </a:extLst>
          </p:cNvPr>
          <p:cNvSpPr>
            <a:spLocks noChangeAspect="1" noEditPoints="1"/>
          </p:cNvSpPr>
          <p:nvPr/>
        </p:nvSpPr>
        <p:spPr bwMode="auto">
          <a:xfrm>
            <a:off x="11602720" y="32901"/>
            <a:ext cx="532764" cy="730733"/>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874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a:xfrm>
            <a:off x="584200" y="2579648"/>
            <a:ext cx="4161981" cy="553998"/>
          </a:xfrm>
        </p:spPr>
        <p:txBody>
          <a:bodyPr/>
          <a:lstStyle/>
          <a:p>
            <a:r>
              <a:rPr lang="en-US"/>
              <a:t>/Docs </a:t>
            </a:r>
            <a:r>
              <a:rPr lang="en-US">
                <a:cs typeface="Segoe UI Semibold"/>
              </a:rPr>
              <a:t>alert</a:t>
            </a:r>
            <a:endParaRPr lang="en-US"/>
          </a:p>
        </p:txBody>
      </p:sp>
      <p:sp>
        <p:nvSpPr>
          <p:cNvPr id="11" name="TextBox 10">
            <a:extLst>
              <a:ext uri="{FF2B5EF4-FFF2-40B4-BE49-F238E27FC236}">
                <a16:creationId xmlns:a16="http://schemas.microsoft.com/office/drawing/2014/main" id="{7890CE0F-8A76-4109-81A0-4BECFC436410}"/>
              </a:ext>
            </a:extLst>
          </p:cNvPr>
          <p:cNvSpPr txBox="1"/>
          <p:nvPr/>
        </p:nvSpPr>
        <p:spPr>
          <a:xfrm>
            <a:off x="584200" y="4509609"/>
            <a:ext cx="4511620" cy="307777"/>
          </a:xfrm>
          <a:prstGeom prst="rect">
            <a:avLst/>
          </a:prstGeom>
          <a:noFill/>
        </p:spPr>
        <p:txBody>
          <a:bodyPr wrap="none" lIns="0" tIns="0" rIns="0" bIns="0" rtlCol="0" anchor="t">
            <a:spAutoFit/>
          </a:bodyPr>
          <a:lstStyle/>
          <a:p>
            <a:pPr algn="l"/>
            <a:r>
              <a:rPr lang="en-US" sz="2000">
                <a:solidFill>
                  <a:srgbClr val="00188F"/>
                </a:solidFill>
                <a:latin typeface="+mj-lt"/>
              </a:rPr>
              <a:t>https://aka.ms/DevOpsResourceCenter</a:t>
            </a:r>
          </a:p>
        </p:txBody>
      </p:sp>
      <p:sp>
        <p:nvSpPr>
          <p:cNvPr id="12" name="Text Placeholder 2">
            <a:extLst>
              <a:ext uri="{FF2B5EF4-FFF2-40B4-BE49-F238E27FC236}">
                <a16:creationId xmlns:a16="http://schemas.microsoft.com/office/drawing/2014/main" id="{79D5075E-16FF-4D75-98C9-E9D6EA03427B}"/>
              </a:ext>
            </a:extLst>
          </p:cNvPr>
          <p:cNvSpPr>
            <a:spLocks noGrp="1"/>
          </p:cNvSpPr>
          <p:nvPr>
            <p:ph type="body" sz="quarter" idx="10"/>
          </p:nvPr>
        </p:nvSpPr>
        <p:spPr>
          <a:xfrm>
            <a:off x="584201" y="3336964"/>
            <a:ext cx="4304102" cy="923330"/>
          </a:xfrm>
        </p:spPr>
        <p:txBody>
          <a:bodyPr/>
          <a:lstStyle/>
          <a:p>
            <a:pPr marL="0" indent="0">
              <a:buNone/>
            </a:pPr>
            <a:r>
              <a:rPr lang="en-US"/>
              <a:t>The DevOps Resource Center is a great starting point for everything DevOps at Microsoft</a:t>
            </a:r>
          </a:p>
        </p:txBody>
      </p:sp>
      <p:pic>
        <p:nvPicPr>
          <p:cNvPr id="4" name="Picture 3">
            <a:extLst>
              <a:ext uri="{FF2B5EF4-FFF2-40B4-BE49-F238E27FC236}">
                <a16:creationId xmlns:a16="http://schemas.microsoft.com/office/drawing/2014/main" id="{60824B64-B767-47D1-99A8-53AEF7C11442}"/>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5038283" y="1162628"/>
            <a:ext cx="7153717" cy="4532743"/>
          </a:xfrm>
          <a:prstGeom prst="rect">
            <a:avLst/>
          </a:prstGeom>
          <a:ln>
            <a:solidFill>
              <a:schemeClr val="accent5">
                <a:lumMod val="60000"/>
                <a:lumOff val="40000"/>
              </a:schemeClr>
            </a:solidFill>
          </a:ln>
        </p:spPr>
      </p:pic>
      <p:sp>
        <p:nvSpPr>
          <p:cNvPr id="9" name="signal_3" title="Icon of a communication tower with signal lines">
            <a:extLst>
              <a:ext uri="{FF2B5EF4-FFF2-40B4-BE49-F238E27FC236}">
                <a16:creationId xmlns:a16="http://schemas.microsoft.com/office/drawing/2014/main" id="{FE636058-78DB-4286-BA81-DCB3BACB12F1}"/>
              </a:ext>
            </a:extLst>
          </p:cNvPr>
          <p:cNvSpPr>
            <a:spLocks noChangeAspect="1" noEditPoints="1"/>
          </p:cNvSpPr>
          <p:nvPr/>
        </p:nvSpPr>
        <p:spPr bwMode="auto">
          <a:xfrm>
            <a:off x="11602720" y="32901"/>
            <a:ext cx="532764" cy="730733"/>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277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963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1FA118-419A-4BC4-ABD3-B71B7C923445}"/>
              </a:ext>
            </a:extLst>
          </p:cNvPr>
          <p:cNvSpPr>
            <a:spLocks noGrp="1"/>
          </p:cNvSpPr>
          <p:nvPr>
            <p:ph type="title"/>
          </p:nvPr>
        </p:nvSpPr>
        <p:spPr>
          <a:xfrm>
            <a:off x="345522" y="5179"/>
            <a:ext cx="10322478" cy="680186"/>
          </a:xfrm>
        </p:spPr>
        <p:txBody>
          <a:bodyPr/>
          <a:lstStyle/>
          <a:p>
            <a:r>
              <a:rPr lang="en-US" dirty="0">
                <a:solidFill>
                  <a:srgbClr val="FF0000"/>
                </a:solidFill>
              </a:rPr>
              <a:t>(DO NOT SHOW)</a:t>
            </a:r>
            <a:br>
              <a:rPr lang="en-US" dirty="0"/>
            </a:br>
            <a:r>
              <a:rPr lang="en-US" dirty="0"/>
              <a:t>Deploying your application faster and safer</a:t>
            </a:r>
          </a:p>
        </p:txBody>
      </p:sp>
      <p:graphicFrame>
        <p:nvGraphicFramePr>
          <p:cNvPr id="35" name="Table 34">
            <a:extLst>
              <a:ext uri="{FF2B5EF4-FFF2-40B4-BE49-F238E27FC236}">
                <a16:creationId xmlns:a16="http://schemas.microsoft.com/office/drawing/2014/main" id="{6BFB32F5-AEBA-40D0-A9C9-252E1033B518}"/>
              </a:ext>
            </a:extLst>
          </p:cNvPr>
          <p:cNvGraphicFramePr>
            <a:graphicFrameLocks noGrp="1"/>
          </p:cNvGraphicFramePr>
          <p:nvPr>
            <p:extLst>
              <p:ext uri="{D42A27DB-BD31-4B8C-83A1-F6EECF244321}">
                <p14:modId xmlns:p14="http://schemas.microsoft.com/office/powerpoint/2010/main" val="4205600540"/>
              </p:ext>
            </p:extLst>
          </p:nvPr>
        </p:nvGraphicFramePr>
        <p:xfrm>
          <a:off x="457200" y="707717"/>
          <a:ext cx="11277601" cy="3068267"/>
        </p:xfrm>
        <a:graphic>
          <a:graphicData uri="http://schemas.openxmlformats.org/drawingml/2006/table">
            <a:tbl>
              <a:tblPr firstRow="1" bandRow="1">
                <a:tableStyleId>{5C22544A-7EE6-4342-B048-85BDC9FD1C3A}</a:tableStyleId>
              </a:tblPr>
              <a:tblGrid>
                <a:gridCol w="3083478">
                  <a:extLst>
                    <a:ext uri="{9D8B030D-6E8A-4147-A177-3AD203B41FA5}">
                      <a16:colId xmlns:a16="http://schemas.microsoft.com/office/drawing/2014/main" val="3252896202"/>
                    </a:ext>
                  </a:extLst>
                </a:gridCol>
                <a:gridCol w="8194123">
                  <a:extLst>
                    <a:ext uri="{9D8B030D-6E8A-4147-A177-3AD203B41FA5}">
                      <a16:colId xmlns:a16="http://schemas.microsoft.com/office/drawing/2014/main" val="269771659"/>
                    </a:ext>
                  </a:extLst>
                </a:gridCol>
              </a:tblGrid>
              <a:tr h="254811">
                <a:tc>
                  <a:txBody>
                    <a:bodyPr/>
                    <a:lstStyle/>
                    <a:p>
                      <a:r>
                        <a:rPr lang="en-US" sz="1400" b="0">
                          <a:solidFill>
                            <a:schemeClr val="tx1"/>
                          </a:solidFill>
                          <a:latin typeface="+mj-lt"/>
                        </a:rPr>
                        <a:t>Baseline Event</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b="0" dirty="0">
                          <a:solidFill>
                            <a:schemeClr val="tx1"/>
                          </a:solidFill>
                        </a:rPr>
                        <a:t>Microsoft Azure Training Day: Migrating applications to the cloud</a:t>
                      </a:r>
                      <a:endParaRPr lang="en-US" sz="1200" b="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35173644"/>
                  </a:ext>
                </a:extLst>
              </a:tr>
              <a:tr h="295239">
                <a:tc>
                  <a:txBody>
                    <a:bodyPr/>
                    <a:lstStyle/>
                    <a:p>
                      <a:r>
                        <a:rPr lang="en-US" sz="1400" b="0">
                          <a:solidFill>
                            <a:schemeClr val="tx1"/>
                          </a:solidFill>
                          <a:latin typeface="+mj-lt"/>
                        </a:rPr>
                        <a:t>Recommended Speaker Roles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b="0" dirty="0">
                          <a:solidFill>
                            <a:schemeClr val="tx1"/>
                          </a:solidFill>
                          <a:latin typeface="+mn-lt"/>
                        </a:rPr>
                        <a:t>Field Technical Roles: Regional CDA’/CSA’s, PFE, GBB’s, MVP, MTC TSP’s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28085801"/>
                  </a:ext>
                </a:extLst>
              </a:tr>
              <a:tr h="254811">
                <a:tc>
                  <a:txBody>
                    <a:bodyPr/>
                    <a:lstStyle/>
                    <a:p>
                      <a:r>
                        <a:rPr lang="en-US" sz="1400">
                          <a:solidFill>
                            <a:schemeClr val="tx1"/>
                          </a:solidFill>
                          <a:latin typeface="+mj-lt"/>
                        </a:rPr>
                        <a:t>Audience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70% Developers 30% Architects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8516789"/>
                  </a:ext>
                </a:extLst>
              </a:tr>
              <a:tr h="254811">
                <a:tc>
                  <a:txBody>
                    <a:bodyPr/>
                    <a:lstStyle/>
                    <a:p>
                      <a:r>
                        <a:rPr lang="en-US" sz="1400">
                          <a:solidFill>
                            <a:schemeClr val="tx1"/>
                          </a:solidFill>
                          <a:latin typeface="+mj-lt"/>
                        </a:rPr>
                        <a:t>Length &amp; Version</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60min</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8939210"/>
                  </a:ext>
                </a:extLst>
              </a:tr>
              <a:tr h="254811">
                <a:tc>
                  <a:txBody>
                    <a:bodyPr/>
                    <a:lstStyle/>
                    <a:p>
                      <a:r>
                        <a:rPr lang="en-US" sz="1400">
                          <a:solidFill>
                            <a:schemeClr val="tx1"/>
                          </a:solidFill>
                          <a:latin typeface="+mj-lt"/>
                        </a:rPr>
                        <a:t>Content Level</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200</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354374"/>
                  </a:ext>
                </a:extLst>
              </a:tr>
              <a:tr h="254811">
                <a:tc>
                  <a:txBody>
                    <a:bodyPr/>
                    <a:lstStyle/>
                    <a:p>
                      <a:r>
                        <a:rPr lang="en-US" sz="1400">
                          <a:solidFill>
                            <a:schemeClr val="tx1"/>
                          </a:solidFill>
                          <a:latin typeface="+mj-lt"/>
                        </a:rPr>
                        <a:t>Deck Contacts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200" dirty="0">
                          <a:solidFill>
                            <a:schemeClr val="tx1"/>
                          </a:solidFill>
                          <a:latin typeface="+mn-lt"/>
                        </a:rPr>
                        <a:t>Mark Winters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4924476"/>
                  </a:ext>
                </a:extLst>
              </a:tr>
              <a:tr h="445920">
                <a:tc>
                  <a:txBody>
                    <a:bodyPr/>
                    <a:lstStyle/>
                    <a:p>
                      <a:r>
                        <a:rPr lang="en-US" sz="1400" dirty="0">
                          <a:solidFill>
                            <a:schemeClr val="tx1"/>
                          </a:solidFill>
                          <a:latin typeface="+mj-lt"/>
                        </a:rPr>
                        <a:t>Training Resources</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lvl="0" indent="-228600" algn="l" defTabSz="932742" rtl="0" eaLnBrk="1" fontAlgn="auto" latinLnBrk="0" hangingPunct="1">
                        <a:lnSpc>
                          <a:spcPct val="100000"/>
                        </a:lnSpc>
                        <a:spcBef>
                          <a:spcPts val="0"/>
                        </a:spcBef>
                        <a:spcAft>
                          <a:spcPts val="600"/>
                        </a:spcAft>
                        <a:buClrTx/>
                        <a:buSzTx/>
                        <a:buFont typeface="+mj-lt"/>
                        <a:buAutoNum type="arabicPeriod"/>
                        <a:tabLst/>
                        <a:defRPr/>
                      </a:pPr>
                      <a:r>
                        <a:rPr lang="en-US" sz="1200" dirty="0">
                          <a:solidFill>
                            <a:schemeClr val="tx1"/>
                          </a:solidFill>
                          <a:latin typeface="+mn-lt"/>
                        </a:rPr>
                        <a:t>Session Video -</a:t>
                      </a:r>
                      <a:r>
                        <a:rPr lang="en-US" sz="1200" u="sng" kern="1200" dirty="0">
                          <a:solidFill>
                            <a:schemeClr val="dk1"/>
                          </a:solidFill>
                          <a:effectLst/>
                          <a:latin typeface="+mn-lt"/>
                          <a:ea typeface="+mn-ea"/>
                          <a:cs typeface="+mn-cs"/>
                          <a:hlinkClick r:id="rId3"/>
                        </a:rPr>
                        <a:t>Video 3</a:t>
                      </a:r>
                      <a:endParaRPr lang="en-US" sz="1200" u="sng" kern="1200" dirty="0">
                        <a:solidFill>
                          <a:schemeClr val="dk1"/>
                        </a:solidFill>
                        <a:effectLst/>
                        <a:latin typeface="+mn-lt"/>
                        <a:ea typeface="+mn-ea"/>
                        <a:cs typeface="+mn-cs"/>
                      </a:endParaRPr>
                    </a:p>
                    <a:p>
                      <a:pPr marL="228600" marR="0" lvl="0" indent="-228600" algn="l" defTabSz="932742" rtl="0" eaLnBrk="1" fontAlgn="auto" latinLnBrk="0" hangingPunct="1">
                        <a:lnSpc>
                          <a:spcPct val="100000"/>
                        </a:lnSpc>
                        <a:spcBef>
                          <a:spcPts val="0"/>
                        </a:spcBef>
                        <a:spcAft>
                          <a:spcPts val="600"/>
                        </a:spcAft>
                        <a:buClrTx/>
                        <a:buSzTx/>
                        <a:buFont typeface="+mj-lt"/>
                        <a:buAutoNum type="arabicPeriod"/>
                        <a:tabLst/>
                        <a:defRPr/>
                      </a:pPr>
                      <a:r>
                        <a:rPr lang="en-US" sz="1200" dirty="0" err="1">
                          <a:solidFill>
                            <a:schemeClr val="tx1"/>
                          </a:solidFill>
                          <a:latin typeface="+mn-lt"/>
                        </a:rPr>
                        <a:t>Github</a:t>
                      </a:r>
                      <a:r>
                        <a:rPr lang="en-US" sz="1200" dirty="0">
                          <a:solidFill>
                            <a:schemeClr val="tx1"/>
                          </a:solidFill>
                          <a:latin typeface="+mn-lt"/>
                        </a:rPr>
                        <a:t> resource to run the demo’s-</a:t>
                      </a:r>
                      <a:r>
                        <a:rPr lang="en-US" sz="1200" u="sng" kern="1200" dirty="0">
                          <a:solidFill>
                            <a:schemeClr val="dk1"/>
                          </a:solidFill>
                          <a:effectLst/>
                          <a:latin typeface="+mn-lt"/>
                          <a:ea typeface="+mn-ea"/>
                          <a:cs typeface="+mn-cs"/>
                          <a:hlinkClick r:id="rId4"/>
                        </a:rPr>
                        <a:t>Session 3</a:t>
                      </a:r>
                      <a:endParaRPr lang="en-US" sz="120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95054279"/>
                  </a:ext>
                </a:extLst>
              </a:tr>
              <a:tr h="706067">
                <a:tc>
                  <a:txBody>
                    <a:bodyPr/>
                    <a:lstStyle/>
                    <a:p>
                      <a:r>
                        <a:rPr lang="en-US" sz="1400" dirty="0">
                          <a:solidFill>
                            <a:schemeClr val="tx1"/>
                          </a:solidFill>
                          <a:latin typeface="+mj-lt"/>
                        </a:rPr>
                        <a:t>Accessibility checker</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600"/>
                        </a:spcAft>
                        <a:buClrTx/>
                        <a:buSzTx/>
                        <a:buFont typeface="+mj-lt"/>
                        <a:buNone/>
                        <a:tabLst/>
                        <a:defRPr/>
                      </a:pPr>
                      <a:r>
                        <a:rPr lang="en-US" sz="1200">
                          <a:solidFill>
                            <a:schemeClr val="tx1"/>
                          </a:solidFill>
                          <a:latin typeface="+mn-lt"/>
                        </a:rPr>
                        <a:t>(done)</a:t>
                      </a:r>
                      <a:endParaRPr lang="en-US" sz="120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2197857"/>
                  </a:ext>
                </a:extLst>
              </a:tr>
            </a:tbl>
          </a:graphicData>
        </a:graphic>
      </p:graphicFrame>
      <p:sp>
        <p:nvSpPr>
          <p:cNvPr id="2" name="Rectangle 1">
            <a:extLst>
              <a:ext uri="{FF2B5EF4-FFF2-40B4-BE49-F238E27FC236}">
                <a16:creationId xmlns:a16="http://schemas.microsoft.com/office/drawing/2014/main" id="{693512D4-C505-4DF8-BAED-0EA95CEEF5F8}"/>
              </a:ext>
            </a:extLst>
          </p:cNvPr>
          <p:cNvSpPr/>
          <p:nvPr/>
        </p:nvSpPr>
        <p:spPr>
          <a:xfrm>
            <a:off x="457199" y="3791862"/>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Segoe UI"/>
                <a:ea typeface="+mn-ea"/>
                <a:cs typeface="+mn-cs"/>
              </a:rPr>
              <a:t>CHANGE TRACKER</a:t>
            </a:r>
            <a:endParaRPr kumimoji="0" lang="en-US" sz="1800" b="1" i="0" u="none" strike="noStrike" kern="1200" cap="none" spc="0" normalizeH="0" baseline="0" noProof="0">
              <a:ln>
                <a:noFill/>
              </a:ln>
              <a:solidFill>
                <a:srgbClr val="1A1A1A"/>
              </a:solidFill>
              <a:effectLst/>
              <a:uLnTx/>
              <a:uFillTx/>
              <a:latin typeface="Segoe UI"/>
              <a:ea typeface="+mn-ea"/>
              <a:cs typeface="+mn-cs"/>
            </a:endParaRPr>
          </a:p>
        </p:txBody>
      </p:sp>
      <p:graphicFrame>
        <p:nvGraphicFramePr>
          <p:cNvPr id="3" name="Table 2">
            <a:extLst>
              <a:ext uri="{FF2B5EF4-FFF2-40B4-BE49-F238E27FC236}">
                <a16:creationId xmlns:a16="http://schemas.microsoft.com/office/drawing/2014/main" id="{7ADE5FFB-D027-4AF6-99A3-1C66353933D8}"/>
              </a:ext>
            </a:extLst>
          </p:cNvPr>
          <p:cNvGraphicFramePr>
            <a:graphicFrameLocks noGrp="1"/>
          </p:cNvGraphicFramePr>
          <p:nvPr/>
        </p:nvGraphicFramePr>
        <p:xfrm>
          <a:off x="457199" y="4262944"/>
          <a:ext cx="11277602" cy="2346112"/>
        </p:xfrm>
        <a:graphic>
          <a:graphicData uri="http://schemas.openxmlformats.org/drawingml/2006/table">
            <a:tbl>
              <a:tblPr firstRow="1" bandRow="1">
                <a:tableStyleId>{5C22544A-7EE6-4342-B048-85BDC9FD1C3A}</a:tableStyleId>
              </a:tblPr>
              <a:tblGrid>
                <a:gridCol w="2059691">
                  <a:extLst>
                    <a:ext uri="{9D8B030D-6E8A-4147-A177-3AD203B41FA5}">
                      <a16:colId xmlns:a16="http://schemas.microsoft.com/office/drawing/2014/main" val="183128995"/>
                    </a:ext>
                  </a:extLst>
                </a:gridCol>
                <a:gridCol w="2059691">
                  <a:extLst>
                    <a:ext uri="{9D8B030D-6E8A-4147-A177-3AD203B41FA5}">
                      <a16:colId xmlns:a16="http://schemas.microsoft.com/office/drawing/2014/main" val="100877150"/>
                    </a:ext>
                  </a:extLst>
                </a:gridCol>
                <a:gridCol w="7158220">
                  <a:extLst>
                    <a:ext uri="{9D8B030D-6E8A-4147-A177-3AD203B41FA5}">
                      <a16:colId xmlns:a16="http://schemas.microsoft.com/office/drawing/2014/main" val="2642130174"/>
                    </a:ext>
                  </a:extLst>
                </a:gridCol>
              </a:tblGrid>
              <a:tr h="241798">
                <a:tc>
                  <a:txBody>
                    <a:bodyPr/>
                    <a:lstStyle/>
                    <a:p>
                      <a:r>
                        <a:rPr lang="en-US" sz="1400" b="0">
                          <a:solidFill>
                            <a:schemeClr val="tx1"/>
                          </a:solidFill>
                          <a:latin typeface="+mj-lt"/>
                        </a:rPr>
                        <a:t>Date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tc>
                  <a:txBody>
                    <a:bodyPr/>
                    <a:lstStyle/>
                    <a:p>
                      <a:r>
                        <a:rPr lang="en-US" sz="1400" b="0">
                          <a:solidFill>
                            <a:schemeClr val="tx1"/>
                          </a:solidFill>
                          <a:latin typeface="+mj-lt"/>
                        </a:rPr>
                        <a:t>Slide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tc>
                  <a:txBody>
                    <a:bodyPr/>
                    <a:lstStyle/>
                    <a:p>
                      <a:pPr marL="0" algn="l" defTabSz="932742" rtl="0" eaLnBrk="1" latinLnBrk="0" hangingPunct="1"/>
                      <a:r>
                        <a:rPr lang="en-US" sz="1400" b="0" kern="1200">
                          <a:solidFill>
                            <a:schemeClr val="tx1"/>
                          </a:solidFill>
                          <a:latin typeface="+mj-lt"/>
                          <a:ea typeface="+mn-ea"/>
                          <a:cs typeface="+mn-cs"/>
                        </a:rPr>
                        <a:t>Description of Update</a:t>
                      </a: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262522782"/>
                  </a:ext>
                </a:extLst>
              </a:tr>
              <a:tr h="411056">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dirty="0"/>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4112613"/>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32214094"/>
                  </a:ext>
                </a:extLst>
              </a:tr>
              <a:tr h="286485">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6461727"/>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00449157"/>
                  </a:ext>
                </a:extLst>
              </a:tr>
              <a:tr h="241798">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1247918"/>
                  </a:ext>
                </a:extLst>
              </a:tr>
              <a:tr h="411056">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400">
                        <a:solidFill>
                          <a:schemeClr val="tx1"/>
                        </a:solidFill>
                        <a:latin typeface="+mj-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1"/>
                        </a:solidFill>
                        <a:latin typeface="+mn-lt"/>
                      </a:endParaRPr>
                    </a:p>
                  </a:txBody>
                  <a:tcPr marL="73152" marR="7315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01154742"/>
                  </a:ext>
                </a:extLst>
              </a:tr>
            </a:tbl>
          </a:graphicData>
        </a:graphic>
      </p:graphicFrame>
    </p:spTree>
    <p:extLst>
      <p:ext uri="{BB962C8B-B14F-4D97-AF65-F5344CB8AC3E}">
        <p14:creationId xmlns:p14="http://schemas.microsoft.com/office/powerpoint/2010/main" val="26088480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22A58D2-7388-4B1E-BE61-03AFA280FAEC}"/>
              </a:ext>
            </a:extLst>
          </p:cNvPr>
          <p:cNvSpPr>
            <a:spLocks noGrp="1"/>
          </p:cNvSpPr>
          <p:nvPr>
            <p:ph type="title"/>
          </p:nvPr>
        </p:nvSpPr>
        <p:spPr>
          <a:xfrm>
            <a:off x="381866" y="2645459"/>
            <a:ext cx="9630389" cy="783541"/>
          </a:xfrm>
        </p:spPr>
        <p:txBody>
          <a:bodyPr>
            <a:normAutofit fontScale="90000"/>
          </a:bodyPr>
          <a:lstStyle/>
          <a:p>
            <a:br>
              <a:rPr lang="en-US" sz="4902" dirty="0">
                <a:solidFill>
                  <a:schemeClr val="accent5"/>
                </a:solidFill>
              </a:rPr>
            </a:br>
            <a:br>
              <a:rPr lang="en-US" sz="4902" dirty="0">
                <a:solidFill>
                  <a:schemeClr val="accent5"/>
                </a:solidFill>
              </a:rPr>
            </a:br>
            <a:br>
              <a:rPr lang="en-US" sz="4902" dirty="0"/>
            </a:br>
            <a:r>
              <a:rPr lang="en-US" sz="5400" dirty="0"/>
              <a:t>Deploying your Application</a:t>
            </a:r>
            <a:br>
              <a:rPr lang="en-US" sz="5400" dirty="0"/>
            </a:br>
            <a:r>
              <a:rPr lang="en-US" sz="5400" dirty="0"/>
              <a:t>Faster and Safer</a:t>
            </a:r>
            <a:endParaRPr lang="en-US" sz="4902" dirty="0"/>
          </a:p>
        </p:txBody>
      </p:sp>
      <p:sp>
        <p:nvSpPr>
          <p:cNvPr id="5" name="Text Placeholder 10">
            <a:extLst>
              <a:ext uri="{FF2B5EF4-FFF2-40B4-BE49-F238E27FC236}">
                <a16:creationId xmlns:a16="http://schemas.microsoft.com/office/drawing/2014/main" id="{84483FC8-5248-457B-A925-23038B08A5C1}"/>
              </a:ext>
            </a:extLst>
          </p:cNvPr>
          <p:cNvSpPr>
            <a:spLocks noGrp="1"/>
          </p:cNvSpPr>
          <p:nvPr>
            <p:ph type="body" sz="quarter" idx="16"/>
          </p:nvPr>
        </p:nvSpPr>
        <p:spPr>
          <a:xfrm>
            <a:off x="403210" y="3993054"/>
            <a:ext cx="9609045" cy="1025869"/>
          </a:xfrm>
        </p:spPr>
        <p:txBody>
          <a:bodyPr/>
          <a:lstStyle>
            <a:lvl1pPr>
              <a:defRPr sz="1800">
                <a:solidFill>
                  <a:schemeClr val="tx1"/>
                </a:solidFill>
              </a:defRPr>
            </a:lvl1pPr>
            <a:lvl2pPr>
              <a:defRPr sz="1800">
                <a:solidFill>
                  <a:schemeClr val="tx1"/>
                </a:solidFill>
              </a:defRPr>
            </a:lvl2pPr>
            <a:lvl3pPr>
              <a:defRPr sz="1400"/>
            </a:lvl3pPr>
            <a:lvl4pPr>
              <a:defRPr sz="1400"/>
            </a:lvl4pPr>
            <a:lvl5pPr>
              <a:defRPr sz="1050"/>
            </a:lvl5pPr>
          </a:lstStyle>
          <a:p>
            <a:pPr lvl="0"/>
            <a:r>
              <a:rPr lang="en-US" sz="2745" dirty="0">
                <a:solidFill>
                  <a:schemeClr val="bg1"/>
                </a:solidFill>
              </a:rPr>
              <a:t>Speaker name</a:t>
            </a:r>
          </a:p>
          <a:p>
            <a:pPr lvl="1"/>
            <a:r>
              <a:rPr lang="en-US" sz="2745">
                <a:solidFill>
                  <a:schemeClr val="bg1"/>
                </a:solidFill>
              </a:rPr>
              <a:t>Title</a:t>
            </a:r>
            <a:endParaRPr lang="en-US" sz="2745" dirty="0">
              <a:solidFill>
                <a:schemeClr val="bg1"/>
              </a:solidFill>
            </a:endParaRPr>
          </a:p>
        </p:txBody>
      </p:sp>
    </p:spTree>
    <p:extLst>
      <p:ext uri="{BB962C8B-B14F-4D97-AF65-F5344CB8AC3E}">
        <p14:creationId xmlns:p14="http://schemas.microsoft.com/office/powerpoint/2010/main" val="154530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4C4F-B4A6-644E-89EA-0AA7FDEE50A7}"/>
              </a:ext>
            </a:extLst>
          </p:cNvPr>
          <p:cNvSpPr>
            <a:spLocks noGrp="1"/>
          </p:cNvSpPr>
          <p:nvPr>
            <p:ph type="title"/>
          </p:nvPr>
        </p:nvSpPr>
        <p:spPr/>
        <p:txBody>
          <a:bodyPr/>
          <a:lstStyle/>
          <a:p>
            <a:r>
              <a:rPr lang="en-US"/>
              <a:t>What is DevOps?</a:t>
            </a:r>
          </a:p>
        </p:txBody>
      </p:sp>
      <p:pic>
        <p:nvPicPr>
          <p:cNvPr id="4" name="Picture 3">
            <a:extLst>
              <a:ext uri="{FF2B5EF4-FFF2-40B4-BE49-F238E27FC236}">
                <a16:creationId xmlns:a16="http://schemas.microsoft.com/office/drawing/2014/main" id="{9AA42D79-9630-CD4F-8872-ABFBB1CCC21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87449" y="1175877"/>
            <a:ext cx="5605460" cy="5605460"/>
          </a:xfrm>
          <a:prstGeom prst="rect">
            <a:avLst/>
          </a:prstGeom>
        </p:spPr>
      </p:pic>
      <p:grpSp>
        <p:nvGrpSpPr>
          <p:cNvPr id="5" name="Group 4">
            <a:extLst>
              <a:ext uri="{FF2B5EF4-FFF2-40B4-BE49-F238E27FC236}">
                <a16:creationId xmlns:a16="http://schemas.microsoft.com/office/drawing/2014/main" id="{AA6E264A-C656-1842-8B9B-4931D36218AD}"/>
              </a:ext>
            </a:extLst>
          </p:cNvPr>
          <p:cNvGrpSpPr/>
          <p:nvPr/>
        </p:nvGrpSpPr>
        <p:grpSpPr>
          <a:xfrm>
            <a:off x="2214304" y="4018539"/>
            <a:ext cx="2035880" cy="882306"/>
            <a:chOff x="2259794" y="4146834"/>
            <a:chExt cx="2036457" cy="882557"/>
          </a:xfrm>
          <a:solidFill>
            <a:schemeClr val="tx1">
              <a:lumMod val="75000"/>
              <a:lumOff val="25000"/>
            </a:schemeClr>
          </a:solidFill>
        </p:grpSpPr>
        <p:sp>
          <p:nvSpPr>
            <p:cNvPr id="6" name="Right Triangle 5">
              <a:extLst>
                <a:ext uri="{FF2B5EF4-FFF2-40B4-BE49-F238E27FC236}">
                  <a16:creationId xmlns:a16="http://schemas.microsoft.com/office/drawing/2014/main" id="{BCC0514E-C719-1844-885F-67620C472BBA}"/>
                </a:ext>
              </a:extLst>
            </p:cNvPr>
            <p:cNvSpPr/>
            <p:nvPr/>
          </p:nvSpPr>
          <p:spPr bwMode="auto">
            <a:xfrm rot="19782022" flipH="1" flipV="1">
              <a:off x="3710362" y="4556204"/>
              <a:ext cx="361133" cy="473187"/>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36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ounded Rectangle 6">
              <a:extLst>
                <a:ext uri="{FF2B5EF4-FFF2-40B4-BE49-F238E27FC236}">
                  <a16:creationId xmlns:a16="http://schemas.microsoft.com/office/drawing/2014/main" id="{7B440DE6-A817-8248-BE81-8D803AB4B66E}"/>
                </a:ext>
              </a:extLst>
            </p:cNvPr>
            <p:cNvSpPr/>
            <p:nvPr/>
          </p:nvSpPr>
          <p:spPr>
            <a:xfrm>
              <a:off x="2259794" y="4146834"/>
              <a:ext cx="2036457" cy="55359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7">
                <a:defRPr/>
              </a:pPr>
              <a:r>
                <a:rPr lang="en-US" sz="1200" b="1" i="1">
                  <a:solidFill>
                    <a:srgbClr val="FBFBFB"/>
                  </a:solidFill>
                  <a:latin typeface="Bodoni MT"/>
                  <a:cs typeface="Bodoni Std Bold Italic"/>
                </a:rPr>
                <a:t>It’s Development and</a:t>
              </a:r>
              <a:br>
                <a:rPr lang="en-US" sz="1200" b="1" i="1">
                  <a:solidFill>
                    <a:srgbClr val="FBFBFB"/>
                  </a:solidFill>
                  <a:latin typeface="Bodoni MT"/>
                  <a:cs typeface="Bodoni Std Bold Italic"/>
                </a:rPr>
              </a:br>
              <a:r>
                <a:rPr lang="en-US" sz="1200" b="1" i="1">
                  <a:solidFill>
                    <a:srgbClr val="FBFBFB"/>
                  </a:solidFill>
                  <a:latin typeface="Bodoni MT"/>
                  <a:cs typeface="Bodoni Std Bold Italic"/>
                </a:rPr>
                <a:t>Operations collaboration</a:t>
              </a:r>
            </a:p>
          </p:txBody>
        </p:sp>
      </p:grpSp>
      <p:sp>
        <p:nvSpPr>
          <p:cNvPr id="8" name="Right Triangle 7">
            <a:extLst>
              <a:ext uri="{FF2B5EF4-FFF2-40B4-BE49-F238E27FC236}">
                <a16:creationId xmlns:a16="http://schemas.microsoft.com/office/drawing/2014/main" id="{8AB14E6D-EC49-854B-BDC3-A3DB546D9A7D}"/>
              </a:ext>
            </a:extLst>
          </p:cNvPr>
          <p:cNvSpPr/>
          <p:nvPr/>
        </p:nvSpPr>
        <p:spPr bwMode="auto">
          <a:xfrm flipH="1" flipV="1">
            <a:off x="5804019" y="1850790"/>
            <a:ext cx="186322" cy="253391"/>
          </a:xfrm>
          <a:prstGeom prst="rtTriangle">
            <a:avLst/>
          </a:prstGeom>
          <a:solidFill>
            <a:schemeClr val="tx1">
              <a:lumMod val="75000"/>
              <a:lumOff val="25000"/>
            </a:schemeClr>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ounded Rectangle 8">
            <a:extLst>
              <a:ext uri="{FF2B5EF4-FFF2-40B4-BE49-F238E27FC236}">
                <a16:creationId xmlns:a16="http://schemas.microsoft.com/office/drawing/2014/main" id="{CA3E3628-6F10-2B4F-8735-B3698BB5FF6C}"/>
              </a:ext>
            </a:extLst>
          </p:cNvPr>
          <p:cNvSpPr/>
          <p:nvPr/>
        </p:nvSpPr>
        <p:spPr>
          <a:xfrm>
            <a:off x="5145116" y="1491550"/>
            <a:ext cx="1314672" cy="384286"/>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7">
              <a:defRPr/>
            </a:pPr>
            <a:r>
              <a:rPr lang="en-US" sz="1200" b="1" i="1">
                <a:solidFill>
                  <a:srgbClr val="FBFBFB"/>
                </a:solidFill>
                <a:latin typeface="Bodoni MT"/>
                <a:cs typeface="Bodoni Std Bold Italic"/>
              </a:rPr>
              <a:t>It’s a job title</a:t>
            </a:r>
          </a:p>
        </p:txBody>
      </p:sp>
      <p:grpSp>
        <p:nvGrpSpPr>
          <p:cNvPr id="10" name="Group 9">
            <a:extLst>
              <a:ext uri="{FF2B5EF4-FFF2-40B4-BE49-F238E27FC236}">
                <a16:creationId xmlns:a16="http://schemas.microsoft.com/office/drawing/2014/main" id="{821AAB4B-68DC-CC41-8816-0ABAD6CE8851}"/>
              </a:ext>
            </a:extLst>
          </p:cNvPr>
          <p:cNvGrpSpPr/>
          <p:nvPr/>
        </p:nvGrpSpPr>
        <p:grpSpPr>
          <a:xfrm>
            <a:off x="5748390" y="3410561"/>
            <a:ext cx="1504597" cy="686190"/>
            <a:chOff x="5229616" y="3272179"/>
            <a:chExt cx="1505024" cy="686386"/>
          </a:xfrm>
          <a:solidFill>
            <a:schemeClr val="tx1">
              <a:lumMod val="75000"/>
              <a:lumOff val="25000"/>
            </a:schemeClr>
          </a:solidFill>
        </p:grpSpPr>
        <p:sp>
          <p:nvSpPr>
            <p:cNvPr id="11" name="Right Triangle 10">
              <a:extLst>
                <a:ext uri="{FF2B5EF4-FFF2-40B4-BE49-F238E27FC236}">
                  <a16:creationId xmlns:a16="http://schemas.microsoft.com/office/drawing/2014/main" id="{0816F205-BCF9-3340-8453-7B66A542F630}"/>
                </a:ext>
              </a:extLst>
            </p:cNvPr>
            <p:cNvSpPr/>
            <p:nvPr/>
          </p:nvSpPr>
          <p:spPr bwMode="auto">
            <a:xfrm flipV="1">
              <a:off x="5888941" y="3705102"/>
              <a:ext cx="186375" cy="253463"/>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36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ounded Rectangle 11">
              <a:extLst>
                <a:ext uri="{FF2B5EF4-FFF2-40B4-BE49-F238E27FC236}">
                  <a16:creationId xmlns:a16="http://schemas.microsoft.com/office/drawing/2014/main" id="{1218A9F1-1C8B-5344-A274-FB09B7E0D01D}"/>
                </a:ext>
              </a:extLst>
            </p:cNvPr>
            <p:cNvSpPr/>
            <p:nvPr/>
          </p:nvSpPr>
          <p:spPr>
            <a:xfrm>
              <a:off x="5229616" y="3272179"/>
              <a:ext cx="1505024" cy="446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7">
                <a:defRPr/>
              </a:pPr>
              <a:r>
                <a:rPr lang="en-US" sz="1200" b="1" i="1">
                  <a:solidFill>
                    <a:srgbClr val="FBFBFB"/>
                  </a:solidFill>
                  <a:latin typeface="Bodoni MT"/>
                  <a:cs typeface="Bodoni Std Bold Italic"/>
                </a:rPr>
                <a:t>It’s automation</a:t>
              </a:r>
            </a:p>
          </p:txBody>
        </p:sp>
      </p:grpSp>
      <p:grpSp>
        <p:nvGrpSpPr>
          <p:cNvPr id="13" name="Group 12">
            <a:extLst>
              <a:ext uri="{FF2B5EF4-FFF2-40B4-BE49-F238E27FC236}">
                <a16:creationId xmlns:a16="http://schemas.microsoft.com/office/drawing/2014/main" id="{6E5B9D7E-0334-DF4E-A487-FE61BAD4AF0A}"/>
              </a:ext>
            </a:extLst>
          </p:cNvPr>
          <p:cNvGrpSpPr/>
          <p:nvPr/>
        </p:nvGrpSpPr>
        <p:grpSpPr>
          <a:xfrm>
            <a:off x="7627716" y="3993348"/>
            <a:ext cx="1725280" cy="885471"/>
            <a:chOff x="9432099" y="2218807"/>
            <a:chExt cx="1725768" cy="885723"/>
          </a:xfrm>
          <a:solidFill>
            <a:schemeClr val="tx1">
              <a:lumMod val="75000"/>
              <a:lumOff val="25000"/>
            </a:schemeClr>
          </a:solidFill>
        </p:grpSpPr>
        <p:sp>
          <p:nvSpPr>
            <p:cNvPr id="14" name="Right Triangle 13">
              <a:extLst>
                <a:ext uri="{FF2B5EF4-FFF2-40B4-BE49-F238E27FC236}">
                  <a16:creationId xmlns:a16="http://schemas.microsoft.com/office/drawing/2014/main" id="{86C85054-CFEA-B043-BCA9-F3BC9E97E62D}"/>
                </a:ext>
              </a:extLst>
            </p:cNvPr>
            <p:cNvSpPr/>
            <p:nvPr/>
          </p:nvSpPr>
          <p:spPr bwMode="auto">
            <a:xfrm flipV="1">
              <a:off x="9690399" y="2786398"/>
              <a:ext cx="233927" cy="318132"/>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36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DAFCBF9-E23B-9849-A368-2A8215075C90}"/>
                </a:ext>
              </a:extLst>
            </p:cNvPr>
            <p:cNvSpPr/>
            <p:nvPr/>
          </p:nvSpPr>
          <p:spPr>
            <a:xfrm>
              <a:off x="9432099" y="2218807"/>
              <a:ext cx="1725768" cy="58638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7">
                <a:defRPr/>
              </a:pPr>
              <a:r>
                <a:rPr lang="en-US" sz="1200" b="1" i="1">
                  <a:solidFill>
                    <a:srgbClr val="FBFBFB"/>
                  </a:solidFill>
                  <a:latin typeface="Bodoni MT"/>
                  <a:cs typeface="Bodoni Std Bold Italic"/>
                </a:rPr>
                <a:t>It means faster and smaller releases</a:t>
              </a:r>
            </a:p>
          </p:txBody>
        </p:sp>
      </p:grpSp>
    </p:spTree>
    <p:extLst>
      <p:ext uri="{BB962C8B-B14F-4D97-AF65-F5344CB8AC3E}">
        <p14:creationId xmlns:p14="http://schemas.microsoft.com/office/powerpoint/2010/main" val="123108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2596" y="1138786"/>
            <a:ext cx="8481636" cy="3607939"/>
          </a:xfrm>
          <a:prstGeom prst="rect">
            <a:avLst/>
          </a:prstGeom>
          <a:noFill/>
        </p:spPr>
        <p:txBody>
          <a:bodyPr vert="horz" lIns="91427" tIns="50393" rIns="89988" bIns="46794" rtlCol="0" anchor="ctr">
            <a:noAutofit/>
          </a:bodyPr>
          <a:lstStyle>
            <a:lvl1pPr algn="ctr" defTabSz="914400" rtl="0" eaLnBrk="1" latinLnBrk="0" hangingPunct="1">
              <a:lnSpc>
                <a:spcPct val="80000"/>
              </a:lnSpc>
              <a:spcBef>
                <a:spcPct val="0"/>
              </a:spcBef>
              <a:buNone/>
              <a:defRPr sz="6000" kern="1200" cap="none" spc="100" baseline="0">
                <a:solidFill>
                  <a:schemeClr val="bg1"/>
                </a:solidFill>
                <a:effectLst>
                  <a:glow rad="38100">
                    <a:schemeClr val="tx1">
                      <a:alpha val="40000"/>
                    </a:schemeClr>
                  </a:glow>
                </a:effectLst>
                <a:latin typeface="+mj-lt"/>
                <a:ea typeface="+mj-ea"/>
                <a:cs typeface="+mj-cs"/>
              </a:defRPr>
            </a:lvl1pPr>
          </a:lstStyle>
          <a:p>
            <a:pPr algn="l" defTabSz="896386"/>
            <a:r>
              <a:rPr lang="en-US" sz="5999" spc="98">
                <a:solidFill>
                  <a:sysClr val="windowText" lastClr="000000"/>
                </a:solidFill>
                <a:effectLst/>
                <a:latin typeface="Segoe UI Light"/>
              </a:rPr>
              <a:t>DevOps is the union of people, process, and products to enable continuous delivery of value to our end users.</a:t>
            </a:r>
          </a:p>
        </p:txBody>
      </p:sp>
      <p:sp>
        <p:nvSpPr>
          <p:cNvPr id="7" name="Text Placeholder 5"/>
          <p:cNvSpPr txBox="1">
            <a:spLocks/>
          </p:cNvSpPr>
          <p:nvPr/>
        </p:nvSpPr>
        <p:spPr>
          <a:xfrm>
            <a:off x="832597" y="4964953"/>
            <a:ext cx="10514108" cy="1124320"/>
          </a:xfrm>
          <a:prstGeom prst="rect">
            <a:avLst/>
          </a:prstGeom>
          <a:noFill/>
          <a:ln w="38100">
            <a:noFill/>
          </a:ln>
          <a:effectLst/>
        </p:spPr>
        <p:txBody>
          <a:bodyPr vert="horz" lIns="45713" tIns="45713" rIns="45713" bIns="45713" rtlCol="0" anchor="t">
            <a:normAutofit/>
          </a:bodyPr>
          <a:lstStyle>
            <a:lvl1pPr marL="0" indent="0" algn="ctr"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189"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2pPr>
            <a:lvl3pPr marL="914377"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3pPr>
            <a:lvl4pPr marL="1371566"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4pPr>
            <a:lvl5pPr marL="1828754"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5pPr>
            <a:lvl6pPr marL="2285943"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6pPr>
            <a:lvl7pPr marL="2743131"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7pPr>
            <a:lvl8pPr marL="3200320"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8pPr>
            <a:lvl9pPr marL="3657509" indent="0" algn="l" defTabSz="914400" rtl="0" eaLnBrk="1" latinLnBrk="0" hangingPunct="1">
              <a:lnSpc>
                <a:spcPct val="90000"/>
              </a:lnSpc>
              <a:spcBef>
                <a:spcPts val="200"/>
              </a:spcBef>
              <a:spcAft>
                <a:spcPts val="400"/>
              </a:spcAft>
              <a:buClr>
                <a:schemeClr val="accent1"/>
              </a:buClr>
              <a:buFont typeface="Wingdings 3" pitchFamily="18" charset="2"/>
              <a:buNone/>
              <a:defRPr sz="1600" kern="1200">
                <a:solidFill>
                  <a:schemeClr val="tx1"/>
                </a:solidFill>
                <a:latin typeface="+mn-lt"/>
                <a:ea typeface="+mn-ea"/>
                <a:cs typeface="+mn-cs"/>
              </a:defRPr>
            </a:lvl9pPr>
          </a:lstStyle>
          <a:p>
            <a:pPr algn="l" defTabSz="896386">
              <a:spcBef>
                <a:spcPts val="1176"/>
              </a:spcBef>
              <a:spcAft>
                <a:spcPts val="196"/>
              </a:spcAft>
              <a:buClr>
                <a:srgbClr val="0078D7"/>
              </a:buClr>
            </a:pPr>
            <a:r>
              <a:rPr lang="en-US" sz="2800">
                <a:solidFill>
                  <a:srgbClr val="282828">
                    <a:lumMod val="65000"/>
                    <a:lumOff val="35000"/>
                  </a:srgbClr>
                </a:solidFill>
                <a:latin typeface="Segoe UI Semilight"/>
              </a:rPr>
              <a:t>- Donovan Brown</a:t>
            </a:r>
          </a:p>
        </p:txBody>
      </p:sp>
      <p:sp>
        <p:nvSpPr>
          <p:cNvPr id="8" name="TextBox 7"/>
          <p:cNvSpPr txBox="1"/>
          <p:nvPr/>
        </p:nvSpPr>
        <p:spPr>
          <a:xfrm>
            <a:off x="435361" y="6043063"/>
            <a:ext cx="3946334" cy="615473"/>
          </a:xfrm>
          <a:prstGeom prst="rect">
            <a:avLst/>
          </a:prstGeom>
          <a:noFill/>
        </p:spPr>
        <p:txBody>
          <a:bodyPr wrap="none" lIns="179259" tIns="143407" rIns="179259" bIns="143407" rtlCol="0">
            <a:spAutoFit/>
          </a:bodyPr>
          <a:lstStyle/>
          <a:p>
            <a:pPr defTabSz="914246">
              <a:lnSpc>
                <a:spcPct val="90000"/>
              </a:lnSpc>
              <a:spcAft>
                <a:spcPts val="588"/>
              </a:spcAft>
              <a:defRPr/>
            </a:pPr>
            <a:r>
              <a:rPr lang="en-US" sz="2353" kern="0">
                <a:solidFill>
                  <a:srgbClr val="D83B01"/>
                </a:solidFill>
                <a:latin typeface="Segoe UI Semilight"/>
                <a:hlinkClick r:id="rId3"/>
              </a:rPr>
              <a:t>http://bit.ly/WhatIs-DevOps</a:t>
            </a:r>
            <a:endParaRPr lang="en-US" sz="2353" kern="0">
              <a:solidFill>
                <a:srgbClr val="D83B01"/>
              </a:solidFill>
              <a:latin typeface="Segoe UI Semilight"/>
            </a:endParaRP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70753" y1="92716" x2="70753" y2="92716"/>
                        <a14:foregroundMark x1="70753" y1="92716" x2="70753" y2="92716"/>
                        <a14:foregroundMark x1="73333" y1="96965" x2="73333" y2="96965"/>
                        <a14:foregroundMark x1="72903" y1="99090" x2="72903" y2="99090"/>
                        <a14:foregroundMark x1="63871" y1="38392" x2="63871" y2="38392"/>
                        <a14:foregroundMark x1="64946" y1="31563" x2="64946" y2="31563"/>
                        <a14:foregroundMark x1="72688" y1="37633" x2="57849" y2="41426"/>
                        <a14:foregroundMark x1="76129" y1="46131" x2="59355" y2="46282"/>
                        <a14:foregroundMark x1="55699" y1="36267" x2="55699" y2="36267"/>
                        <a14:foregroundMark x1="56559" y1="43854" x2="56559" y2="43854"/>
                        <a14:foregroundMark x1="71398" y1="41730" x2="71398" y2="41730"/>
                        <a14:foregroundMark x1="68387" y1="32018" x2="68387" y2="32018"/>
                        <a14:foregroundMark x1="63871" y1="30501" x2="63871" y2="30501"/>
                        <a14:foregroundMark x1="58065" y1="32170" x2="58065" y2="32170"/>
                        <a14:foregroundMark x1="60430" y1="30197" x2="60430" y2="30197"/>
                        <a14:foregroundMark x1="61075" y1="30197" x2="62796" y2="32625"/>
                        <a14:foregroundMark x1="53548" y1="33687" x2="58495" y2="29439"/>
                        <a14:foregroundMark x1="46667" y1="32777" x2="38925" y2="29590"/>
                        <a14:foregroundMark x1="35054" y1="31259" x2="30538" y2="31259"/>
                        <a14:foregroundMark x1="31398" y1="41882" x2="38925" y2="37936"/>
                        <a14:foregroundMark x1="28602" y1="36571" x2="29677" y2="46737"/>
                        <a14:foregroundMark x1="30968" y1="48558" x2="36559" y2="48558"/>
                        <a14:foregroundMark x1="46882" y1="44310" x2="48172" y2="41882"/>
                        <a14:foregroundMark x1="53763" y1="42489" x2="53763" y2="42489"/>
                        <a14:foregroundMark x1="38065" y1="43399" x2="43226" y2="38088"/>
                        <a14:foregroundMark x1="51828" y1="40819" x2="53978" y2="44613"/>
                        <a14:foregroundMark x1="71613" y1="48710" x2="62151" y2="49165"/>
                        <a14:foregroundMark x1="64301" y1="74962" x2="81935" y2="72231"/>
                        <a14:foregroundMark x1="76989" y1="92413" x2="28387" y2="92868"/>
                        <a14:foregroundMark x1="24731" y1="96813" x2="61290" y2="96813"/>
                        <a14:foregroundMark x1="74194" y1="44006" x2="63441" y2="36267"/>
                        <a14:foregroundMark x1="38065" y1="36571" x2="23871" y2="39302"/>
                        <a14:foregroundMark x1="11828" y1="85432" x2="64516" y2="67223"/>
                        <a14:foregroundMark x1="72043" y1="88012" x2="49462" y2="73293"/>
                        <a14:foregroundMark x1="66022" y1="97117" x2="26237" y2="91654"/>
                        <a14:foregroundMark x1="96129" y1="25797" x2="79785" y2="10015"/>
                        <a14:foregroundMark x1="74839" y1="6222" x2="33548" y2="6070"/>
                        <a14:foregroundMark x1="24516" y1="7739" x2="1505" y2="30501"/>
                        <a14:foregroundMark x1="60645" y1="73293" x2="63656" y2="77390"/>
                      </a14:backgroundRemoval>
                    </a14:imgEffect>
                  </a14:imgLayer>
                </a14:imgProps>
              </a:ext>
            </a:extLst>
          </a:blip>
          <a:stretch>
            <a:fillRect/>
          </a:stretch>
        </p:blipFill>
        <p:spPr>
          <a:xfrm>
            <a:off x="9128600" y="2757020"/>
            <a:ext cx="2923274" cy="4142878"/>
          </a:xfrm>
          <a:prstGeom prst="rect">
            <a:avLst/>
          </a:prstGeom>
        </p:spPr>
      </p:pic>
    </p:spTree>
    <p:extLst>
      <p:ext uri="{BB962C8B-B14F-4D97-AF65-F5344CB8AC3E}">
        <p14:creationId xmlns:p14="http://schemas.microsoft.com/office/powerpoint/2010/main" val="122714130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Why is DevOps important</a:t>
            </a:r>
            <a:r>
              <a:rPr lang="en-AU"/>
              <a:t>?</a:t>
            </a:r>
            <a:endParaRPr lang="en-US"/>
          </a:p>
        </p:txBody>
      </p:sp>
      <p:sp>
        <p:nvSpPr>
          <p:cNvPr id="5" name="Text Placeholder 4"/>
          <p:cNvSpPr>
            <a:spLocks noGrp="1"/>
          </p:cNvSpPr>
          <p:nvPr>
            <p:ph idx="1"/>
          </p:nvPr>
        </p:nvSpPr>
        <p:spPr/>
        <p:txBody>
          <a:bodyPr/>
          <a:lstStyle/>
          <a:p>
            <a:pPr marL="0" indent="0">
              <a:spcBef>
                <a:spcPts val="1765"/>
              </a:spcBef>
              <a:buNone/>
            </a:pPr>
            <a:endParaRPr lang="en-US" sz="3137"/>
          </a:p>
          <a:p>
            <a:pPr marL="0" indent="0">
              <a:spcBef>
                <a:spcPts val="1765"/>
              </a:spcBef>
              <a:buNone/>
            </a:pPr>
            <a:r>
              <a:rPr lang="en-US" sz="3137"/>
              <a:t>Your competition is already doing this</a:t>
            </a:r>
          </a:p>
          <a:p>
            <a:pPr marL="0" indent="0">
              <a:spcBef>
                <a:spcPts val="1765"/>
              </a:spcBef>
              <a:buNone/>
            </a:pPr>
            <a:r>
              <a:rPr lang="en-US" sz="3137"/>
              <a:t>Increase velocity</a:t>
            </a:r>
          </a:p>
          <a:p>
            <a:pPr marL="0" indent="0">
              <a:spcBef>
                <a:spcPts val="1765"/>
              </a:spcBef>
              <a:buNone/>
            </a:pPr>
            <a:r>
              <a:rPr lang="en-US" sz="3137"/>
              <a:t>Reduce downtime</a:t>
            </a:r>
          </a:p>
          <a:p>
            <a:pPr marL="0" indent="0">
              <a:spcBef>
                <a:spcPts val="1765"/>
              </a:spcBef>
              <a:buNone/>
            </a:pPr>
            <a:r>
              <a:rPr lang="en-US" sz="3137"/>
              <a:t>Reduce human error</a:t>
            </a:r>
          </a:p>
        </p:txBody>
      </p:sp>
    </p:spTree>
    <p:extLst>
      <p:ext uri="{BB962C8B-B14F-4D97-AF65-F5344CB8AC3E}">
        <p14:creationId xmlns:p14="http://schemas.microsoft.com/office/powerpoint/2010/main" val="35556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66FF8-2A3A-491F-BA92-5FCD8A6452BF}"/>
              </a:ext>
            </a:extLst>
          </p:cNvPr>
          <p:cNvSpPr>
            <a:spLocks noGrp="1"/>
          </p:cNvSpPr>
          <p:nvPr>
            <p:ph type="title"/>
          </p:nvPr>
        </p:nvSpPr>
        <p:spPr/>
        <p:txBody>
          <a:bodyPr/>
          <a:lstStyle/>
          <a:p>
            <a:r>
              <a:rPr lang="en-US"/>
              <a:t>High Performance DevOps Companies Achieve…</a:t>
            </a:r>
          </a:p>
        </p:txBody>
      </p:sp>
      <p:sp>
        <p:nvSpPr>
          <p:cNvPr id="5" name="Oval 4">
            <a:extLst>
              <a:ext uri="{FF2B5EF4-FFF2-40B4-BE49-F238E27FC236}">
                <a16:creationId xmlns:a16="http://schemas.microsoft.com/office/drawing/2014/main" id="{7DC79322-E155-48F1-8E16-8D93E80D38D6}"/>
              </a:ext>
              <a:ext uri="{C183D7F6-B498-43B3-948B-1728B52AA6E4}">
                <adec:decorative xmlns:adec="http://schemas.microsoft.com/office/drawing/2017/decorative" val="1"/>
              </a:ext>
            </a:extLst>
          </p:cNvPr>
          <p:cNvSpPr/>
          <p:nvPr/>
        </p:nvSpPr>
        <p:spPr bwMode="auto">
          <a:xfrm>
            <a:off x="3976397" y="1525435"/>
            <a:ext cx="4430632" cy="4430632"/>
          </a:xfrm>
          <a:prstGeom prst="ellipse">
            <a:avLst/>
          </a:prstGeom>
          <a:noFill/>
          <a:ln w="158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916FD833-5E5C-498C-8EED-F196F1D36EFE}"/>
              </a:ext>
              <a:ext uri="{C183D7F6-B498-43B3-948B-1728B52AA6E4}">
                <adec:decorative xmlns:adec="http://schemas.microsoft.com/office/drawing/2017/decorative" val="1"/>
              </a:ext>
            </a:extLst>
          </p:cNvPr>
          <p:cNvGrpSpPr/>
          <p:nvPr/>
        </p:nvGrpSpPr>
        <p:grpSpPr>
          <a:xfrm>
            <a:off x="4569107" y="2914761"/>
            <a:ext cx="3245214" cy="1651981"/>
            <a:chOff x="4472882" y="2898175"/>
            <a:chExt cx="3376665" cy="1718897"/>
          </a:xfrm>
        </p:grpSpPr>
        <p:sp>
          <p:nvSpPr>
            <p:cNvPr id="25" name="Business Trans large">
              <a:extLst>
                <a:ext uri="{FF2B5EF4-FFF2-40B4-BE49-F238E27FC236}">
                  <a16:creationId xmlns:a16="http://schemas.microsoft.com/office/drawing/2014/main" id="{2CD03AF8-A42D-4265-841D-677CF2D0243D}"/>
                </a:ext>
              </a:extLst>
            </p:cNvPr>
            <p:cNvSpPr txBox="1"/>
            <p:nvPr/>
          </p:nvSpPr>
          <p:spPr>
            <a:xfrm>
              <a:off x="4472882" y="3228293"/>
              <a:ext cx="3376665" cy="1058660"/>
            </a:xfrm>
            <a:prstGeom prst="rect">
              <a:avLst/>
            </a:prstGeom>
            <a:noFill/>
            <a:ln w="25400">
              <a:noFill/>
              <a:miter lim="800000"/>
            </a:ln>
          </p:spPr>
          <p:txBody>
            <a:bodyPr wrap="square" lIns="0" tIns="0" rIns="0" bIns="0" rtlCol="0" anchor="ctr">
              <a:noAutofit/>
            </a:bodyPr>
            <a:lstStyle/>
            <a:p>
              <a:pPr algn="ctr" defTabSz="896010">
                <a:lnSpc>
                  <a:spcPct val="90000"/>
                </a:lnSpc>
                <a:spcBef>
                  <a:spcPts val="769"/>
                </a:spcBef>
                <a:defRPr/>
              </a:pPr>
              <a:r>
                <a:rPr lang="en-US" sz="2307" spc="10">
                  <a:ln w="3175">
                    <a:noFill/>
                  </a:ln>
                  <a:solidFill>
                    <a:srgbClr val="0078D7"/>
                  </a:solidFill>
                  <a:latin typeface="Segoe UI"/>
                  <a:cs typeface="Segoe UI Semilight" panose="020B0402040204020203" pitchFamily="34" charset="0"/>
                </a:rPr>
                <a:t>DevOps</a:t>
              </a:r>
            </a:p>
          </p:txBody>
        </p:sp>
        <p:grpSp>
          <p:nvGrpSpPr>
            <p:cNvPr id="26" name="Group 25">
              <a:extLst>
                <a:ext uri="{FF2B5EF4-FFF2-40B4-BE49-F238E27FC236}">
                  <a16:creationId xmlns:a16="http://schemas.microsoft.com/office/drawing/2014/main" id="{FDCCC534-5302-4D6B-A124-2A0A1474A37E}"/>
                </a:ext>
              </a:extLst>
            </p:cNvPr>
            <p:cNvGrpSpPr/>
            <p:nvPr/>
          </p:nvGrpSpPr>
          <p:grpSpPr>
            <a:xfrm>
              <a:off x="5404710" y="2898175"/>
              <a:ext cx="1513009" cy="1718897"/>
              <a:chOff x="13906501" y="3922655"/>
              <a:chExt cx="619125" cy="703377"/>
            </a:xfrm>
          </p:grpSpPr>
          <p:sp>
            <p:nvSpPr>
              <p:cNvPr id="27" name="Freeform 17">
                <a:extLst>
                  <a:ext uri="{FF2B5EF4-FFF2-40B4-BE49-F238E27FC236}">
                    <a16:creationId xmlns:a16="http://schemas.microsoft.com/office/drawing/2014/main" id="{9CADBCEA-1921-4FAE-BFB1-9D24D4C4335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28" name="Freeform 18">
                <a:extLst>
                  <a:ext uri="{FF2B5EF4-FFF2-40B4-BE49-F238E27FC236}">
                    <a16:creationId xmlns:a16="http://schemas.microsoft.com/office/drawing/2014/main" id="{274AEF39-62E1-4F35-AFD9-F77FCE551A6A}"/>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29" name="Line 19">
                <a:extLst>
                  <a:ext uri="{FF2B5EF4-FFF2-40B4-BE49-F238E27FC236}">
                    <a16:creationId xmlns:a16="http://schemas.microsoft.com/office/drawing/2014/main" id="{0EF69B14-10CF-4668-AE90-5214B8CC8BD2}"/>
                  </a:ext>
                </a:extLst>
              </p:cNvPr>
              <p:cNvSpPr>
                <a:spLocks noChangeShapeType="1"/>
              </p:cNvSpPr>
              <p:nvPr/>
            </p:nvSpPr>
            <p:spPr bwMode="auto">
              <a:xfrm>
                <a:off x="14216063" y="4221163"/>
                <a:ext cx="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30" name="Freeform 20">
                <a:extLst>
                  <a:ext uri="{FF2B5EF4-FFF2-40B4-BE49-F238E27FC236}">
                    <a16:creationId xmlns:a16="http://schemas.microsoft.com/office/drawing/2014/main" id="{B85D31B1-D40E-4FD5-94EB-BBABFDE34D6F}"/>
                  </a:ext>
                </a:extLst>
              </p:cNvPr>
              <p:cNvSpPr>
                <a:spLocks/>
              </p:cNvSpPr>
              <p:nvPr/>
            </p:nvSpPr>
            <p:spPr bwMode="auto">
              <a:xfrm>
                <a:off x="14214339" y="3922655"/>
                <a:ext cx="41550" cy="8742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31" name="Line 21">
                <a:extLst>
                  <a:ext uri="{FF2B5EF4-FFF2-40B4-BE49-F238E27FC236}">
                    <a16:creationId xmlns:a16="http://schemas.microsoft.com/office/drawing/2014/main" id="{84A2EDF3-D329-4480-86A4-6146F91A126C}"/>
                  </a:ext>
                </a:extLst>
              </p:cNvPr>
              <p:cNvSpPr>
                <a:spLocks noChangeShapeType="1"/>
              </p:cNvSpPr>
              <p:nvPr/>
            </p:nvSpPr>
            <p:spPr bwMode="auto">
              <a:xfrm>
                <a:off x="14216063" y="3967163"/>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32" name="Freeform 22">
                <a:extLst>
                  <a:ext uri="{FF2B5EF4-FFF2-40B4-BE49-F238E27FC236}">
                    <a16:creationId xmlns:a16="http://schemas.microsoft.com/office/drawing/2014/main" id="{21035745-1781-456E-99B9-4BA49DB1E1DA}"/>
                  </a:ext>
                </a:extLst>
              </p:cNvPr>
              <p:cNvSpPr>
                <a:spLocks/>
              </p:cNvSpPr>
              <p:nvPr/>
            </p:nvSpPr>
            <p:spPr bwMode="auto">
              <a:xfrm>
                <a:off x="14177963" y="4538605"/>
                <a:ext cx="41550" cy="8742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sp>
            <p:nvSpPr>
              <p:cNvPr id="33" name="Line 23">
                <a:extLst>
                  <a:ext uri="{FF2B5EF4-FFF2-40B4-BE49-F238E27FC236}">
                    <a16:creationId xmlns:a16="http://schemas.microsoft.com/office/drawing/2014/main" id="{A8D8F7A0-BF14-4E15-9F67-699A471099A0}"/>
                  </a:ext>
                </a:extLst>
              </p:cNvPr>
              <p:cNvSpPr>
                <a:spLocks noChangeShapeType="1"/>
              </p:cNvSpPr>
              <p:nvPr/>
            </p:nvSpPr>
            <p:spPr bwMode="auto">
              <a:xfrm flipH="1">
                <a:off x="14177963" y="4581525"/>
                <a:ext cx="3810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87868" tIns="43933" rIns="87868" bIns="43933" numCol="1" anchor="t" anchorCtr="0" compatLnSpc="1">
                <a:prstTxWarp prst="textNoShape">
                  <a:avLst/>
                </a:prstTxWarp>
              </a:bodyPr>
              <a:lstStyle/>
              <a:p>
                <a:pPr defTabSz="895337" eaLnBrk="0" fontAlgn="base" hangingPunct="0">
                  <a:spcBef>
                    <a:spcPct val="0"/>
                  </a:spcBef>
                  <a:spcAft>
                    <a:spcPct val="0"/>
                  </a:spcAft>
                  <a:defRPr/>
                </a:pPr>
                <a:endParaRPr lang="en-US" kern="0">
                  <a:solidFill>
                    <a:srgbClr val="FFFFFF"/>
                  </a:solidFill>
                  <a:latin typeface="Segoe UI"/>
                  <a:ea typeface="MS PGothic" panose="020B0600070205080204" pitchFamily="34" charset="-128"/>
                </a:endParaRPr>
              </a:p>
            </p:txBody>
          </p:sp>
        </p:grpSp>
      </p:grpSp>
      <p:sp>
        <p:nvSpPr>
          <p:cNvPr id="38" name="Rectangle 37">
            <a:extLst>
              <a:ext uri="{FF2B5EF4-FFF2-40B4-BE49-F238E27FC236}">
                <a16:creationId xmlns:a16="http://schemas.microsoft.com/office/drawing/2014/main" id="{6061EA94-CADE-4612-9B54-C2FF3F35947F}"/>
              </a:ext>
            </a:extLst>
          </p:cNvPr>
          <p:cNvSpPr/>
          <p:nvPr/>
        </p:nvSpPr>
        <p:spPr>
          <a:xfrm>
            <a:off x="1099865" y="3254399"/>
            <a:ext cx="2255028"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Semibold"/>
                <a:cs typeface="Segoe UI Semilight" panose="020B0402040204020203" pitchFamily="34" charset="0"/>
              </a:rPr>
              <a:t>Faster</a:t>
            </a:r>
          </a:p>
          <a:p>
            <a:pPr algn="ctr" defTabSz="896010">
              <a:spcBef>
                <a:spcPts val="769"/>
              </a:spcBef>
              <a:defRPr/>
            </a:pPr>
            <a:r>
              <a:rPr lang="en-US" sz="2307" spc="10">
                <a:ln w="3175">
                  <a:noFill/>
                </a:ln>
                <a:solidFill>
                  <a:srgbClr val="000000"/>
                </a:solidFill>
                <a:latin typeface="Segoe UI Semibold"/>
                <a:cs typeface="Segoe UI Semilight" panose="020B0402040204020203" pitchFamily="34" charset="0"/>
              </a:rPr>
              <a:t>Time to Market</a:t>
            </a:r>
          </a:p>
        </p:txBody>
      </p:sp>
      <p:sp>
        <p:nvSpPr>
          <p:cNvPr id="39" name="Rectangle 38">
            <a:extLst>
              <a:ext uri="{FF2B5EF4-FFF2-40B4-BE49-F238E27FC236}">
                <a16:creationId xmlns:a16="http://schemas.microsoft.com/office/drawing/2014/main" id="{F6C09323-0A2E-4FBD-AC20-BB2EDC05B673}"/>
              </a:ext>
            </a:extLst>
          </p:cNvPr>
          <p:cNvSpPr/>
          <p:nvPr/>
        </p:nvSpPr>
        <p:spPr>
          <a:xfrm>
            <a:off x="9293581" y="3286467"/>
            <a:ext cx="1472111"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Semibold"/>
                <a:cs typeface="Segoe UI Semilight" panose="020B0402040204020203" pitchFamily="34" charset="0"/>
              </a:rPr>
              <a:t>Increased</a:t>
            </a:r>
          </a:p>
          <a:p>
            <a:pPr algn="ctr" defTabSz="896010">
              <a:spcBef>
                <a:spcPts val="769"/>
              </a:spcBef>
              <a:defRPr/>
            </a:pPr>
            <a:r>
              <a:rPr lang="en-US" sz="2307" spc="10">
                <a:ln w="3175">
                  <a:noFill/>
                </a:ln>
                <a:solidFill>
                  <a:srgbClr val="000000"/>
                </a:solidFill>
                <a:latin typeface="Segoe UI Semibold"/>
                <a:cs typeface="Segoe UI Semilight" panose="020B0402040204020203" pitchFamily="34" charset="0"/>
              </a:rPr>
              <a:t>Revenue</a:t>
            </a:r>
          </a:p>
        </p:txBody>
      </p:sp>
      <p:sp>
        <p:nvSpPr>
          <p:cNvPr id="23" name="Rectangle 22">
            <a:extLst>
              <a:ext uri="{FF2B5EF4-FFF2-40B4-BE49-F238E27FC236}">
                <a16:creationId xmlns:a16="http://schemas.microsoft.com/office/drawing/2014/main" id="{81752A87-227E-4101-94BD-8D14C0077C37}"/>
              </a:ext>
            </a:extLst>
          </p:cNvPr>
          <p:cNvSpPr/>
          <p:nvPr/>
        </p:nvSpPr>
        <p:spPr>
          <a:xfrm>
            <a:off x="8535064" y="5105826"/>
            <a:ext cx="2787701"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2,604x Faster Mean </a:t>
            </a:r>
          </a:p>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Time to Recover</a:t>
            </a:r>
          </a:p>
        </p:txBody>
      </p:sp>
      <p:sp>
        <p:nvSpPr>
          <p:cNvPr id="22" name="Rectangle 21">
            <a:extLst>
              <a:ext uri="{FF2B5EF4-FFF2-40B4-BE49-F238E27FC236}">
                <a16:creationId xmlns:a16="http://schemas.microsoft.com/office/drawing/2014/main" id="{7A8A15C5-B7F1-4597-A5F5-7AC33920BA22}"/>
              </a:ext>
            </a:extLst>
          </p:cNvPr>
          <p:cNvSpPr/>
          <p:nvPr/>
        </p:nvSpPr>
        <p:spPr>
          <a:xfrm>
            <a:off x="8594781" y="1670722"/>
            <a:ext cx="2668267"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2,555x Faster Lead </a:t>
            </a:r>
          </a:p>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Time For Changes</a:t>
            </a:r>
          </a:p>
        </p:txBody>
      </p:sp>
      <p:sp>
        <p:nvSpPr>
          <p:cNvPr id="21" name="Rectangle 20">
            <a:extLst>
              <a:ext uri="{FF2B5EF4-FFF2-40B4-BE49-F238E27FC236}">
                <a16:creationId xmlns:a16="http://schemas.microsoft.com/office/drawing/2014/main" id="{075832FC-01B9-47A2-8C16-68681F37ED84}"/>
              </a:ext>
            </a:extLst>
          </p:cNvPr>
          <p:cNvSpPr/>
          <p:nvPr/>
        </p:nvSpPr>
        <p:spPr>
          <a:xfrm>
            <a:off x="1163140" y="5105826"/>
            <a:ext cx="2520798"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7x Lower Change </a:t>
            </a:r>
          </a:p>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Failure Rate</a:t>
            </a:r>
          </a:p>
        </p:txBody>
      </p:sp>
      <p:sp>
        <p:nvSpPr>
          <p:cNvPr id="20" name="Rectangle 19">
            <a:extLst>
              <a:ext uri="{FF2B5EF4-FFF2-40B4-BE49-F238E27FC236}">
                <a16:creationId xmlns:a16="http://schemas.microsoft.com/office/drawing/2014/main" id="{A005ABE3-0CFB-4C21-880F-94F20C8A2865}"/>
              </a:ext>
            </a:extLst>
          </p:cNvPr>
          <p:cNvSpPr/>
          <p:nvPr/>
        </p:nvSpPr>
        <p:spPr>
          <a:xfrm>
            <a:off x="1256391" y="1741667"/>
            <a:ext cx="2334294" cy="901030"/>
          </a:xfrm>
          <a:prstGeom prst="rect">
            <a:avLst/>
          </a:prstGeom>
        </p:spPr>
        <p:txBody>
          <a:bodyPr wrap="none">
            <a:spAutoFit/>
          </a:bodyPr>
          <a:lstStyle/>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46x Deployment</a:t>
            </a:r>
          </a:p>
          <a:p>
            <a:pPr algn="ctr" defTabSz="896010">
              <a:spcBef>
                <a:spcPts val="769"/>
              </a:spcBef>
              <a:defRPr/>
            </a:pPr>
            <a:r>
              <a:rPr lang="en-US" sz="2307" spc="10">
                <a:ln w="3175">
                  <a:noFill/>
                </a:ln>
                <a:solidFill>
                  <a:srgbClr val="000000"/>
                </a:solidFill>
                <a:latin typeface="Segoe UI"/>
                <a:cs typeface="Segoe UI Semilight" panose="020B0402040204020203" pitchFamily="34" charset="0"/>
              </a:rPr>
              <a:t>Frequency</a:t>
            </a:r>
          </a:p>
        </p:txBody>
      </p:sp>
      <p:grpSp>
        <p:nvGrpSpPr>
          <p:cNvPr id="45" name="Group 44">
            <a:extLst>
              <a:ext uri="{FF2B5EF4-FFF2-40B4-BE49-F238E27FC236}">
                <a16:creationId xmlns:a16="http://schemas.microsoft.com/office/drawing/2014/main" id="{B144ED3E-9381-4006-A68F-FF4F8A6683FB}"/>
              </a:ext>
              <a:ext uri="{C183D7F6-B498-43B3-948B-1728B52AA6E4}">
                <adec:decorative xmlns:adec="http://schemas.microsoft.com/office/drawing/2017/decorative" val="1"/>
              </a:ext>
            </a:extLst>
          </p:cNvPr>
          <p:cNvGrpSpPr/>
          <p:nvPr/>
        </p:nvGrpSpPr>
        <p:grpSpPr>
          <a:xfrm>
            <a:off x="3576607" y="3355899"/>
            <a:ext cx="835355" cy="835355"/>
            <a:chOff x="3440179" y="3387107"/>
            <a:chExt cx="869193" cy="869193"/>
          </a:xfrm>
        </p:grpSpPr>
        <p:sp>
          <p:nvSpPr>
            <p:cNvPr id="47" name="Oval 46">
              <a:extLst>
                <a:ext uri="{FF2B5EF4-FFF2-40B4-BE49-F238E27FC236}">
                  <a16:creationId xmlns:a16="http://schemas.microsoft.com/office/drawing/2014/main" id="{E9D1D0A9-2539-416C-8EFC-9AFA0BD6D4D3}"/>
                </a:ext>
              </a:extLst>
            </p:cNvPr>
            <p:cNvSpPr>
              <a:spLocks noChangeAspect="1"/>
            </p:cNvSpPr>
            <p:nvPr/>
          </p:nvSpPr>
          <p:spPr bwMode="auto">
            <a:xfrm>
              <a:off x="3440179" y="3387107"/>
              <a:ext cx="869193" cy="869193"/>
            </a:xfrm>
            <a:prstGeom prst="ellipse">
              <a:avLst/>
            </a:prstGeom>
            <a:solidFill>
              <a:schemeClr val="bg1">
                <a:lumMod val="95000"/>
              </a:schemeClr>
            </a:solidFill>
            <a:ln w="19050"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a:solidFill>
                  <a:srgbClr val="0078D7"/>
                </a:solidFill>
                <a:latin typeface="Segoe UI Semilight"/>
                <a:ea typeface="Segoe UI" pitchFamily="34" charset="0"/>
                <a:cs typeface="Segoe UI" pitchFamily="34" charset="0"/>
              </a:endParaRPr>
            </a:p>
          </p:txBody>
        </p:sp>
        <p:sp>
          <p:nvSpPr>
            <p:cNvPr id="48" name="speedometer_2">
              <a:extLst>
                <a:ext uri="{FF2B5EF4-FFF2-40B4-BE49-F238E27FC236}">
                  <a16:creationId xmlns:a16="http://schemas.microsoft.com/office/drawing/2014/main" id="{B718141A-4899-40CD-A4D7-21BEED8E5AFD}"/>
                </a:ext>
              </a:extLst>
            </p:cNvPr>
            <p:cNvSpPr>
              <a:spLocks noChangeAspect="1" noEditPoints="1"/>
            </p:cNvSpPr>
            <p:nvPr/>
          </p:nvSpPr>
          <p:spPr bwMode="auto">
            <a:xfrm>
              <a:off x="3619307" y="3566235"/>
              <a:ext cx="510936" cy="51093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rnd">
              <a:solidFill>
                <a:schemeClr val="tx2"/>
              </a:solidFill>
              <a:prstDash val="solid"/>
              <a:miter lim="800000"/>
              <a:headEnd/>
              <a:tailEnd/>
            </a:ln>
          </p:spPr>
          <p:txBody>
            <a:bodyPr vert="horz" wrap="square" lIns="87880" tIns="43940" rIns="87880" bIns="43940" numCol="1" anchor="t" anchorCtr="0" compatLnSpc="1">
              <a:prstTxWarp prst="textNoShape">
                <a:avLst/>
              </a:prstTxWarp>
            </a:bodyPr>
            <a:lstStyle/>
            <a:p>
              <a:pPr defTabSz="914314">
                <a:defRPr/>
              </a:pPr>
              <a:endParaRPr lang="en-US" kern="0">
                <a:solidFill>
                  <a:srgbClr val="0078D7"/>
                </a:solidFill>
                <a:latin typeface="Segoe UI Semilight"/>
              </a:endParaRPr>
            </a:p>
          </p:txBody>
        </p:sp>
      </p:grpSp>
      <p:grpSp>
        <p:nvGrpSpPr>
          <p:cNvPr id="49" name="Group 48">
            <a:extLst>
              <a:ext uri="{FF2B5EF4-FFF2-40B4-BE49-F238E27FC236}">
                <a16:creationId xmlns:a16="http://schemas.microsoft.com/office/drawing/2014/main" id="{89D3924E-F365-4B20-B920-D431785B28EB}"/>
              </a:ext>
              <a:ext uri="{C183D7F6-B498-43B3-948B-1728B52AA6E4}">
                <adec:decorative xmlns:adec="http://schemas.microsoft.com/office/drawing/2017/decorative" val="1"/>
              </a:ext>
            </a:extLst>
          </p:cNvPr>
          <p:cNvGrpSpPr/>
          <p:nvPr/>
        </p:nvGrpSpPr>
        <p:grpSpPr>
          <a:xfrm>
            <a:off x="7993402" y="3254400"/>
            <a:ext cx="835355" cy="1017447"/>
            <a:chOff x="8035882" y="3281497"/>
            <a:chExt cx="869193" cy="1058660"/>
          </a:xfrm>
        </p:grpSpPr>
        <p:sp>
          <p:nvSpPr>
            <p:cNvPr id="50" name="Oval 49">
              <a:extLst>
                <a:ext uri="{FF2B5EF4-FFF2-40B4-BE49-F238E27FC236}">
                  <a16:creationId xmlns:a16="http://schemas.microsoft.com/office/drawing/2014/main" id="{9C04F600-F0CD-497E-B8E0-AC21EE4850C7}"/>
                </a:ext>
              </a:extLst>
            </p:cNvPr>
            <p:cNvSpPr>
              <a:spLocks noChangeAspect="1"/>
            </p:cNvSpPr>
            <p:nvPr/>
          </p:nvSpPr>
          <p:spPr bwMode="auto">
            <a:xfrm>
              <a:off x="8035882" y="3365508"/>
              <a:ext cx="869193" cy="869193"/>
            </a:xfrm>
            <a:prstGeom prst="ellipse">
              <a:avLst/>
            </a:prstGeom>
            <a:solidFill>
              <a:schemeClr val="bg1">
                <a:lumMod val="95000"/>
              </a:schemeClr>
            </a:solidFill>
            <a:ln w="19050"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a:solidFill>
                  <a:srgbClr val="0078D7"/>
                </a:solidFill>
                <a:latin typeface="Segoe UI Semilight"/>
                <a:ea typeface="Segoe UI" pitchFamily="34" charset="0"/>
                <a:cs typeface="Segoe UI" pitchFamily="34" charset="0"/>
              </a:endParaRPr>
            </a:p>
          </p:txBody>
        </p:sp>
        <p:sp>
          <p:nvSpPr>
            <p:cNvPr id="52" name="Business Trans large">
              <a:extLst>
                <a:ext uri="{FF2B5EF4-FFF2-40B4-BE49-F238E27FC236}">
                  <a16:creationId xmlns:a16="http://schemas.microsoft.com/office/drawing/2014/main" id="{1A27732C-C27F-4468-945F-F18FAC15BB10}"/>
                </a:ext>
              </a:extLst>
            </p:cNvPr>
            <p:cNvSpPr txBox="1"/>
            <p:nvPr/>
          </p:nvSpPr>
          <p:spPr>
            <a:xfrm>
              <a:off x="8279682" y="3281497"/>
              <a:ext cx="376645" cy="1058660"/>
            </a:xfrm>
            <a:prstGeom prst="rect">
              <a:avLst/>
            </a:prstGeom>
            <a:noFill/>
            <a:ln w="25400">
              <a:noFill/>
              <a:miter lim="800000"/>
            </a:ln>
          </p:spPr>
          <p:txBody>
            <a:bodyPr wrap="square" lIns="0" tIns="0" rIns="0" bIns="0" rtlCol="0" anchor="ctr">
              <a:noAutofit/>
            </a:bodyPr>
            <a:lstStyle/>
            <a:p>
              <a:pPr algn="ctr" defTabSz="896010">
                <a:lnSpc>
                  <a:spcPct val="90000"/>
                </a:lnSpc>
                <a:spcBef>
                  <a:spcPts val="769"/>
                </a:spcBef>
                <a:defRPr/>
              </a:pPr>
              <a:r>
                <a:rPr lang="en-US" sz="3075" spc="10">
                  <a:ln w="3175">
                    <a:noFill/>
                  </a:ln>
                  <a:solidFill>
                    <a:srgbClr val="0078D7"/>
                  </a:solidFill>
                  <a:latin typeface="Segoe UI Semibold"/>
                  <a:cs typeface="Segoe UI Light" panose="020B0502040204020203" pitchFamily="34" charset="0"/>
                </a:rPr>
                <a:t>$</a:t>
              </a:r>
              <a:endParaRPr lang="en-US" sz="2307" spc="10">
                <a:ln w="3175">
                  <a:noFill/>
                </a:ln>
                <a:solidFill>
                  <a:srgbClr val="0078D7"/>
                </a:solidFill>
                <a:latin typeface="Segoe UI Semibold"/>
                <a:cs typeface="Segoe UI Light" panose="020B0502040204020203" pitchFamily="34" charset="0"/>
              </a:endParaRPr>
            </a:p>
          </p:txBody>
        </p:sp>
      </p:grpSp>
      <p:sp>
        <p:nvSpPr>
          <p:cNvPr id="58" name="Oval 57">
            <a:extLst>
              <a:ext uri="{FF2B5EF4-FFF2-40B4-BE49-F238E27FC236}">
                <a16:creationId xmlns:a16="http://schemas.microsoft.com/office/drawing/2014/main" id="{70E3DF0C-A06A-4929-B941-4EB13229A3A3}"/>
              </a:ext>
              <a:ext uri="{C183D7F6-B498-43B3-948B-1728B52AA6E4}">
                <adec:decorative xmlns:adec="http://schemas.microsoft.com/office/drawing/2017/decorative" val="1"/>
              </a:ext>
            </a:extLst>
          </p:cNvPr>
          <p:cNvSpPr>
            <a:spLocks noChangeAspect="1"/>
          </p:cNvSpPr>
          <p:nvPr/>
        </p:nvSpPr>
        <p:spPr bwMode="auto">
          <a:xfrm>
            <a:off x="7392356" y="4939575"/>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a:solidFill>
                <a:srgbClr val="0078D7"/>
              </a:solidFill>
              <a:latin typeface="Segoe UI Semilight"/>
              <a:ea typeface="Segoe UI" pitchFamily="34" charset="0"/>
              <a:cs typeface="Segoe UI" pitchFamily="34" charset="0"/>
            </a:endParaRPr>
          </a:p>
        </p:txBody>
      </p:sp>
      <p:grpSp>
        <p:nvGrpSpPr>
          <p:cNvPr id="66" name="Group 65">
            <a:extLst>
              <a:ext uri="{FF2B5EF4-FFF2-40B4-BE49-F238E27FC236}">
                <a16:creationId xmlns:a16="http://schemas.microsoft.com/office/drawing/2014/main" id="{082DE540-D679-44C5-874C-E1BCD31C0BC9}"/>
              </a:ext>
              <a:ext uri="{C183D7F6-B498-43B3-948B-1728B52AA6E4}">
                <adec:decorative xmlns:adec="http://schemas.microsoft.com/office/drawing/2017/decorative" val="1"/>
              </a:ext>
            </a:extLst>
          </p:cNvPr>
          <p:cNvGrpSpPr/>
          <p:nvPr/>
        </p:nvGrpSpPr>
        <p:grpSpPr>
          <a:xfrm>
            <a:off x="7392356" y="1772223"/>
            <a:ext cx="835355" cy="835355"/>
            <a:chOff x="7540587" y="1807263"/>
            <a:chExt cx="852106" cy="852106"/>
          </a:xfrm>
        </p:grpSpPr>
        <p:sp>
          <p:nvSpPr>
            <p:cNvPr id="67" name="Oval 66">
              <a:extLst>
                <a:ext uri="{FF2B5EF4-FFF2-40B4-BE49-F238E27FC236}">
                  <a16:creationId xmlns:a16="http://schemas.microsoft.com/office/drawing/2014/main" id="{58ECDF98-883F-4F5E-BFAE-67F840B0EFF1}"/>
                </a:ext>
              </a:extLst>
            </p:cNvPr>
            <p:cNvSpPr>
              <a:spLocks noChangeAspect="1"/>
            </p:cNvSpPr>
            <p:nvPr/>
          </p:nvSpPr>
          <p:spPr bwMode="auto">
            <a:xfrm>
              <a:off x="7540587" y="1807263"/>
              <a:ext cx="852106" cy="852106"/>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a:solidFill>
                  <a:srgbClr val="0078D7"/>
                </a:solidFill>
                <a:latin typeface="Segoe UI Semilight"/>
                <a:ea typeface="Segoe UI" pitchFamily="34" charset="0"/>
                <a:cs typeface="Segoe UI" pitchFamily="34" charset="0"/>
              </a:endParaRPr>
            </a:p>
          </p:txBody>
        </p:sp>
        <p:pic>
          <p:nvPicPr>
            <p:cNvPr id="68" name="Graphic 67">
              <a:extLst>
                <a:ext uri="{FF2B5EF4-FFF2-40B4-BE49-F238E27FC236}">
                  <a16:creationId xmlns:a16="http://schemas.microsoft.com/office/drawing/2014/main" id="{6462EA56-B94F-4AFA-818B-803246C94EC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5848" y="2015603"/>
              <a:ext cx="410330" cy="410330"/>
            </a:xfrm>
            <a:prstGeom prst="rect">
              <a:avLst/>
            </a:prstGeom>
          </p:spPr>
        </p:pic>
      </p:grpSp>
      <p:sp>
        <p:nvSpPr>
          <p:cNvPr id="69" name="Oval 68">
            <a:extLst>
              <a:ext uri="{FF2B5EF4-FFF2-40B4-BE49-F238E27FC236}">
                <a16:creationId xmlns:a16="http://schemas.microsoft.com/office/drawing/2014/main" id="{83286B22-A73D-49B0-B63D-7C9E6059880B}"/>
              </a:ext>
              <a:ext uri="{C183D7F6-B498-43B3-948B-1728B52AA6E4}">
                <adec:decorative xmlns:adec="http://schemas.microsoft.com/office/drawing/2017/decorative" val="1"/>
              </a:ext>
            </a:extLst>
          </p:cNvPr>
          <p:cNvSpPr>
            <a:spLocks noChangeAspect="1"/>
          </p:cNvSpPr>
          <p:nvPr/>
        </p:nvSpPr>
        <p:spPr bwMode="auto">
          <a:xfrm>
            <a:off x="4252465" y="4939575"/>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err="1">
              <a:solidFill>
                <a:srgbClr val="0078D7"/>
              </a:solidFill>
              <a:latin typeface="Segoe UI Semilight"/>
              <a:ea typeface="Segoe UI" pitchFamily="34" charset="0"/>
              <a:cs typeface="Segoe UI" pitchFamily="34" charset="0"/>
            </a:endParaRPr>
          </a:p>
        </p:txBody>
      </p:sp>
      <p:sp>
        <p:nvSpPr>
          <p:cNvPr id="70" name="Oval 69">
            <a:extLst>
              <a:ext uri="{FF2B5EF4-FFF2-40B4-BE49-F238E27FC236}">
                <a16:creationId xmlns:a16="http://schemas.microsoft.com/office/drawing/2014/main" id="{252D033A-ED0B-43A6-9265-1D0F8D8396E0}"/>
              </a:ext>
              <a:ext uri="{C183D7F6-B498-43B3-948B-1728B52AA6E4}">
                <adec:decorative xmlns:adec="http://schemas.microsoft.com/office/drawing/2017/decorative" val="1"/>
              </a:ext>
            </a:extLst>
          </p:cNvPr>
          <p:cNvSpPr>
            <a:spLocks noChangeAspect="1"/>
          </p:cNvSpPr>
          <p:nvPr/>
        </p:nvSpPr>
        <p:spPr bwMode="auto">
          <a:xfrm>
            <a:off x="4252465" y="1772223"/>
            <a:ext cx="835355" cy="835355"/>
          </a:xfrm>
          <a:prstGeom prst="ellipse">
            <a:avLst/>
          </a:prstGeom>
          <a:solidFill>
            <a:schemeClr val="bg1">
              <a:lumMod val="95000"/>
            </a:schemeClr>
          </a:solidFill>
          <a:ln w="15875" cap="flat" cmpd="sng" algn="ctr">
            <a:noFill/>
            <a:prstDash val="solid"/>
            <a:headEnd type="none" w="med" len="med"/>
            <a:tailEnd type="none" w="med" len="med"/>
          </a:ln>
          <a:effectLst/>
        </p:spPr>
        <p:txBody>
          <a:bodyPr rot="0" spcFirstLastPara="0" vertOverflow="overflow" horzOverflow="overflow" vert="horz" wrap="square" lIns="172306" tIns="137845" rIns="172306" bIns="137845" numCol="1" spcCol="0" rtlCol="0" fromWordArt="0" anchor="t" anchorCtr="0" forceAA="0" compatLnSpc="1">
            <a:prstTxWarp prst="textNoShape">
              <a:avLst/>
            </a:prstTxWarp>
            <a:noAutofit/>
          </a:bodyPr>
          <a:lstStyle/>
          <a:p>
            <a:pPr algn="ctr" defTabSz="878441" fontAlgn="base">
              <a:lnSpc>
                <a:spcPct val="90000"/>
              </a:lnSpc>
              <a:spcBef>
                <a:spcPct val="0"/>
              </a:spcBef>
              <a:spcAft>
                <a:spcPct val="0"/>
              </a:spcAft>
              <a:defRPr/>
            </a:pPr>
            <a:endParaRPr lang="en-US" sz="2262" kern="0">
              <a:solidFill>
                <a:srgbClr val="0078D7"/>
              </a:solidFill>
              <a:latin typeface="Segoe UI Semilight"/>
              <a:ea typeface="Segoe UI" pitchFamily="34" charset="0"/>
              <a:cs typeface="Segoe UI" pitchFamily="34" charset="0"/>
            </a:endParaRPr>
          </a:p>
        </p:txBody>
      </p:sp>
      <p:pic>
        <p:nvPicPr>
          <p:cNvPr id="71" name="Graphic 70">
            <a:extLst>
              <a:ext uri="{FF2B5EF4-FFF2-40B4-BE49-F238E27FC236}">
                <a16:creationId xmlns:a16="http://schemas.microsoft.com/office/drawing/2014/main" id="{C45D29E2-CF16-46B5-ADCE-BD7AA1AA824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72208" y="1962407"/>
            <a:ext cx="454988" cy="454988"/>
          </a:xfrm>
          <a:prstGeom prst="rect">
            <a:avLst/>
          </a:prstGeom>
        </p:spPr>
      </p:pic>
      <p:grpSp>
        <p:nvGrpSpPr>
          <p:cNvPr id="72" name="Graphic 50">
            <a:extLst>
              <a:ext uri="{FF2B5EF4-FFF2-40B4-BE49-F238E27FC236}">
                <a16:creationId xmlns:a16="http://schemas.microsoft.com/office/drawing/2014/main" id="{365A5FA5-4A17-4D78-829F-CF88ABE1DB23}"/>
              </a:ext>
              <a:ext uri="{C183D7F6-B498-43B3-948B-1728B52AA6E4}">
                <adec:decorative xmlns:adec="http://schemas.microsoft.com/office/drawing/2017/decorative" val="1"/>
              </a:ext>
            </a:extLst>
          </p:cNvPr>
          <p:cNvGrpSpPr/>
          <p:nvPr/>
        </p:nvGrpSpPr>
        <p:grpSpPr>
          <a:xfrm>
            <a:off x="4472208" y="5065448"/>
            <a:ext cx="390054" cy="490894"/>
            <a:chOff x="4561339" y="5170313"/>
            <a:chExt cx="397875" cy="500737"/>
          </a:xfrm>
        </p:grpSpPr>
        <p:sp>
          <p:nvSpPr>
            <p:cNvPr id="73" name="Freeform 2">
              <a:extLst>
                <a:ext uri="{FF2B5EF4-FFF2-40B4-BE49-F238E27FC236}">
                  <a16:creationId xmlns:a16="http://schemas.microsoft.com/office/drawing/2014/main" id="{1A082384-BE2C-4C0C-AD28-96F903899FD7}"/>
                </a:ext>
              </a:extLst>
            </p:cNvPr>
            <p:cNvSpPr/>
            <p:nvPr/>
          </p:nvSpPr>
          <p:spPr>
            <a:xfrm>
              <a:off x="4561339" y="5170313"/>
              <a:ext cx="392410" cy="418570"/>
            </a:xfrm>
            <a:custGeom>
              <a:avLst/>
              <a:gdLst>
                <a:gd name="connsiteX0" fmla="*/ 13314 w 392409"/>
                <a:gd name="connsiteY0" fmla="*/ 13314 h 418570"/>
                <a:gd name="connsiteX1" fmla="*/ 379563 w 392409"/>
                <a:gd name="connsiteY1" fmla="*/ 13314 h 418570"/>
                <a:gd name="connsiteX2" fmla="*/ 379563 w 392409"/>
                <a:gd name="connsiteY2" fmla="*/ 414920 h 418570"/>
                <a:gd name="connsiteX3" fmla="*/ 13314 w 392409"/>
                <a:gd name="connsiteY3" fmla="*/ 414920 h 418570"/>
              </a:gdLst>
              <a:ahLst/>
              <a:cxnLst>
                <a:cxn ang="0">
                  <a:pos x="connsiteX0" y="connsiteY0"/>
                </a:cxn>
                <a:cxn ang="0">
                  <a:pos x="connsiteX1" y="connsiteY1"/>
                </a:cxn>
                <a:cxn ang="0">
                  <a:pos x="connsiteX2" y="connsiteY2"/>
                </a:cxn>
                <a:cxn ang="0">
                  <a:pos x="connsiteX3" y="connsiteY3"/>
                </a:cxn>
              </a:cxnLst>
              <a:rect l="l" t="t" r="r" b="b"/>
              <a:pathLst>
                <a:path w="392409" h="418570">
                  <a:moveTo>
                    <a:pt x="13314" y="13314"/>
                  </a:moveTo>
                  <a:lnTo>
                    <a:pt x="379563" y="13314"/>
                  </a:lnTo>
                  <a:lnTo>
                    <a:pt x="379563" y="414920"/>
                  </a:lnTo>
                  <a:lnTo>
                    <a:pt x="13314" y="414920"/>
                  </a:lnTo>
                  <a:close/>
                </a:path>
              </a:pathLst>
            </a:custGeom>
            <a:solidFill>
              <a:schemeClr val="bg2">
                <a:alpha val="0"/>
              </a:schemeClr>
            </a:solidFill>
            <a:ln w="12927" cap="flat">
              <a:noFill/>
              <a:prstDash val="solid"/>
              <a:miter/>
            </a:ln>
          </p:spPr>
          <p:txBody>
            <a:bodyPr rtlCol="0" anchor="ctr"/>
            <a:lstStyle/>
            <a:p>
              <a:pPr defTabSz="914314"/>
              <a:endParaRPr lang="en-US">
                <a:solidFill>
                  <a:srgbClr val="000000"/>
                </a:solidFill>
                <a:latin typeface="Segoe UI"/>
              </a:endParaRPr>
            </a:p>
          </p:txBody>
        </p:sp>
        <p:sp>
          <p:nvSpPr>
            <p:cNvPr id="74" name="Freeform 5">
              <a:extLst>
                <a:ext uri="{FF2B5EF4-FFF2-40B4-BE49-F238E27FC236}">
                  <a16:creationId xmlns:a16="http://schemas.microsoft.com/office/drawing/2014/main" id="{C5165A95-EF8C-424A-9623-D94315A85BDA}"/>
                </a:ext>
              </a:extLst>
            </p:cNvPr>
            <p:cNvSpPr/>
            <p:nvPr/>
          </p:nvSpPr>
          <p:spPr>
            <a:xfrm>
              <a:off x="4566804" y="5252480"/>
              <a:ext cx="392410" cy="418570"/>
            </a:xfrm>
            <a:custGeom>
              <a:avLst/>
              <a:gdLst>
                <a:gd name="connsiteX0" fmla="*/ 315796 w 392409"/>
                <a:gd name="connsiteY0" fmla="*/ 179679 h 418570"/>
                <a:gd name="connsiteX1" fmla="*/ 340730 w 392409"/>
                <a:gd name="connsiteY1" fmla="*/ 185402 h 418570"/>
                <a:gd name="connsiteX2" fmla="*/ 360964 w 392409"/>
                <a:gd name="connsiteY2" fmla="*/ 199299 h 418570"/>
                <a:gd name="connsiteX3" fmla="*/ 374454 w 392409"/>
                <a:gd name="connsiteY3" fmla="*/ 219943 h 418570"/>
                <a:gd name="connsiteX4" fmla="*/ 379563 w 392409"/>
                <a:gd name="connsiteY4" fmla="*/ 244876 h 418570"/>
                <a:gd name="connsiteX5" fmla="*/ 379563 w 392409"/>
                <a:gd name="connsiteY5" fmla="*/ 284117 h 418570"/>
                <a:gd name="connsiteX6" fmla="*/ 353402 w 392409"/>
                <a:gd name="connsiteY6" fmla="*/ 284117 h 418570"/>
                <a:gd name="connsiteX7" fmla="*/ 353402 w 392409"/>
                <a:gd name="connsiteY7" fmla="*/ 244876 h 418570"/>
                <a:gd name="connsiteX8" fmla="*/ 351154 w 392409"/>
                <a:gd name="connsiteY8" fmla="*/ 232410 h 418570"/>
                <a:gd name="connsiteX9" fmla="*/ 345227 w 392409"/>
                <a:gd name="connsiteY9" fmla="*/ 221372 h 418570"/>
                <a:gd name="connsiteX10" fmla="*/ 336234 w 392409"/>
                <a:gd name="connsiteY10" fmla="*/ 212789 h 418570"/>
                <a:gd name="connsiteX11" fmla="*/ 324585 w 392409"/>
                <a:gd name="connsiteY11" fmla="*/ 207271 h 418570"/>
                <a:gd name="connsiteX12" fmla="*/ 326424 w 392409"/>
                <a:gd name="connsiteY12" fmla="*/ 219533 h 418570"/>
                <a:gd name="connsiteX13" fmla="*/ 327242 w 392409"/>
                <a:gd name="connsiteY13" fmla="*/ 231796 h 418570"/>
                <a:gd name="connsiteX14" fmla="*/ 327242 w 392409"/>
                <a:gd name="connsiteY14" fmla="*/ 284117 h 418570"/>
                <a:gd name="connsiteX15" fmla="*/ 327038 w 392409"/>
                <a:gd name="connsiteY15" fmla="*/ 286774 h 418570"/>
                <a:gd name="connsiteX16" fmla="*/ 326628 w 392409"/>
                <a:gd name="connsiteY16" fmla="*/ 289431 h 418570"/>
                <a:gd name="connsiteX17" fmla="*/ 327855 w 392409"/>
                <a:gd name="connsiteY17" fmla="*/ 288205 h 418570"/>
                <a:gd name="connsiteX18" fmla="*/ 346658 w 392409"/>
                <a:gd name="connsiteY18" fmla="*/ 316410 h 418570"/>
                <a:gd name="connsiteX19" fmla="*/ 353198 w 392409"/>
                <a:gd name="connsiteY19" fmla="*/ 349723 h 418570"/>
                <a:gd name="connsiteX20" fmla="*/ 346658 w 392409"/>
                <a:gd name="connsiteY20" fmla="*/ 383037 h 418570"/>
                <a:gd name="connsiteX21" fmla="*/ 327855 w 392409"/>
                <a:gd name="connsiteY21" fmla="*/ 411037 h 418570"/>
                <a:gd name="connsiteX22" fmla="*/ 309460 w 392409"/>
                <a:gd name="connsiteY22" fmla="*/ 392644 h 418570"/>
                <a:gd name="connsiteX23" fmla="*/ 322541 w 392409"/>
                <a:gd name="connsiteY23" fmla="*/ 373227 h 418570"/>
                <a:gd name="connsiteX24" fmla="*/ 327038 w 392409"/>
                <a:gd name="connsiteY24" fmla="*/ 349927 h 418570"/>
                <a:gd name="connsiteX25" fmla="*/ 320701 w 392409"/>
                <a:gd name="connsiteY25" fmla="*/ 322950 h 418570"/>
                <a:gd name="connsiteX26" fmla="*/ 302103 w 392409"/>
                <a:gd name="connsiteY26" fmla="*/ 360351 h 418570"/>
                <a:gd name="connsiteX27" fmla="*/ 273693 w 392409"/>
                <a:gd name="connsiteY27" fmla="*/ 389374 h 418570"/>
                <a:gd name="connsiteX28" fmla="*/ 237518 w 392409"/>
                <a:gd name="connsiteY28" fmla="*/ 408176 h 418570"/>
                <a:gd name="connsiteX29" fmla="*/ 196438 w 392409"/>
                <a:gd name="connsiteY29" fmla="*/ 414921 h 418570"/>
                <a:gd name="connsiteX30" fmla="*/ 155154 w 392409"/>
                <a:gd name="connsiteY30" fmla="*/ 408176 h 418570"/>
                <a:gd name="connsiteX31" fmla="*/ 119183 w 392409"/>
                <a:gd name="connsiteY31" fmla="*/ 389374 h 418570"/>
                <a:gd name="connsiteX32" fmla="*/ 90570 w 392409"/>
                <a:gd name="connsiteY32" fmla="*/ 360351 h 418570"/>
                <a:gd name="connsiteX33" fmla="*/ 72175 w 392409"/>
                <a:gd name="connsiteY33" fmla="*/ 322950 h 418570"/>
                <a:gd name="connsiteX34" fmla="*/ 65840 w 392409"/>
                <a:gd name="connsiteY34" fmla="*/ 349927 h 418570"/>
                <a:gd name="connsiteX35" fmla="*/ 70336 w 392409"/>
                <a:gd name="connsiteY35" fmla="*/ 373227 h 418570"/>
                <a:gd name="connsiteX36" fmla="*/ 83416 w 392409"/>
                <a:gd name="connsiteY36" fmla="*/ 392644 h 418570"/>
                <a:gd name="connsiteX37" fmla="*/ 65022 w 392409"/>
                <a:gd name="connsiteY37" fmla="*/ 411037 h 418570"/>
                <a:gd name="connsiteX38" fmla="*/ 46015 w 392409"/>
                <a:gd name="connsiteY38" fmla="*/ 383037 h 418570"/>
                <a:gd name="connsiteX39" fmla="*/ 39475 w 392409"/>
                <a:gd name="connsiteY39" fmla="*/ 349723 h 418570"/>
                <a:gd name="connsiteX40" fmla="*/ 46015 w 392409"/>
                <a:gd name="connsiteY40" fmla="*/ 316410 h 418570"/>
                <a:gd name="connsiteX41" fmla="*/ 65022 w 392409"/>
                <a:gd name="connsiteY41" fmla="*/ 288205 h 418570"/>
                <a:gd name="connsiteX42" fmla="*/ 66248 w 392409"/>
                <a:gd name="connsiteY42" fmla="*/ 289431 h 418570"/>
                <a:gd name="connsiteX43" fmla="*/ 65840 w 392409"/>
                <a:gd name="connsiteY43" fmla="*/ 286774 h 418570"/>
                <a:gd name="connsiteX44" fmla="*/ 65635 w 392409"/>
                <a:gd name="connsiteY44" fmla="*/ 284117 h 418570"/>
                <a:gd name="connsiteX45" fmla="*/ 65635 w 392409"/>
                <a:gd name="connsiteY45" fmla="*/ 231796 h 418570"/>
                <a:gd name="connsiteX46" fmla="*/ 66248 w 392409"/>
                <a:gd name="connsiteY46" fmla="*/ 219533 h 418570"/>
                <a:gd name="connsiteX47" fmla="*/ 68292 w 392409"/>
                <a:gd name="connsiteY47" fmla="*/ 207271 h 418570"/>
                <a:gd name="connsiteX48" fmla="*/ 56642 w 392409"/>
                <a:gd name="connsiteY48" fmla="*/ 212789 h 418570"/>
                <a:gd name="connsiteX49" fmla="*/ 47445 w 392409"/>
                <a:gd name="connsiteY49" fmla="*/ 221372 h 418570"/>
                <a:gd name="connsiteX50" fmla="*/ 41518 w 392409"/>
                <a:gd name="connsiteY50" fmla="*/ 232410 h 418570"/>
                <a:gd name="connsiteX51" fmla="*/ 39475 w 392409"/>
                <a:gd name="connsiteY51" fmla="*/ 244876 h 418570"/>
                <a:gd name="connsiteX52" fmla="*/ 39475 w 392409"/>
                <a:gd name="connsiteY52" fmla="*/ 284117 h 418570"/>
                <a:gd name="connsiteX53" fmla="*/ 13314 w 392409"/>
                <a:gd name="connsiteY53" fmla="*/ 284117 h 418570"/>
                <a:gd name="connsiteX54" fmla="*/ 13314 w 392409"/>
                <a:gd name="connsiteY54" fmla="*/ 244876 h 418570"/>
                <a:gd name="connsiteX55" fmla="*/ 18219 w 392409"/>
                <a:gd name="connsiteY55" fmla="*/ 219943 h 418570"/>
                <a:gd name="connsiteX56" fmla="*/ 31913 w 392409"/>
                <a:gd name="connsiteY56" fmla="*/ 199299 h 418570"/>
                <a:gd name="connsiteX57" fmla="*/ 52146 w 392409"/>
                <a:gd name="connsiteY57" fmla="*/ 185402 h 418570"/>
                <a:gd name="connsiteX58" fmla="*/ 77080 w 392409"/>
                <a:gd name="connsiteY58" fmla="*/ 179679 h 418570"/>
                <a:gd name="connsiteX59" fmla="*/ 93431 w 392409"/>
                <a:gd name="connsiteY59" fmla="*/ 152087 h 418570"/>
                <a:gd name="connsiteX60" fmla="*/ 71767 w 392409"/>
                <a:gd name="connsiteY60" fmla="*/ 144322 h 418570"/>
                <a:gd name="connsiteX61" fmla="*/ 54803 w 392409"/>
                <a:gd name="connsiteY61" fmla="*/ 129810 h 418570"/>
                <a:gd name="connsiteX62" fmla="*/ 43562 w 392409"/>
                <a:gd name="connsiteY62" fmla="*/ 110599 h 418570"/>
                <a:gd name="connsiteX63" fmla="*/ 39475 w 392409"/>
                <a:gd name="connsiteY63" fmla="*/ 87913 h 418570"/>
                <a:gd name="connsiteX64" fmla="*/ 39475 w 392409"/>
                <a:gd name="connsiteY64" fmla="*/ 48672 h 418570"/>
                <a:gd name="connsiteX65" fmla="*/ 65635 w 392409"/>
                <a:gd name="connsiteY65" fmla="*/ 48672 h 418570"/>
                <a:gd name="connsiteX66" fmla="*/ 65635 w 392409"/>
                <a:gd name="connsiteY66" fmla="*/ 87913 h 418570"/>
                <a:gd name="connsiteX67" fmla="*/ 68701 w 392409"/>
                <a:gd name="connsiteY67" fmla="*/ 103241 h 418570"/>
                <a:gd name="connsiteX68" fmla="*/ 77080 w 392409"/>
                <a:gd name="connsiteY68" fmla="*/ 115708 h 418570"/>
                <a:gd name="connsiteX69" fmla="*/ 89548 w 392409"/>
                <a:gd name="connsiteY69" fmla="*/ 124088 h 418570"/>
                <a:gd name="connsiteX70" fmla="*/ 104876 w 392409"/>
                <a:gd name="connsiteY70" fmla="*/ 127154 h 418570"/>
                <a:gd name="connsiteX71" fmla="*/ 117956 w 392409"/>
                <a:gd name="connsiteY71" fmla="*/ 127154 h 418570"/>
                <a:gd name="connsiteX72" fmla="*/ 117956 w 392409"/>
                <a:gd name="connsiteY72" fmla="*/ 127767 h 418570"/>
                <a:gd name="connsiteX73" fmla="*/ 137577 w 392409"/>
                <a:gd name="connsiteY73" fmla="*/ 115708 h 418570"/>
                <a:gd name="connsiteX74" fmla="*/ 132672 w 392409"/>
                <a:gd name="connsiteY74" fmla="*/ 102219 h 418570"/>
                <a:gd name="connsiteX75" fmla="*/ 131037 w 392409"/>
                <a:gd name="connsiteY75" fmla="*/ 87913 h 418570"/>
                <a:gd name="connsiteX76" fmla="*/ 137373 w 392409"/>
                <a:gd name="connsiteY76" fmla="*/ 60321 h 418570"/>
                <a:gd name="connsiteX77" fmla="*/ 108759 w 392409"/>
                <a:gd name="connsiteY77" fmla="*/ 31708 h 418570"/>
                <a:gd name="connsiteX78" fmla="*/ 127154 w 392409"/>
                <a:gd name="connsiteY78" fmla="*/ 13314 h 418570"/>
                <a:gd name="connsiteX79" fmla="*/ 153110 w 392409"/>
                <a:gd name="connsiteY79" fmla="*/ 39270 h 418570"/>
                <a:gd name="connsiteX80" fmla="*/ 173140 w 392409"/>
                <a:gd name="connsiteY80" fmla="*/ 27007 h 418570"/>
                <a:gd name="connsiteX81" fmla="*/ 196438 w 392409"/>
                <a:gd name="connsiteY81" fmla="*/ 22511 h 418570"/>
                <a:gd name="connsiteX82" fmla="*/ 219533 w 392409"/>
                <a:gd name="connsiteY82" fmla="*/ 27007 h 418570"/>
                <a:gd name="connsiteX83" fmla="*/ 239767 w 392409"/>
                <a:gd name="connsiteY83" fmla="*/ 39270 h 418570"/>
                <a:gd name="connsiteX84" fmla="*/ 265724 w 392409"/>
                <a:gd name="connsiteY84" fmla="*/ 13314 h 418570"/>
                <a:gd name="connsiteX85" fmla="*/ 284117 w 392409"/>
                <a:gd name="connsiteY85" fmla="*/ 31708 h 418570"/>
                <a:gd name="connsiteX86" fmla="*/ 255504 w 392409"/>
                <a:gd name="connsiteY86" fmla="*/ 60321 h 418570"/>
                <a:gd name="connsiteX87" fmla="*/ 261840 w 392409"/>
                <a:gd name="connsiteY87" fmla="*/ 87913 h 418570"/>
                <a:gd name="connsiteX88" fmla="*/ 260001 w 392409"/>
                <a:gd name="connsiteY88" fmla="*/ 102219 h 418570"/>
                <a:gd name="connsiteX89" fmla="*/ 255300 w 392409"/>
                <a:gd name="connsiteY89" fmla="*/ 115708 h 418570"/>
                <a:gd name="connsiteX90" fmla="*/ 265314 w 392409"/>
                <a:gd name="connsiteY90" fmla="*/ 121431 h 418570"/>
                <a:gd name="connsiteX91" fmla="*/ 274920 w 392409"/>
                <a:gd name="connsiteY91" fmla="*/ 127767 h 418570"/>
                <a:gd name="connsiteX92" fmla="*/ 274920 w 392409"/>
                <a:gd name="connsiteY92" fmla="*/ 127154 h 418570"/>
                <a:gd name="connsiteX93" fmla="*/ 288001 w 392409"/>
                <a:gd name="connsiteY93" fmla="*/ 127154 h 418570"/>
                <a:gd name="connsiteX94" fmla="*/ 303329 w 392409"/>
                <a:gd name="connsiteY94" fmla="*/ 124088 h 418570"/>
                <a:gd name="connsiteX95" fmla="*/ 315796 w 392409"/>
                <a:gd name="connsiteY95" fmla="*/ 115708 h 418570"/>
                <a:gd name="connsiteX96" fmla="*/ 324176 w 392409"/>
                <a:gd name="connsiteY96" fmla="*/ 103241 h 418570"/>
                <a:gd name="connsiteX97" fmla="*/ 327242 w 392409"/>
                <a:gd name="connsiteY97" fmla="*/ 87913 h 418570"/>
                <a:gd name="connsiteX98" fmla="*/ 327242 w 392409"/>
                <a:gd name="connsiteY98" fmla="*/ 48672 h 418570"/>
                <a:gd name="connsiteX99" fmla="*/ 353402 w 392409"/>
                <a:gd name="connsiteY99" fmla="*/ 48672 h 418570"/>
                <a:gd name="connsiteX100" fmla="*/ 353402 w 392409"/>
                <a:gd name="connsiteY100" fmla="*/ 87913 h 418570"/>
                <a:gd name="connsiteX101" fmla="*/ 349315 w 392409"/>
                <a:gd name="connsiteY101" fmla="*/ 110599 h 418570"/>
                <a:gd name="connsiteX102" fmla="*/ 338073 w 392409"/>
                <a:gd name="connsiteY102" fmla="*/ 129810 h 418570"/>
                <a:gd name="connsiteX103" fmla="*/ 320906 w 392409"/>
                <a:gd name="connsiteY103" fmla="*/ 144322 h 418570"/>
                <a:gd name="connsiteX104" fmla="*/ 299446 w 392409"/>
                <a:gd name="connsiteY104" fmla="*/ 152087 h 418570"/>
                <a:gd name="connsiteX105" fmla="*/ 315796 w 392409"/>
                <a:gd name="connsiteY105" fmla="*/ 179679 h 418570"/>
                <a:gd name="connsiteX106" fmla="*/ 196438 w 392409"/>
                <a:gd name="connsiteY106" fmla="*/ 48672 h 418570"/>
                <a:gd name="connsiteX107" fmla="*/ 181110 w 392409"/>
                <a:gd name="connsiteY107" fmla="*/ 51737 h 418570"/>
                <a:gd name="connsiteX108" fmla="*/ 168643 w 392409"/>
                <a:gd name="connsiteY108" fmla="*/ 60117 h 418570"/>
                <a:gd name="connsiteX109" fmla="*/ 160263 w 392409"/>
                <a:gd name="connsiteY109" fmla="*/ 72584 h 418570"/>
                <a:gd name="connsiteX110" fmla="*/ 157197 w 392409"/>
                <a:gd name="connsiteY110" fmla="*/ 87913 h 418570"/>
                <a:gd name="connsiteX111" fmla="*/ 162103 w 392409"/>
                <a:gd name="connsiteY111" fmla="*/ 106307 h 418570"/>
                <a:gd name="connsiteX112" fmla="*/ 179066 w 392409"/>
                <a:gd name="connsiteY112" fmla="*/ 102832 h 418570"/>
                <a:gd name="connsiteX113" fmla="*/ 196438 w 392409"/>
                <a:gd name="connsiteY113" fmla="*/ 101402 h 418570"/>
                <a:gd name="connsiteX114" fmla="*/ 213606 w 392409"/>
                <a:gd name="connsiteY114" fmla="*/ 102832 h 418570"/>
                <a:gd name="connsiteX115" fmla="*/ 230774 w 392409"/>
                <a:gd name="connsiteY115" fmla="*/ 106307 h 418570"/>
                <a:gd name="connsiteX116" fmla="*/ 235679 w 392409"/>
                <a:gd name="connsiteY116" fmla="*/ 87913 h 418570"/>
                <a:gd name="connsiteX117" fmla="*/ 232613 w 392409"/>
                <a:gd name="connsiteY117" fmla="*/ 72584 h 418570"/>
                <a:gd name="connsiteX118" fmla="*/ 224234 w 392409"/>
                <a:gd name="connsiteY118" fmla="*/ 60117 h 418570"/>
                <a:gd name="connsiteX119" fmla="*/ 211767 w 392409"/>
                <a:gd name="connsiteY119" fmla="*/ 51737 h 418570"/>
                <a:gd name="connsiteX120" fmla="*/ 196438 w 392409"/>
                <a:gd name="connsiteY120" fmla="*/ 48672 h 418570"/>
                <a:gd name="connsiteX121" fmla="*/ 301081 w 392409"/>
                <a:gd name="connsiteY121" fmla="*/ 231796 h 418570"/>
                <a:gd name="connsiteX122" fmla="*/ 292702 w 392409"/>
                <a:gd name="connsiteY122" fmla="*/ 191534 h 418570"/>
                <a:gd name="connsiteX123" fmla="*/ 270015 w 392409"/>
                <a:gd name="connsiteY123" fmla="*/ 158219 h 418570"/>
                <a:gd name="connsiteX124" fmla="*/ 236906 w 392409"/>
                <a:gd name="connsiteY124" fmla="*/ 135533 h 418570"/>
                <a:gd name="connsiteX125" fmla="*/ 196438 w 392409"/>
                <a:gd name="connsiteY125" fmla="*/ 127154 h 418570"/>
                <a:gd name="connsiteX126" fmla="*/ 155971 w 392409"/>
                <a:gd name="connsiteY126" fmla="*/ 135533 h 418570"/>
                <a:gd name="connsiteX127" fmla="*/ 122657 w 392409"/>
                <a:gd name="connsiteY127" fmla="*/ 158219 h 418570"/>
                <a:gd name="connsiteX128" fmla="*/ 100175 w 392409"/>
                <a:gd name="connsiteY128" fmla="*/ 191534 h 418570"/>
                <a:gd name="connsiteX129" fmla="*/ 91796 w 392409"/>
                <a:gd name="connsiteY129" fmla="*/ 231796 h 418570"/>
                <a:gd name="connsiteX130" fmla="*/ 91796 w 392409"/>
                <a:gd name="connsiteY130" fmla="*/ 284117 h 418570"/>
                <a:gd name="connsiteX131" fmla="*/ 99971 w 392409"/>
                <a:gd name="connsiteY131" fmla="*/ 324789 h 418570"/>
                <a:gd name="connsiteX132" fmla="*/ 122453 w 392409"/>
                <a:gd name="connsiteY132" fmla="*/ 358102 h 418570"/>
                <a:gd name="connsiteX133" fmla="*/ 155766 w 392409"/>
                <a:gd name="connsiteY133" fmla="*/ 380585 h 418570"/>
                <a:gd name="connsiteX134" fmla="*/ 196438 w 392409"/>
                <a:gd name="connsiteY134" fmla="*/ 388760 h 418570"/>
                <a:gd name="connsiteX135" fmla="*/ 237110 w 392409"/>
                <a:gd name="connsiteY135" fmla="*/ 380585 h 418570"/>
                <a:gd name="connsiteX136" fmla="*/ 270219 w 392409"/>
                <a:gd name="connsiteY136" fmla="*/ 358102 h 418570"/>
                <a:gd name="connsiteX137" fmla="*/ 292702 w 392409"/>
                <a:gd name="connsiteY137" fmla="*/ 324789 h 418570"/>
                <a:gd name="connsiteX138" fmla="*/ 301081 w 392409"/>
                <a:gd name="connsiteY138" fmla="*/ 284117 h 418570"/>
                <a:gd name="connsiteX139" fmla="*/ 301081 w 392409"/>
                <a:gd name="connsiteY139" fmla="*/ 231796 h 41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92409" h="418570">
                  <a:moveTo>
                    <a:pt x="315796" y="179679"/>
                  </a:moveTo>
                  <a:cubicBezTo>
                    <a:pt x="324653" y="179952"/>
                    <a:pt x="332964" y="181859"/>
                    <a:pt x="340730" y="185402"/>
                  </a:cubicBezTo>
                  <a:cubicBezTo>
                    <a:pt x="348497" y="188808"/>
                    <a:pt x="355241" y="193441"/>
                    <a:pt x="360964" y="199299"/>
                  </a:cubicBezTo>
                  <a:cubicBezTo>
                    <a:pt x="366687" y="205158"/>
                    <a:pt x="371184" y="212040"/>
                    <a:pt x="374454" y="219943"/>
                  </a:cubicBezTo>
                  <a:cubicBezTo>
                    <a:pt x="377860" y="227709"/>
                    <a:pt x="379563" y="236020"/>
                    <a:pt x="379563" y="244876"/>
                  </a:cubicBezTo>
                  <a:lnTo>
                    <a:pt x="379563" y="284117"/>
                  </a:lnTo>
                  <a:lnTo>
                    <a:pt x="353402" y="284117"/>
                  </a:lnTo>
                  <a:lnTo>
                    <a:pt x="353402" y="244876"/>
                  </a:lnTo>
                  <a:cubicBezTo>
                    <a:pt x="353402" y="240517"/>
                    <a:pt x="352653" y="236361"/>
                    <a:pt x="351154" y="232410"/>
                  </a:cubicBezTo>
                  <a:cubicBezTo>
                    <a:pt x="349792" y="228322"/>
                    <a:pt x="347816" y="224643"/>
                    <a:pt x="345227" y="221372"/>
                  </a:cubicBezTo>
                  <a:cubicBezTo>
                    <a:pt x="342775" y="217966"/>
                    <a:pt x="339776" y="215106"/>
                    <a:pt x="336234" y="212789"/>
                  </a:cubicBezTo>
                  <a:cubicBezTo>
                    <a:pt x="332692" y="210337"/>
                    <a:pt x="328809" y="208497"/>
                    <a:pt x="324585" y="207271"/>
                  </a:cubicBezTo>
                  <a:cubicBezTo>
                    <a:pt x="325403" y="211222"/>
                    <a:pt x="326015" y="215310"/>
                    <a:pt x="326424" y="219533"/>
                  </a:cubicBezTo>
                  <a:cubicBezTo>
                    <a:pt x="326970" y="223621"/>
                    <a:pt x="327242" y="227709"/>
                    <a:pt x="327242" y="231796"/>
                  </a:cubicBezTo>
                  <a:lnTo>
                    <a:pt x="327242" y="284117"/>
                  </a:lnTo>
                  <a:cubicBezTo>
                    <a:pt x="327242" y="285071"/>
                    <a:pt x="327174" y="285957"/>
                    <a:pt x="327038" y="286774"/>
                  </a:cubicBezTo>
                  <a:cubicBezTo>
                    <a:pt x="326902" y="287592"/>
                    <a:pt x="326764" y="288477"/>
                    <a:pt x="326628" y="289431"/>
                  </a:cubicBezTo>
                  <a:lnTo>
                    <a:pt x="327855" y="288205"/>
                  </a:lnTo>
                  <a:cubicBezTo>
                    <a:pt x="336030" y="296380"/>
                    <a:pt x="342297" y="305781"/>
                    <a:pt x="346658" y="316410"/>
                  </a:cubicBezTo>
                  <a:cubicBezTo>
                    <a:pt x="351018" y="327037"/>
                    <a:pt x="353198" y="338142"/>
                    <a:pt x="353198" y="349723"/>
                  </a:cubicBezTo>
                  <a:cubicBezTo>
                    <a:pt x="353198" y="361304"/>
                    <a:pt x="351018" y="372410"/>
                    <a:pt x="346658" y="383037"/>
                  </a:cubicBezTo>
                  <a:cubicBezTo>
                    <a:pt x="342297" y="393529"/>
                    <a:pt x="336030" y="402862"/>
                    <a:pt x="327855" y="411037"/>
                  </a:cubicBezTo>
                  <a:lnTo>
                    <a:pt x="309460" y="392644"/>
                  </a:lnTo>
                  <a:cubicBezTo>
                    <a:pt x="315183" y="386921"/>
                    <a:pt x="319544" y="380449"/>
                    <a:pt x="322541" y="373227"/>
                  </a:cubicBezTo>
                  <a:cubicBezTo>
                    <a:pt x="325539" y="365869"/>
                    <a:pt x="327038" y="358102"/>
                    <a:pt x="327038" y="349927"/>
                  </a:cubicBezTo>
                  <a:cubicBezTo>
                    <a:pt x="327038" y="340662"/>
                    <a:pt x="324925" y="331670"/>
                    <a:pt x="320701" y="322950"/>
                  </a:cubicBezTo>
                  <a:cubicBezTo>
                    <a:pt x="316478" y="336575"/>
                    <a:pt x="310278" y="349042"/>
                    <a:pt x="302103" y="360351"/>
                  </a:cubicBezTo>
                  <a:cubicBezTo>
                    <a:pt x="294063" y="371660"/>
                    <a:pt x="284595" y="381334"/>
                    <a:pt x="273693" y="389374"/>
                  </a:cubicBezTo>
                  <a:cubicBezTo>
                    <a:pt x="262794" y="397413"/>
                    <a:pt x="250735" y="403679"/>
                    <a:pt x="237518" y="408176"/>
                  </a:cubicBezTo>
                  <a:cubicBezTo>
                    <a:pt x="224438" y="412672"/>
                    <a:pt x="210746" y="414921"/>
                    <a:pt x="196438" y="414921"/>
                  </a:cubicBezTo>
                  <a:cubicBezTo>
                    <a:pt x="182131" y="414921"/>
                    <a:pt x="168371" y="412672"/>
                    <a:pt x="155154" y="408176"/>
                  </a:cubicBezTo>
                  <a:cubicBezTo>
                    <a:pt x="142073" y="403679"/>
                    <a:pt x="130083" y="397413"/>
                    <a:pt x="119183" y="389374"/>
                  </a:cubicBezTo>
                  <a:cubicBezTo>
                    <a:pt x="108283" y="381334"/>
                    <a:pt x="98745" y="371660"/>
                    <a:pt x="90570" y="360351"/>
                  </a:cubicBezTo>
                  <a:cubicBezTo>
                    <a:pt x="82531" y="349042"/>
                    <a:pt x="76399" y="336575"/>
                    <a:pt x="72175" y="322950"/>
                  </a:cubicBezTo>
                  <a:cubicBezTo>
                    <a:pt x="67951" y="331670"/>
                    <a:pt x="65840" y="340662"/>
                    <a:pt x="65840" y="349927"/>
                  </a:cubicBezTo>
                  <a:cubicBezTo>
                    <a:pt x="65840" y="358102"/>
                    <a:pt x="67338" y="365869"/>
                    <a:pt x="70336" y="373227"/>
                  </a:cubicBezTo>
                  <a:cubicBezTo>
                    <a:pt x="73333" y="380449"/>
                    <a:pt x="77694" y="386921"/>
                    <a:pt x="83416" y="392644"/>
                  </a:cubicBezTo>
                  <a:lnTo>
                    <a:pt x="65022" y="411037"/>
                  </a:lnTo>
                  <a:cubicBezTo>
                    <a:pt x="56847" y="402862"/>
                    <a:pt x="50511" y="393529"/>
                    <a:pt x="46015" y="383037"/>
                  </a:cubicBezTo>
                  <a:cubicBezTo>
                    <a:pt x="41655" y="372410"/>
                    <a:pt x="39475" y="361304"/>
                    <a:pt x="39475" y="349723"/>
                  </a:cubicBezTo>
                  <a:cubicBezTo>
                    <a:pt x="39475" y="338142"/>
                    <a:pt x="41655" y="327037"/>
                    <a:pt x="46015" y="316410"/>
                  </a:cubicBezTo>
                  <a:cubicBezTo>
                    <a:pt x="50511" y="305781"/>
                    <a:pt x="56847" y="296380"/>
                    <a:pt x="65022" y="288205"/>
                  </a:cubicBezTo>
                  <a:lnTo>
                    <a:pt x="66248" y="289431"/>
                  </a:lnTo>
                  <a:cubicBezTo>
                    <a:pt x="66112" y="288477"/>
                    <a:pt x="65976" y="287592"/>
                    <a:pt x="65840" y="286774"/>
                  </a:cubicBezTo>
                  <a:cubicBezTo>
                    <a:pt x="65703" y="285957"/>
                    <a:pt x="65635" y="285071"/>
                    <a:pt x="65635" y="284117"/>
                  </a:cubicBezTo>
                  <a:lnTo>
                    <a:pt x="65635" y="231796"/>
                  </a:lnTo>
                  <a:cubicBezTo>
                    <a:pt x="65635" y="227709"/>
                    <a:pt x="65840" y="223621"/>
                    <a:pt x="66248" y="219533"/>
                  </a:cubicBezTo>
                  <a:cubicBezTo>
                    <a:pt x="66793" y="215310"/>
                    <a:pt x="67475" y="211222"/>
                    <a:pt x="68292" y="207271"/>
                  </a:cubicBezTo>
                  <a:cubicBezTo>
                    <a:pt x="64068" y="208497"/>
                    <a:pt x="60185" y="210337"/>
                    <a:pt x="56642" y="212789"/>
                  </a:cubicBezTo>
                  <a:cubicBezTo>
                    <a:pt x="53100" y="215106"/>
                    <a:pt x="50034" y="217966"/>
                    <a:pt x="47445" y="221372"/>
                  </a:cubicBezTo>
                  <a:cubicBezTo>
                    <a:pt x="44993" y="224643"/>
                    <a:pt x="43017" y="228322"/>
                    <a:pt x="41518" y="232410"/>
                  </a:cubicBezTo>
                  <a:cubicBezTo>
                    <a:pt x="40156" y="236361"/>
                    <a:pt x="39475" y="240517"/>
                    <a:pt x="39475" y="244876"/>
                  </a:cubicBezTo>
                  <a:lnTo>
                    <a:pt x="39475" y="284117"/>
                  </a:lnTo>
                  <a:lnTo>
                    <a:pt x="13314" y="284117"/>
                  </a:lnTo>
                  <a:lnTo>
                    <a:pt x="13314" y="244876"/>
                  </a:lnTo>
                  <a:cubicBezTo>
                    <a:pt x="13314" y="236020"/>
                    <a:pt x="14949" y="227709"/>
                    <a:pt x="18219" y="219943"/>
                  </a:cubicBezTo>
                  <a:cubicBezTo>
                    <a:pt x="21625" y="212040"/>
                    <a:pt x="26190" y="205158"/>
                    <a:pt x="31913" y="199299"/>
                  </a:cubicBezTo>
                  <a:cubicBezTo>
                    <a:pt x="37635" y="193441"/>
                    <a:pt x="44380" y="188808"/>
                    <a:pt x="52146" y="185402"/>
                  </a:cubicBezTo>
                  <a:cubicBezTo>
                    <a:pt x="59913" y="181859"/>
                    <a:pt x="68224" y="179952"/>
                    <a:pt x="77080" y="179679"/>
                  </a:cubicBezTo>
                  <a:cubicBezTo>
                    <a:pt x="81304" y="170142"/>
                    <a:pt x="86754" y="160944"/>
                    <a:pt x="93431" y="152087"/>
                  </a:cubicBezTo>
                  <a:cubicBezTo>
                    <a:pt x="85664" y="150726"/>
                    <a:pt x="78443" y="148137"/>
                    <a:pt x="71767" y="144322"/>
                  </a:cubicBezTo>
                  <a:cubicBezTo>
                    <a:pt x="65226" y="140370"/>
                    <a:pt x="59572" y="135533"/>
                    <a:pt x="54803" y="129810"/>
                  </a:cubicBezTo>
                  <a:cubicBezTo>
                    <a:pt x="50034" y="124088"/>
                    <a:pt x="46287" y="117684"/>
                    <a:pt x="43562" y="110599"/>
                  </a:cubicBezTo>
                  <a:cubicBezTo>
                    <a:pt x="40837" y="103377"/>
                    <a:pt x="39475" y="95815"/>
                    <a:pt x="39475" y="87913"/>
                  </a:cubicBezTo>
                  <a:lnTo>
                    <a:pt x="39475" y="48672"/>
                  </a:lnTo>
                  <a:lnTo>
                    <a:pt x="65635" y="48672"/>
                  </a:lnTo>
                  <a:lnTo>
                    <a:pt x="65635" y="87913"/>
                  </a:lnTo>
                  <a:cubicBezTo>
                    <a:pt x="65635" y="93363"/>
                    <a:pt x="66657" y="98472"/>
                    <a:pt x="68701" y="103241"/>
                  </a:cubicBezTo>
                  <a:cubicBezTo>
                    <a:pt x="70745" y="108010"/>
                    <a:pt x="73538" y="112166"/>
                    <a:pt x="77080" y="115708"/>
                  </a:cubicBezTo>
                  <a:cubicBezTo>
                    <a:pt x="80623" y="119251"/>
                    <a:pt x="84779" y="122044"/>
                    <a:pt x="89548" y="124088"/>
                  </a:cubicBezTo>
                  <a:cubicBezTo>
                    <a:pt x="94317" y="126132"/>
                    <a:pt x="99426" y="127154"/>
                    <a:pt x="104876" y="127154"/>
                  </a:cubicBezTo>
                  <a:lnTo>
                    <a:pt x="117956" y="127154"/>
                  </a:lnTo>
                  <a:lnTo>
                    <a:pt x="117956" y="127767"/>
                  </a:lnTo>
                  <a:cubicBezTo>
                    <a:pt x="124360" y="122998"/>
                    <a:pt x="130900" y="118978"/>
                    <a:pt x="137577" y="115708"/>
                  </a:cubicBezTo>
                  <a:cubicBezTo>
                    <a:pt x="135533" y="111348"/>
                    <a:pt x="133898" y="106852"/>
                    <a:pt x="132672" y="102219"/>
                  </a:cubicBezTo>
                  <a:cubicBezTo>
                    <a:pt x="131582" y="97450"/>
                    <a:pt x="131037" y="92681"/>
                    <a:pt x="131037" y="87913"/>
                  </a:cubicBezTo>
                  <a:cubicBezTo>
                    <a:pt x="131037" y="78375"/>
                    <a:pt x="133149" y="69178"/>
                    <a:pt x="137373" y="60321"/>
                  </a:cubicBezTo>
                  <a:lnTo>
                    <a:pt x="108759" y="31708"/>
                  </a:lnTo>
                  <a:lnTo>
                    <a:pt x="127154" y="13314"/>
                  </a:lnTo>
                  <a:lnTo>
                    <a:pt x="153110" y="39270"/>
                  </a:lnTo>
                  <a:cubicBezTo>
                    <a:pt x="159241" y="33956"/>
                    <a:pt x="165918" y="29869"/>
                    <a:pt x="173140" y="27007"/>
                  </a:cubicBezTo>
                  <a:cubicBezTo>
                    <a:pt x="180496" y="24010"/>
                    <a:pt x="188263" y="22511"/>
                    <a:pt x="196438" y="22511"/>
                  </a:cubicBezTo>
                  <a:cubicBezTo>
                    <a:pt x="204614" y="22511"/>
                    <a:pt x="212311" y="24010"/>
                    <a:pt x="219533" y="27007"/>
                  </a:cubicBezTo>
                  <a:cubicBezTo>
                    <a:pt x="226891" y="29869"/>
                    <a:pt x="233636" y="33956"/>
                    <a:pt x="239767" y="39270"/>
                  </a:cubicBezTo>
                  <a:lnTo>
                    <a:pt x="265724" y="13314"/>
                  </a:lnTo>
                  <a:lnTo>
                    <a:pt x="284117" y="31708"/>
                  </a:lnTo>
                  <a:lnTo>
                    <a:pt x="255504" y="60321"/>
                  </a:lnTo>
                  <a:cubicBezTo>
                    <a:pt x="259728" y="69178"/>
                    <a:pt x="261840" y="78375"/>
                    <a:pt x="261840" y="87913"/>
                  </a:cubicBezTo>
                  <a:cubicBezTo>
                    <a:pt x="261840" y="92681"/>
                    <a:pt x="261227" y="97450"/>
                    <a:pt x="260001" y="102219"/>
                  </a:cubicBezTo>
                  <a:cubicBezTo>
                    <a:pt x="258910" y="106852"/>
                    <a:pt x="257343" y="111348"/>
                    <a:pt x="255300" y="115708"/>
                  </a:cubicBezTo>
                  <a:cubicBezTo>
                    <a:pt x="258842" y="117480"/>
                    <a:pt x="262180" y="119387"/>
                    <a:pt x="265314" y="121431"/>
                  </a:cubicBezTo>
                  <a:cubicBezTo>
                    <a:pt x="268584" y="123338"/>
                    <a:pt x="271786" y="125450"/>
                    <a:pt x="274920" y="127767"/>
                  </a:cubicBezTo>
                  <a:lnTo>
                    <a:pt x="274920" y="127154"/>
                  </a:lnTo>
                  <a:lnTo>
                    <a:pt x="288001" y="127154"/>
                  </a:lnTo>
                  <a:cubicBezTo>
                    <a:pt x="293451" y="127154"/>
                    <a:pt x="298560" y="126132"/>
                    <a:pt x="303329" y="124088"/>
                  </a:cubicBezTo>
                  <a:cubicBezTo>
                    <a:pt x="308099" y="122044"/>
                    <a:pt x="312254" y="119251"/>
                    <a:pt x="315796" y="115708"/>
                  </a:cubicBezTo>
                  <a:cubicBezTo>
                    <a:pt x="319338" y="112166"/>
                    <a:pt x="322132" y="108010"/>
                    <a:pt x="324176" y="103241"/>
                  </a:cubicBezTo>
                  <a:cubicBezTo>
                    <a:pt x="326220" y="98472"/>
                    <a:pt x="327242" y="93363"/>
                    <a:pt x="327242" y="87913"/>
                  </a:cubicBezTo>
                  <a:lnTo>
                    <a:pt x="327242" y="48672"/>
                  </a:lnTo>
                  <a:lnTo>
                    <a:pt x="353402" y="48672"/>
                  </a:lnTo>
                  <a:lnTo>
                    <a:pt x="353402" y="87913"/>
                  </a:lnTo>
                  <a:cubicBezTo>
                    <a:pt x="353402" y="95815"/>
                    <a:pt x="352039" y="103377"/>
                    <a:pt x="349315" y="110599"/>
                  </a:cubicBezTo>
                  <a:cubicBezTo>
                    <a:pt x="346590" y="117684"/>
                    <a:pt x="342843" y="124088"/>
                    <a:pt x="338073" y="129810"/>
                  </a:cubicBezTo>
                  <a:cubicBezTo>
                    <a:pt x="333304" y="135533"/>
                    <a:pt x="327582" y="140370"/>
                    <a:pt x="320906" y="144322"/>
                  </a:cubicBezTo>
                  <a:cubicBezTo>
                    <a:pt x="314365" y="148137"/>
                    <a:pt x="307213" y="150726"/>
                    <a:pt x="299446" y="152087"/>
                  </a:cubicBezTo>
                  <a:cubicBezTo>
                    <a:pt x="306122" y="160944"/>
                    <a:pt x="311573" y="170142"/>
                    <a:pt x="315796" y="179679"/>
                  </a:cubicBezTo>
                  <a:close/>
                  <a:moveTo>
                    <a:pt x="196438" y="48672"/>
                  </a:moveTo>
                  <a:cubicBezTo>
                    <a:pt x="190988" y="48672"/>
                    <a:pt x="185879" y="49693"/>
                    <a:pt x="181110" y="51737"/>
                  </a:cubicBezTo>
                  <a:cubicBezTo>
                    <a:pt x="176340" y="53781"/>
                    <a:pt x="172185" y="56574"/>
                    <a:pt x="168643" y="60117"/>
                  </a:cubicBezTo>
                  <a:cubicBezTo>
                    <a:pt x="165101" y="63659"/>
                    <a:pt x="162307" y="67815"/>
                    <a:pt x="160263" y="72584"/>
                  </a:cubicBezTo>
                  <a:cubicBezTo>
                    <a:pt x="158219" y="77353"/>
                    <a:pt x="157197" y="82462"/>
                    <a:pt x="157197" y="87913"/>
                  </a:cubicBezTo>
                  <a:cubicBezTo>
                    <a:pt x="157197" y="94725"/>
                    <a:pt x="158832" y="100857"/>
                    <a:pt x="162103" y="106307"/>
                  </a:cubicBezTo>
                  <a:cubicBezTo>
                    <a:pt x="167825" y="104808"/>
                    <a:pt x="173480" y="103650"/>
                    <a:pt x="179066" y="102832"/>
                  </a:cubicBezTo>
                  <a:cubicBezTo>
                    <a:pt x="184789" y="101879"/>
                    <a:pt x="190580" y="101402"/>
                    <a:pt x="196438" y="101402"/>
                  </a:cubicBezTo>
                  <a:cubicBezTo>
                    <a:pt x="202297" y="101402"/>
                    <a:pt x="208020" y="101879"/>
                    <a:pt x="213606" y="102832"/>
                  </a:cubicBezTo>
                  <a:cubicBezTo>
                    <a:pt x="219329" y="103650"/>
                    <a:pt x="225052" y="104808"/>
                    <a:pt x="230774" y="106307"/>
                  </a:cubicBezTo>
                  <a:cubicBezTo>
                    <a:pt x="234044" y="100857"/>
                    <a:pt x="235679" y="94725"/>
                    <a:pt x="235679" y="87913"/>
                  </a:cubicBezTo>
                  <a:cubicBezTo>
                    <a:pt x="235679" y="82462"/>
                    <a:pt x="234658" y="77353"/>
                    <a:pt x="232613" y="72584"/>
                  </a:cubicBezTo>
                  <a:cubicBezTo>
                    <a:pt x="230570" y="67815"/>
                    <a:pt x="227776" y="63659"/>
                    <a:pt x="224234" y="60117"/>
                  </a:cubicBezTo>
                  <a:cubicBezTo>
                    <a:pt x="220692" y="56574"/>
                    <a:pt x="216536" y="53781"/>
                    <a:pt x="211767" y="51737"/>
                  </a:cubicBezTo>
                  <a:cubicBezTo>
                    <a:pt x="206998" y="49693"/>
                    <a:pt x="201889" y="48672"/>
                    <a:pt x="196438" y="48672"/>
                  </a:cubicBezTo>
                  <a:close/>
                  <a:moveTo>
                    <a:pt x="301081" y="231796"/>
                  </a:moveTo>
                  <a:cubicBezTo>
                    <a:pt x="301081" y="217626"/>
                    <a:pt x="298288" y="204205"/>
                    <a:pt x="292702" y="191534"/>
                  </a:cubicBezTo>
                  <a:cubicBezTo>
                    <a:pt x="287115" y="178861"/>
                    <a:pt x="279553" y="167758"/>
                    <a:pt x="270015" y="158219"/>
                  </a:cubicBezTo>
                  <a:cubicBezTo>
                    <a:pt x="260613" y="148681"/>
                    <a:pt x="249577" y="141119"/>
                    <a:pt x="236906" y="135533"/>
                  </a:cubicBezTo>
                  <a:cubicBezTo>
                    <a:pt x="224234" y="129947"/>
                    <a:pt x="210746" y="127154"/>
                    <a:pt x="196438" y="127154"/>
                  </a:cubicBezTo>
                  <a:cubicBezTo>
                    <a:pt x="182131" y="127154"/>
                    <a:pt x="168643" y="129947"/>
                    <a:pt x="155971" y="135533"/>
                  </a:cubicBezTo>
                  <a:cubicBezTo>
                    <a:pt x="143300" y="141119"/>
                    <a:pt x="132195" y="148681"/>
                    <a:pt x="122657" y="158219"/>
                  </a:cubicBezTo>
                  <a:cubicBezTo>
                    <a:pt x="113256" y="167758"/>
                    <a:pt x="105762" y="178861"/>
                    <a:pt x="100175" y="191534"/>
                  </a:cubicBezTo>
                  <a:cubicBezTo>
                    <a:pt x="94589" y="204205"/>
                    <a:pt x="91796" y="217626"/>
                    <a:pt x="91796" y="231796"/>
                  </a:cubicBezTo>
                  <a:lnTo>
                    <a:pt x="91796" y="284117"/>
                  </a:lnTo>
                  <a:cubicBezTo>
                    <a:pt x="91796" y="298561"/>
                    <a:pt x="94521" y="312117"/>
                    <a:pt x="99971" y="324789"/>
                  </a:cubicBezTo>
                  <a:cubicBezTo>
                    <a:pt x="105557" y="337460"/>
                    <a:pt x="113051" y="348566"/>
                    <a:pt x="122453" y="358102"/>
                  </a:cubicBezTo>
                  <a:cubicBezTo>
                    <a:pt x="131991" y="367505"/>
                    <a:pt x="143095" y="374998"/>
                    <a:pt x="155766" y="380585"/>
                  </a:cubicBezTo>
                  <a:cubicBezTo>
                    <a:pt x="168439" y="386035"/>
                    <a:pt x="181995" y="388760"/>
                    <a:pt x="196438" y="388760"/>
                  </a:cubicBezTo>
                  <a:cubicBezTo>
                    <a:pt x="210882" y="388760"/>
                    <a:pt x="224438" y="386035"/>
                    <a:pt x="237110" y="380585"/>
                  </a:cubicBezTo>
                  <a:cubicBezTo>
                    <a:pt x="249781" y="374998"/>
                    <a:pt x="260818" y="367505"/>
                    <a:pt x="270219" y="358102"/>
                  </a:cubicBezTo>
                  <a:cubicBezTo>
                    <a:pt x="279757" y="348566"/>
                    <a:pt x="287251" y="337460"/>
                    <a:pt x="292702" y="324789"/>
                  </a:cubicBezTo>
                  <a:cubicBezTo>
                    <a:pt x="298288" y="312117"/>
                    <a:pt x="301081" y="298561"/>
                    <a:pt x="301081" y="284117"/>
                  </a:cubicBezTo>
                  <a:lnTo>
                    <a:pt x="301081" y="231796"/>
                  </a:lnTo>
                  <a:close/>
                </a:path>
              </a:pathLst>
            </a:custGeom>
            <a:solidFill>
              <a:schemeClr val="tx2"/>
            </a:solidFill>
            <a:ln w="12927" cap="flat">
              <a:noFill/>
              <a:prstDash val="solid"/>
              <a:miter/>
            </a:ln>
          </p:spPr>
          <p:txBody>
            <a:bodyPr rtlCol="0" anchor="ctr"/>
            <a:lstStyle/>
            <a:p>
              <a:pPr defTabSz="914314"/>
              <a:endParaRPr lang="en-US">
                <a:solidFill>
                  <a:srgbClr val="000000"/>
                </a:solidFill>
                <a:latin typeface="Segoe UI"/>
              </a:endParaRPr>
            </a:p>
          </p:txBody>
        </p:sp>
      </p:grpSp>
      <p:grpSp>
        <p:nvGrpSpPr>
          <p:cNvPr id="75" name="Group 74">
            <a:extLst>
              <a:ext uri="{FF2B5EF4-FFF2-40B4-BE49-F238E27FC236}">
                <a16:creationId xmlns:a16="http://schemas.microsoft.com/office/drawing/2014/main" id="{7691C69D-54C0-4224-A17E-2FE0421A8554}"/>
              </a:ext>
              <a:ext uri="{C183D7F6-B498-43B3-948B-1728B52AA6E4}">
                <adec:decorative xmlns:adec="http://schemas.microsoft.com/office/drawing/2017/decorative" val="1"/>
              </a:ext>
            </a:extLst>
          </p:cNvPr>
          <p:cNvGrpSpPr/>
          <p:nvPr/>
        </p:nvGrpSpPr>
        <p:grpSpPr>
          <a:xfrm>
            <a:off x="7566934" y="5140566"/>
            <a:ext cx="486198" cy="415776"/>
            <a:chOff x="9171621" y="3922983"/>
            <a:chExt cx="702004" cy="600324"/>
          </a:xfrm>
        </p:grpSpPr>
        <p:sp>
          <p:nvSpPr>
            <p:cNvPr id="76" name="Freeform 1">
              <a:extLst>
                <a:ext uri="{FF2B5EF4-FFF2-40B4-BE49-F238E27FC236}">
                  <a16:creationId xmlns:a16="http://schemas.microsoft.com/office/drawing/2014/main" id="{ADFBAEBF-5CB5-439B-BC74-4D023098BD8C}"/>
                </a:ext>
              </a:extLst>
            </p:cNvPr>
            <p:cNvSpPr>
              <a:spLocks noChangeArrowheads="1"/>
            </p:cNvSpPr>
            <p:nvPr/>
          </p:nvSpPr>
          <p:spPr bwMode="auto">
            <a:xfrm>
              <a:off x="9400672" y="3922983"/>
              <a:ext cx="244188" cy="600324"/>
            </a:xfrm>
            <a:custGeom>
              <a:avLst/>
              <a:gdLst>
                <a:gd name="T0" fmla="*/ 3215 w 3770"/>
                <a:gd name="T1" fmla="*/ 2209 h 9873"/>
                <a:gd name="T2" fmla="*/ 3067 w 3770"/>
                <a:gd name="T3" fmla="*/ 2615 h 9873"/>
                <a:gd name="T4" fmla="*/ 2794 w 3770"/>
                <a:gd name="T5" fmla="*/ 2942 h 9873"/>
                <a:gd name="T6" fmla="*/ 2427 w 3770"/>
                <a:gd name="T7" fmla="*/ 3146 h 9873"/>
                <a:gd name="T8" fmla="*/ 2381 w 3770"/>
                <a:gd name="T9" fmla="*/ 8881 h 9873"/>
                <a:gd name="T10" fmla="*/ 2248 w 3770"/>
                <a:gd name="T11" fmla="*/ 9123 h 9873"/>
                <a:gd name="T12" fmla="*/ 2029 w 3770"/>
                <a:gd name="T13" fmla="*/ 9295 h 9873"/>
                <a:gd name="T14" fmla="*/ 1819 w 3770"/>
                <a:gd name="T15" fmla="*/ 9349 h 9873"/>
                <a:gd name="T16" fmla="*/ 1592 w 3770"/>
                <a:gd name="T17" fmla="*/ 9279 h 9873"/>
                <a:gd name="T18" fmla="*/ 1405 w 3770"/>
                <a:gd name="T19" fmla="*/ 9123 h 9873"/>
                <a:gd name="T20" fmla="*/ 1296 w 3770"/>
                <a:gd name="T21" fmla="*/ 8827 h 9873"/>
                <a:gd name="T22" fmla="*/ 1155 w 3770"/>
                <a:gd name="T23" fmla="*/ 3060 h 9873"/>
                <a:gd name="T24" fmla="*/ 819 w 3770"/>
                <a:gd name="T25" fmla="*/ 2747 h 9873"/>
                <a:gd name="T26" fmla="*/ 601 w 3770"/>
                <a:gd name="T27" fmla="*/ 2357 h 9873"/>
                <a:gd name="T28" fmla="*/ 531 w 3770"/>
                <a:gd name="T29" fmla="*/ 1920 h 9873"/>
                <a:gd name="T30" fmla="*/ 648 w 3770"/>
                <a:gd name="T31" fmla="*/ 1405 h 9873"/>
                <a:gd name="T32" fmla="*/ 913 w 3770"/>
                <a:gd name="T33" fmla="*/ 960 h 9873"/>
                <a:gd name="T34" fmla="*/ 1085 w 3770"/>
                <a:gd name="T35" fmla="*/ 882 h 9873"/>
                <a:gd name="T36" fmla="*/ 1109 w 3770"/>
                <a:gd name="T37" fmla="*/ 1623 h 9873"/>
                <a:gd name="T38" fmla="*/ 1233 w 3770"/>
                <a:gd name="T39" fmla="*/ 1998 h 9873"/>
                <a:gd name="T40" fmla="*/ 1507 w 3770"/>
                <a:gd name="T41" fmla="*/ 2248 h 9873"/>
                <a:gd name="T42" fmla="*/ 1905 w 3770"/>
                <a:gd name="T43" fmla="*/ 2341 h 9873"/>
                <a:gd name="T44" fmla="*/ 2185 w 3770"/>
                <a:gd name="T45" fmla="*/ 2272 h 9873"/>
                <a:gd name="T46" fmla="*/ 2497 w 3770"/>
                <a:gd name="T47" fmla="*/ 2029 h 9873"/>
                <a:gd name="T48" fmla="*/ 2693 w 3770"/>
                <a:gd name="T49" fmla="*/ 1678 h 9873"/>
                <a:gd name="T50" fmla="*/ 2724 w 3770"/>
                <a:gd name="T51" fmla="*/ 859 h 9873"/>
                <a:gd name="T52" fmla="*/ 2997 w 3770"/>
                <a:gd name="T53" fmla="*/ 1116 h 9873"/>
                <a:gd name="T54" fmla="*/ 3169 w 3770"/>
                <a:gd name="T55" fmla="*/ 1452 h 9873"/>
                <a:gd name="T56" fmla="*/ 2162 w 3770"/>
                <a:gd name="T57" fmla="*/ 0 h 9873"/>
                <a:gd name="T58" fmla="*/ 2131 w 3770"/>
                <a:gd name="T59" fmla="*/ 1655 h 9873"/>
                <a:gd name="T60" fmla="*/ 1928 w 3770"/>
                <a:gd name="T61" fmla="*/ 1811 h 9873"/>
                <a:gd name="T62" fmla="*/ 1748 w 3770"/>
                <a:gd name="T63" fmla="*/ 1764 h 9873"/>
                <a:gd name="T64" fmla="*/ 1623 w 3770"/>
                <a:gd name="T65" fmla="*/ 1576 h 9873"/>
                <a:gd name="T66" fmla="*/ 1256 w 3770"/>
                <a:gd name="T67" fmla="*/ 149 h 9873"/>
                <a:gd name="T68" fmla="*/ 773 w 3770"/>
                <a:gd name="T69" fmla="*/ 382 h 9873"/>
                <a:gd name="T70" fmla="*/ 476 w 3770"/>
                <a:gd name="T71" fmla="*/ 648 h 9873"/>
                <a:gd name="T72" fmla="*/ 219 w 3770"/>
                <a:gd name="T73" fmla="*/ 1015 h 9873"/>
                <a:gd name="T74" fmla="*/ 0 w 3770"/>
                <a:gd name="T75" fmla="*/ 1967 h 9873"/>
                <a:gd name="T76" fmla="*/ 55 w 3770"/>
                <a:gd name="T77" fmla="*/ 2396 h 9873"/>
                <a:gd name="T78" fmla="*/ 258 w 3770"/>
                <a:gd name="T79" fmla="*/ 2888 h 9873"/>
                <a:gd name="T80" fmla="*/ 617 w 3770"/>
                <a:gd name="T81" fmla="*/ 3309 h 9873"/>
                <a:gd name="T82" fmla="*/ 773 w 3770"/>
                <a:gd name="T83" fmla="*/ 8780 h 9873"/>
                <a:gd name="T84" fmla="*/ 882 w 3770"/>
                <a:gd name="T85" fmla="*/ 9295 h 9873"/>
                <a:gd name="T86" fmla="*/ 1148 w 3770"/>
                <a:gd name="T87" fmla="*/ 9623 h 9873"/>
                <a:gd name="T88" fmla="*/ 1647 w 3770"/>
                <a:gd name="T89" fmla="*/ 9856 h 9873"/>
                <a:gd name="T90" fmla="*/ 2068 w 3770"/>
                <a:gd name="T91" fmla="*/ 9841 h 9873"/>
                <a:gd name="T92" fmla="*/ 2505 w 3770"/>
                <a:gd name="T93" fmla="*/ 9599 h 9873"/>
                <a:gd name="T94" fmla="*/ 2771 w 3770"/>
                <a:gd name="T95" fmla="*/ 9295 h 9873"/>
                <a:gd name="T96" fmla="*/ 2919 w 3770"/>
                <a:gd name="T97" fmla="*/ 8819 h 9873"/>
                <a:gd name="T98" fmla="*/ 3192 w 3770"/>
                <a:gd name="T99" fmla="*/ 3239 h 9873"/>
                <a:gd name="T100" fmla="*/ 3544 w 3770"/>
                <a:gd name="T101" fmla="*/ 2770 h 9873"/>
                <a:gd name="T102" fmla="*/ 3769 w 3770"/>
                <a:gd name="T103" fmla="*/ 1897 h 9873"/>
                <a:gd name="T104" fmla="*/ 3676 w 3770"/>
                <a:gd name="T105" fmla="*/ 1343 h 9873"/>
                <a:gd name="T106" fmla="*/ 3332 w 3770"/>
                <a:gd name="T107" fmla="*/ 726 h 9873"/>
                <a:gd name="T108" fmla="*/ 2763 w 3770"/>
                <a:gd name="T109" fmla="*/ 266 h 9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70" h="9873">
                  <a:moveTo>
                    <a:pt x="3246" y="1951"/>
                  </a:moveTo>
                  <a:lnTo>
                    <a:pt x="3246" y="1951"/>
                  </a:lnTo>
                  <a:lnTo>
                    <a:pt x="3239" y="2037"/>
                  </a:lnTo>
                  <a:lnTo>
                    <a:pt x="3231" y="2123"/>
                  </a:lnTo>
                  <a:lnTo>
                    <a:pt x="3215" y="2209"/>
                  </a:lnTo>
                  <a:lnTo>
                    <a:pt x="3200" y="2295"/>
                  </a:lnTo>
                  <a:lnTo>
                    <a:pt x="3177" y="2380"/>
                  </a:lnTo>
                  <a:lnTo>
                    <a:pt x="3146" y="2458"/>
                  </a:lnTo>
                  <a:lnTo>
                    <a:pt x="3107" y="2537"/>
                  </a:lnTo>
                  <a:lnTo>
                    <a:pt x="3067" y="2615"/>
                  </a:lnTo>
                  <a:lnTo>
                    <a:pt x="3020" y="2685"/>
                  </a:lnTo>
                  <a:lnTo>
                    <a:pt x="2974" y="2755"/>
                  </a:lnTo>
                  <a:lnTo>
                    <a:pt x="2919" y="2817"/>
                  </a:lnTo>
                  <a:lnTo>
                    <a:pt x="2856" y="2880"/>
                  </a:lnTo>
                  <a:lnTo>
                    <a:pt x="2794" y="2942"/>
                  </a:lnTo>
                  <a:lnTo>
                    <a:pt x="2724" y="2997"/>
                  </a:lnTo>
                  <a:lnTo>
                    <a:pt x="2646" y="3052"/>
                  </a:lnTo>
                  <a:lnTo>
                    <a:pt x="2568" y="3099"/>
                  </a:lnTo>
                  <a:lnTo>
                    <a:pt x="2568" y="3099"/>
                  </a:lnTo>
                  <a:lnTo>
                    <a:pt x="2427" y="3146"/>
                  </a:lnTo>
                  <a:lnTo>
                    <a:pt x="2427" y="3146"/>
                  </a:lnTo>
                  <a:lnTo>
                    <a:pt x="2396" y="8772"/>
                  </a:lnTo>
                  <a:lnTo>
                    <a:pt x="2396" y="8772"/>
                  </a:lnTo>
                  <a:lnTo>
                    <a:pt x="2388" y="8827"/>
                  </a:lnTo>
                  <a:lnTo>
                    <a:pt x="2381" y="8881"/>
                  </a:lnTo>
                  <a:lnTo>
                    <a:pt x="2365" y="8928"/>
                  </a:lnTo>
                  <a:lnTo>
                    <a:pt x="2342" y="8982"/>
                  </a:lnTo>
                  <a:lnTo>
                    <a:pt x="2318" y="9029"/>
                  </a:lnTo>
                  <a:lnTo>
                    <a:pt x="2287" y="9076"/>
                  </a:lnTo>
                  <a:lnTo>
                    <a:pt x="2248" y="9123"/>
                  </a:lnTo>
                  <a:lnTo>
                    <a:pt x="2217" y="9162"/>
                  </a:lnTo>
                  <a:lnTo>
                    <a:pt x="2170" y="9201"/>
                  </a:lnTo>
                  <a:lnTo>
                    <a:pt x="2123" y="9240"/>
                  </a:lnTo>
                  <a:lnTo>
                    <a:pt x="2076" y="9272"/>
                  </a:lnTo>
                  <a:lnTo>
                    <a:pt x="2029" y="9295"/>
                  </a:lnTo>
                  <a:lnTo>
                    <a:pt x="1975" y="9319"/>
                  </a:lnTo>
                  <a:lnTo>
                    <a:pt x="1928" y="9334"/>
                  </a:lnTo>
                  <a:lnTo>
                    <a:pt x="1873" y="9341"/>
                  </a:lnTo>
                  <a:lnTo>
                    <a:pt x="1819" y="9349"/>
                  </a:lnTo>
                  <a:lnTo>
                    <a:pt x="1819" y="9349"/>
                  </a:lnTo>
                  <a:lnTo>
                    <a:pt x="1780" y="9341"/>
                  </a:lnTo>
                  <a:lnTo>
                    <a:pt x="1740" y="9334"/>
                  </a:lnTo>
                  <a:lnTo>
                    <a:pt x="1694" y="9326"/>
                  </a:lnTo>
                  <a:lnTo>
                    <a:pt x="1647" y="9303"/>
                  </a:lnTo>
                  <a:lnTo>
                    <a:pt x="1592" y="9279"/>
                  </a:lnTo>
                  <a:lnTo>
                    <a:pt x="1546" y="9248"/>
                  </a:lnTo>
                  <a:lnTo>
                    <a:pt x="1491" y="9209"/>
                  </a:lnTo>
                  <a:lnTo>
                    <a:pt x="1436" y="9162"/>
                  </a:lnTo>
                  <a:lnTo>
                    <a:pt x="1436" y="9162"/>
                  </a:lnTo>
                  <a:lnTo>
                    <a:pt x="1405" y="9123"/>
                  </a:lnTo>
                  <a:lnTo>
                    <a:pt x="1374" y="9076"/>
                  </a:lnTo>
                  <a:lnTo>
                    <a:pt x="1335" y="8990"/>
                  </a:lnTo>
                  <a:lnTo>
                    <a:pt x="1303" y="8905"/>
                  </a:lnTo>
                  <a:lnTo>
                    <a:pt x="1296" y="8827"/>
                  </a:lnTo>
                  <a:lnTo>
                    <a:pt x="1296" y="8827"/>
                  </a:lnTo>
                  <a:lnTo>
                    <a:pt x="1327" y="3200"/>
                  </a:lnTo>
                  <a:lnTo>
                    <a:pt x="1327" y="3200"/>
                  </a:lnTo>
                  <a:lnTo>
                    <a:pt x="1233" y="3107"/>
                  </a:lnTo>
                  <a:lnTo>
                    <a:pt x="1233" y="3107"/>
                  </a:lnTo>
                  <a:lnTo>
                    <a:pt x="1155" y="3060"/>
                  </a:lnTo>
                  <a:lnTo>
                    <a:pt x="1085" y="3005"/>
                  </a:lnTo>
                  <a:lnTo>
                    <a:pt x="1015" y="2950"/>
                  </a:lnTo>
                  <a:lnTo>
                    <a:pt x="944" y="2888"/>
                  </a:lnTo>
                  <a:lnTo>
                    <a:pt x="882" y="2817"/>
                  </a:lnTo>
                  <a:lnTo>
                    <a:pt x="819" y="2747"/>
                  </a:lnTo>
                  <a:lnTo>
                    <a:pt x="773" y="2677"/>
                  </a:lnTo>
                  <a:lnTo>
                    <a:pt x="719" y="2599"/>
                  </a:lnTo>
                  <a:lnTo>
                    <a:pt x="680" y="2521"/>
                  </a:lnTo>
                  <a:lnTo>
                    <a:pt x="640" y="2443"/>
                  </a:lnTo>
                  <a:lnTo>
                    <a:pt x="601" y="2357"/>
                  </a:lnTo>
                  <a:lnTo>
                    <a:pt x="578" y="2272"/>
                  </a:lnTo>
                  <a:lnTo>
                    <a:pt x="554" y="2186"/>
                  </a:lnTo>
                  <a:lnTo>
                    <a:pt x="539" y="2092"/>
                  </a:lnTo>
                  <a:lnTo>
                    <a:pt x="531" y="2006"/>
                  </a:lnTo>
                  <a:lnTo>
                    <a:pt x="531" y="1920"/>
                  </a:lnTo>
                  <a:lnTo>
                    <a:pt x="531" y="1920"/>
                  </a:lnTo>
                  <a:lnTo>
                    <a:pt x="547" y="1788"/>
                  </a:lnTo>
                  <a:lnTo>
                    <a:pt x="578" y="1662"/>
                  </a:lnTo>
                  <a:lnTo>
                    <a:pt x="609" y="1530"/>
                  </a:lnTo>
                  <a:lnTo>
                    <a:pt x="648" y="1405"/>
                  </a:lnTo>
                  <a:lnTo>
                    <a:pt x="703" y="1280"/>
                  </a:lnTo>
                  <a:lnTo>
                    <a:pt x="757" y="1163"/>
                  </a:lnTo>
                  <a:lnTo>
                    <a:pt x="827" y="1054"/>
                  </a:lnTo>
                  <a:lnTo>
                    <a:pt x="913" y="960"/>
                  </a:lnTo>
                  <a:lnTo>
                    <a:pt x="913" y="960"/>
                  </a:lnTo>
                  <a:lnTo>
                    <a:pt x="937" y="945"/>
                  </a:lnTo>
                  <a:lnTo>
                    <a:pt x="960" y="929"/>
                  </a:lnTo>
                  <a:lnTo>
                    <a:pt x="1007" y="913"/>
                  </a:lnTo>
                  <a:lnTo>
                    <a:pt x="1062" y="890"/>
                  </a:lnTo>
                  <a:lnTo>
                    <a:pt x="1085" y="882"/>
                  </a:lnTo>
                  <a:lnTo>
                    <a:pt x="1109" y="867"/>
                  </a:lnTo>
                  <a:lnTo>
                    <a:pt x="1109" y="867"/>
                  </a:lnTo>
                  <a:lnTo>
                    <a:pt x="1101" y="1530"/>
                  </a:lnTo>
                  <a:lnTo>
                    <a:pt x="1101" y="1530"/>
                  </a:lnTo>
                  <a:lnTo>
                    <a:pt x="1109" y="1623"/>
                  </a:lnTo>
                  <a:lnTo>
                    <a:pt x="1117" y="1702"/>
                  </a:lnTo>
                  <a:lnTo>
                    <a:pt x="1132" y="1788"/>
                  </a:lnTo>
                  <a:lnTo>
                    <a:pt x="1163" y="1858"/>
                  </a:lnTo>
                  <a:lnTo>
                    <a:pt x="1194" y="1928"/>
                  </a:lnTo>
                  <a:lnTo>
                    <a:pt x="1233" y="1998"/>
                  </a:lnTo>
                  <a:lnTo>
                    <a:pt x="1272" y="2060"/>
                  </a:lnTo>
                  <a:lnTo>
                    <a:pt x="1327" y="2115"/>
                  </a:lnTo>
                  <a:lnTo>
                    <a:pt x="1382" y="2162"/>
                  </a:lnTo>
                  <a:lnTo>
                    <a:pt x="1444" y="2209"/>
                  </a:lnTo>
                  <a:lnTo>
                    <a:pt x="1507" y="2248"/>
                  </a:lnTo>
                  <a:lnTo>
                    <a:pt x="1577" y="2279"/>
                  </a:lnTo>
                  <a:lnTo>
                    <a:pt x="1654" y="2303"/>
                  </a:lnTo>
                  <a:lnTo>
                    <a:pt x="1733" y="2326"/>
                  </a:lnTo>
                  <a:lnTo>
                    <a:pt x="1819" y="2334"/>
                  </a:lnTo>
                  <a:lnTo>
                    <a:pt x="1905" y="2341"/>
                  </a:lnTo>
                  <a:lnTo>
                    <a:pt x="1905" y="2341"/>
                  </a:lnTo>
                  <a:lnTo>
                    <a:pt x="1982" y="2334"/>
                  </a:lnTo>
                  <a:lnTo>
                    <a:pt x="2052" y="2319"/>
                  </a:lnTo>
                  <a:lnTo>
                    <a:pt x="2123" y="2303"/>
                  </a:lnTo>
                  <a:lnTo>
                    <a:pt x="2185" y="2272"/>
                  </a:lnTo>
                  <a:lnTo>
                    <a:pt x="2256" y="2232"/>
                  </a:lnTo>
                  <a:lnTo>
                    <a:pt x="2318" y="2193"/>
                  </a:lnTo>
                  <a:lnTo>
                    <a:pt x="2381" y="2146"/>
                  </a:lnTo>
                  <a:lnTo>
                    <a:pt x="2443" y="2092"/>
                  </a:lnTo>
                  <a:lnTo>
                    <a:pt x="2497" y="2029"/>
                  </a:lnTo>
                  <a:lnTo>
                    <a:pt x="2544" y="1967"/>
                  </a:lnTo>
                  <a:lnTo>
                    <a:pt x="2591" y="1905"/>
                  </a:lnTo>
                  <a:lnTo>
                    <a:pt x="2630" y="1835"/>
                  </a:lnTo>
                  <a:lnTo>
                    <a:pt x="2662" y="1756"/>
                  </a:lnTo>
                  <a:lnTo>
                    <a:pt x="2693" y="1678"/>
                  </a:lnTo>
                  <a:lnTo>
                    <a:pt x="2709" y="1600"/>
                  </a:lnTo>
                  <a:lnTo>
                    <a:pt x="2724" y="1522"/>
                  </a:lnTo>
                  <a:lnTo>
                    <a:pt x="2724" y="1522"/>
                  </a:lnTo>
                  <a:lnTo>
                    <a:pt x="2724" y="859"/>
                  </a:lnTo>
                  <a:lnTo>
                    <a:pt x="2724" y="859"/>
                  </a:lnTo>
                  <a:lnTo>
                    <a:pt x="2787" y="898"/>
                  </a:lnTo>
                  <a:lnTo>
                    <a:pt x="2848" y="953"/>
                  </a:lnTo>
                  <a:lnTo>
                    <a:pt x="2895" y="999"/>
                  </a:lnTo>
                  <a:lnTo>
                    <a:pt x="2950" y="1062"/>
                  </a:lnTo>
                  <a:lnTo>
                    <a:pt x="2997" y="1116"/>
                  </a:lnTo>
                  <a:lnTo>
                    <a:pt x="3036" y="1178"/>
                  </a:lnTo>
                  <a:lnTo>
                    <a:pt x="3075" y="1241"/>
                  </a:lnTo>
                  <a:lnTo>
                    <a:pt x="3114" y="1311"/>
                  </a:lnTo>
                  <a:lnTo>
                    <a:pt x="3146" y="1382"/>
                  </a:lnTo>
                  <a:lnTo>
                    <a:pt x="3169" y="1452"/>
                  </a:lnTo>
                  <a:lnTo>
                    <a:pt x="3192" y="1530"/>
                  </a:lnTo>
                  <a:lnTo>
                    <a:pt x="3215" y="1608"/>
                  </a:lnTo>
                  <a:lnTo>
                    <a:pt x="3239" y="1772"/>
                  </a:lnTo>
                  <a:lnTo>
                    <a:pt x="3246" y="1951"/>
                  </a:lnTo>
                  <a:close/>
                  <a:moveTo>
                    <a:pt x="2162" y="0"/>
                  </a:moveTo>
                  <a:lnTo>
                    <a:pt x="2162" y="0"/>
                  </a:lnTo>
                  <a:lnTo>
                    <a:pt x="2154" y="1530"/>
                  </a:lnTo>
                  <a:lnTo>
                    <a:pt x="2154" y="1530"/>
                  </a:lnTo>
                  <a:lnTo>
                    <a:pt x="2146" y="1592"/>
                  </a:lnTo>
                  <a:lnTo>
                    <a:pt x="2131" y="1655"/>
                  </a:lnTo>
                  <a:lnTo>
                    <a:pt x="2107" y="1702"/>
                  </a:lnTo>
                  <a:lnTo>
                    <a:pt x="2076" y="1741"/>
                  </a:lnTo>
                  <a:lnTo>
                    <a:pt x="2037" y="1772"/>
                  </a:lnTo>
                  <a:lnTo>
                    <a:pt x="1990" y="1795"/>
                  </a:lnTo>
                  <a:lnTo>
                    <a:pt x="1928" y="1811"/>
                  </a:lnTo>
                  <a:lnTo>
                    <a:pt x="1866" y="1811"/>
                  </a:lnTo>
                  <a:lnTo>
                    <a:pt x="1866" y="1811"/>
                  </a:lnTo>
                  <a:lnTo>
                    <a:pt x="1827" y="1811"/>
                  </a:lnTo>
                  <a:lnTo>
                    <a:pt x="1787" y="1788"/>
                  </a:lnTo>
                  <a:lnTo>
                    <a:pt x="1748" y="1764"/>
                  </a:lnTo>
                  <a:lnTo>
                    <a:pt x="1709" y="1733"/>
                  </a:lnTo>
                  <a:lnTo>
                    <a:pt x="1678" y="1694"/>
                  </a:lnTo>
                  <a:lnTo>
                    <a:pt x="1647" y="1655"/>
                  </a:lnTo>
                  <a:lnTo>
                    <a:pt x="1631" y="1615"/>
                  </a:lnTo>
                  <a:lnTo>
                    <a:pt x="1623" y="1576"/>
                  </a:lnTo>
                  <a:lnTo>
                    <a:pt x="1623" y="1576"/>
                  </a:lnTo>
                  <a:lnTo>
                    <a:pt x="1639" y="55"/>
                  </a:lnTo>
                  <a:lnTo>
                    <a:pt x="1639" y="55"/>
                  </a:lnTo>
                  <a:lnTo>
                    <a:pt x="1256" y="149"/>
                  </a:lnTo>
                  <a:lnTo>
                    <a:pt x="1256" y="149"/>
                  </a:lnTo>
                  <a:lnTo>
                    <a:pt x="1148" y="188"/>
                  </a:lnTo>
                  <a:lnTo>
                    <a:pt x="1046" y="227"/>
                  </a:lnTo>
                  <a:lnTo>
                    <a:pt x="952" y="281"/>
                  </a:lnTo>
                  <a:lnTo>
                    <a:pt x="858" y="328"/>
                  </a:lnTo>
                  <a:lnTo>
                    <a:pt x="773" y="382"/>
                  </a:lnTo>
                  <a:lnTo>
                    <a:pt x="687" y="445"/>
                  </a:lnTo>
                  <a:lnTo>
                    <a:pt x="609" y="515"/>
                  </a:lnTo>
                  <a:lnTo>
                    <a:pt x="539" y="586"/>
                  </a:lnTo>
                  <a:lnTo>
                    <a:pt x="539" y="586"/>
                  </a:lnTo>
                  <a:lnTo>
                    <a:pt x="476" y="648"/>
                  </a:lnTo>
                  <a:lnTo>
                    <a:pt x="414" y="718"/>
                  </a:lnTo>
                  <a:lnTo>
                    <a:pt x="359" y="788"/>
                  </a:lnTo>
                  <a:lnTo>
                    <a:pt x="313" y="859"/>
                  </a:lnTo>
                  <a:lnTo>
                    <a:pt x="266" y="937"/>
                  </a:lnTo>
                  <a:lnTo>
                    <a:pt x="219" y="1015"/>
                  </a:lnTo>
                  <a:lnTo>
                    <a:pt x="149" y="1186"/>
                  </a:lnTo>
                  <a:lnTo>
                    <a:pt x="86" y="1366"/>
                  </a:lnTo>
                  <a:lnTo>
                    <a:pt x="39" y="1561"/>
                  </a:lnTo>
                  <a:lnTo>
                    <a:pt x="16" y="1756"/>
                  </a:lnTo>
                  <a:lnTo>
                    <a:pt x="0" y="1967"/>
                  </a:lnTo>
                  <a:lnTo>
                    <a:pt x="0" y="1967"/>
                  </a:lnTo>
                  <a:lnTo>
                    <a:pt x="8" y="2076"/>
                  </a:lnTo>
                  <a:lnTo>
                    <a:pt x="16" y="2186"/>
                  </a:lnTo>
                  <a:lnTo>
                    <a:pt x="31" y="2287"/>
                  </a:lnTo>
                  <a:lnTo>
                    <a:pt x="55" y="2396"/>
                  </a:lnTo>
                  <a:lnTo>
                    <a:pt x="78" y="2497"/>
                  </a:lnTo>
                  <a:lnTo>
                    <a:pt x="117" y="2599"/>
                  </a:lnTo>
                  <a:lnTo>
                    <a:pt x="156" y="2701"/>
                  </a:lnTo>
                  <a:lnTo>
                    <a:pt x="203" y="2794"/>
                  </a:lnTo>
                  <a:lnTo>
                    <a:pt x="258" y="2888"/>
                  </a:lnTo>
                  <a:lnTo>
                    <a:pt x="321" y="2981"/>
                  </a:lnTo>
                  <a:lnTo>
                    <a:pt x="382" y="3068"/>
                  </a:lnTo>
                  <a:lnTo>
                    <a:pt x="460" y="3153"/>
                  </a:lnTo>
                  <a:lnTo>
                    <a:pt x="539" y="3231"/>
                  </a:lnTo>
                  <a:lnTo>
                    <a:pt x="617" y="3309"/>
                  </a:lnTo>
                  <a:lnTo>
                    <a:pt x="711" y="3379"/>
                  </a:lnTo>
                  <a:lnTo>
                    <a:pt x="804" y="3442"/>
                  </a:lnTo>
                  <a:lnTo>
                    <a:pt x="804" y="3442"/>
                  </a:lnTo>
                  <a:lnTo>
                    <a:pt x="773" y="8780"/>
                  </a:lnTo>
                  <a:lnTo>
                    <a:pt x="773" y="8780"/>
                  </a:lnTo>
                  <a:lnTo>
                    <a:pt x="773" y="8889"/>
                  </a:lnTo>
                  <a:lnTo>
                    <a:pt x="788" y="8990"/>
                  </a:lnTo>
                  <a:lnTo>
                    <a:pt x="812" y="9099"/>
                  </a:lnTo>
                  <a:lnTo>
                    <a:pt x="843" y="9201"/>
                  </a:lnTo>
                  <a:lnTo>
                    <a:pt x="882" y="9295"/>
                  </a:lnTo>
                  <a:lnTo>
                    <a:pt x="929" y="9380"/>
                  </a:lnTo>
                  <a:lnTo>
                    <a:pt x="991" y="9466"/>
                  </a:lnTo>
                  <a:lnTo>
                    <a:pt x="1054" y="9544"/>
                  </a:lnTo>
                  <a:lnTo>
                    <a:pt x="1054" y="9544"/>
                  </a:lnTo>
                  <a:lnTo>
                    <a:pt x="1148" y="9623"/>
                  </a:lnTo>
                  <a:lnTo>
                    <a:pt x="1241" y="9693"/>
                  </a:lnTo>
                  <a:lnTo>
                    <a:pt x="1342" y="9747"/>
                  </a:lnTo>
                  <a:lnTo>
                    <a:pt x="1444" y="9794"/>
                  </a:lnTo>
                  <a:lnTo>
                    <a:pt x="1546" y="9833"/>
                  </a:lnTo>
                  <a:lnTo>
                    <a:pt x="1647" y="9856"/>
                  </a:lnTo>
                  <a:lnTo>
                    <a:pt x="1756" y="9864"/>
                  </a:lnTo>
                  <a:lnTo>
                    <a:pt x="1866" y="9872"/>
                  </a:lnTo>
                  <a:lnTo>
                    <a:pt x="1866" y="9872"/>
                  </a:lnTo>
                  <a:lnTo>
                    <a:pt x="1967" y="9864"/>
                  </a:lnTo>
                  <a:lnTo>
                    <a:pt x="2068" y="9841"/>
                  </a:lnTo>
                  <a:lnTo>
                    <a:pt x="2162" y="9817"/>
                  </a:lnTo>
                  <a:lnTo>
                    <a:pt x="2256" y="9770"/>
                  </a:lnTo>
                  <a:lnTo>
                    <a:pt x="2342" y="9724"/>
                  </a:lnTo>
                  <a:lnTo>
                    <a:pt x="2427" y="9670"/>
                  </a:lnTo>
                  <a:lnTo>
                    <a:pt x="2505" y="9599"/>
                  </a:lnTo>
                  <a:lnTo>
                    <a:pt x="2583" y="9537"/>
                  </a:lnTo>
                  <a:lnTo>
                    <a:pt x="2583" y="9537"/>
                  </a:lnTo>
                  <a:lnTo>
                    <a:pt x="2646" y="9458"/>
                  </a:lnTo>
                  <a:lnTo>
                    <a:pt x="2716" y="9380"/>
                  </a:lnTo>
                  <a:lnTo>
                    <a:pt x="2771" y="9295"/>
                  </a:lnTo>
                  <a:lnTo>
                    <a:pt x="2817" y="9209"/>
                  </a:lnTo>
                  <a:lnTo>
                    <a:pt x="2864" y="9115"/>
                  </a:lnTo>
                  <a:lnTo>
                    <a:pt x="2887" y="9021"/>
                  </a:lnTo>
                  <a:lnTo>
                    <a:pt x="2911" y="8920"/>
                  </a:lnTo>
                  <a:lnTo>
                    <a:pt x="2919" y="8819"/>
                  </a:lnTo>
                  <a:lnTo>
                    <a:pt x="2919" y="8819"/>
                  </a:lnTo>
                  <a:lnTo>
                    <a:pt x="2950" y="3473"/>
                  </a:lnTo>
                  <a:lnTo>
                    <a:pt x="2950" y="3473"/>
                  </a:lnTo>
                  <a:lnTo>
                    <a:pt x="3192" y="3239"/>
                  </a:lnTo>
                  <a:lnTo>
                    <a:pt x="3192" y="3239"/>
                  </a:lnTo>
                  <a:lnTo>
                    <a:pt x="3192" y="3239"/>
                  </a:lnTo>
                  <a:lnTo>
                    <a:pt x="3262" y="3161"/>
                  </a:lnTo>
                  <a:lnTo>
                    <a:pt x="3325" y="3091"/>
                  </a:lnTo>
                  <a:lnTo>
                    <a:pt x="3442" y="2935"/>
                  </a:lnTo>
                  <a:lnTo>
                    <a:pt x="3544" y="2770"/>
                  </a:lnTo>
                  <a:lnTo>
                    <a:pt x="3621" y="2599"/>
                  </a:lnTo>
                  <a:lnTo>
                    <a:pt x="3683" y="2427"/>
                  </a:lnTo>
                  <a:lnTo>
                    <a:pt x="3730" y="2256"/>
                  </a:lnTo>
                  <a:lnTo>
                    <a:pt x="3762" y="2076"/>
                  </a:lnTo>
                  <a:lnTo>
                    <a:pt x="3769" y="1897"/>
                  </a:lnTo>
                  <a:lnTo>
                    <a:pt x="3769" y="1897"/>
                  </a:lnTo>
                  <a:lnTo>
                    <a:pt x="3762" y="1756"/>
                  </a:lnTo>
                  <a:lnTo>
                    <a:pt x="3746" y="1615"/>
                  </a:lnTo>
                  <a:lnTo>
                    <a:pt x="3715" y="1476"/>
                  </a:lnTo>
                  <a:lnTo>
                    <a:pt x="3676" y="1343"/>
                  </a:lnTo>
                  <a:lnTo>
                    <a:pt x="3629" y="1210"/>
                  </a:lnTo>
                  <a:lnTo>
                    <a:pt x="3567" y="1078"/>
                  </a:lnTo>
                  <a:lnTo>
                    <a:pt x="3497" y="960"/>
                  </a:lnTo>
                  <a:lnTo>
                    <a:pt x="3418" y="835"/>
                  </a:lnTo>
                  <a:lnTo>
                    <a:pt x="3332" y="726"/>
                  </a:lnTo>
                  <a:lnTo>
                    <a:pt x="3231" y="617"/>
                  </a:lnTo>
                  <a:lnTo>
                    <a:pt x="3130" y="523"/>
                  </a:lnTo>
                  <a:lnTo>
                    <a:pt x="3013" y="429"/>
                  </a:lnTo>
                  <a:lnTo>
                    <a:pt x="2895" y="343"/>
                  </a:lnTo>
                  <a:lnTo>
                    <a:pt x="2763" y="266"/>
                  </a:lnTo>
                  <a:lnTo>
                    <a:pt x="2630" y="196"/>
                  </a:lnTo>
                  <a:lnTo>
                    <a:pt x="2489" y="141"/>
                  </a:lnTo>
                  <a:lnTo>
                    <a:pt x="2162" y="0"/>
                  </a:lnTo>
                  <a:close/>
                </a:path>
              </a:pathLst>
            </a:custGeom>
            <a:solidFill>
              <a:schemeClr val="tx2"/>
            </a:solidFill>
            <a:ln>
              <a:noFill/>
            </a:ln>
            <a:effectLst/>
          </p:spPr>
          <p:txBody>
            <a:bodyPr wrap="none" anchor="ctr"/>
            <a:lstStyle/>
            <a:p>
              <a:pPr defTabSz="914314"/>
              <a:endParaRPr lang="en-US" sz="1400">
                <a:solidFill>
                  <a:srgbClr val="000000"/>
                </a:solidFill>
                <a:latin typeface="Segoe UI"/>
              </a:endParaRPr>
            </a:p>
          </p:txBody>
        </p:sp>
        <p:sp>
          <p:nvSpPr>
            <p:cNvPr id="77" name="Freeform 2">
              <a:extLst>
                <a:ext uri="{FF2B5EF4-FFF2-40B4-BE49-F238E27FC236}">
                  <a16:creationId xmlns:a16="http://schemas.microsoft.com/office/drawing/2014/main" id="{7B6BFAC3-0706-4A2E-A555-A921B5772945}"/>
                </a:ext>
              </a:extLst>
            </p:cNvPr>
            <p:cNvSpPr>
              <a:spLocks noChangeArrowheads="1"/>
            </p:cNvSpPr>
            <p:nvPr/>
          </p:nvSpPr>
          <p:spPr bwMode="auto">
            <a:xfrm>
              <a:off x="9171621" y="4110936"/>
              <a:ext cx="141657" cy="223882"/>
            </a:xfrm>
            <a:custGeom>
              <a:avLst/>
              <a:gdLst>
                <a:gd name="T0" fmla="*/ 1842 w 2186"/>
                <a:gd name="T1" fmla="*/ 3683 h 3684"/>
                <a:gd name="T2" fmla="*/ 0 w 2186"/>
                <a:gd name="T3" fmla="*/ 1841 h 3684"/>
                <a:gd name="T4" fmla="*/ 1842 w 2186"/>
                <a:gd name="T5" fmla="*/ 0 h 3684"/>
                <a:gd name="T6" fmla="*/ 2185 w 2186"/>
                <a:gd name="T7" fmla="*/ 343 h 3684"/>
                <a:gd name="T8" fmla="*/ 679 w 2186"/>
                <a:gd name="T9" fmla="*/ 1841 h 3684"/>
                <a:gd name="T10" fmla="*/ 2185 w 2186"/>
                <a:gd name="T11" fmla="*/ 3348 h 3684"/>
                <a:gd name="T12" fmla="*/ 1842 w 2186"/>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86" h="3684">
                  <a:moveTo>
                    <a:pt x="1842" y="3683"/>
                  </a:moveTo>
                  <a:lnTo>
                    <a:pt x="0" y="1841"/>
                  </a:lnTo>
                  <a:lnTo>
                    <a:pt x="1842" y="0"/>
                  </a:lnTo>
                  <a:lnTo>
                    <a:pt x="2185" y="343"/>
                  </a:lnTo>
                  <a:lnTo>
                    <a:pt x="679" y="1841"/>
                  </a:lnTo>
                  <a:lnTo>
                    <a:pt x="2185" y="3348"/>
                  </a:lnTo>
                  <a:lnTo>
                    <a:pt x="1842" y="3683"/>
                  </a:lnTo>
                </a:path>
              </a:pathLst>
            </a:custGeom>
            <a:solidFill>
              <a:schemeClr val="tx2"/>
            </a:solidFill>
            <a:ln>
              <a:noFill/>
            </a:ln>
            <a:effectLst/>
          </p:spPr>
          <p:txBody>
            <a:bodyPr wrap="none" anchor="ctr"/>
            <a:lstStyle/>
            <a:p>
              <a:pPr defTabSz="914314"/>
              <a:endParaRPr lang="en-US" sz="1400">
                <a:solidFill>
                  <a:srgbClr val="0078D7"/>
                </a:solidFill>
                <a:latin typeface="Segoe UI"/>
              </a:endParaRPr>
            </a:p>
          </p:txBody>
        </p:sp>
        <p:sp>
          <p:nvSpPr>
            <p:cNvPr id="78" name="Freeform 3">
              <a:extLst>
                <a:ext uri="{FF2B5EF4-FFF2-40B4-BE49-F238E27FC236}">
                  <a16:creationId xmlns:a16="http://schemas.microsoft.com/office/drawing/2014/main" id="{09E24A0E-A86B-42E9-B250-83D43F8FA94A}"/>
                </a:ext>
              </a:extLst>
            </p:cNvPr>
            <p:cNvSpPr>
              <a:spLocks noChangeArrowheads="1"/>
            </p:cNvSpPr>
            <p:nvPr/>
          </p:nvSpPr>
          <p:spPr bwMode="auto">
            <a:xfrm>
              <a:off x="9732539" y="4110936"/>
              <a:ext cx="141086" cy="223882"/>
            </a:xfrm>
            <a:custGeom>
              <a:avLst/>
              <a:gdLst>
                <a:gd name="T0" fmla="*/ 335 w 2177"/>
                <a:gd name="T1" fmla="*/ 3683 h 3684"/>
                <a:gd name="T2" fmla="*/ 0 w 2177"/>
                <a:gd name="T3" fmla="*/ 3348 h 3684"/>
                <a:gd name="T4" fmla="*/ 1505 w 2177"/>
                <a:gd name="T5" fmla="*/ 1841 h 3684"/>
                <a:gd name="T6" fmla="*/ 0 w 2177"/>
                <a:gd name="T7" fmla="*/ 343 h 3684"/>
                <a:gd name="T8" fmla="*/ 335 w 2177"/>
                <a:gd name="T9" fmla="*/ 0 h 3684"/>
                <a:gd name="T10" fmla="*/ 2176 w 2177"/>
                <a:gd name="T11" fmla="*/ 1841 h 3684"/>
                <a:gd name="T12" fmla="*/ 335 w 2177"/>
                <a:gd name="T13" fmla="*/ 3683 h 3684"/>
              </a:gdLst>
              <a:ahLst/>
              <a:cxnLst>
                <a:cxn ang="0">
                  <a:pos x="T0" y="T1"/>
                </a:cxn>
                <a:cxn ang="0">
                  <a:pos x="T2" y="T3"/>
                </a:cxn>
                <a:cxn ang="0">
                  <a:pos x="T4" y="T5"/>
                </a:cxn>
                <a:cxn ang="0">
                  <a:pos x="T6" y="T7"/>
                </a:cxn>
                <a:cxn ang="0">
                  <a:pos x="T8" y="T9"/>
                </a:cxn>
                <a:cxn ang="0">
                  <a:pos x="T10" y="T11"/>
                </a:cxn>
                <a:cxn ang="0">
                  <a:pos x="T12" y="T13"/>
                </a:cxn>
              </a:cxnLst>
              <a:rect l="0" t="0" r="r" b="b"/>
              <a:pathLst>
                <a:path w="2177" h="3684">
                  <a:moveTo>
                    <a:pt x="335" y="3683"/>
                  </a:moveTo>
                  <a:lnTo>
                    <a:pt x="0" y="3348"/>
                  </a:lnTo>
                  <a:lnTo>
                    <a:pt x="1505" y="1841"/>
                  </a:lnTo>
                  <a:lnTo>
                    <a:pt x="0" y="343"/>
                  </a:lnTo>
                  <a:lnTo>
                    <a:pt x="335" y="0"/>
                  </a:lnTo>
                  <a:lnTo>
                    <a:pt x="2176" y="1841"/>
                  </a:lnTo>
                  <a:lnTo>
                    <a:pt x="335" y="3683"/>
                  </a:lnTo>
                </a:path>
              </a:pathLst>
            </a:custGeom>
            <a:solidFill>
              <a:schemeClr val="tx2"/>
            </a:solidFill>
            <a:ln>
              <a:noFill/>
            </a:ln>
            <a:effectLst/>
          </p:spPr>
          <p:txBody>
            <a:bodyPr wrap="none" anchor="ctr"/>
            <a:lstStyle/>
            <a:p>
              <a:pPr defTabSz="914314"/>
              <a:endParaRPr lang="en-US" sz="1400">
                <a:solidFill>
                  <a:srgbClr val="000000"/>
                </a:solidFill>
                <a:latin typeface="Segoe UI"/>
              </a:endParaRPr>
            </a:p>
          </p:txBody>
        </p:sp>
      </p:grpSp>
      <p:sp>
        <p:nvSpPr>
          <p:cNvPr id="41" name="TextBox 40">
            <a:extLst>
              <a:ext uri="{FF2B5EF4-FFF2-40B4-BE49-F238E27FC236}">
                <a16:creationId xmlns:a16="http://schemas.microsoft.com/office/drawing/2014/main" id="{489DD46E-7E66-46BB-9618-3EB18407D0C2}"/>
              </a:ext>
            </a:extLst>
          </p:cNvPr>
          <p:cNvSpPr txBox="1"/>
          <p:nvPr/>
        </p:nvSpPr>
        <p:spPr>
          <a:xfrm>
            <a:off x="3715834" y="6465031"/>
            <a:ext cx="8555136" cy="415325"/>
          </a:xfrm>
          <a:prstGeom prst="rect">
            <a:avLst/>
          </a:prstGeom>
          <a:noFill/>
        </p:spPr>
        <p:txBody>
          <a:bodyPr wrap="none" lIns="168827" tIns="135061" rIns="168827" bIns="135061" rtlCol="0">
            <a:spAutoFit/>
          </a:bodyPr>
          <a:lstStyle/>
          <a:p>
            <a:pPr algn="r" defTabSz="860879">
              <a:lnSpc>
                <a:spcPct val="90000"/>
              </a:lnSpc>
              <a:spcAft>
                <a:spcPts val="553"/>
              </a:spcAft>
            </a:pPr>
            <a:r>
              <a:rPr lang="en-US" sz="1029" kern="0">
                <a:solidFill>
                  <a:srgbClr val="737373"/>
                </a:solidFill>
                <a:latin typeface="Segoe UI Light"/>
              </a:rPr>
              <a:t>Source: </a:t>
            </a:r>
            <a:r>
              <a:rPr lang="en-GB" sz="1029" kern="0">
                <a:solidFill>
                  <a:srgbClr val="737373"/>
                </a:solidFill>
                <a:latin typeface="Segoe UI Light"/>
              </a:rPr>
              <a:t>2018 Accelerate: State of DevOps: Strategies for a New Economy." N. Forsgren, J. Humble, G. Kim. DevOps Research and Assessment (DORA)</a:t>
            </a:r>
            <a:endParaRPr lang="en-US" sz="1029" kern="0">
              <a:solidFill>
                <a:srgbClr val="737373"/>
              </a:solidFill>
              <a:latin typeface="Segoe UI Light"/>
            </a:endParaRPr>
          </a:p>
        </p:txBody>
      </p:sp>
    </p:spTree>
    <p:extLst>
      <p:ext uri="{BB962C8B-B14F-4D97-AF65-F5344CB8AC3E}">
        <p14:creationId xmlns:p14="http://schemas.microsoft.com/office/powerpoint/2010/main" val="213403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gradFill>
                  <a:gsLst>
                    <a:gs pos="1250">
                      <a:schemeClr val="tx2"/>
                    </a:gs>
                    <a:gs pos="100000">
                      <a:schemeClr val="tx2"/>
                    </a:gs>
                  </a:gsLst>
                  <a:lin ang="0" scaled="0"/>
                </a:gradFill>
              </a:rPr>
              <a:t>DevOps: the three stage conversation</a:t>
            </a:r>
          </a:p>
        </p:txBody>
      </p:sp>
      <p:grpSp>
        <p:nvGrpSpPr>
          <p:cNvPr id="8" name="Group 7"/>
          <p:cNvGrpSpPr/>
          <p:nvPr/>
        </p:nvGrpSpPr>
        <p:grpSpPr>
          <a:xfrm>
            <a:off x="4274539" y="5512033"/>
            <a:ext cx="3578722" cy="869935"/>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a:ln w="0"/>
                  <a:gradFill>
                    <a:gsLst>
                      <a:gs pos="1250">
                        <a:srgbClr val="FFFFFF"/>
                      </a:gs>
                      <a:gs pos="100000">
                        <a:srgbClr val="FFFFFF"/>
                      </a:gs>
                    </a:gsLst>
                    <a:lin ang="0" scaled="0"/>
                  </a:gradFill>
                  <a:latin typeface="Segoe UI Semilight"/>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a:ln w="0"/>
                  <a:gradFill>
                    <a:gsLst>
                      <a:gs pos="1250">
                        <a:srgbClr val="FFFFFF"/>
                      </a:gs>
                      <a:gs pos="100000">
                        <a:srgbClr val="FFFFFF"/>
                      </a:gs>
                    </a:gsLst>
                    <a:lin ang="0" scaled="0"/>
                  </a:gradFill>
                  <a:latin typeface="Segoe UI Light"/>
                </a:rPr>
                <a:t>Process</a:t>
              </a:r>
            </a:p>
          </p:txBody>
        </p:sp>
      </p:grpSp>
      <p:grpSp>
        <p:nvGrpSpPr>
          <p:cNvPr id="9" name="Group 8"/>
          <p:cNvGrpSpPr/>
          <p:nvPr/>
        </p:nvGrpSpPr>
        <p:grpSpPr>
          <a:xfrm>
            <a:off x="8046854" y="5512034"/>
            <a:ext cx="3578721" cy="869935"/>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a:ln w="0"/>
                  <a:gradFill>
                    <a:gsLst>
                      <a:gs pos="1250">
                        <a:srgbClr val="FFFFFF"/>
                      </a:gs>
                      <a:gs pos="100000">
                        <a:srgbClr val="FFFFFF"/>
                      </a:gs>
                    </a:gsLst>
                    <a:lin ang="0" scaled="0"/>
                  </a:gradFill>
                  <a:latin typeface="Segoe UI Semilight"/>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a:ln w="0"/>
                  <a:gradFill>
                    <a:gsLst>
                      <a:gs pos="1250">
                        <a:srgbClr val="FFFFFF"/>
                      </a:gs>
                      <a:gs pos="100000">
                        <a:srgbClr val="FFFFFF"/>
                      </a:gs>
                    </a:gsLst>
                    <a:lin ang="0" scaled="0"/>
                  </a:gradFill>
                  <a:latin typeface="Segoe UI Light"/>
                </a:rPr>
                <a:t>Products</a:t>
              </a:r>
            </a:p>
          </p:txBody>
        </p:sp>
      </p:grpSp>
      <p:grpSp>
        <p:nvGrpSpPr>
          <p:cNvPr id="19" name="Group 18"/>
          <p:cNvGrpSpPr/>
          <p:nvPr/>
        </p:nvGrpSpPr>
        <p:grpSpPr>
          <a:xfrm>
            <a:off x="502222" y="5517244"/>
            <a:ext cx="3578722" cy="869935"/>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a:ln w="0"/>
                  <a:gradFill>
                    <a:gsLst>
                      <a:gs pos="1250">
                        <a:srgbClr val="FFFFFF"/>
                      </a:gs>
                      <a:gs pos="100000">
                        <a:srgbClr val="FFFFFF"/>
                      </a:gs>
                    </a:gsLst>
                    <a:lin ang="0" scaled="0"/>
                  </a:gradFill>
                  <a:latin typeface="Segoe UI Semilight"/>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a:ln w="0"/>
                  <a:gradFill>
                    <a:gsLst>
                      <a:gs pos="1250">
                        <a:srgbClr val="FFFFFF"/>
                      </a:gs>
                      <a:gs pos="100000">
                        <a:srgbClr val="FFFFFF"/>
                      </a:gs>
                    </a:gsLst>
                    <a:lin ang="0" scaled="0"/>
                  </a:gradFill>
                  <a:latin typeface="Segoe UI Light"/>
                </a:rPr>
                <a:t>People</a:t>
              </a:r>
            </a:p>
          </p:txBody>
        </p:sp>
      </p:gr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06" y="2060534"/>
            <a:ext cx="1691063" cy="3026756"/>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2004" y="2432206"/>
            <a:ext cx="1303997" cy="2559869"/>
          </a:xfrm>
          <a:prstGeom prst="rect">
            <a:avLst/>
          </a:prstGeom>
        </p:spPr>
      </p:pic>
      <p:grpSp>
        <p:nvGrpSpPr>
          <p:cNvPr id="5" name="Group 4"/>
          <p:cNvGrpSpPr/>
          <p:nvPr/>
        </p:nvGrpSpPr>
        <p:grpSpPr>
          <a:xfrm>
            <a:off x="4478999" y="2059247"/>
            <a:ext cx="3234003" cy="3235117"/>
            <a:chOff x="3763989" y="1325427"/>
            <a:chExt cx="4610100" cy="4611688"/>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latin typeface="Segoe UI Semilight"/>
              </a:endParaRPr>
            </a:p>
          </p:txBody>
        </p:sp>
      </p:grpSp>
      <p:grpSp>
        <p:nvGrpSpPr>
          <p:cNvPr id="4" name="Group 4"/>
          <p:cNvGrpSpPr>
            <a:grpSpLocks noChangeAspect="1"/>
          </p:cNvGrpSpPr>
          <p:nvPr/>
        </p:nvGrpSpPr>
        <p:grpSpPr bwMode="auto">
          <a:xfrm>
            <a:off x="7546466" y="1139693"/>
            <a:ext cx="4575502" cy="4575502"/>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282828"/>
                </a:solidFill>
                <a:latin typeface="Segoe UI Semilight"/>
              </a:endParaRPr>
            </a:p>
          </p:txBody>
        </p:sp>
      </p:grpSp>
      <p:sp>
        <p:nvSpPr>
          <p:cNvPr id="25" name="TextBox 24"/>
          <p:cNvSpPr txBox="1"/>
          <p:nvPr/>
        </p:nvSpPr>
        <p:spPr>
          <a:xfrm>
            <a:off x="1144463" y="3224296"/>
            <a:ext cx="724350" cy="506833"/>
          </a:xfrm>
          <a:prstGeom prst="rect">
            <a:avLst/>
          </a:prstGeom>
          <a:noFill/>
        </p:spPr>
        <p:txBody>
          <a:bodyPr wrap="none" lIns="179285" tIns="143428" rIns="179285" bIns="143428" rtlCol="0">
            <a:spAutoFit/>
          </a:bodyPr>
          <a:lstStyle/>
          <a:p>
            <a:pPr defTabSz="914367">
              <a:lnSpc>
                <a:spcPct val="90000"/>
              </a:lnSpc>
              <a:spcAft>
                <a:spcPts val="588"/>
              </a:spcAft>
            </a:pPr>
            <a:r>
              <a:rPr lang="en-US" sz="1568" b="1">
                <a:gradFill>
                  <a:gsLst>
                    <a:gs pos="2917">
                      <a:srgbClr val="282828">
                        <a:lumMod val="50000"/>
                      </a:srgbClr>
                    </a:gs>
                    <a:gs pos="30000">
                      <a:srgbClr val="282828">
                        <a:lumMod val="50000"/>
                      </a:srgbClr>
                    </a:gs>
                  </a:gsLst>
                  <a:lin ang="5400000" scaled="0"/>
                </a:gradFill>
                <a:latin typeface="Segoe UI Semilight"/>
              </a:rPr>
              <a:t>DEV</a:t>
            </a:r>
          </a:p>
        </p:txBody>
      </p:sp>
      <p:sp>
        <p:nvSpPr>
          <p:cNvPr id="58" name="TextBox 57"/>
          <p:cNvSpPr txBox="1"/>
          <p:nvPr/>
        </p:nvSpPr>
        <p:spPr>
          <a:xfrm>
            <a:off x="2402003" y="3224296"/>
            <a:ext cx="729160" cy="506833"/>
          </a:xfrm>
          <a:prstGeom prst="rect">
            <a:avLst/>
          </a:prstGeom>
          <a:noFill/>
        </p:spPr>
        <p:txBody>
          <a:bodyPr wrap="none" lIns="179285" tIns="143428" rIns="179285" bIns="143428" rtlCol="0">
            <a:spAutoFit/>
          </a:bodyPr>
          <a:lstStyle/>
          <a:p>
            <a:pPr defTabSz="914367">
              <a:lnSpc>
                <a:spcPct val="90000"/>
              </a:lnSpc>
              <a:spcAft>
                <a:spcPts val="588"/>
              </a:spcAft>
            </a:pPr>
            <a:r>
              <a:rPr lang="en-US" sz="1568" b="1">
                <a:gradFill>
                  <a:gsLst>
                    <a:gs pos="2917">
                      <a:srgbClr val="FFFFFF"/>
                    </a:gs>
                    <a:gs pos="30000">
                      <a:srgbClr val="FFFFFF"/>
                    </a:gs>
                  </a:gsLst>
                  <a:lin ang="5400000" scaled="0"/>
                </a:gradFill>
                <a:latin typeface="Segoe UI Semilight"/>
              </a:rPr>
              <a:t>OPS</a:t>
            </a:r>
          </a:p>
        </p:txBody>
      </p:sp>
    </p:spTree>
    <p:extLst>
      <p:ext uri="{BB962C8B-B14F-4D97-AF65-F5344CB8AC3E}">
        <p14:creationId xmlns:p14="http://schemas.microsoft.com/office/powerpoint/2010/main" val="182453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1" y="5708198"/>
            <a:ext cx="12192000" cy="11493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a:extLst>
              <a:ext uri="{FF2B5EF4-FFF2-40B4-BE49-F238E27FC236}">
                <a16:creationId xmlns:a16="http://schemas.microsoft.com/office/drawing/2014/main" id="{37E3FC01-A755-AE4C-AB41-0E5B1637E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349713" y="3402313"/>
            <a:ext cx="1341066" cy="2559869"/>
          </a:xfrm>
          <a:prstGeom prst="rect">
            <a:avLst/>
          </a:prstGeom>
        </p:spPr>
      </p:pic>
      <p:grpSp>
        <p:nvGrpSpPr>
          <p:cNvPr id="56" name="Group 55"/>
          <p:cNvGrpSpPr/>
          <p:nvPr/>
        </p:nvGrpSpPr>
        <p:grpSpPr>
          <a:xfrm>
            <a:off x="1153887" y="3374148"/>
            <a:ext cx="1395978" cy="2614528"/>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098">
                <a:defRPr/>
              </a:pPr>
              <a:endParaRPr lang="en-US" sz="1765">
                <a:solidFill>
                  <a:srgbClr val="000000"/>
                </a:solidFill>
                <a:latin typeface="Segoe UI"/>
              </a:endParaRPr>
            </a:p>
          </p:txBody>
        </p:sp>
      </p:grpSp>
      <p:sp>
        <p:nvSpPr>
          <p:cNvPr id="7" name="Title 6"/>
          <p:cNvSpPr>
            <a:spLocks noGrp="1"/>
          </p:cNvSpPr>
          <p:nvPr>
            <p:ph type="title"/>
          </p:nvPr>
        </p:nvSpPr>
        <p:spPr/>
        <p:txBody>
          <a:bodyPr/>
          <a:lstStyle/>
          <a:p>
            <a:r>
              <a:rPr lang="en-US">
                <a:gradFill>
                  <a:gsLst>
                    <a:gs pos="1250">
                      <a:schemeClr val="tx2"/>
                    </a:gs>
                    <a:gs pos="100000">
                      <a:schemeClr val="tx2"/>
                    </a:gs>
                  </a:gsLst>
                  <a:lin ang="0" scaled="0"/>
                </a:gradFill>
              </a:rPr>
              <a:t>People</a:t>
            </a:r>
          </a:p>
        </p:txBody>
      </p:sp>
      <p:grpSp>
        <p:nvGrpSpPr>
          <p:cNvPr id="9" name="Group 8"/>
          <p:cNvGrpSpPr/>
          <p:nvPr/>
        </p:nvGrpSpPr>
        <p:grpSpPr>
          <a:xfrm>
            <a:off x="6588564" y="4628902"/>
            <a:ext cx="1341067" cy="708939"/>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686276" y="4421578"/>
            <a:ext cx="2131058" cy="1701965"/>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072483" y="4004239"/>
            <a:ext cx="298396" cy="53063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defRPr/>
            </a:pPr>
            <a:endParaRPr lang="en-US" sz="1765">
              <a:solidFill>
                <a:srgbClr val="FFFFFF"/>
              </a:solidFill>
              <a:latin typeface="Segoe UI"/>
            </a:endParaRPr>
          </a:p>
        </p:txBody>
      </p:sp>
      <p:sp>
        <p:nvSpPr>
          <p:cNvPr id="17" name="Freeform 87"/>
          <p:cNvSpPr>
            <a:spLocks noChangeAspect="1" noEditPoints="1"/>
          </p:cNvSpPr>
          <p:nvPr/>
        </p:nvSpPr>
        <p:spPr bwMode="auto">
          <a:xfrm>
            <a:off x="10060576" y="3784845"/>
            <a:ext cx="415347" cy="39994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vert="horz" wrap="square" lIns="89630" tIns="44814" rIns="89630" bIns="44814" numCol="1" anchor="t" anchorCtr="0" compatLnSpc="1">
            <a:prstTxWarp prst="textNoShape">
              <a:avLst/>
            </a:prstTxWarp>
          </a:bodyPr>
          <a:lstStyle/>
          <a:p>
            <a:pPr defTabSz="914192">
              <a:defRPr/>
            </a:pPr>
            <a:endParaRPr lang="en-US" sz="1765">
              <a:solidFill>
                <a:srgbClr val="FFFFFF"/>
              </a:solidFill>
              <a:latin typeface="Segoe UI"/>
            </a:endParaRPr>
          </a:p>
        </p:txBody>
      </p:sp>
      <p:sp>
        <p:nvSpPr>
          <p:cNvPr id="3" name="Explosion 1 2"/>
          <p:cNvSpPr/>
          <p:nvPr/>
        </p:nvSpPr>
        <p:spPr bwMode="auto">
          <a:xfrm>
            <a:off x="8269854" y="2610610"/>
            <a:ext cx="3599705" cy="3599705"/>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713831" y="2986092"/>
            <a:ext cx="2647030" cy="2647030"/>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233043" y="3473801"/>
            <a:ext cx="1878949" cy="1878949"/>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4" cstate="print">
            <a:extLst>
              <a:ext uri="{28A0092B-C50C-407E-A947-70E740481C1C}">
                <a14:useLocalDpi xmlns:a14="http://schemas.microsoft.com/office/drawing/2010/main" val="0"/>
              </a:ext>
            </a:extLst>
          </a:blip>
          <a:srcRect l="37318" r="47790"/>
          <a:stretch/>
        </p:blipFill>
        <p:spPr>
          <a:xfrm>
            <a:off x="3301975" y="2168603"/>
            <a:ext cx="644823" cy="3936215"/>
          </a:xfrm>
          <a:prstGeom prst="rect">
            <a:avLst/>
          </a:prstGeom>
        </p:spPr>
      </p:pic>
      <p:sp>
        <p:nvSpPr>
          <p:cNvPr id="105" name="TextBox 104"/>
          <p:cNvSpPr txBox="1"/>
          <p:nvPr/>
        </p:nvSpPr>
        <p:spPr>
          <a:xfrm>
            <a:off x="1174288" y="4031266"/>
            <a:ext cx="751236" cy="506901"/>
          </a:xfrm>
          <a:prstGeom prst="rect">
            <a:avLst/>
          </a:prstGeom>
          <a:noFill/>
        </p:spPr>
        <p:txBody>
          <a:bodyPr wrap="none" lIns="179285" tIns="143428" rIns="179285" bIns="143428" rtlCol="0">
            <a:spAutoFit/>
          </a:bodyPr>
          <a:lstStyle/>
          <a:p>
            <a:pPr defTabSz="914098">
              <a:lnSpc>
                <a:spcPct val="90000"/>
              </a:lnSpc>
              <a:spcAft>
                <a:spcPts val="588"/>
              </a:spcAft>
              <a:defRPr/>
            </a:pPr>
            <a:r>
              <a:rPr lang="en-US" sz="1568" b="1">
                <a:gradFill>
                  <a:gsLst>
                    <a:gs pos="2917">
                      <a:srgbClr val="000000">
                        <a:lumMod val="50000"/>
                      </a:srgbClr>
                    </a:gs>
                    <a:gs pos="30000">
                      <a:srgbClr val="000000">
                        <a:lumMod val="50000"/>
                      </a:srgbClr>
                    </a:gs>
                  </a:gsLst>
                  <a:lin ang="5400000" scaled="0"/>
                </a:gradFill>
                <a:latin typeface="Segoe UI"/>
              </a:rPr>
              <a:t>DEV</a:t>
            </a:r>
          </a:p>
        </p:txBody>
      </p:sp>
      <p:grpSp>
        <p:nvGrpSpPr>
          <p:cNvPr id="108" name="Group 107"/>
          <p:cNvGrpSpPr/>
          <p:nvPr/>
        </p:nvGrpSpPr>
        <p:grpSpPr>
          <a:xfrm>
            <a:off x="1812197" y="3944878"/>
            <a:ext cx="642246" cy="66275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89630" tIns="44814" rIns="89630" bIns="44814" numCol="1" anchor="t" anchorCtr="0" compatLnSpc="1">
              <a:prstTxWarp prst="textNoShape">
                <a:avLst/>
              </a:prstTxWarp>
            </a:bodyPr>
            <a:lstStyle/>
            <a:p>
              <a:pPr defTabSz="896003">
                <a:defRPr/>
              </a:pPr>
              <a:endParaRPr lang="en-US" sz="1667" kern="0">
                <a:solidFill>
                  <a:srgbClr val="000000"/>
                </a:solidFill>
                <a:latin typeface="Segoe UI"/>
              </a:endParaRPr>
            </a:p>
          </p:txBody>
        </p:sp>
      </p:grpSp>
      <p:sp>
        <p:nvSpPr>
          <p:cNvPr id="106" name="TextBox 105"/>
          <p:cNvSpPr txBox="1"/>
          <p:nvPr/>
        </p:nvSpPr>
        <p:spPr>
          <a:xfrm>
            <a:off x="4938977" y="4067049"/>
            <a:ext cx="751802" cy="506901"/>
          </a:xfrm>
          <a:prstGeom prst="rect">
            <a:avLst/>
          </a:prstGeom>
          <a:noFill/>
        </p:spPr>
        <p:txBody>
          <a:bodyPr wrap="none" lIns="179285" tIns="143428" rIns="179285" bIns="143428" rtlCol="0">
            <a:spAutoFit/>
          </a:bodyPr>
          <a:lstStyle/>
          <a:p>
            <a:pPr defTabSz="914098">
              <a:lnSpc>
                <a:spcPct val="90000"/>
              </a:lnSpc>
              <a:spcAft>
                <a:spcPts val="588"/>
              </a:spcAft>
              <a:defRPr/>
            </a:pPr>
            <a:r>
              <a:rPr lang="en-US" sz="1568" b="1">
                <a:gradFill>
                  <a:gsLst>
                    <a:gs pos="2917">
                      <a:srgbClr val="FFFFFF"/>
                    </a:gs>
                    <a:gs pos="30000">
                      <a:srgbClr val="FFFFFF"/>
                    </a:gs>
                  </a:gsLst>
                  <a:lin ang="5400000" scaled="0"/>
                </a:gradFill>
                <a:latin typeface="Segoe UI"/>
              </a:rPr>
              <a:t>OPS</a:t>
            </a:r>
          </a:p>
        </p:txBody>
      </p:sp>
    </p:spTree>
    <p:extLst>
      <p:ext uri="{BB962C8B-B14F-4D97-AF65-F5344CB8AC3E}">
        <p14:creationId xmlns:p14="http://schemas.microsoft.com/office/powerpoint/2010/main" val="84274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EBF98026FD5C479177E4659F77F072" ma:contentTypeVersion="7" ma:contentTypeDescription="Create a new document." ma:contentTypeScope="" ma:versionID="9084138e788b9bcda970fbb3ce32a089">
  <xsd:schema xmlns:xsd="http://www.w3.org/2001/XMLSchema" xmlns:xs="http://www.w3.org/2001/XMLSchema" xmlns:p="http://schemas.microsoft.com/office/2006/metadata/properties" xmlns:ns2="83c07245-1987-447b-a407-05b41d118742" xmlns:ns3="87badcbf-855a-4949-b0c7-112d68ff62fc" targetNamespace="http://schemas.microsoft.com/office/2006/metadata/properties" ma:root="true" ma:fieldsID="fbad83d9918793f5fcb91a269804133f" ns2:_="" ns3:_="">
    <xsd:import namespace="83c07245-1987-447b-a407-05b41d118742"/>
    <xsd:import namespace="87badcbf-855a-4949-b0c7-112d68ff62f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07245-1987-447b-a407-05b41d1187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badcbf-855a-4949-b0c7-112d68ff62f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F3532-5BE8-4DFC-99AD-6A5721BA2A23}">
  <ds:schemaRefs>
    <ds:schemaRef ds:uri="http://schemas.microsoft.com/sharepoint/v3/contenttype/forms"/>
  </ds:schemaRefs>
</ds:datastoreItem>
</file>

<file path=customXml/itemProps2.xml><?xml version="1.0" encoding="utf-8"?>
<ds:datastoreItem xmlns:ds="http://schemas.openxmlformats.org/officeDocument/2006/customXml" ds:itemID="{34E3526B-7792-4C90-BE05-6D39AB875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07245-1987-447b-a407-05b41d118742"/>
    <ds:schemaRef ds:uri="87badcbf-855a-4949-b0c7-112d68ff6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C8FDF7-5D96-4215-BD82-5995184979DD}">
  <ds:schemaRefs>
    <ds:schemaRef ds:uri="http://purl.org/dc/elements/1.1/"/>
    <ds:schemaRef ds:uri="http://schemas.microsoft.com/office/2006/metadata/properties"/>
    <ds:schemaRef ds:uri="87badcbf-855a-4949-b0c7-112d68ff62fc"/>
    <ds:schemaRef ds:uri="http://purl.org/dc/terms/"/>
    <ds:schemaRef ds:uri="http://schemas.openxmlformats.org/package/2006/metadata/core-properties"/>
    <ds:schemaRef ds:uri="http://schemas.microsoft.com/office/2006/documentManagement/types"/>
    <ds:schemaRef ds:uri="83c07245-1987-447b-a407-05b41d118742"/>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TotalTime>
  <Words>1862</Words>
  <Application>Microsoft Office PowerPoint</Application>
  <PresentationFormat>Widescreen</PresentationFormat>
  <Paragraphs>148</Paragraphs>
  <Slides>16</Slides>
  <Notes>12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Bodoni MT</vt:lpstr>
      <vt:lpstr>Calibri</vt:lpstr>
      <vt:lpstr>Calibri Light</vt:lpstr>
      <vt:lpstr>Helvetica Neue</vt:lpstr>
      <vt:lpstr>Segoe UI</vt:lpstr>
      <vt:lpstr>Segoe UI Light</vt:lpstr>
      <vt:lpstr>Segoe UI Semibold</vt:lpstr>
      <vt:lpstr>Segoe UI Semilight</vt:lpstr>
      <vt:lpstr>Tw Cen MT</vt:lpstr>
      <vt:lpstr>Wingdings</vt:lpstr>
      <vt:lpstr>Office Theme</vt:lpstr>
      <vt:lpstr>PowerPoint Presentation</vt:lpstr>
      <vt:lpstr>(DO NOT SHOW) Deploying your application faster and safer</vt:lpstr>
      <vt:lpstr>   Deploying your Application Faster and Safer</vt:lpstr>
      <vt:lpstr>What is DevOps?</vt:lpstr>
      <vt:lpstr>PowerPoint Presentation</vt:lpstr>
      <vt:lpstr>Why is DevOps important?</vt:lpstr>
      <vt:lpstr>High Performance DevOps Companies Achieve…</vt:lpstr>
      <vt:lpstr>DevOps: the three stage conversation</vt:lpstr>
      <vt:lpstr>People</vt:lpstr>
      <vt:lpstr>Process</vt:lpstr>
      <vt:lpstr> </vt:lpstr>
      <vt:lpstr>Introducing Azure DevOps</vt:lpstr>
      <vt:lpstr>     Azure DevOps    +  Azure</vt:lpstr>
      <vt:lpstr>/Docs alert</vt:lpstr>
      <vt:lpstr>/Docs alert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Julie Descamp</cp:lastModifiedBy>
  <cp:revision>2</cp:revision>
  <dcterms:created xsi:type="dcterms:W3CDTF">2019-06-12T18:23:06Z</dcterms:created>
  <dcterms:modified xsi:type="dcterms:W3CDTF">2019-07-03T17:15:08Z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0x01010016EBF98026FD5C479177E4659F77F072</vt:lpwstr>
  </property>
</Properties>
</file>