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omments/comment1.xml" ContentType="application/vnd.openxmlformats-officedocument.presentationml.comment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8"/>
  </p:notesMasterIdLst>
  <p:sldIdLst>
    <p:sldId id="1808" r:id="rId5"/>
    <p:sldId id="10511" r:id="rId6"/>
    <p:sldId id="1603" r:id="rId7"/>
    <p:sldId id="353" r:id="rId8"/>
    <p:sldId id="354" r:id="rId9"/>
    <p:sldId id="264" r:id="rId10"/>
    <p:sldId id="355" r:id="rId11"/>
    <p:sldId id="285" r:id="rId12"/>
    <p:sldId id="348" r:id="rId13"/>
    <p:sldId id="344" r:id="rId14"/>
    <p:sldId id="291" r:id="rId15"/>
    <p:sldId id="295" r:id="rId16"/>
    <p:sldId id="292" r:id="rId17"/>
    <p:sldId id="361" r:id="rId18"/>
    <p:sldId id="293" r:id="rId19"/>
    <p:sldId id="334" r:id="rId20"/>
    <p:sldId id="317" r:id="rId21"/>
    <p:sldId id="335" r:id="rId22"/>
    <p:sldId id="318" r:id="rId23"/>
    <p:sldId id="367" r:id="rId24"/>
    <p:sldId id="347" r:id="rId25"/>
    <p:sldId id="372" r:id="rId26"/>
    <p:sldId id="369" r:id="rId27"/>
    <p:sldId id="368" r:id="rId28"/>
    <p:sldId id="371" r:id="rId29"/>
    <p:sldId id="373" r:id="rId30"/>
    <p:sldId id="374" r:id="rId31"/>
    <p:sldId id="375" r:id="rId32"/>
    <p:sldId id="366" r:id="rId33"/>
    <p:sldId id="319" r:id="rId34"/>
    <p:sldId id="329" r:id="rId35"/>
    <p:sldId id="376" r:id="rId36"/>
    <p:sldId id="377" r:id="rId37"/>
    <p:sldId id="378" r:id="rId38"/>
    <p:sldId id="379" r:id="rId39"/>
    <p:sldId id="309" r:id="rId40"/>
    <p:sldId id="339" r:id="rId41"/>
    <p:sldId id="341" r:id="rId42"/>
    <p:sldId id="342" r:id="rId43"/>
    <p:sldId id="340" r:id="rId44"/>
    <p:sldId id="343" r:id="rId45"/>
    <p:sldId id="362" r:id="rId46"/>
    <p:sldId id="336" r:id="rId47"/>
    <p:sldId id="330" r:id="rId48"/>
    <p:sldId id="322" r:id="rId49"/>
    <p:sldId id="357" r:id="rId50"/>
    <p:sldId id="321" r:id="rId51"/>
    <p:sldId id="323" r:id="rId52"/>
    <p:sldId id="324" r:id="rId53"/>
    <p:sldId id="325" r:id="rId54"/>
    <p:sldId id="326" r:id="rId55"/>
    <p:sldId id="360" r:id="rId56"/>
    <p:sldId id="331"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ron Wislang" initials="AW" lastIdx="1" clrIdx="0">
    <p:extLst>
      <p:ext uri="{19B8F6BF-5375-455C-9EA6-DF929625EA0E}">
        <p15:presenceInfo xmlns:p15="http://schemas.microsoft.com/office/powerpoint/2012/main" userId="S::aawislan@microsoft.com::db36354e-522f-4e50-98e7-4f600ede97b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B4BC71-9D30-40BC-9D45-E5D3326DBE88}" v="1" dt="2019-07-03T18:02:45.0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62" d="100"/>
          <a:sy n="162" d="100"/>
        </p:scale>
        <p:origin x="2442"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e Descamp" userId="39844dfe-554f-4b65-b7f2-b1eb80dd3076" providerId="ADAL" clId="{33B4BC71-9D30-40BC-9D45-E5D3326DBE88}"/>
    <pc:docChg chg="custSel modSld">
      <pc:chgData name="Julie Descamp" userId="39844dfe-554f-4b65-b7f2-b1eb80dd3076" providerId="ADAL" clId="{33B4BC71-9D30-40BC-9D45-E5D3326DBE88}" dt="2019-07-03T18:03:22.123" v="138" actId="20577"/>
      <pc:docMkLst>
        <pc:docMk/>
      </pc:docMkLst>
      <pc:sldChg chg="modSp">
        <pc:chgData name="Julie Descamp" userId="39844dfe-554f-4b65-b7f2-b1eb80dd3076" providerId="ADAL" clId="{33B4BC71-9D30-40BC-9D45-E5D3326DBE88}" dt="2019-07-03T18:03:22.123" v="138" actId="20577"/>
        <pc:sldMkLst>
          <pc:docMk/>
          <pc:sldMk cId="2608848014" sldId="10511"/>
        </pc:sldMkLst>
        <pc:spChg chg="mod">
          <ac:chgData name="Julie Descamp" userId="39844dfe-554f-4b65-b7f2-b1eb80dd3076" providerId="ADAL" clId="{33B4BC71-9D30-40BC-9D45-E5D3326DBE88}" dt="2019-07-03T18:03:22.123" v="138" actId="20577"/>
          <ac:spMkLst>
            <pc:docMk/>
            <pc:sldMk cId="2608848014" sldId="10511"/>
            <ac:spMk id="5" creationId="{511FA118-419A-4BC4-ABD3-B71B7C923445}"/>
          </ac:spMkLst>
        </pc:spChg>
        <pc:graphicFrameChg chg="mod modGraphic">
          <ac:chgData name="Julie Descamp" userId="39844dfe-554f-4b65-b7f2-b1eb80dd3076" providerId="ADAL" clId="{33B4BC71-9D30-40BC-9D45-E5D3326DBE88}" dt="2019-07-03T18:02:52.868" v="76" actId="113"/>
          <ac:graphicFrameMkLst>
            <pc:docMk/>
            <pc:sldMk cId="2608848014" sldId="10511"/>
            <ac:graphicFrameMk id="35" creationId="{6BFB32F5-AEBA-40D0-A9C9-252E1033B518}"/>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8-12-05T19:56:23.773" idx="1">
    <p:pos x="5476" y="672"/>
    <p:text>Changed to "Cosmos DB"
</p:text>
    <p:extLst>
      <p:ext uri="{C676402C-5697-4E1C-873F-D02D1690AC5C}">
        <p15:threadingInfo xmlns:p15="http://schemas.microsoft.com/office/powerpoint/2012/main" timeZoneBias="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2ADCF3-2ABF-4C6E-89EC-D6D52602CE56}" type="datetimeFigureOut">
              <a:rPr lang="en-US" smtClean="0"/>
              <a:t>7/3/2019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64BA7A-2BB0-49D9-80D4-CDC9596E6B4D}" type="slidenum">
              <a:rPr lang="en-US" smtClean="0"/>
              <a:t>‹#›</a:t>
            </a:fld>
            <a:endParaRPr lang="en-US"/>
          </a:p>
        </p:txBody>
      </p:sp>
    </p:spTree>
    <p:extLst>
      <p:ext uri="{BB962C8B-B14F-4D97-AF65-F5344CB8AC3E}">
        <p14:creationId xmlns:p14="http://schemas.microsoft.com/office/powerpoint/2010/main" val="3130848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github.com/lawrencegripper/azurefrontdooringress"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665305">
              <a:defRPr/>
            </a:pPr>
            <a:endParaRPr lang="en-US" sz="5100">
              <a:latin typeface="Helvetica Neue"/>
              <a:ea typeface="Helvetica Neue"/>
              <a:cs typeface="Helvetica Neue"/>
              <a:sym typeface="Helvetica Neue"/>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4"/>
          </p:nvPr>
        </p:nvSpPr>
        <p:spPr/>
        <p:txBody>
          <a:bodyPr/>
          <a:lstStyle/>
          <a:p>
            <a:pPr marL="0" marR="0" lvl="0" indent="0" algn="l" defTabSz="1664757"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7/3/2019 11:02 AM</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9648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r>
              <a:rPr lang="en-US"/>
              <a:t>Containers have several standards around them</a:t>
            </a:r>
          </a:p>
          <a:p>
            <a:pPr marL="171450" indent="-171450"/>
            <a:r>
              <a:rPr lang="en-US"/>
              <a:t>There are battle tested tools that take advantage of these standards to deploy, run, monitor, and restart containers</a:t>
            </a:r>
          </a:p>
          <a:p>
            <a:pPr marL="171450" indent="-171450"/>
            <a:r>
              <a:rPr lang="en-US"/>
              <a:t>Northwind will combine several of these tools with Azure services to make their site highly available and improve its redundancy across cloud regions</a:t>
            </a:r>
          </a:p>
        </p:txBody>
      </p:sp>
    </p:spTree>
    <p:extLst>
      <p:ext uri="{BB962C8B-B14F-4D97-AF65-F5344CB8AC3E}">
        <p14:creationId xmlns:p14="http://schemas.microsoft.com/office/powerpoint/2010/main" val="1389513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r>
              <a:rPr lang="en-US"/>
              <a:t>Northwind is accustomed to patching their operating systems and tools to ensure their site is secure</a:t>
            </a:r>
          </a:p>
          <a:p>
            <a:pPr marL="171450" indent="-171450"/>
            <a:r>
              <a:rPr lang="en-US"/>
              <a:t>But, on a few occasions they haven't been able to react fast enough and were exposed to exploits for too long</a:t>
            </a:r>
          </a:p>
          <a:p>
            <a:pPr marL="171450" indent="-171450"/>
            <a:r>
              <a:rPr lang="en-US"/>
              <a:t>Containers allow them to automatically and constantly scan for vulnerabilities automatically, and react immediately when they find any</a:t>
            </a:r>
          </a:p>
        </p:txBody>
      </p:sp>
    </p:spTree>
    <p:extLst>
      <p:ext uri="{BB962C8B-B14F-4D97-AF65-F5344CB8AC3E}">
        <p14:creationId xmlns:p14="http://schemas.microsoft.com/office/powerpoint/2010/main" val="617536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LP2S4, Northwind used Azure App Service for Linux</a:t>
            </a:r>
          </a:p>
          <a:p>
            <a:r>
              <a:rPr lang="en-US" dirty="0"/>
              <a:t>But Azure offers additional services that Northwind may want to use in their next technical evolution</a:t>
            </a:r>
          </a:p>
          <a:p>
            <a:endParaRPr lang="en-US" dirty="0"/>
          </a:p>
        </p:txBody>
      </p:sp>
    </p:spTree>
    <p:extLst>
      <p:ext uri="{BB962C8B-B14F-4D97-AF65-F5344CB8AC3E}">
        <p14:creationId xmlns:p14="http://schemas.microsoft.com/office/powerpoint/2010/main" val="2573605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r>
              <a:rPr lang="en-US" dirty="0"/>
              <a:t> Containers as a service – a new take on serverless</a:t>
            </a:r>
          </a:p>
          <a:p>
            <a:pPr marL="171450" indent="-171450"/>
            <a:r>
              <a:rPr lang="en-US" dirty="0"/>
              <a:t>… with VM quality isolation</a:t>
            </a:r>
          </a:p>
          <a:p>
            <a:pPr marL="171450" indent="-171450"/>
            <a:r>
              <a:rPr lang="en-US" dirty="0"/>
              <a:t>The same as 'docker run' but in the cloud</a:t>
            </a:r>
          </a:p>
        </p:txBody>
      </p:sp>
    </p:spTree>
    <p:extLst>
      <p:ext uri="{BB962C8B-B14F-4D97-AF65-F5344CB8AC3E}">
        <p14:creationId xmlns:p14="http://schemas.microsoft.com/office/powerpoint/2010/main" val="4245387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r>
              <a:rPr lang="en-US"/>
              <a:t>This command is equivalent to a 'docker run' that Northwind engineers are used to</a:t>
            </a:r>
          </a:p>
          <a:p>
            <a:pPr marL="171450" indent="-171450"/>
            <a:r>
              <a:rPr lang="en-US"/>
              <a:t>It launches a container in the cloud, with a public IP address and DNS name</a:t>
            </a:r>
          </a:p>
          <a:p>
            <a:pPr marL="171450" indent="-171450"/>
            <a:r>
              <a:rPr lang="en-US"/>
              <a:t>Since it's on Azure, you can integrate with other Azure cloud services as well</a:t>
            </a:r>
          </a:p>
          <a:p>
            <a:pPr marL="171450" indent="-171450"/>
            <a:endParaRPr lang="en-US"/>
          </a:p>
        </p:txBody>
      </p:sp>
    </p:spTree>
    <p:extLst>
      <p:ext uri="{BB962C8B-B14F-4D97-AF65-F5344CB8AC3E}">
        <p14:creationId xmlns:p14="http://schemas.microsoft.com/office/powerpoint/2010/main" val="429672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r>
              <a:rPr lang="en-US"/>
              <a:t>Northwind is already using App Services</a:t>
            </a:r>
          </a:p>
          <a:p>
            <a:pPr marL="171450" indent="-171450"/>
            <a:r>
              <a:rPr lang="en-US"/>
              <a:t>Workflows: everything from CLI to FTP to VS deployments</a:t>
            </a:r>
          </a:p>
          <a:p>
            <a:pPr marL="171450" indent="-171450"/>
            <a:r>
              <a:rPr lang="en-US"/>
              <a:t>Advanced features for </a:t>
            </a:r>
            <a:r>
              <a:rPr lang="en-US" err="1"/>
              <a:t>webapps</a:t>
            </a:r>
            <a:r>
              <a:rPr lang="en-US"/>
              <a:t>: logging, SSL, etc...</a:t>
            </a:r>
          </a:p>
        </p:txBody>
      </p:sp>
    </p:spTree>
    <p:extLst>
      <p:ext uri="{BB962C8B-B14F-4D97-AF65-F5344CB8AC3E}">
        <p14:creationId xmlns:p14="http://schemas.microsoft.com/office/powerpoint/2010/main" val="3260088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buFontTx/>
              <a:buChar char="-"/>
            </a:pPr>
            <a:r>
              <a:rPr lang="en-US"/>
              <a:t>CLI deployment</a:t>
            </a:r>
          </a:p>
          <a:p>
            <a:pPr marL="171450" indent="-171450">
              <a:buFontTx/>
              <a:buChar char="-"/>
            </a:pPr>
            <a:r>
              <a:rPr lang="en-US"/>
              <a:t>Git Push deployment</a:t>
            </a:r>
          </a:p>
          <a:p>
            <a:pPr marL="171450" indent="-171450">
              <a:buFontTx/>
              <a:buChar char="-"/>
            </a:pPr>
            <a:r>
              <a:rPr lang="en-US"/>
              <a:t>VS Code Deployment</a:t>
            </a:r>
          </a:p>
          <a:p>
            <a:pPr marL="171450" indent="-171450">
              <a:buFontTx/>
              <a:buChar char="-"/>
            </a:pPr>
            <a:r>
              <a:rPr lang="en-US"/>
              <a:t>FTP Deployment</a:t>
            </a:r>
          </a:p>
        </p:txBody>
      </p:sp>
    </p:spTree>
    <p:extLst>
      <p:ext uri="{BB962C8B-B14F-4D97-AF65-F5344CB8AC3E}">
        <p14:creationId xmlns:p14="http://schemas.microsoft.com/office/powerpoint/2010/main" val="758740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The last container offering is AKS, which we’re going to focus on today</a:t>
            </a:r>
          </a:p>
          <a:p>
            <a:r>
              <a:rPr lang="en-US" dirty="0"/>
              <a:t>Northwind has chosen to move forward with AKS for their container orchestrator</a:t>
            </a:r>
          </a:p>
          <a:p>
            <a:r>
              <a:rPr lang="en-US" dirty="0"/>
              <a:t>Their technical team will need to become familiar with Kubernetes before they adopt AKS and its related technologies</a:t>
            </a:r>
          </a:p>
          <a:p>
            <a:endParaRPr lang="en-US" dirty="0"/>
          </a:p>
          <a:p>
            <a:r>
              <a:rPr lang="en-US" dirty="0"/>
              <a:t>in order to understand the benefits of AKS, we first need to understand what Kubernetes and Container Orchestrators are.</a:t>
            </a:r>
          </a:p>
        </p:txBody>
      </p:sp>
    </p:spTree>
    <p:extLst>
      <p:ext uri="{BB962C8B-B14F-4D97-AF65-F5344CB8AC3E}">
        <p14:creationId xmlns:p14="http://schemas.microsoft.com/office/powerpoint/2010/main" val="3484769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3510224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117408325" y="20638"/>
            <a:ext cx="177800" cy="1000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23499155" y="126758"/>
            <a:ext cx="187993241" cy="120086"/>
          </a:xfrm>
          <a:prstGeom prst="rect">
            <a:avLst/>
          </a:prstGeom>
        </p:spPr>
        <p:txBody>
          <a:bodyPr spcFirstLastPara="1" wrap="square" lIns="91425" tIns="91425" rIns="91425" bIns="91425" anchor="t" anchorCtr="0">
            <a:noAutofit/>
          </a:bodyPr>
          <a:lstStyle/>
          <a:p>
            <a:endParaRPr lang="en-US" dirty="0"/>
          </a:p>
        </p:txBody>
      </p:sp>
    </p:spTree>
    <p:extLst>
      <p:ext uri="{BB962C8B-B14F-4D97-AF65-F5344CB8AC3E}">
        <p14:creationId xmlns:p14="http://schemas.microsoft.com/office/powerpoint/2010/main" val="3601649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117408325" y="20638"/>
            <a:ext cx="177800" cy="1000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23499155" y="126758"/>
            <a:ext cx="187993241" cy="120086"/>
          </a:xfrm>
          <a:prstGeom prst="rect">
            <a:avLst/>
          </a:prstGeom>
        </p:spPr>
        <p:txBody>
          <a:bodyPr spcFirstLastPara="1" wrap="square" lIns="91425" tIns="91425" rIns="91425" bIns="91425" anchor="t" anchorCtr="0">
            <a:noAutofit/>
          </a:bodyPr>
          <a:lstStyle/>
          <a:p>
            <a:pPr marL="0" indent="0">
              <a:buNone/>
            </a:pPr>
            <a:endParaRPr lang="en-US" dirty="0"/>
          </a:p>
        </p:txBody>
      </p:sp>
    </p:spTree>
    <p:extLst>
      <p:ext uri="{BB962C8B-B14F-4D97-AF65-F5344CB8AC3E}">
        <p14:creationId xmlns:p14="http://schemas.microsoft.com/office/powerpoint/2010/main" val="3170726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defRPr/>
            </a:pPr>
            <a:r>
              <a:rPr lang="en-US"/>
              <a:t>Decouple SRE teams, separation of concerns from what’s inside the box (the app code), and the infrastructure that runs it.</a:t>
            </a:r>
          </a:p>
        </p:txBody>
      </p:sp>
    </p:spTree>
    <p:extLst>
      <p:ext uri="{BB962C8B-B14F-4D97-AF65-F5344CB8AC3E}">
        <p14:creationId xmlns:p14="http://schemas.microsoft.com/office/powerpoint/2010/main" val="1620182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117408325" y="20638"/>
            <a:ext cx="177800" cy="1000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23499155" y="126758"/>
            <a:ext cx="187993241" cy="120086"/>
          </a:xfrm>
          <a:prstGeom prst="rect">
            <a:avLst/>
          </a:prstGeom>
        </p:spPr>
        <p:txBody>
          <a:bodyPr spcFirstLastPara="1" wrap="square" lIns="91425" tIns="91425" rIns="91425" bIns="91425" anchor="t" anchorCtr="0">
            <a:noAutofit/>
          </a:bodyPr>
          <a:lstStyle/>
          <a:p>
            <a:pPr marL="139700" indent="0">
              <a:buNone/>
            </a:pPr>
            <a:r>
              <a:rPr lang="en-US" dirty="0"/>
              <a:t>Tons of content in here, so this is a good place to engage the audience (i.e. "who knows what 'scheduling' means for orchestrators")</a:t>
            </a:r>
          </a:p>
          <a:p>
            <a:pPr marL="139700" indent="0">
              <a:buNone/>
            </a:pPr>
            <a:endParaRPr lang="en-US" dirty="0"/>
          </a:p>
          <a:p>
            <a:pPr marL="139700" indent="0">
              <a:buNone/>
            </a:pPr>
            <a:r>
              <a:rPr lang="en-US" dirty="0"/>
              <a:t>Otherwise, here are all the definitions:</a:t>
            </a:r>
          </a:p>
          <a:p>
            <a:pPr marL="139700" indent="0">
              <a:buNone/>
            </a:pPr>
            <a:endParaRPr lang="en-US" dirty="0"/>
          </a:p>
          <a:p>
            <a:pPr marL="342900" lvl="1" indent="-171450">
              <a:spcBef>
                <a:spcPct val="20000"/>
              </a:spcBef>
            </a:pPr>
            <a:r>
              <a:rPr lang="en-US" dirty="0"/>
              <a:t>Scheduling: Find a suitable machine on which to run the container.</a:t>
            </a:r>
          </a:p>
          <a:p>
            <a:pPr marL="342900" lvl="1" indent="-171450">
              <a:spcBef>
                <a:spcPct val="20000"/>
              </a:spcBef>
            </a:pPr>
            <a:r>
              <a:rPr lang="en-US" dirty="0"/>
              <a:t>(Anti-)Affinity: Specify that a set of containers should run nearby each other (for performance) or sufficiently far apart (for availability)</a:t>
            </a:r>
          </a:p>
          <a:p>
            <a:pPr marL="342900" lvl="1" indent="-171450">
              <a:spcBef>
                <a:spcPct val="20000"/>
              </a:spcBef>
            </a:pPr>
            <a:r>
              <a:rPr lang="en-US" dirty="0"/>
              <a:t>Health monitoring: Watch for container failures and automatically reschedule them.</a:t>
            </a:r>
          </a:p>
          <a:p>
            <a:pPr marL="342900" lvl="1" indent="-171450">
              <a:spcBef>
                <a:spcPct val="20000"/>
              </a:spcBef>
            </a:pPr>
            <a:r>
              <a:rPr lang="en-US" dirty="0"/>
              <a:t>Failover: Watch for container failures and automatically reschedule them, keep track of what is running on each machine and reschedule containers from failed machines to healthy nodes.</a:t>
            </a:r>
          </a:p>
          <a:p>
            <a:pPr marL="342900" lvl="1" indent="-171450">
              <a:spcBef>
                <a:spcPct val="20000"/>
              </a:spcBef>
            </a:pPr>
            <a:r>
              <a:rPr lang="en-US" dirty="0"/>
              <a:t>(Auto-)Scaling: Add or remove container instances to match demand, either manually or automatically</a:t>
            </a:r>
          </a:p>
          <a:p>
            <a:pPr marL="342900" lvl="1" indent="-171450">
              <a:spcBef>
                <a:spcPct val="20000"/>
              </a:spcBef>
            </a:pPr>
            <a:r>
              <a:rPr lang="en-US" dirty="0"/>
              <a:t>Networking: Provide an overlay network for coordinating containers to communicate across multiple host machines</a:t>
            </a:r>
          </a:p>
          <a:p>
            <a:pPr marL="342900" lvl="1" indent="-171450">
              <a:spcBef>
                <a:spcPct val="20000"/>
              </a:spcBef>
            </a:pPr>
            <a:r>
              <a:rPr lang="en-US" dirty="0"/>
              <a:t>Service Discovery: Enable containers to locate each other automatically even as they move between host machines and change IP addresses</a:t>
            </a:r>
          </a:p>
        </p:txBody>
      </p:sp>
    </p:spTree>
    <p:extLst>
      <p:ext uri="{BB962C8B-B14F-4D97-AF65-F5344CB8AC3E}">
        <p14:creationId xmlns:p14="http://schemas.microsoft.com/office/powerpoint/2010/main" val="3528208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6150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117408325" y="20638"/>
            <a:ext cx="177800" cy="1000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23499155" y="126758"/>
            <a:ext cx="187993241" cy="120086"/>
          </a:xfrm>
          <a:prstGeom prst="rect">
            <a:avLst/>
          </a:prstGeom>
        </p:spPr>
        <p:txBody>
          <a:bodyPr spcFirstLastPara="1" wrap="square" lIns="91425" tIns="91425" rIns="91425" bIns="91425" anchor="t" anchorCtr="0">
            <a:noAutofit/>
          </a:bodyPr>
          <a:lstStyle/>
          <a:p>
            <a:pPr marL="139700" indent="0">
              <a:buNone/>
            </a:pPr>
            <a:endParaRPr lang="en-US" dirty="0"/>
          </a:p>
        </p:txBody>
      </p:sp>
    </p:spTree>
    <p:extLst>
      <p:ext uri="{BB962C8B-B14F-4D97-AF65-F5344CB8AC3E}">
        <p14:creationId xmlns:p14="http://schemas.microsoft.com/office/powerpoint/2010/main" val="1155936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117408325" y="20638"/>
            <a:ext cx="177800" cy="1000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23499155" y="126758"/>
            <a:ext cx="187993241" cy="120086"/>
          </a:xfrm>
          <a:prstGeom prst="rect">
            <a:avLst/>
          </a:prstGeom>
        </p:spPr>
        <p:txBody>
          <a:bodyPr spcFirstLastPara="1" wrap="square" lIns="91425" tIns="91425" rIns="91425" bIns="91425" anchor="t" anchorCtr="0">
            <a:noAutofit/>
          </a:bodyPr>
          <a:lstStyle/>
          <a:p>
            <a:pPr marL="139700" indent="0">
              <a:buNone/>
            </a:pPr>
            <a:r>
              <a:rPr lang="en-US" dirty="0"/>
              <a:t>Kubernetes is a series of reconciliation loops that are constantly trying to reconcile the actual state toward the desired state specified by the declarative API</a:t>
            </a:r>
            <a:endParaRPr lang="en-US"/>
          </a:p>
        </p:txBody>
      </p:sp>
    </p:spTree>
    <p:extLst>
      <p:ext uri="{BB962C8B-B14F-4D97-AF65-F5344CB8AC3E}">
        <p14:creationId xmlns:p14="http://schemas.microsoft.com/office/powerpoint/2010/main" val="2966601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117408325" y="20638"/>
            <a:ext cx="177800" cy="1000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23499155" y="126758"/>
            <a:ext cx="187993241" cy="120086"/>
          </a:xfrm>
          <a:prstGeom prst="rect">
            <a:avLst/>
          </a:prstGeom>
        </p:spPr>
        <p:txBody>
          <a:bodyPr spcFirstLastPara="1" wrap="square" lIns="91425" tIns="91425" rIns="91425" bIns="91425" anchor="t" anchorCtr="0">
            <a:noAutofit/>
          </a:bodyPr>
          <a:lstStyle/>
          <a:p>
            <a:endParaRPr lang="en-US" dirty="0"/>
          </a:p>
        </p:txBody>
      </p:sp>
    </p:spTree>
    <p:extLst>
      <p:ext uri="{BB962C8B-B14F-4D97-AF65-F5344CB8AC3E}">
        <p14:creationId xmlns:p14="http://schemas.microsoft.com/office/powerpoint/2010/main" val="2368967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117408325" y="20638"/>
            <a:ext cx="177800" cy="1000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23499155" y="126758"/>
            <a:ext cx="187993241" cy="120086"/>
          </a:xfrm>
          <a:prstGeom prst="rect">
            <a:avLst/>
          </a:prstGeom>
        </p:spPr>
        <p:txBody>
          <a:bodyPr spcFirstLastPara="1" wrap="square" lIns="91425" tIns="91425" rIns="91425" bIns="91425" anchor="t" anchorCtr="0">
            <a:noAutofit/>
          </a:bodyPr>
          <a:lstStyle/>
          <a:p>
            <a:r>
              <a:rPr lang="en-US" dirty="0"/>
              <a:t>Kubernetes has a series of control plane components that run on the agents and the master nodes</a:t>
            </a:r>
          </a:p>
          <a:p>
            <a:pPr lvl="1"/>
            <a:r>
              <a:rPr lang="en-US" dirty="0" err="1"/>
              <a:t>Kubelet</a:t>
            </a:r>
            <a:r>
              <a:rPr lang="en-US" dirty="0"/>
              <a:t> – Responsible for pulling, running and monitoring images scheduled to it</a:t>
            </a:r>
          </a:p>
          <a:p>
            <a:pPr lvl="1"/>
            <a:r>
              <a:rPr lang="en-US" dirty="0"/>
              <a:t>Container Runtime – Docker, application that actually runs the container (called by </a:t>
            </a:r>
            <a:r>
              <a:rPr lang="en-US" dirty="0" err="1"/>
              <a:t>kubelet</a:t>
            </a:r>
            <a:r>
              <a:rPr lang="en-US" dirty="0"/>
              <a:t>)</a:t>
            </a:r>
          </a:p>
          <a:p>
            <a:pPr lvl="1"/>
            <a:r>
              <a:rPr lang="en-US" dirty="0" err="1"/>
              <a:t>Kube</a:t>
            </a:r>
            <a:r>
              <a:rPr lang="en-US" dirty="0"/>
              <a:t>-Proxy – This makes service object real and routable by containers in the cluster</a:t>
            </a:r>
          </a:p>
          <a:p>
            <a:pPr lvl="1"/>
            <a:r>
              <a:rPr lang="en-US" dirty="0" err="1"/>
              <a:t>Etcd</a:t>
            </a:r>
            <a:r>
              <a:rPr lang="en-US" dirty="0"/>
              <a:t> – Distributed database that stores all the Kubernetes data and leverages extensively by the control plane to monitor and save state</a:t>
            </a:r>
          </a:p>
          <a:p>
            <a:pPr lvl="1"/>
            <a:r>
              <a:rPr lang="en-US" dirty="0"/>
              <a:t>API Server – All components of the control plane, and tooling ran (</a:t>
            </a:r>
            <a:r>
              <a:rPr lang="en-US" dirty="0" err="1"/>
              <a:t>kubectl</a:t>
            </a:r>
            <a:r>
              <a:rPr lang="en-US" dirty="0"/>
              <a:t>) communicate with the API Server. Which fetches or writes the data to </a:t>
            </a:r>
            <a:r>
              <a:rPr lang="en-US" dirty="0" err="1"/>
              <a:t>etcd</a:t>
            </a:r>
            <a:r>
              <a:rPr lang="en-US" dirty="0"/>
              <a:t>.</a:t>
            </a:r>
          </a:p>
          <a:p>
            <a:pPr lvl="1"/>
            <a:r>
              <a:rPr lang="en-US" dirty="0"/>
              <a:t>Controller Manager – Runs many reconciliation loops to ensure that API objects are reconciled (</a:t>
            </a:r>
            <a:r>
              <a:rPr lang="en-US" dirty="0" err="1"/>
              <a:t>ReplicationController</a:t>
            </a:r>
            <a:r>
              <a:rPr lang="en-US" dirty="0"/>
              <a:t>, Node Status, </a:t>
            </a:r>
            <a:r>
              <a:rPr lang="en-US" dirty="0" err="1"/>
              <a:t>etc</a:t>
            </a:r>
            <a:r>
              <a:rPr lang="en-US" dirty="0"/>
              <a:t>)</a:t>
            </a:r>
          </a:p>
          <a:p>
            <a:pPr lvl="1"/>
            <a:r>
              <a:rPr lang="en-US" dirty="0"/>
              <a:t>Cloud Controller Manager – Reconciles API objects with a cloud provider (Service types of Load Balancer, Storage, </a:t>
            </a:r>
            <a:r>
              <a:rPr lang="en-US" dirty="0" err="1"/>
              <a:t>etc</a:t>
            </a:r>
            <a:r>
              <a:rPr lang="en-US" dirty="0"/>
              <a:t>)</a:t>
            </a:r>
          </a:p>
        </p:txBody>
      </p:sp>
    </p:spTree>
    <p:extLst>
      <p:ext uri="{BB962C8B-B14F-4D97-AF65-F5344CB8AC3E}">
        <p14:creationId xmlns:p14="http://schemas.microsoft.com/office/powerpoint/2010/main" val="4169978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t>So that brings us back to AKS. why would we want to use AKS to run our Kubernetes clusters for us?</a:t>
            </a:r>
          </a:p>
        </p:txBody>
      </p:sp>
    </p:spTree>
    <p:extLst>
      <p:ext uri="{BB962C8B-B14F-4D97-AF65-F5344CB8AC3E}">
        <p14:creationId xmlns:p14="http://schemas.microsoft.com/office/powerpoint/2010/main" val="2953129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Northwind explored deploying a Kubernetes cluster directly on Azure Virtual Machines</a:t>
            </a:r>
          </a:p>
          <a:p>
            <a:r>
              <a:rPr lang="en-US" dirty="0"/>
              <a:t>They were able to do it, but realized they'd have to scale up their operations team to maintain cluster health over the long term</a:t>
            </a:r>
          </a:p>
          <a:p>
            <a:r>
              <a:rPr lang="en-US" dirty="0"/>
              <a:t>They've chosen to use AKS, Azure's managed option, which effectively outsources the cluster operations to Azure without additional charge</a:t>
            </a:r>
          </a:p>
        </p:txBody>
      </p:sp>
    </p:spTree>
    <p:extLst>
      <p:ext uri="{BB962C8B-B14F-4D97-AF65-F5344CB8AC3E}">
        <p14:creationId xmlns:p14="http://schemas.microsoft.com/office/powerpoint/2010/main" val="2511935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We’re not running this as part of the demo because of startup time of the cluster</a:t>
            </a:r>
            <a:endParaRPr dirty="0"/>
          </a:p>
        </p:txBody>
      </p:sp>
    </p:spTree>
    <p:extLst>
      <p:ext uri="{BB962C8B-B14F-4D97-AF65-F5344CB8AC3E}">
        <p14:creationId xmlns:p14="http://schemas.microsoft.com/office/powerpoint/2010/main" val="1858505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299883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Install and configure local </a:t>
            </a:r>
            <a:r>
              <a:rPr lang="en-US" err="1"/>
              <a:t>kubernetes</a:t>
            </a:r>
            <a:r>
              <a:rPr lang="en-US"/>
              <a:t> administration tool “</a:t>
            </a:r>
            <a:r>
              <a:rPr lang="en-US" err="1"/>
              <a:t>kubectl</a:t>
            </a:r>
            <a:r>
              <a:rPr lang="en-US"/>
              <a:t>”</a:t>
            </a:r>
            <a:endParaRPr/>
          </a:p>
        </p:txBody>
      </p:sp>
    </p:spTree>
    <p:extLst>
      <p:ext uri="{BB962C8B-B14F-4D97-AF65-F5344CB8AC3E}">
        <p14:creationId xmlns:p14="http://schemas.microsoft.com/office/powerpoint/2010/main" val="41493330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394072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66980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06686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Make setup before talk, create databases, resource </a:t>
            </a:r>
            <a:r>
              <a:rPr lang="en-US" dirty="0" err="1"/>
              <a:t>group,etc</a:t>
            </a:r>
            <a:r>
              <a:rPr lang="en-US" dirty="0"/>
              <a:t> first</a:t>
            </a:r>
          </a:p>
          <a:p>
            <a:pPr marL="171450" lvl="0" indent="-171450" algn="l" rtl="0">
              <a:spcBef>
                <a:spcPts val="0"/>
              </a:spcBef>
              <a:spcAft>
                <a:spcPts val="0"/>
              </a:spcAft>
              <a:buFont typeface="Arial" panose="020B0604020202020204" pitchFamily="34" charset="0"/>
              <a:buChar char="•"/>
            </a:pPr>
            <a:r>
              <a:rPr lang="en-US" dirty="0"/>
              <a:t>Make </a:t>
            </a:r>
            <a:r>
              <a:rPr lang="en-US" dirty="0" err="1"/>
              <a:t>acr</a:t>
            </a:r>
            <a:r>
              <a:rPr lang="en-US" dirty="0"/>
              <a:t> next – create the registry</a:t>
            </a:r>
          </a:p>
          <a:p>
            <a:pPr marL="171450" lvl="0" indent="-171450" algn="l" rtl="0">
              <a:spcBef>
                <a:spcPts val="0"/>
              </a:spcBef>
              <a:spcAft>
                <a:spcPts val="0"/>
              </a:spcAft>
              <a:buFont typeface="Arial" panose="020B0604020202020204" pitchFamily="34" charset="0"/>
              <a:buChar char="•"/>
            </a:pPr>
            <a:r>
              <a:rPr lang="en-US" dirty="0"/>
              <a:t>Make </a:t>
            </a:r>
            <a:r>
              <a:rPr lang="en-US" dirty="0" err="1"/>
              <a:t>aks</a:t>
            </a:r>
            <a:endParaRPr lang="en-US" dirty="0"/>
          </a:p>
          <a:p>
            <a:pPr marL="171450" lvl="0" indent="-171450" algn="l" rtl="0">
              <a:spcBef>
                <a:spcPts val="0"/>
              </a:spcBef>
              <a:spcAft>
                <a:spcPts val="0"/>
              </a:spcAft>
              <a:buFont typeface="Arial" panose="020B0604020202020204" pitchFamily="34" charset="0"/>
              <a:buChar char="•"/>
            </a:pPr>
            <a:endParaRPr dirty="0"/>
          </a:p>
        </p:txBody>
      </p:sp>
    </p:spTree>
    <p:extLst>
      <p:ext uri="{BB962C8B-B14F-4D97-AF65-F5344CB8AC3E}">
        <p14:creationId xmlns:p14="http://schemas.microsoft.com/office/powerpoint/2010/main" val="41116957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r>
              <a:rPr lang="en-US"/>
              <a:t>Northwind has three microservices right now</a:t>
            </a:r>
          </a:p>
          <a:p>
            <a:pPr marL="171450" indent="-171450"/>
            <a:r>
              <a:rPr lang="en-US"/>
              <a:t>Previously, they deployed each with a separate script. This was brittle because when an app changed, the script had to change and there was no way to test that</a:t>
            </a:r>
          </a:p>
          <a:p>
            <a:pPr marL="171450" indent="-171450"/>
            <a:r>
              <a:rPr lang="en-US"/>
              <a:t>With Helm, they'll be able to describe how each microservice should be deployed and test everything out before they deploy to production</a:t>
            </a:r>
          </a:p>
        </p:txBody>
      </p:sp>
    </p:spTree>
    <p:extLst>
      <p:ext uri="{BB962C8B-B14F-4D97-AF65-F5344CB8AC3E}">
        <p14:creationId xmlns:p14="http://schemas.microsoft.com/office/powerpoint/2010/main" val="9742531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r>
              <a:rPr lang="en-US"/>
              <a:t>Helm charts are how they'll organize each microservice</a:t>
            </a:r>
          </a:p>
          <a:p>
            <a:pPr marL="171450" indent="-171450"/>
            <a:r>
              <a:rPr lang="en-US"/>
              <a:t>The Docker image describes how the app should run, the chart describes how the app should be deployed to Kubernetes</a:t>
            </a:r>
          </a:p>
        </p:txBody>
      </p:sp>
    </p:spTree>
    <p:extLst>
      <p:ext uri="{BB962C8B-B14F-4D97-AF65-F5344CB8AC3E}">
        <p14:creationId xmlns:p14="http://schemas.microsoft.com/office/powerpoint/2010/main" val="36703375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The Kube templates are similar to ARM templates</a:t>
            </a:r>
            <a:endParaRPr lang="en-US" dirty="0"/>
          </a:p>
          <a:p>
            <a:pPr marL="0" indent="0">
              <a:buNone/>
            </a:pPr>
            <a:endParaRPr lang="en-US" dirty="0"/>
          </a:p>
          <a:p>
            <a:pPr marL="0" indent="0">
              <a:buNone/>
            </a:pPr>
            <a:r>
              <a:rPr lang="en-US"/>
              <a:t>Explanation of each template:</a:t>
            </a:r>
          </a:p>
          <a:p>
            <a:pPr marL="0" indent="0">
              <a:buNone/>
            </a:pPr>
            <a:endParaRPr lang="en-US"/>
          </a:p>
          <a:p>
            <a:pPr marL="171450" indent="-171450"/>
            <a:r>
              <a:rPr lang="en-US" err="1"/>
              <a:t>service.yaml</a:t>
            </a:r>
            <a:r>
              <a:rPr lang="en-US"/>
              <a:t> - a stable cluster-internal IP for the app. Kubernetes lets you make this a public IP too</a:t>
            </a:r>
          </a:p>
          <a:p>
            <a:pPr marL="171450" indent="-171450"/>
            <a:r>
              <a:rPr lang="en-US" err="1"/>
              <a:t>deployment.yaml</a:t>
            </a:r>
            <a:r>
              <a:rPr lang="en-US"/>
              <a:t> - the running app. Kubernetes allows you to scale up or down the number of replicas</a:t>
            </a:r>
          </a:p>
          <a:p>
            <a:pPr marL="171450" indent="-171450"/>
            <a:r>
              <a:rPr lang="en-US" err="1"/>
              <a:t>ingress.yaml</a:t>
            </a:r>
            <a:r>
              <a:rPr lang="en-US"/>
              <a:t> - routing rules from the public internet to your app</a:t>
            </a:r>
          </a:p>
        </p:txBody>
      </p:sp>
    </p:spTree>
    <p:extLst>
      <p:ext uri="{BB962C8B-B14F-4D97-AF65-F5344CB8AC3E}">
        <p14:creationId xmlns:p14="http://schemas.microsoft.com/office/powerpoint/2010/main" val="35418977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About Tiller:</a:t>
            </a:r>
          </a:p>
          <a:p>
            <a:pPr marL="0" indent="0">
              <a:buNone/>
            </a:pPr>
            <a:endParaRPr lang="en-US"/>
          </a:p>
          <a:p>
            <a:pPr marL="171450" indent="-171450"/>
            <a:r>
              <a:rPr lang="en-US"/>
              <a:t>Accepts requests from helm (e.g. helm list, helm install, etc....)</a:t>
            </a:r>
          </a:p>
          <a:p>
            <a:pPr marL="171450" indent="-171450"/>
            <a:r>
              <a:rPr lang="en-US"/>
              <a:t>Manages the Kubernetes API based on the incoming chart and the request</a:t>
            </a:r>
          </a:p>
        </p:txBody>
      </p:sp>
    </p:spTree>
    <p:extLst>
      <p:ext uri="{BB962C8B-B14F-4D97-AF65-F5344CB8AC3E}">
        <p14:creationId xmlns:p14="http://schemas.microsoft.com/office/powerpoint/2010/main" val="6717388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r>
              <a:rPr lang="en-US"/>
              <a:t>make </a:t>
            </a:r>
            <a:r>
              <a:rPr lang="en-US" err="1"/>
              <a:t>acrbuild</a:t>
            </a:r>
            <a:endParaRPr lang="en-US"/>
          </a:p>
          <a:p>
            <a:pPr marL="171450" lvl="0" indent="-171450" algn="l" rtl="0">
              <a:spcBef>
                <a:spcPts val="0"/>
              </a:spcBef>
              <a:spcAft>
                <a:spcPts val="0"/>
              </a:spcAft>
              <a:buFont typeface="Arial" panose="020B0604020202020204" pitchFamily="34" charset="0"/>
              <a:buChar char="•"/>
            </a:pPr>
            <a:r>
              <a:rPr lang="en-US"/>
              <a:t>make helm</a:t>
            </a:r>
          </a:p>
          <a:p>
            <a:pPr marL="171450" lvl="0" indent="-171450" algn="l" rtl="0">
              <a:spcBef>
                <a:spcPts val="0"/>
              </a:spcBef>
              <a:spcAft>
                <a:spcPts val="0"/>
              </a:spcAft>
              <a:buFont typeface="Arial" panose="020B0604020202020204" pitchFamily="34" charset="0"/>
              <a:buChar char="•"/>
            </a:pPr>
            <a:endParaRPr/>
          </a:p>
        </p:txBody>
      </p:sp>
    </p:spTree>
    <p:extLst>
      <p:ext uri="{BB962C8B-B14F-4D97-AF65-F5344CB8AC3E}">
        <p14:creationId xmlns:p14="http://schemas.microsoft.com/office/powerpoint/2010/main" val="4130575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fld id="{92EBE136-8EDE-4537-BBD6-766486C6EA7C}" type="slidenum">
              <a:rPr kumimoji="0" lang="en-GB"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l" defTabSz="914367" rtl="0" eaLnBrk="1" fontAlgn="auto" latinLnBrk="0" hangingPunct="1">
                <a:lnSpc>
                  <a:spcPct val="100000"/>
                </a:lnSpc>
                <a:spcBef>
                  <a:spcPts val="0"/>
                </a:spcBef>
                <a:spcAft>
                  <a:spcPts val="0"/>
                </a:spcAft>
                <a:buClrTx/>
                <a:buSzTx/>
                <a:buFontTx/>
                <a:buNone/>
                <a:tabLst/>
                <a:defRPr/>
              </a:pPr>
              <a:t>6</a:t>
            </a:fld>
            <a:endParaRPr kumimoji="0" lang="en-GB"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099" name="Rectangle 2"/>
          <p:cNvSpPr>
            <a:spLocks noGrp="1" noRot="1" noChangeAspect="1" noChangeArrowheads="1" noTextEdit="1"/>
          </p:cNvSpPr>
          <p:nvPr>
            <p:ph type="sldImg"/>
          </p:nvPr>
        </p:nvSpPr>
        <p:spPr>
          <a:xfrm>
            <a:off x="381000" y="685800"/>
            <a:ext cx="6096000" cy="3429000"/>
          </a:xfrm>
          <a:ln/>
        </p:spPr>
      </p:sp>
      <p:sp>
        <p:nvSpPr>
          <p:cNvPr id="4100" name="Rectangle 3"/>
          <p:cNvSpPr>
            <a:spLocks noGrp="1" noChangeArrowheads="1"/>
          </p:cNvSpPr>
          <p:nvPr>
            <p:ph type="body" idx="1"/>
          </p:nvPr>
        </p:nvSpPr>
        <p:spPr>
          <a:noFill/>
        </p:spPr>
        <p:txBody>
          <a:bodyPr/>
          <a:lstStyle/>
          <a:p>
            <a:r>
              <a:rPr lang="en-US" dirty="0"/>
              <a:t>Many of you are familiar with the Global company Northwind Traders, we’ve been working with them for a LONG time at Microsoft.</a:t>
            </a:r>
          </a:p>
          <a:p>
            <a:r>
              <a:rPr lang="en-US" dirty="0"/>
              <a:t>As we saw in LP2S4, Northwind initially moved onto the cloud with Azure App Service, under Tailwind's technical direction</a:t>
            </a:r>
          </a:p>
          <a:p>
            <a:r>
              <a:rPr lang="en-US" dirty="0"/>
              <a:t>They were able to adopt containers but didn't yet commit to a full-on container orchestration system</a:t>
            </a:r>
          </a:p>
          <a:p>
            <a:r>
              <a:rPr lang="en-US" dirty="0"/>
              <a:t>Today, they're going to make the next step and move to an orchestration system</a:t>
            </a:r>
          </a:p>
          <a:p>
            <a:r>
              <a:rPr lang="en-US" dirty="0"/>
              <a:t>Let's go recap what they learned about containers</a:t>
            </a:r>
          </a:p>
          <a:p>
            <a:pPr eaLnBrk="1" hangingPunct="1"/>
            <a:endParaRPr lang="en-GB" altLang="en-US" dirty="0"/>
          </a:p>
          <a:p>
            <a:pPr eaLnBrk="1" hangingPunct="1"/>
            <a:endParaRPr lang="en-GB" altLang="en-US" dirty="0"/>
          </a:p>
          <a:p>
            <a:pPr eaLnBrk="1" hangingPunct="1"/>
            <a:endParaRPr lang="en-GB" altLang="en-US" dirty="0"/>
          </a:p>
        </p:txBody>
      </p:sp>
    </p:spTree>
    <p:extLst>
      <p:ext uri="{BB962C8B-B14F-4D97-AF65-F5344CB8AC3E}">
        <p14:creationId xmlns:p14="http://schemas.microsoft.com/office/powerpoint/2010/main" val="27202025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marR="0" lvl="0" indent="0" algn="l" defTabSz="914400" rtl="0" eaLnBrk="1" fontAlgn="auto" latinLnBrk="0" hangingPunct="1">
              <a:lnSpc>
                <a:spcPct val="100000"/>
              </a:lnSpc>
              <a:spcBef>
                <a:spcPts val="0"/>
              </a:spcBef>
              <a:spcAft>
                <a:spcPts val="0"/>
              </a:spcAft>
              <a:buClr>
                <a:srgbClr val="000000"/>
              </a:buClr>
              <a:buSzPts val="1400"/>
              <a:buNone/>
              <a:tabLst/>
              <a:defRPr/>
            </a:pPr>
            <a:r>
              <a:rPr lang="en-US" dirty="0"/>
              <a:t>Now that Northwind has their services deployed to AKS, they'll need to turn their focus toward incoming traffic to their website</a:t>
            </a:r>
            <a:endParaRPr lang="en-US"/>
          </a:p>
          <a:p>
            <a:endParaRPr lang="en-US" dirty="0"/>
          </a:p>
        </p:txBody>
      </p:sp>
    </p:spTree>
    <p:extLst>
      <p:ext uri="{BB962C8B-B14F-4D97-AF65-F5344CB8AC3E}">
        <p14:creationId xmlns:p14="http://schemas.microsoft.com/office/powerpoint/2010/main" val="12404396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r>
              <a:rPr lang="en-US"/>
              <a:t>Front Door is how they'll route their global website traffic to their AKS cluster</a:t>
            </a:r>
          </a:p>
          <a:p>
            <a:pPr marL="171450" indent="-171450"/>
            <a:r>
              <a:rPr lang="en-US"/>
              <a:t>It provides several critical features they need to run an industrial grade, highly available web property</a:t>
            </a:r>
          </a:p>
          <a:p>
            <a:pPr marL="171450" indent="-171450"/>
            <a:r>
              <a:rPr lang="en-US"/>
              <a:t>And it gives them flexibility to grow their deployment</a:t>
            </a:r>
          </a:p>
        </p:txBody>
      </p:sp>
    </p:spTree>
    <p:extLst>
      <p:ext uri="{BB962C8B-B14F-4D97-AF65-F5344CB8AC3E}">
        <p14:creationId xmlns:p14="http://schemas.microsoft.com/office/powerpoint/2010/main" val="42248816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40593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make setup-</a:t>
            </a:r>
            <a:r>
              <a:rPr lang="en-US" dirty="0" err="1"/>
              <a:t>fd</a:t>
            </a:r>
            <a:endParaRPr dirty="0"/>
          </a:p>
        </p:txBody>
      </p:sp>
    </p:spTree>
    <p:extLst>
      <p:ext uri="{BB962C8B-B14F-4D97-AF65-F5344CB8AC3E}">
        <p14:creationId xmlns:p14="http://schemas.microsoft.com/office/powerpoint/2010/main" val="24595664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52020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r>
              <a:rPr lang="en-US" dirty="0"/>
              <a:t>Northwind can now take full advantage of Azure Front Door by putting it "in front" of their AKS cluster</a:t>
            </a:r>
          </a:p>
          <a:p>
            <a:pPr marL="171450" indent="-171450"/>
            <a:r>
              <a:rPr lang="en-US" dirty="0"/>
              <a:t>That means that Front Door will serve all of their web traffic while forwarding appropriate requests on to their AKS cluster, and caching the rest</a:t>
            </a:r>
          </a:p>
          <a:p>
            <a:pPr marL="171450" indent="-171450"/>
            <a:r>
              <a:rPr lang="en-US" dirty="0"/>
              <a:t>They'll gain enormous cost savings, network traffic reduction, and more with FD</a:t>
            </a:r>
          </a:p>
          <a:p>
            <a:pPr marL="171450" indent="-171450"/>
            <a:r>
              <a:rPr lang="en-US" dirty="0"/>
              <a:t>And they'll also give themselves flexibility to grow their infrastructure</a:t>
            </a:r>
          </a:p>
          <a:p>
            <a:pPr marL="0" indent="0">
              <a:buNone/>
            </a:pPr>
            <a:endParaRPr lang="en-US" dirty="0"/>
          </a:p>
          <a:p>
            <a:pPr marL="0" indent="0">
              <a:buNone/>
            </a:pPr>
            <a:endParaRPr lang="en-US" dirty="0"/>
          </a:p>
          <a:p>
            <a:pPr marL="0" indent="0">
              <a:buNone/>
            </a:pPr>
            <a:r>
              <a:rPr lang="en-US" dirty="0"/>
              <a:t>Note if needed: There is an experimental OSS project to support front door from within AKS: </a:t>
            </a:r>
            <a:r>
              <a:rPr lang="en-US" u="sng" dirty="0">
                <a:hlinkClick r:id="rId3"/>
              </a:rPr>
              <a:t>https://github.com/lawrencegripper/azurefrontdooringress</a:t>
            </a:r>
            <a:r>
              <a:rPr lang="en-US" u="sng" dirty="0"/>
              <a:t> </a:t>
            </a:r>
            <a:endParaRPr lang="en-US" dirty="0"/>
          </a:p>
          <a:p>
            <a:pPr marL="0" indent="0">
              <a:buNone/>
            </a:pPr>
            <a:endParaRPr lang="en-US" dirty="0"/>
          </a:p>
        </p:txBody>
      </p:sp>
    </p:spTree>
    <p:extLst>
      <p:ext uri="{BB962C8B-B14F-4D97-AF65-F5344CB8AC3E}">
        <p14:creationId xmlns:p14="http://schemas.microsoft.com/office/powerpoint/2010/main" val="12500222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a:t>As we've seen, Northwind is a global company and needs to be highly available everywhere, not just in the same region as their AKS cluster</a:t>
            </a:r>
          </a:p>
        </p:txBody>
      </p:sp>
    </p:spTree>
    <p:extLst>
      <p:ext uri="{BB962C8B-B14F-4D97-AF65-F5344CB8AC3E}">
        <p14:creationId xmlns:p14="http://schemas.microsoft.com/office/powerpoint/2010/main" val="20171048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r>
              <a:rPr lang="en-US"/>
              <a:t>Front Door is a global service in Azure – it has no region</a:t>
            </a:r>
          </a:p>
          <a:p>
            <a:pPr marL="171450" indent="-171450"/>
            <a:r>
              <a:rPr lang="en-US"/>
              <a:t>Northwind's redundancy strategy will be simply to create multiple AKS clusters in different regions</a:t>
            </a:r>
          </a:p>
          <a:p>
            <a:pPr marL="171450" indent="-171450"/>
            <a:r>
              <a:rPr lang="en-US"/>
              <a:t>Each AKS cluster will have a single public IP</a:t>
            </a:r>
            <a:endParaRPr lang="en-US" i="1"/>
          </a:p>
          <a:p>
            <a:pPr marL="171450" indent="-171450"/>
            <a:r>
              <a:rPr lang="en-US"/>
              <a:t>So they'll use Front Door to route to each AKS cluster – called a </a:t>
            </a:r>
            <a:r>
              <a:rPr lang="en-US" i="1"/>
              <a:t>backend</a:t>
            </a:r>
            <a:r>
              <a:rPr lang="en-US"/>
              <a:t> </a:t>
            </a:r>
          </a:p>
          <a:p>
            <a:pPr marL="171450" indent="-171450"/>
            <a:endParaRPr lang="en-US"/>
          </a:p>
        </p:txBody>
      </p:sp>
    </p:spTree>
    <p:extLst>
      <p:ext uri="{BB962C8B-B14F-4D97-AF65-F5344CB8AC3E}">
        <p14:creationId xmlns:p14="http://schemas.microsoft.com/office/powerpoint/2010/main" val="27635144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r>
              <a:rPr lang="en-US"/>
              <a:t>Northwind has a robust strategy on how to route incoming web traffic to their clusters, but each cluster needs access to the same data</a:t>
            </a:r>
          </a:p>
          <a:p>
            <a:pPr marL="171450" indent="-171450"/>
            <a:r>
              <a:rPr lang="en-US"/>
              <a:t>They'll need a data replication strategy or their redundancy strategy will be limited</a:t>
            </a:r>
          </a:p>
          <a:p>
            <a:pPr marL="171450" indent="-171450"/>
            <a:endParaRPr lang="en-US"/>
          </a:p>
        </p:txBody>
      </p:sp>
    </p:spTree>
    <p:extLst>
      <p:ext uri="{BB962C8B-B14F-4D97-AF65-F5344CB8AC3E}">
        <p14:creationId xmlns:p14="http://schemas.microsoft.com/office/powerpoint/2010/main" val="39808337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6291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We learned all about containers in LP2S4, so let's do a brief refresh here</a:t>
            </a:r>
          </a:p>
          <a:p>
            <a:endParaRPr lang="en-US" dirty="0"/>
          </a:p>
        </p:txBody>
      </p:sp>
    </p:spTree>
    <p:extLst>
      <p:ext uri="{BB962C8B-B14F-4D97-AF65-F5344CB8AC3E}">
        <p14:creationId xmlns:p14="http://schemas.microsoft.com/office/powerpoint/2010/main" val="1819696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117408325" y="20638"/>
            <a:ext cx="177800" cy="1000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23499155" y="126758"/>
            <a:ext cx="187993241" cy="120086"/>
          </a:xfrm>
          <a:prstGeom prst="rect">
            <a:avLst/>
          </a:prstGeom>
        </p:spPr>
        <p:txBody>
          <a:bodyPr spcFirstLastPara="1" wrap="square" lIns="91425" tIns="91425" rIns="91425" bIns="91425" anchor="t" anchorCtr="0">
            <a:noAutofit/>
          </a:bodyPr>
          <a:lstStyle/>
          <a:p>
            <a:pPr>
              <a:buNone/>
            </a:pPr>
            <a:endParaRPr lang="en-US" dirty="0"/>
          </a:p>
        </p:txBody>
      </p:sp>
    </p:spTree>
    <p:extLst>
      <p:ext uri="{BB962C8B-B14F-4D97-AF65-F5344CB8AC3E}">
        <p14:creationId xmlns:p14="http://schemas.microsoft.com/office/powerpoint/2010/main" val="6713614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r>
              <a:rPr lang="en-US"/>
              <a:t>Northwind was able to evolve their container strategy to a cloud native strategy</a:t>
            </a:r>
          </a:p>
          <a:p>
            <a:pPr marL="171450" indent="-171450"/>
            <a:r>
              <a:rPr lang="en-US"/>
              <a:t>They moved from App Services to Kubernetes, AKS and Helm</a:t>
            </a:r>
          </a:p>
          <a:p>
            <a:pPr marL="171450" indent="-171450"/>
            <a:r>
              <a:rPr lang="en-US"/>
              <a:t>They were able then to take advantage of Azure Front Door to begin implementing their global redundancy strategy</a:t>
            </a:r>
          </a:p>
          <a:p>
            <a:pPr marL="171450" indent="-171450"/>
            <a:r>
              <a:rPr lang="en-US"/>
              <a:t>This gave them not only a global ingress point for their site, they also got advanced L7 features like SSL/HTTPS termination, caching, DDoS protection and more</a:t>
            </a:r>
          </a:p>
          <a:p>
            <a:pPr marL="171450" indent="-171450"/>
            <a:r>
              <a:rPr lang="en-US"/>
              <a:t>They then used Azure </a:t>
            </a:r>
            <a:r>
              <a:rPr lang="en-US" err="1"/>
              <a:t>CosmosDB</a:t>
            </a:r>
            <a:r>
              <a:rPr lang="en-US"/>
              <a:t> global replication and SQL Server data replication to run their app in multiple AKS clusters around the world, but still operate on the same data</a:t>
            </a:r>
          </a:p>
          <a:p>
            <a:pPr marL="171450" indent="-171450"/>
            <a:endParaRPr lang="en-US"/>
          </a:p>
          <a:p>
            <a:pPr marL="0" indent="0">
              <a:buNone/>
            </a:pPr>
            <a:r>
              <a:rPr lang="en-US" b="1"/>
              <a:t>Northwind's move to cloud native, along with Azure services allowed them to quickly create a highly available planet-scale application and easily run, monitor and deploy it going forward</a:t>
            </a:r>
          </a:p>
        </p:txBody>
      </p:sp>
    </p:spTree>
    <p:extLst>
      <p:ext uri="{BB962C8B-B14F-4D97-AF65-F5344CB8AC3E}">
        <p14:creationId xmlns:p14="http://schemas.microsoft.com/office/powerpoint/2010/main" val="753185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Fully packaged applications, including dependencies like shared libraries, required tools, etc...</a:t>
            </a:r>
          </a:p>
          <a:p>
            <a:r>
              <a:rPr lang="en-US"/>
              <a:t>Resource isolation without the VM overhead</a:t>
            </a:r>
          </a:p>
          <a:p>
            <a:r>
              <a:rPr lang="en-US"/>
              <a:t>The standard API allows portability</a:t>
            </a:r>
          </a:p>
          <a:p>
            <a:r>
              <a:rPr lang="en-US"/>
              <a:t>Better resource utilization than VMs because you can share a kernel</a:t>
            </a:r>
          </a:p>
          <a:p>
            <a:r>
              <a:rPr lang="en-US"/>
              <a:t>Everything a container needs is stored in an image, which has a standard format, so it's portable</a:t>
            </a:r>
          </a:p>
          <a:p>
            <a:endParaRPr lang="en-US"/>
          </a:p>
          <a:p>
            <a:endParaRPr lang="en-US"/>
          </a:p>
        </p:txBody>
      </p:sp>
    </p:spTree>
    <p:extLst>
      <p:ext uri="{BB962C8B-B14F-4D97-AF65-F5344CB8AC3E}">
        <p14:creationId xmlns:p14="http://schemas.microsoft.com/office/powerpoint/2010/main" val="49309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Containers don't provide each running process its own complete view of a machine</a:t>
            </a:r>
          </a:p>
          <a:p>
            <a:r>
              <a:rPr lang="en-US"/>
              <a:t>Containers share underlying OS kernel, so no hardware virtualization</a:t>
            </a:r>
          </a:p>
          <a:p>
            <a:r>
              <a:rPr lang="en-US"/>
              <a:t>Some resource restriction and isolation mechanisms, but kernel exploits and misconfigurations can allow attackers to break out of container</a:t>
            </a:r>
          </a:p>
          <a:p>
            <a:endParaRPr lang="en-US"/>
          </a:p>
        </p:txBody>
      </p:sp>
    </p:spTree>
    <p:extLst>
      <p:ext uri="{BB962C8B-B14F-4D97-AF65-F5344CB8AC3E}">
        <p14:creationId xmlns:p14="http://schemas.microsoft.com/office/powerpoint/2010/main" val="2052884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r>
              <a:rPr lang="en-US" dirty="0"/>
              <a:t>We've seen the benefits and limitations of container technologies</a:t>
            </a:r>
          </a:p>
          <a:p>
            <a:pPr marL="171450" indent="-171450"/>
            <a:r>
              <a:rPr lang="en-US" dirty="0"/>
              <a:t>Containers and their related tools have been battle tested over decades, and new, open tooling have democratized everything</a:t>
            </a:r>
          </a:p>
          <a:p>
            <a:pPr marL="171450" indent="-171450"/>
            <a:r>
              <a:rPr lang="en-US" dirty="0"/>
              <a:t>We'll detail cost savings, reliability and security in the following slides</a:t>
            </a:r>
          </a:p>
        </p:txBody>
      </p:sp>
    </p:spTree>
    <p:extLst>
      <p:ext uri="{BB962C8B-B14F-4D97-AF65-F5344CB8AC3E}">
        <p14:creationId xmlns:p14="http://schemas.microsoft.com/office/powerpoint/2010/main" val="3902518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r>
              <a:rPr lang="en-US"/>
              <a:t>Containers work more efficiently on a single machine because they can share an underlying OS and are not virtualized</a:t>
            </a:r>
          </a:p>
          <a:p>
            <a:pPr marL="171450" indent="-171450"/>
            <a:r>
              <a:rPr lang="en-US"/>
              <a:t>Azure has products that let you take advantage of the efficiencies that containers provide</a:t>
            </a:r>
          </a:p>
          <a:p>
            <a:pPr marL="171450" indent="-171450"/>
            <a:r>
              <a:rPr lang="en-US"/>
              <a:t>Northwind will use these products to keep costs down</a:t>
            </a:r>
          </a:p>
        </p:txBody>
      </p:sp>
    </p:spTree>
    <p:extLst>
      <p:ext uri="{BB962C8B-B14F-4D97-AF65-F5344CB8AC3E}">
        <p14:creationId xmlns:p14="http://schemas.microsoft.com/office/powerpoint/2010/main" val="1278838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958D2-548A-4CD6-A086-CF2B28147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0EE13E-1B61-4AB2-9199-88D6F3BD48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C888DB-046F-4F14-AC45-B448467AEB6D}"/>
              </a:ext>
            </a:extLst>
          </p:cNvPr>
          <p:cNvSpPr>
            <a:spLocks noGrp="1"/>
          </p:cNvSpPr>
          <p:nvPr>
            <p:ph type="dt" sz="half" idx="10"/>
          </p:nvPr>
        </p:nvSpPr>
        <p:spPr/>
        <p:txBody>
          <a:bodyPr/>
          <a:lstStyle/>
          <a:p>
            <a:fld id="{D3568B9D-1451-43D8-B223-A73245BF3C49}" type="datetimeFigureOut">
              <a:rPr lang="en-US" smtClean="0"/>
              <a:t>7/3/2019</a:t>
            </a:fld>
            <a:endParaRPr lang="en-US"/>
          </a:p>
        </p:txBody>
      </p:sp>
      <p:sp>
        <p:nvSpPr>
          <p:cNvPr id="5" name="Footer Placeholder 4">
            <a:extLst>
              <a:ext uri="{FF2B5EF4-FFF2-40B4-BE49-F238E27FC236}">
                <a16:creationId xmlns:a16="http://schemas.microsoft.com/office/drawing/2014/main" id="{D50C7779-4186-4CB4-8630-FAE832D09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6D430-3B9C-43C5-AD4B-ECFC002E5DE7}"/>
              </a:ext>
            </a:extLst>
          </p:cNvPr>
          <p:cNvSpPr>
            <a:spLocks noGrp="1"/>
          </p:cNvSpPr>
          <p:nvPr>
            <p:ph type="sldNum" sz="quarter" idx="12"/>
          </p:nvPr>
        </p:nvSpPr>
        <p:spPr/>
        <p:txBody>
          <a:bodyPr/>
          <a:lstStyle/>
          <a:p>
            <a:fld id="{CA98C2EA-2CB5-4E6C-9A31-7D250C129D79}" type="slidenum">
              <a:rPr lang="en-US" smtClean="0"/>
              <a:t>‹#›</a:t>
            </a:fld>
            <a:endParaRPr lang="en-US"/>
          </a:p>
        </p:txBody>
      </p:sp>
    </p:spTree>
    <p:extLst>
      <p:ext uri="{BB962C8B-B14F-4D97-AF65-F5344CB8AC3E}">
        <p14:creationId xmlns:p14="http://schemas.microsoft.com/office/powerpoint/2010/main" val="4207338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FDD56-31A2-4138-A1A2-E0A8E8E027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7C647A-616E-46A5-8035-452325D088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C0E7BB-AB4C-41D9-A0C6-CA25B23EFCA2}"/>
              </a:ext>
            </a:extLst>
          </p:cNvPr>
          <p:cNvSpPr>
            <a:spLocks noGrp="1"/>
          </p:cNvSpPr>
          <p:nvPr>
            <p:ph type="dt" sz="half" idx="10"/>
          </p:nvPr>
        </p:nvSpPr>
        <p:spPr/>
        <p:txBody>
          <a:bodyPr/>
          <a:lstStyle/>
          <a:p>
            <a:fld id="{D3568B9D-1451-43D8-B223-A73245BF3C49}" type="datetimeFigureOut">
              <a:rPr lang="en-US" smtClean="0"/>
              <a:t>7/3/2019</a:t>
            </a:fld>
            <a:endParaRPr lang="en-US"/>
          </a:p>
        </p:txBody>
      </p:sp>
      <p:sp>
        <p:nvSpPr>
          <p:cNvPr id="5" name="Footer Placeholder 4">
            <a:extLst>
              <a:ext uri="{FF2B5EF4-FFF2-40B4-BE49-F238E27FC236}">
                <a16:creationId xmlns:a16="http://schemas.microsoft.com/office/drawing/2014/main" id="{2A90CD76-7BF2-4702-ACF5-D550B6DB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3C638-4B92-4016-8775-3B17B56A6454}"/>
              </a:ext>
            </a:extLst>
          </p:cNvPr>
          <p:cNvSpPr>
            <a:spLocks noGrp="1"/>
          </p:cNvSpPr>
          <p:nvPr>
            <p:ph type="sldNum" sz="quarter" idx="12"/>
          </p:nvPr>
        </p:nvSpPr>
        <p:spPr/>
        <p:txBody>
          <a:bodyPr/>
          <a:lstStyle/>
          <a:p>
            <a:fld id="{CA98C2EA-2CB5-4E6C-9A31-7D250C129D79}" type="slidenum">
              <a:rPr lang="en-US" smtClean="0"/>
              <a:t>‹#›</a:t>
            </a:fld>
            <a:endParaRPr lang="en-US"/>
          </a:p>
        </p:txBody>
      </p:sp>
    </p:spTree>
    <p:extLst>
      <p:ext uri="{BB962C8B-B14F-4D97-AF65-F5344CB8AC3E}">
        <p14:creationId xmlns:p14="http://schemas.microsoft.com/office/powerpoint/2010/main" val="1111974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A5E22D-8A3C-4FB8-95A9-0A59F0BD63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516099-4D8F-4C10-A3CA-DF206DC52C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7F414-3C3B-4DD4-BAAD-73AD12D5799A}"/>
              </a:ext>
            </a:extLst>
          </p:cNvPr>
          <p:cNvSpPr>
            <a:spLocks noGrp="1"/>
          </p:cNvSpPr>
          <p:nvPr>
            <p:ph type="dt" sz="half" idx="10"/>
          </p:nvPr>
        </p:nvSpPr>
        <p:spPr/>
        <p:txBody>
          <a:bodyPr/>
          <a:lstStyle/>
          <a:p>
            <a:fld id="{D3568B9D-1451-43D8-B223-A73245BF3C49}" type="datetimeFigureOut">
              <a:rPr lang="en-US" smtClean="0"/>
              <a:t>7/3/2019</a:t>
            </a:fld>
            <a:endParaRPr lang="en-US"/>
          </a:p>
        </p:txBody>
      </p:sp>
      <p:sp>
        <p:nvSpPr>
          <p:cNvPr id="5" name="Footer Placeholder 4">
            <a:extLst>
              <a:ext uri="{FF2B5EF4-FFF2-40B4-BE49-F238E27FC236}">
                <a16:creationId xmlns:a16="http://schemas.microsoft.com/office/drawing/2014/main" id="{8751BA99-7ED3-43B6-9D21-939CFAEC3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FA47D3-9C85-429B-B975-FEC7BFADD166}"/>
              </a:ext>
            </a:extLst>
          </p:cNvPr>
          <p:cNvSpPr>
            <a:spLocks noGrp="1"/>
          </p:cNvSpPr>
          <p:nvPr>
            <p:ph type="sldNum" sz="quarter" idx="12"/>
          </p:nvPr>
        </p:nvSpPr>
        <p:spPr/>
        <p:txBody>
          <a:bodyPr/>
          <a:lstStyle/>
          <a:p>
            <a:fld id="{CA98C2EA-2CB5-4E6C-9A31-7D250C129D79}" type="slidenum">
              <a:rPr lang="en-US" smtClean="0"/>
              <a:t>‹#›</a:t>
            </a:fld>
            <a:endParaRPr lang="en-US"/>
          </a:p>
        </p:txBody>
      </p:sp>
    </p:spTree>
    <p:extLst>
      <p:ext uri="{BB962C8B-B14F-4D97-AF65-F5344CB8AC3E}">
        <p14:creationId xmlns:p14="http://schemas.microsoft.com/office/powerpoint/2010/main" val="4010180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8351358"/>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9"/>
            <a:ext cx="9144000" cy="498599"/>
          </a:xfrm>
          <a:noFill/>
        </p:spPr>
        <p:txBody>
          <a:bodyPr lIns="0" tIns="0" rIns="0" bIns="0" anchor="b" anchorCtr="0">
            <a:spAutoFit/>
          </a:bodyPr>
          <a:lstStyle>
            <a:lvl1pPr algn="l" defTabSz="932719" rtl="0" eaLnBrk="1" latinLnBrk="0" hangingPunct="1">
              <a:lnSpc>
                <a:spcPct val="90000"/>
              </a:lnSpc>
              <a:spcBef>
                <a:spcPct val="0"/>
              </a:spcBef>
              <a:buNone/>
              <a:defRPr lang="en-US" sz="3600"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100843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704252"/>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374130"/>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0795633"/>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5873780"/>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8838950"/>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5682178"/>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C6942-5F7E-4FF8-97F1-93E65673CB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16321F-3A2C-4A24-8ED9-A1E3E00A18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936AC6-50B9-4B21-9E54-FCC6F462946F}"/>
              </a:ext>
            </a:extLst>
          </p:cNvPr>
          <p:cNvSpPr>
            <a:spLocks noGrp="1"/>
          </p:cNvSpPr>
          <p:nvPr>
            <p:ph type="dt" sz="half" idx="10"/>
          </p:nvPr>
        </p:nvSpPr>
        <p:spPr/>
        <p:txBody>
          <a:bodyPr/>
          <a:lstStyle/>
          <a:p>
            <a:fld id="{D3568B9D-1451-43D8-B223-A73245BF3C49}" type="datetimeFigureOut">
              <a:rPr lang="en-US" smtClean="0"/>
              <a:t>7/3/2019</a:t>
            </a:fld>
            <a:endParaRPr lang="en-US"/>
          </a:p>
        </p:txBody>
      </p:sp>
      <p:sp>
        <p:nvSpPr>
          <p:cNvPr id="5" name="Footer Placeholder 4">
            <a:extLst>
              <a:ext uri="{FF2B5EF4-FFF2-40B4-BE49-F238E27FC236}">
                <a16:creationId xmlns:a16="http://schemas.microsoft.com/office/drawing/2014/main" id="{B18347BF-1B1B-4CBD-8460-2C1972D14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41E87F-96D2-4C45-8740-890B146A0769}"/>
              </a:ext>
            </a:extLst>
          </p:cNvPr>
          <p:cNvSpPr>
            <a:spLocks noGrp="1"/>
          </p:cNvSpPr>
          <p:nvPr>
            <p:ph type="sldNum" sz="quarter" idx="12"/>
          </p:nvPr>
        </p:nvSpPr>
        <p:spPr/>
        <p:txBody>
          <a:bodyPr/>
          <a:lstStyle/>
          <a:p>
            <a:fld id="{CA98C2EA-2CB5-4E6C-9A31-7D250C129D79}" type="slidenum">
              <a:rPr lang="en-US" smtClean="0"/>
              <a:t>‹#›</a:t>
            </a:fld>
            <a:endParaRPr lang="en-US"/>
          </a:p>
        </p:txBody>
      </p:sp>
    </p:spTree>
    <p:extLst>
      <p:ext uri="{BB962C8B-B14F-4D97-AF65-F5344CB8AC3E}">
        <p14:creationId xmlns:p14="http://schemas.microsoft.com/office/powerpoint/2010/main" val="34176678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9"/>
            <a:ext cx="9144000" cy="498599"/>
          </a:xfrm>
          <a:noFill/>
        </p:spPr>
        <p:txBody>
          <a:bodyPr lIns="0" tIns="0" rIns="0" bIns="0" anchor="b" anchorCtr="0">
            <a:spAutoFit/>
          </a:bodyPr>
          <a:lstStyle>
            <a:lvl1pPr algn="l" defTabSz="932719" rtl="0" eaLnBrk="1" latinLnBrk="0" hangingPunct="1">
              <a:lnSpc>
                <a:spcPct val="90000"/>
              </a:lnSpc>
              <a:spcBef>
                <a:spcPct val="0"/>
              </a:spcBef>
              <a:buNone/>
              <a:defRPr lang="en-US" sz="3600"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98265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979576"/>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499662"/>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336708"/>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4749205"/>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2070274"/>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5632532"/>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1132220"/>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0332288"/>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0054599"/>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3181-883E-4395-8BE6-F7A30563D5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53C00F-E62C-459A-940C-9F42869C2E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1C0C47-35F3-42C1-8FDB-8E97D9BB8C78}"/>
              </a:ext>
            </a:extLst>
          </p:cNvPr>
          <p:cNvSpPr>
            <a:spLocks noGrp="1"/>
          </p:cNvSpPr>
          <p:nvPr>
            <p:ph type="dt" sz="half" idx="10"/>
          </p:nvPr>
        </p:nvSpPr>
        <p:spPr/>
        <p:txBody>
          <a:bodyPr/>
          <a:lstStyle/>
          <a:p>
            <a:fld id="{D3568B9D-1451-43D8-B223-A73245BF3C49}" type="datetimeFigureOut">
              <a:rPr lang="en-US" smtClean="0"/>
              <a:t>7/3/2019</a:t>
            </a:fld>
            <a:endParaRPr lang="en-US"/>
          </a:p>
        </p:txBody>
      </p:sp>
      <p:sp>
        <p:nvSpPr>
          <p:cNvPr id="5" name="Footer Placeholder 4">
            <a:extLst>
              <a:ext uri="{FF2B5EF4-FFF2-40B4-BE49-F238E27FC236}">
                <a16:creationId xmlns:a16="http://schemas.microsoft.com/office/drawing/2014/main" id="{58BBD7FD-7B02-4E53-BBCF-AFD9B9DBF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503A7-0436-4675-A20B-47C6B764637C}"/>
              </a:ext>
            </a:extLst>
          </p:cNvPr>
          <p:cNvSpPr>
            <a:spLocks noGrp="1"/>
          </p:cNvSpPr>
          <p:nvPr>
            <p:ph type="sldNum" sz="quarter" idx="12"/>
          </p:nvPr>
        </p:nvSpPr>
        <p:spPr/>
        <p:txBody>
          <a:bodyPr/>
          <a:lstStyle/>
          <a:p>
            <a:fld id="{CA98C2EA-2CB5-4E6C-9A31-7D250C129D79}" type="slidenum">
              <a:rPr lang="en-US" smtClean="0"/>
              <a:t>‹#›</a:t>
            </a:fld>
            <a:endParaRPr lang="en-US"/>
          </a:p>
        </p:txBody>
      </p:sp>
    </p:spTree>
    <p:extLst>
      <p:ext uri="{BB962C8B-B14F-4D97-AF65-F5344CB8AC3E}">
        <p14:creationId xmlns:p14="http://schemas.microsoft.com/office/powerpoint/2010/main" val="30853778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2001867"/>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4220267"/>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2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3810566"/>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2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5019336"/>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2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334487"/>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2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2783100"/>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2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0248622"/>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2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2081409"/>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0620092"/>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2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2471644"/>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F610-611D-4F49-AA46-C4923CB343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C34E8E-2078-42A4-B904-E8CC19CA9F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81B38F-3904-4E34-A824-DD351B8304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2C6C91-16F9-4CBC-9E4C-B8F45861F2A1}"/>
              </a:ext>
            </a:extLst>
          </p:cNvPr>
          <p:cNvSpPr>
            <a:spLocks noGrp="1"/>
          </p:cNvSpPr>
          <p:nvPr>
            <p:ph type="dt" sz="half" idx="10"/>
          </p:nvPr>
        </p:nvSpPr>
        <p:spPr/>
        <p:txBody>
          <a:bodyPr/>
          <a:lstStyle/>
          <a:p>
            <a:fld id="{D3568B9D-1451-43D8-B223-A73245BF3C49}" type="datetimeFigureOut">
              <a:rPr lang="en-US" smtClean="0"/>
              <a:t>7/3/2019</a:t>
            </a:fld>
            <a:endParaRPr lang="en-US"/>
          </a:p>
        </p:txBody>
      </p:sp>
      <p:sp>
        <p:nvSpPr>
          <p:cNvPr id="6" name="Footer Placeholder 5">
            <a:extLst>
              <a:ext uri="{FF2B5EF4-FFF2-40B4-BE49-F238E27FC236}">
                <a16:creationId xmlns:a16="http://schemas.microsoft.com/office/drawing/2014/main" id="{93B81FCB-8D52-4E6B-A2A7-14A4BCBCE2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546E2-088E-4E73-86A5-CEEB10A2C52F}"/>
              </a:ext>
            </a:extLst>
          </p:cNvPr>
          <p:cNvSpPr>
            <a:spLocks noGrp="1"/>
          </p:cNvSpPr>
          <p:nvPr>
            <p:ph type="sldNum" sz="quarter" idx="12"/>
          </p:nvPr>
        </p:nvSpPr>
        <p:spPr/>
        <p:txBody>
          <a:bodyPr/>
          <a:lstStyle/>
          <a:p>
            <a:fld id="{CA98C2EA-2CB5-4E6C-9A31-7D250C129D79}" type="slidenum">
              <a:rPr lang="en-US" smtClean="0"/>
              <a:t>‹#›</a:t>
            </a:fld>
            <a:endParaRPr lang="en-US"/>
          </a:p>
        </p:txBody>
      </p:sp>
    </p:spTree>
    <p:extLst>
      <p:ext uri="{BB962C8B-B14F-4D97-AF65-F5344CB8AC3E}">
        <p14:creationId xmlns:p14="http://schemas.microsoft.com/office/powerpoint/2010/main" val="25229811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2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4413575"/>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2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3147542"/>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3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793719"/>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3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0659417"/>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3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0737731"/>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3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2859666"/>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6064825"/>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3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5782485"/>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3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901668"/>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9"/>
          </a:xfrm>
          <a:noFill/>
        </p:spPr>
        <p:txBody>
          <a:bodyPr lIns="0" tIns="0" rIns="0" bIns="0" anchor="b" anchorCtr="0">
            <a:spAutoFit/>
          </a:bodyPr>
          <a:lstStyle>
            <a:lvl1pPr algn="l" defTabSz="932719" rtl="0" eaLnBrk="1" latinLnBrk="0" hangingPunct="1">
              <a:lnSpc>
                <a:spcPct val="90000"/>
              </a:lnSpc>
              <a:spcBef>
                <a:spcPct val="0"/>
              </a:spcBef>
              <a:buNone/>
              <a:defRPr lang="en-US" sz="3600"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21"/>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7734592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91406-9E9B-44CC-8951-F65B80DECE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18EA69-CA61-41FF-98C9-EBE8274820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C44CF7-56F2-48D3-8183-A07B5B748C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6E2511-C10F-49F0-AFFF-CE05E23C24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D7FA35-E033-4999-B7CB-9419D719C2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51AD67-3FD9-41BA-B727-DD9D2E184A85}"/>
              </a:ext>
            </a:extLst>
          </p:cNvPr>
          <p:cNvSpPr>
            <a:spLocks noGrp="1"/>
          </p:cNvSpPr>
          <p:nvPr>
            <p:ph type="dt" sz="half" idx="10"/>
          </p:nvPr>
        </p:nvSpPr>
        <p:spPr/>
        <p:txBody>
          <a:bodyPr/>
          <a:lstStyle/>
          <a:p>
            <a:fld id="{D3568B9D-1451-43D8-B223-A73245BF3C49}" type="datetimeFigureOut">
              <a:rPr lang="en-US" smtClean="0"/>
              <a:t>7/3/2019</a:t>
            </a:fld>
            <a:endParaRPr lang="en-US"/>
          </a:p>
        </p:txBody>
      </p:sp>
      <p:sp>
        <p:nvSpPr>
          <p:cNvPr id="8" name="Footer Placeholder 7">
            <a:extLst>
              <a:ext uri="{FF2B5EF4-FFF2-40B4-BE49-F238E27FC236}">
                <a16:creationId xmlns:a16="http://schemas.microsoft.com/office/drawing/2014/main" id="{FC50827C-49FB-42F6-9D3F-0AA5FD7943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CCCFF3-070E-4043-AED1-114038634333}"/>
              </a:ext>
            </a:extLst>
          </p:cNvPr>
          <p:cNvSpPr>
            <a:spLocks noGrp="1"/>
          </p:cNvSpPr>
          <p:nvPr>
            <p:ph type="sldNum" sz="quarter" idx="12"/>
          </p:nvPr>
        </p:nvSpPr>
        <p:spPr/>
        <p:txBody>
          <a:bodyPr/>
          <a:lstStyle/>
          <a:p>
            <a:fld id="{CA98C2EA-2CB5-4E6C-9A31-7D250C129D79}" type="slidenum">
              <a:rPr lang="en-US" smtClean="0"/>
              <a:t>‹#›</a:t>
            </a:fld>
            <a:endParaRPr lang="en-US"/>
          </a:p>
        </p:txBody>
      </p:sp>
    </p:spTree>
    <p:extLst>
      <p:ext uri="{BB962C8B-B14F-4D97-AF65-F5344CB8AC3E}">
        <p14:creationId xmlns:p14="http://schemas.microsoft.com/office/powerpoint/2010/main" val="30209345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3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2542033"/>
      </p:ext>
    </p:extLst>
  </p:cSld>
  <p:clrMapOvr>
    <a:masterClrMapping/>
  </p:clrMapOvr>
  <p:transition>
    <p:fade/>
  </p:transition>
  <p:hf hdr="0" ftr="0" dt="0"/>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itle Slide 3 ">
    <p:bg>
      <p:bgPr>
        <a:solidFill>
          <a:srgbClr val="000000"/>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75096FF-13CC-0248-B6F1-88D5C0332823}"/>
              </a:ext>
            </a:extLst>
          </p:cNvPr>
          <p:cNvSpPr>
            <a:spLocks noGrp="1"/>
          </p:cNvSpPr>
          <p:nvPr>
            <p:ph type="title" hasCustomPrompt="1"/>
          </p:nvPr>
        </p:nvSpPr>
        <p:spPr>
          <a:xfrm>
            <a:off x="360002" y="3231856"/>
            <a:ext cx="6564802" cy="1653640"/>
          </a:xfrm>
          <a:noFill/>
        </p:spPr>
        <p:txBody>
          <a:bodyPr lIns="0" tIns="0" rIns="0" bIns="182880" anchor="b" anchorCtr="0"/>
          <a:lstStyle>
            <a:lvl1pPr defTabSz="914367">
              <a:defRPr sz="4902" strike="noStrike" spc="-49" baseline="0">
                <a:solidFill>
                  <a:schemeClr val="bg1"/>
                </a:solidFill>
              </a:defRPr>
            </a:lvl1pPr>
          </a:lstStyle>
          <a:p>
            <a:pPr defTabSz="914367"/>
            <a:r>
              <a:rPr lang="en-US" sz="4902" spc="-49" dirty="0">
                <a:solidFill>
                  <a:srgbClr val="FFFFFF"/>
                </a:solidFill>
                <a:latin typeface="+mj-lt"/>
              </a:rPr>
              <a:t>Microsoft Azure Training Day: </a:t>
            </a:r>
            <a:br>
              <a:rPr lang="en-US" sz="4902" spc="-49" dirty="0">
                <a:solidFill>
                  <a:srgbClr val="0078D3"/>
                </a:solidFill>
                <a:latin typeface="+mj-lt"/>
              </a:rPr>
            </a:br>
            <a:r>
              <a:rPr lang="en-US" sz="4902" spc="-49" dirty="0">
                <a:solidFill>
                  <a:srgbClr val="50E6FF"/>
                </a:solidFill>
                <a:latin typeface="+mj-lt"/>
              </a:rPr>
              <a:t>Migrating Applications to the Cloud</a:t>
            </a:r>
          </a:p>
        </p:txBody>
      </p:sp>
      <p:pic>
        <p:nvPicPr>
          <p:cNvPr id="6" name="Picture 5">
            <a:extLst>
              <a:ext uri="{FF2B5EF4-FFF2-40B4-BE49-F238E27FC236}">
                <a16:creationId xmlns:a16="http://schemas.microsoft.com/office/drawing/2014/main" id="{414E37FF-12F6-394D-83D1-D72C5CB1EF3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1183" y="473796"/>
            <a:ext cx="1335673" cy="190278"/>
          </a:xfrm>
          <a:prstGeom prst="rect">
            <a:avLst/>
          </a:prstGeom>
        </p:spPr>
      </p:pic>
      <p:pic>
        <p:nvPicPr>
          <p:cNvPr id="2" name="Picture 1">
            <a:extLst>
              <a:ext uri="{FF2B5EF4-FFF2-40B4-BE49-F238E27FC236}">
                <a16:creationId xmlns:a16="http://schemas.microsoft.com/office/drawing/2014/main" id="{0E35BB69-BA27-A546-9D3A-488B97064EF6}"/>
              </a:ext>
            </a:extLst>
          </p:cNvPr>
          <p:cNvPicPr>
            <a:picLocks noChangeAspect="1"/>
          </p:cNvPicPr>
          <p:nvPr userDrawn="1"/>
        </p:nvPicPr>
        <p:blipFill>
          <a:blip r:embed="rId3"/>
          <a:stretch>
            <a:fillRect/>
          </a:stretch>
        </p:blipFill>
        <p:spPr>
          <a:xfrm>
            <a:off x="7089138" y="1427085"/>
            <a:ext cx="3954738" cy="4003831"/>
          </a:xfrm>
          <a:prstGeom prst="rect">
            <a:avLst/>
          </a:prstGeom>
        </p:spPr>
      </p:pic>
    </p:spTree>
    <p:extLst>
      <p:ext uri="{BB962C8B-B14F-4D97-AF65-F5344CB8AC3E}">
        <p14:creationId xmlns:p14="http://schemas.microsoft.com/office/powerpoint/2010/main" val="46170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3996958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Slide 2">
    <p:bg>
      <p:bgPr>
        <a:solidFill>
          <a:schemeClr val="tx1">
            <a:lumMod val="50000"/>
          </a:schemeClr>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2532448"/>
            <a:ext cx="9630389" cy="1793104"/>
          </a:xfrm>
          <a:noFill/>
        </p:spPr>
        <p:txBody>
          <a:bodyPr lIns="0" tIns="0" rIns="0" bIns="182880" anchor="b" anchorCtr="0"/>
          <a:lstStyle>
            <a:lvl1pPr>
              <a:defRPr sz="4705" strike="noStrike" spc="-49" baseline="0">
                <a:solidFill>
                  <a:schemeClr val="bg1"/>
                </a:solidFill>
              </a:defRPr>
            </a:lvl1pPr>
          </a:lstStyle>
          <a:p>
            <a:r>
              <a:rPr lang="en-US" dirty="0"/>
              <a:t>Microsoft Azure Discovery Day </a:t>
            </a:r>
            <a:br>
              <a:rPr lang="en-US" dirty="0"/>
            </a:br>
            <a:r>
              <a:rPr lang="en-US" dirty="0"/>
              <a:t>Presentation title goes here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1183" y="473796"/>
            <a:ext cx="1335673" cy="190278"/>
          </a:xfrm>
          <a:prstGeom prst="rect">
            <a:avLst/>
          </a:prstGeom>
        </p:spPr>
      </p:pic>
      <p:sp>
        <p:nvSpPr>
          <p:cNvPr id="8" name="Text Placeholder 10">
            <a:extLst>
              <a:ext uri="{FF2B5EF4-FFF2-40B4-BE49-F238E27FC236}">
                <a16:creationId xmlns:a16="http://schemas.microsoft.com/office/drawing/2014/main" id="{5E9C4516-26FA-2F40-A2E5-1BD96936FD8E}"/>
              </a:ext>
            </a:extLst>
          </p:cNvPr>
          <p:cNvSpPr>
            <a:spLocks noGrp="1"/>
          </p:cNvSpPr>
          <p:nvPr>
            <p:ph type="body" sz="quarter" idx="16" hasCustomPrompt="1"/>
          </p:nvPr>
        </p:nvSpPr>
        <p:spPr>
          <a:xfrm>
            <a:off x="464841" y="5669516"/>
            <a:ext cx="9609045" cy="724246"/>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dirty="0"/>
              <a:t>Speaker name</a:t>
            </a:r>
          </a:p>
          <a:p>
            <a:pPr lvl="1"/>
            <a:r>
              <a:rPr lang="en-US" dirty="0"/>
              <a:t>Date</a:t>
            </a:r>
          </a:p>
        </p:txBody>
      </p:sp>
    </p:spTree>
    <p:extLst>
      <p:ext uri="{BB962C8B-B14F-4D97-AF65-F5344CB8AC3E}">
        <p14:creationId xmlns:p14="http://schemas.microsoft.com/office/powerpoint/2010/main" val="21021916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4EAA3-7E4D-4846-8F62-33A5583744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FABA4A-A388-4689-8D18-B3DA98BE94C3}"/>
              </a:ext>
            </a:extLst>
          </p:cNvPr>
          <p:cNvSpPr>
            <a:spLocks noGrp="1"/>
          </p:cNvSpPr>
          <p:nvPr>
            <p:ph type="dt" sz="half" idx="10"/>
          </p:nvPr>
        </p:nvSpPr>
        <p:spPr/>
        <p:txBody>
          <a:bodyPr/>
          <a:lstStyle/>
          <a:p>
            <a:fld id="{D3568B9D-1451-43D8-B223-A73245BF3C49}" type="datetimeFigureOut">
              <a:rPr lang="en-US" smtClean="0"/>
              <a:t>7/3/2019</a:t>
            </a:fld>
            <a:endParaRPr lang="en-US"/>
          </a:p>
        </p:txBody>
      </p:sp>
      <p:sp>
        <p:nvSpPr>
          <p:cNvPr id="4" name="Footer Placeholder 3">
            <a:extLst>
              <a:ext uri="{FF2B5EF4-FFF2-40B4-BE49-F238E27FC236}">
                <a16:creationId xmlns:a16="http://schemas.microsoft.com/office/drawing/2014/main" id="{C5AA014B-E1BD-4E0B-8C25-37741B8E52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855DC4-6861-4789-9752-4FF4DCFC03A4}"/>
              </a:ext>
            </a:extLst>
          </p:cNvPr>
          <p:cNvSpPr>
            <a:spLocks noGrp="1"/>
          </p:cNvSpPr>
          <p:nvPr>
            <p:ph type="sldNum" sz="quarter" idx="12"/>
          </p:nvPr>
        </p:nvSpPr>
        <p:spPr/>
        <p:txBody>
          <a:bodyPr/>
          <a:lstStyle/>
          <a:p>
            <a:fld id="{CA98C2EA-2CB5-4E6C-9A31-7D250C129D79}" type="slidenum">
              <a:rPr lang="en-US" smtClean="0"/>
              <a:t>‹#›</a:t>
            </a:fld>
            <a:endParaRPr lang="en-US"/>
          </a:p>
        </p:txBody>
      </p:sp>
    </p:spTree>
    <p:extLst>
      <p:ext uri="{BB962C8B-B14F-4D97-AF65-F5344CB8AC3E}">
        <p14:creationId xmlns:p14="http://schemas.microsoft.com/office/powerpoint/2010/main" val="3313336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C90CA2-81A2-430F-A012-A0FCFDBF08E9}"/>
              </a:ext>
            </a:extLst>
          </p:cNvPr>
          <p:cNvSpPr>
            <a:spLocks noGrp="1"/>
          </p:cNvSpPr>
          <p:nvPr>
            <p:ph type="dt" sz="half" idx="10"/>
          </p:nvPr>
        </p:nvSpPr>
        <p:spPr/>
        <p:txBody>
          <a:bodyPr/>
          <a:lstStyle/>
          <a:p>
            <a:fld id="{D3568B9D-1451-43D8-B223-A73245BF3C49}" type="datetimeFigureOut">
              <a:rPr lang="en-US" smtClean="0"/>
              <a:t>7/3/2019</a:t>
            </a:fld>
            <a:endParaRPr lang="en-US"/>
          </a:p>
        </p:txBody>
      </p:sp>
      <p:sp>
        <p:nvSpPr>
          <p:cNvPr id="3" name="Footer Placeholder 2">
            <a:extLst>
              <a:ext uri="{FF2B5EF4-FFF2-40B4-BE49-F238E27FC236}">
                <a16:creationId xmlns:a16="http://schemas.microsoft.com/office/drawing/2014/main" id="{D39C94C2-3B60-407A-B308-DFC2486BD5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66C440-F575-456F-A007-778C574409DB}"/>
              </a:ext>
            </a:extLst>
          </p:cNvPr>
          <p:cNvSpPr>
            <a:spLocks noGrp="1"/>
          </p:cNvSpPr>
          <p:nvPr>
            <p:ph type="sldNum" sz="quarter" idx="12"/>
          </p:nvPr>
        </p:nvSpPr>
        <p:spPr/>
        <p:txBody>
          <a:bodyPr/>
          <a:lstStyle/>
          <a:p>
            <a:fld id="{CA98C2EA-2CB5-4E6C-9A31-7D250C129D79}" type="slidenum">
              <a:rPr lang="en-US" smtClean="0"/>
              <a:t>‹#›</a:t>
            </a:fld>
            <a:endParaRPr lang="en-US"/>
          </a:p>
        </p:txBody>
      </p:sp>
    </p:spTree>
    <p:extLst>
      <p:ext uri="{BB962C8B-B14F-4D97-AF65-F5344CB8AC3E}">
        <p14:creationId xmlns:p14="http://schemas.microsoft.com/office/powerpoint/2010/main" val="948047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A4448-8B4F-4F84-BEA6-378F8B4C21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597D3A-8B4B-4AD6-8983-B806BDD746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18DA09-BA35-472D-A8E3-825D94CDE9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4214A3-EDDC-4B1A-8C29-3FDF7746F855}"/>
              </a:ext>
            </a:extLst>
          </p:cNvPr>
          <p:cNvSpPr>
            <a:spLocks noGrp="1"/>
          </p:cNvSpPr>
          <p:nvPr>
            <p:ph type="dt" sz="half" idx="10"/>
          </p:nvPr>
        </p:nvSpPr>
        <p:spPr/>
        <p:txBody>
          <a:bodyPr/>
          <a:lstStyle/>
          <a:p>
            <a:fld id="{D3568B9D-1451-43D8-B223-A73245BF3C49}" type="datetimeFigureOut">
              <a:rPr lang="en-US" smtClean="0"/>
              <a:t>7/3/2019</a:t>
            </a:fld>
            <a:endParaRPr lang="en-US"/>
          </a:p>
        </p:txBody>
      </p:sp>
      <p:sp>
        <p:nvSpPr>
          <p:cNvPr id="6" name="Footer Placeholder 5">
            <a:extLst>
              <a:ext uri="{FF2B5EF4-FFF2-40B4-BE49-F238E27FC236}">
                <a16:creationId xmlns:a16="http://schemas.microsoft.com/office/drawing/2014/main" id="{D929FC8D-3D8B-4936-A387-438E3FC440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104D81-9DAA-4A86-BA11-00B7BD87D9AE}"/>
              </a:ext>
            </a:extLst>
          </p:cNvPr>
          <p:cNvSpPr>
            <a:spLocks noGrp="1"/>
          </p:cNvSpPr>
          <p:nvPr>
            <p:ph type="sldNum" sz="quarter" idx="12"/>
          </p:nvPr>
        </p:nvSpPr>
        <p:spPr/>
        <p:txBody>
          <a:bodyPr/>
          <a:lstStyle/>
          <a:p>
            <a:fld id="{CA98C2EA-2CB5-4E6C-9A31-7D250C129D79}" type="slidenum">
              <a:rPr lang="en-US" smtClean="0"/>
              <a:t>‹#›</a:t>
            </a:fld>
            <a:endParaRPr lang="en-US"/>
          </a:p>
        </p:txBody>
      </p:sp>
    </p:spTree>
    <p:extLst>
      <p:ext uri="{BB962C8B-B14F-4D97-AF65-F5344CB8AC3E}">
        <p14:creationId xmlns:p14="http://schemas.microsoft.com/office/powerpoint/2010/main" val="1724071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08580-DAA0-4670-B709-95EAB50AB2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5954D6-1BA6-4973-9DF2-353A1D3E24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5D8E59-D006-4F8C-BEC1-690A23BD76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C69BE9-2479-417F-A4EC-EC8CEE00F63B}"/>
              </a:ext>
            </a:extLst>
          </p:cNvPr>
          <p:cNvSpPr>
            <a:spLocks noGrp="1"/>
          </p:cNvSpPr>
          <p:nvPr>
            <p:ph type="dt" sz="half" idx="10"/>
          </p:nvPr>
        </p:nvSpPr>
        <p:spPr/>
        <p:txBody>
          <a:bodyPr/>
          <a:lstStyle/>
          <a:p>
            <a:fld id="{D3568B9D-1451-43D8-B223-A73245BF3C49}" type="datetimeFigureOut">
              <a:rPr lang="en-US" smtClean="0"/>
              <a:t>7/3/2019</a:t>
            </a:fld>
            <a:endParaRPr lang="en-US"/>
          </a:p>
        </p:txBody>
      </p:sp>
      <p:sp>
        <p:nvSpPr>
          <p:cNvPr id="6" name="Footer Placeholder 5">
            <a:extLst>
              <a:ext uri="{FF2B5EF4-FFF2-40B4-BE49-F238E27FC236}">
                <a16:creationId xmlns:a16="http://schemas.microsoft.com/office/drawing/2014/main" id="{D80A79B3-27C0-4157-AB40-C520A75935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D35763-A2AB-405F-A0D5-55657898AF98}"/>
              </a:ext>
            </a:extLst>
          </p:cNvPr>
          <p:cNvSpPr>
            <a:spLocks noGrp="1"/>
          </p:cNvSpPr>
          <p:nvPr>
            <p:ph type="sldNum" sz="quarter" idx="12"/>
          </p:nvPr>
        </p:nvSpPr>
        <p:spPr/>
        <p:txBody>
          <a:bodyPr/>
          <a:lstStyle/>
          <a:p>
            <a:fld id="{CA98C2EA-2CB5-4E6C-9A31-7D250C129D79}" type="slidenum">
              <a:rPr lang="en-US" smtClean="0"/>
              <a:t>‹#›</a:t>
            </a:fld>
            <a:endParaRPr lang="en-US"/>
          </a:p>
        </p:txBody>
      </p:sp>
    </p:spTree>
    <p:extLst>
      <p:ext uri="{BB962C8B-B14F-4D97-AF65-F5344CB8AC3E}">
        <p14:creationId xmlns:p14="http://schemas.microsoft.com/office/powerpoint/2010/main" val="149825177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6FB754-DEF0-4338-AF95-C98686B958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F4D914-94FE-44B3-8C53-DDC097FE86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FDE22A-359B-4639-BB47-CD741C869E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568B9D-1451-43D8-B223-A73245BF3C49}" type="datetimeFigureOut">
              <a:rPr lang="en-US" smtClean="0"/>
              <a:t>7/3/2019</a:t>
            </a:fld>
            <a:endParaRPr lang="en-US"/>
          </a:p>
        </p:txBody>
      </p:sp>
      <p:sp>
        <p:nvSpPr>
          <p:cNvPr id="5" name="Footer Placeholder 4">
            <a:extLst>
              <a:ext uri="{FF2B5EF4-FFF2-40B4-BE49-F238E27FC236}">
                <a16:creationId xmlns:a16="http://schemas.microsoft.com/office/drawing/2014/main" id="{753195A0-E7B7-4CFD-BA79-7D7C26BE1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0A3DC1-B886-476C-AE84-F44EA3A8EC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98C2EA-2CB5-4E6C-9A31-7D250C129D79}" type="slidenum">
              <a:rPr lang="en-US" smtClean="0"/>
              <a:t>‹#›</a:t>
            </a:fld>
            <a:endParaRPr lang="en-US"/>
          </a:p>
        </p:txBody>
      </p:sp>
    </p:spTree>
    <p:extLst>
      <p:ext uri="{BB962C8B-B14F-4D97-AF65-F5344CB8AC3E}">
        <p14:creationId xmlns:p14="http://schemas.microsoft.com/office/powerpoint/2010/main" val="1894421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9" r:id="rId38"/>
    <p:sldLayoutId id="2147483690" r:id="rId39"/>
    <p:sldLayoutId id="2147483691" r:id="rId40"/>
    <p:sldLayoutId id="2147483692" r:id="rId41"/>
    <p:sldLayoutId id="2147483693" r:id="rId42"/>
    <p:sldLayoutId id="2147483694" r:id="rId43"/>
    <p:sldLayoutId id="2147483695" r:id="rId44"/>
    <p:sldLayoutId id="2147483696" r:id="rId45"/>
    <p:sldLayoutId id="2147483697" r:id="rId46"/>
    <p:sldLayoutId id="2147483698" r:id="rId47"/>
    <p:sldLayoutId id="2147483699" r:id="rId48"/>
    <p:sldLayoutId id="2147483700" r:id="rId49"/>
    <p:sldLayoutId id="2147483701" r:id="rId50"/>
    <p:sldLayoutId id="2147483703" r:id="rId51"/>
    <p:sldLayoutId id="2147483704" r:id="rId52"/>
    <p:sldLayoutId id="2147483705" r:id="rId5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nam06.safelinks.protection.outlook.com/?url=https%3A%2F%2Ftechcommunity.microsoft.com%2Ft5%2FMicrosoft-Ignite-The-Tour%2FConsolidating-infrastructure-with-Azure-Kubernetes-Service%2Fm-p%2F284154&amp;data=02%7C01%7Cv-judes%40microsoft.com%7C8a28c85444ae4915bf3f08d6ea3650dc%7C72f988bf86f141af91ab2d7cd011db47%7C1%7C0%7C636953916343822558&amp;sdata=V4k0LVRNhvqqb6v4AhnFnfcfBYstXnlX7QxuaIBKBrU%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52.xml"/><Relationship Id="rId4" Type="http://schemas.openxmlformats.org/officeDocument/2006/relationships/hyperlink" Target="https://nam06.safelinks.protection.outlook.com/?url=https%3A%2F%2Fgithub.com%2Fmicrosoft%2FIgniteTheTour%2Ftree%2Fmaster%2FMIG%2520-%2520Migrating%2520Applications%2520to%2520the%2520Cloud%2FMIG50&amp;data=02%7C01%7Cv-judes%40microsoft.com%7C8a28c85444ae4915bf3f08d6ea3650dc%7C72f988bf86f141af91ab2d7cd011db47%7C1%7C0%7C636953916343822558&amp;sdata=QVlu2D7UCAEWPmjNn9XBXRicpFN0awEfLgj%2BDFEKAog%3D&amp;reserved=0"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9.xml"/></Relationships>
</file>

<file path=ppt/slides/_rels/slide37.xml.rels><?xml version="1.0" encoding="UTF-8" standalone="yes"?>
<Relationships xmlns="http://schemas.openxmlformats.org/package/2006/relationships"><Relationship Id="rId3" Type="http://schemas.openxmlformats.org/officeDocument/2006/relationships/hyperlink" Target="https://helm.sh/" TargetMode="External"/><Relationship Id="rId2" Type="http://schemas.openxmlformats.org/officeDocument/2006/relationships/notesSlide" Target="../notesSlides/notesSlide35.xml"/><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8.xml"/><Relationship Id="rId1" Type="http://schemas.openxmlformats.org/officeDocument/2006/relationships/slideLayout" Target="../slideLayouts/slideLayout4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CA8D3961-91D4-4041-9455-6E5EBC1A175C}"/>
              </a:ext>
            </a:extLst>
          </p:cNvPr>
          <p:cNvSpPr txBox="1">
            <a:spLocks/>
          </p:cNvSpPr>
          <p:nvPr/>
        </p:nvSpPr>
        <p:spPr>
          <a:xfrm>
            <a:off x="385026" y="2266566"/>
            <a:ext cx="6448035" cy="2649025"/>
          </a:xfrm>
          <a:prstGeom prst="rect">
            <a:avLst/>
          </a:prstGeom>
          <a:noFill/>
        </p:spPr>
        <p:txBody>
          <a:bodyPr vert="horz" wrap="square" lIns="0" tIns="0" rIns="0" bIns="179285" rtlCol="0" anchor="b" anchorCtr="0">
            <a:noAutofit/>
          </a:bodyPr>
          <a:lstStyle>
            <a:lvl1pPr algn="l" defTabSz="932742" rtl="0" eaLnBrk="1" latinLnBrk="0" hangingPunct="1">
              <a:lnSpc>
                <a:spcPct val="90000"/>
              </a:lnSpc>
              <a:spcBef>
                <a:spcPct val="0"/>
              </a:spcBef>
              <a:buNone/>
              <a:defRPr lang="en-US" sz="3600" b="0" strike="noStrike" kern="1200" cap="none" spc="-50" baseline="0">
                <a:ln w="3175">
                  <a:noFill/>
                </a:ln>
                <a:solidFill>
                  <a:schemeClr val="tx2"/>
                </a:solidFill>
                <a:effectLst/>
                <a:latin typeface="+mj-lt"/>
                <a:ea typeface="+mn-ea"/>
                <a:cs typeface="Segoe UI" pitchFamily="34" charset="0"/>
              </a:defRPr>
            </a:lvl1pPr>
          </a:lstStyle>
          <a:p>
            <a:pPr defTabSz="914367"/>
            <a:r>
              <a:rPr lang="en-US" sz="4902" spc="-49" dirty="0">
                <a:solidFill>
                  <a:srgbClr val="FFFFFF"/>
                </a:solidFill>
                <a:latin typeface="Segoe UI Semibold"/>
              </a:rPr>
              <a:t>Microsoft Azure Training Day: </a:t>
            </a:r>
            <a:br>
              <a:rPr lang="en-US" sz="4902" spc="-49" dirty="0">
                <a:solidFill>
                  <a:srgbClr val="0078D3"/>
                </a:solidFill>
                <a:latin typeface="Segoe UI Semibold"/>
              </a:rPr>
            </a:br>
            <a:r>
              <a:rPr lang="en-US" sz="4902" spc="-49" dirty="0">
                <a:solidFill>
                  <a:srgbClr val="50E6FF"/>
                </a:solidFill>
                <a:latin typeface="Segoe UI Semibold"/>
              </a:rPr>
              <a:t>Migrating Applications to the Cloud</a:t>
            </a:r>
          </a:p>
        </p:txBody>
      </p:sp>
    </p:spTree>
    <p:extLst>
      <p:ext uri="{BB962C8B-B14F-4D97-AF65-F5344CB8AC3E}">
        <p14:creationId xmlns:p14="http://schemas.microsoft.com/office/powerpoint/2010/main" val="2432811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dirty="0">
                <a:latin typeface="+mn-lt"/>
              </a:rPr>
              <a:t>Moving from VMs to Containers</a:t>
            </a:r>
            <a:endParaRPr lang="en-US" dirty="0">
              <a:latin typeface="+mn-lt"/>
            </a:endParaRPr>
          </a:p>
        </p:txBody>
      </p:sp>
      <p:sp>
        <p:nvSpPr>
          <p:cNvPr id="3871" name="Google Shape;3871;p18"/>
          <p:cNvSpPr txBox="1">
            <a:spLocks noGrp="1"/>
          </p:cNvSpPr>
          <p:nvPr>
            <p:ph type="body" sz="quarter" idx="10"/>
          </p:nvPr>
        </p:nvSpPr>
        <p:spPr>
          <a:prstGeom prst="rect">
            <a:avLst/>
          </a:prstGeom>
        </p:spPr>
        <p:txBody>
          <a:bodyPr spcFirstLastPara="1" vert="horz" wrap="square" lIns="121900" tIns="121900" rIns="121900" bIns="121900" rtlCol="0" anchor="t" anchorCtr="0">
            <a:noAutofit/>
          </a:bodyPr>
          <a:lstStyle/>
          <a:p>
            <a:r>
              <a:rPr lang="en-US"/>
              <a:t>Now is the best time to move</a:t>
            </a:r>
          </a:p>
          <a:p>
            <a:r>
              <a:rPr lang="en-US"/>
              <a:t>More cost effective, efficient and reliable</a:t>
            </a:r>
          </a:p>
          <a:p>
            <a:r>
              <a:rPr lang="en-US"/>
              <a:t>Dramatic deployment and resilience benefits</a:t>
            </a:r>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10</a:t>
            </a:fld>
            <a:endParaRPr sz="2353">
              <a:solidFill>
                <a:srgbClr val="1A1A1A"/>
              </a:solidFill>
              <a:latin typeface="Segoe UI"/>
            </a:endParaRPr>
          </a:p>
        </p:txBody>
      </p:sp>
    </p:spTree>
    <p:extLst>
      <p:ext uri="{BB962C8B-B14F-4D97-AF65-F5344CB8AC3E}">
        <p14:creationId xmlns:p14="http://schemas.microsoft.com/office/powerpoint/2010/main" val="71995323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a:t>Cost Savings</a:t>
            </a:r>
            <a:endParaRPr lang="en-US"/>
          </a:p>
        </p:txBody>
      </p:sp>
      <p:sp>
        <p:nvSpPr>
          <p:cNvPr id="3871" name="Google Shape;3871;p18"/>
          <p:cNvSpPr txBox="1">
            <a:spLocks noGrp="1"/>
          </p:cNvSpPr>
          <p:nvPr>
            <p:ph type="body" sz="quarter" idx="10"/>
          </p:nvPr>
        </p:nvSpPr>
        <p:spPr>
          <a:prstGeom prst="rect">
            <a:avLst/>
          </a:prstGeom>
        </p:spPr>
        <p:txBody>
          <a:bodyPr spcFirstLastPara="1" vert="horz" wrap="square" lIns="121900" tIns="121900" rIns="121900" bIns="121900" rtlCol="0" anchor="t" anchorCtr="0">
            <a:noAutofit/>
          </a:bodyPr>
          <a:lstStyle/>
          <a:p>
            <a:r>
              <a:rPr lang="en-US"/>
              <a:t>Far more granular compute units</a:t>
            </a:r>
          </a:p>
          <a:p>
            <a:pPr lvl="1"/>
            <a:r>
              <a:rPr lang="en-US"/>
              <a:t>Use only what you need</a:t>
            </a:r>
          </a:p>
          <a:p>
            <a:r>
              <a:rPr lang="en-US"/>
              <a:t>Dramatic utilization improvement</a:t>
            </a:r>
          </a:p>
          <a:p>
            <a:r>
              <a:rPr lang="en-US"/>
              <a:t>Azure has per-second billing</a:t>
            </a:r>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11</a:t>
            </a:fld>
            <a:endParaRPr sz="2353">
              <a:solidFill>
                <a:srgbClr val="1A1A1A"/>
              </a:solidFill>
              <a:latin typeface="Segoe UI"/>
            </a:endParaRPr>
          </a:p>
        </p:txBody>
      </p:sp>
    </p:spTree>
    <p:extLst>
      <p:ext uri="{BB962C8B-B14F-4D97-AF65-F5344CB8AC3E}">
        <p14:creationId xmlns:p14="http://schemas.microsoft.com/office/powerpoint/2010/main" val="113324990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pPr lvl="0" algn="l">
              <a:buNone/>
            </a:pPr>
            <a:r>
              <a:rPr lang="en"/>
              <a:t>Reliability</a:t>
            </a:r>
            <a:endParaRPr lang="en-US"/>
          </a:p>
        </p:txBody>
      </p:sp>
      <p:sp>
        <p:nvSpPr>
          <p:cNvPr id="3871" name="Google Shape;3871;p18"/>
          <p:cNvSpPr txBox="1">
            <a:spLocks noGrp="1"/>
          </p:cNvSpPr>
          <p:nvPr>
            <p:ph type="body" sz="quarter" idx="10"/>
          </p:nvPr>
        </p:nvSpPr>
        <p:spPr>
          <a:prstGeom prst="rect">
            <a:avLst/>
          </a:prstGeom>
        </p:spPr>
        <p:txBody>
          <a:bodyPr spcFirstLastPara="1" vert="horz" wrap="square" lIns="121900" tIns="121900" rIns="121900" bIns="121900" rtlCol="0" anchor="t" anchorCtr="0">
            <a:noAutofit/>
          </a:bodyPr>
          <a:lstStyle/>
          <a:p>
            <a:r>
              <a:rPr lang="en-US"/>
              <a:t>Standard, robust monitoring APIs</a:t>
            </a:r>
          </a:p>
          <a:p>
            <a:r>
              <a:rPr lang="en-US"/>
              <a:t>Battle tested monitoring and orchestration tools</a:t>
            </a:r>
          </a:p>
          <a:p>
            <a:r>
              <a:rPr lang="en-US"/>
              <a:t>Incredible launch / restart / stop times</a:t>
            </a:r>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12</a:t>
            </a:fld>
            <a:endParaRPr sz="2353">
              <a:solidFill>
                <a:srgbClr val="1A1A1A"/>
              </a:solidFill>
              <a:latin typeface="Segoe UI"/>
            </a:endParaRPr>
          </a:p>
        </p:txBody>
      </p:sp>
    </p:spTree>
    <p:extLst>
      <p:ext uri="{BB962C8B-B14F-4D97-AF65-F5344CB8AC3E}">
        <p14:creationId xmlns:p14="http://schemas.microsoft.com/office/powerpoint/2010/main" val="286206280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a:t>Security Wins</a:t>
            </a:r>
            <a:endParaRPr lang="en-US"/>
          </a:p>
        </p:txBody>
      </p:sp>
      <p:sp>
        <p:nvSpPr>
          <p:cNvPr id="3871" name="Google Shape;3871;p18"/>
          <p:cNvSpPr txBox="1">
            <a:spLocks noGrp="1"/>
          </p:cNvSpPr>
          <p:nvPr>
            <p:ph type="body" sz="quarter" idx="10"/>
          </p:nvPr>
        </p:nvSpPr>
        <p:spPr>
          <a:prstGeom prst="rect">
            <a:avLst/>
          </a:prstGeom>
        </p:spPr>
        <p:txBody>
          <a:bodyPr spcFirstLastPara="1" vert="horz" wrap="square" lIns="121900" tIns="121900" rIns="121900" bIns="121900" rtlCol="0" anchor="t" anchorCtr="0">
            <a:noAutofit/>
          </a:bodyPr>
          <a:lstStyle/>
          <a:p>
            <a:r>
              <a:rPr lang="en-US"/>
              <a:t>Fine-grained "sandbox" per-process</a:t>
            </a:r>
          </a:p>
          <a:p>
            <a:pPr lvl="1"/>
            <a:r>
              <a:rPr lang="en-US"/>
              <a:t>Principle of least privilege for processes</a:t>
            </a:r>
          </a:p>
          <a:p>
            <a:r>
              <a:rPr lang="en-US"/>
              <a:t>Quickly react to vulnerabilities, etc...</a:t>
            </a:r>
          </a:p>
          <a:p>
            <a:pPr lvl="1"/>
            <a:r>
              <a:rPr lang="en-US"/>
              <a:t>Easily build a new image with patch</a:t>
            </a:r>
          </a:p>
          <a:p>
            <a:r>
              <a:rPr lang="en-US"/>
              <a:t>Open technologies get constant audits</a:t>
            </a:r>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13</a:t>
            </a:fld>
            <a:endParaRPr sz="2353">
              <a:solidFill>
                <a:srgbClr val="1A1A1A"/>
              </a:solidFill>
              <a:latin typeface="Segoe UI"/>
            </a:endParaRPr>
          </a:p>
        </p:txBody>
      </p:sp>
    </p:spTree>
    <p:extLst>
      <p:ext uri="{BB962C8B-B14F-4D97-AF65-F5344CB8AC3E}">
        <p14:creationId xmlns:p14="http://schemas.microsoft.com/office/powerpoint/2010/main" val="53068077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5C69B-7620-420A-AAC9-30649EFBD34B}"/>
              </a:ext>
            </a:extLst>
          </p:cNvPr>
          <p:cNvSpPr>
            <a:spLocks noGrp="1"/>
          </p:cNvSpPr>
          <p:nvPr>
            <p:ph type="title"/>
          </p:nvPr>
        </p:nvSpPr>
        <p:spPr/>
        <p:txBody>
          <a:bodyPr/>
          <a:lstStyle/>
          <a:p>
            <a:r>
              <a:rPr lang="en" sz="3733" dirty="0">
                <a:solidFill>
                  <a:srgbClr val="D3EBD5"/>
                </a:solidFill>
              </a:rPr>
              <a:t>Azure Container Products:</a:t>
            </a:r>
            <a:endParaRPr lang="en-US" dirty="0"/>
          </a:p>
        </p:txBody>
      </p:sp>
      <p:sp>
        <p:nvSpPr>
          <p:cNvPr id="4" name="Rectangle 3">
            <a:extLst>
              <a:ext uri="{FF2B5EF4-FFF2-40B4-BE49-F238E27FC236}">
                <a16:creationId xmlns:a16="http://schemas.microsoft.com/office/drawing/2014/main" id="{4620EDBC-A01D-4A65-9C94-2437F612D3D0}"/>
              </a:ext>
            </a:extLst>
          </p:cNvPr>
          <p:cNvSpPr/>
          <p:nvPr/>
        </p:nvSpPr>
        <p:spPr>
          <a:xfrm>
            <a:off x="463807" y="3597187"/>
            <a:ext cx="7205355" cy="454420"/>
          </a:xfrm>
          <a:prstGeom prst="rect">
            <a:avLst/>
          </a:prstGeom>
        </p:spPr>
        <p:txBody>
          <a:bodyPr wrap="square">
            <a:spAutoFit/>
          </a:bodyPr>
          <a:lstStyle/>
          <a:p>
            <a:pPr defTabSz="1219126"/>
            <a:r>
              <a:rPr lang="en" sz="2353" dirty="0">
                <a:solidFill>
                  <a:srgbClr val="80BFB7"/>
                </a:solidFill>
                <a:latin typeface="Segoe UI"/>
              </a:rPr>
              <a:t>Which option is right for me?</a:t>
            </a:r>
            <a:endParaRPr lang="en-US" sz="2353" dirty="0">
              <a:solidFill>
                <a:srgbClr val="FFFFFF"/>
              </a:solidFill>
              <a:latin typeface="Segoe UI"/>
            </a:endParaRPr>
          </a:p>
        </p:txBody>
      </p:sp>
    </p:spTree>
    <p:extLst>
      <p:ext uri="{BB962C8B-B14F-4D97-AF65-F5344CB8AC3E}">
        <p14:creationId xmlns:p14="http://schemas.microsoft.com/office/powerpoint/2010/main" val="132687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a:t>Azure Container Instances</a:t>
            </a:r>
            <a:endParaRPr lang="en-US"/>
          </a:p>
        </p:txBody>
      </p:sp>
      <p:sp>
        <p:nvSpPr>
          <p:cNvPr id="3871" name="Google Shape;3871;p18"/>
          <p:cNvSpPr txBox="1">
            <a:spLocks noGrp="1"/>
          </p:cNvSpPr>
          <p:nvPr>
            <p:ph type="body" sz="quarter" idx="10"/>
          </p:nvPr>
        </p:nvSpPr>
        <p:spPr>
          <a:prstGeom prst="rect">
            <a:avLst/>
          </a:prstGeom>
        </p:spPr>
        <p:txBody>
          <a:bodyPr spcFirstLastPara="1" vert="horz" wrap="square" lIns="121900" tIns="121900" rIns="121900" bIns="121900" rtlCol="0" anchor="t" anchorCtr="0">
            <a:noAutofit/>
          </a:bodyPr>
          <a:lstStyle/>
          <a:p>
            <a:r>
              <a:rPr lang="en-US" dirty="0"/>
              <a:t>Containers on demand</a:t>
            </a:r>
          </a:p>
          <a:p>
            <a:r>
              <a:rPr lang="en-US" dirty="0"/>
              <a:t>Per-second billing (!)</a:t>
            </a:r>
          </a:p>
          <a:p>
            <a:r>
              <a:rPr lang="en-US" dirty="0"/>
              <a:t>Integrations with other Azure services</a:t>
            </a:r>
          </a:p>
          <a:p>
            <a:r>
              <a:rPr lang="en-US" dirty="0"/>
              <a:t>No need to provision VM’s or clusters</a:t>
            </a:r>
          </a:p>
          <a:p>
            <a:r>
              <a:rPr lang="en-US" dirty="0"/>
              <a:t>Hypervisor level isolation</a:t>
            </a:r>
          </a:p>
          <a:p>
            <a:r>
              <a:rPr lang="en-US" dirty="0"/>
              <a:t>Public IP</a:t>
            </a:r>
          </a:p>
          <a:p>
            <a:r>
              <a:rPr lang="en-US" dirty="0"/>
              <a:t>Persistent Storage</a:t>
            </a:r>
          </a:p>
          <a:p>
            <a:r>
              <a:rPr lang="en-US" dirty="0"/>
              <a:t>Supports both Linux and Windows containers</a:t>
            </a:r>
          </a:p>
          <a:p>
            <a:endParaRPr lang="en-US" dirty="0"/>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15</a:t>
            </a:fld>
            <a:endParaRPr sz="2353">
              <a:solidFill>
                <a:srgbClr val="1A1A1A"/>
              </a:solidFill>
              <a:latin typeface="Segoe UI"/>
            </a:endParaRPr>
          </a:p>
        </p:txBody>
      </p:sp>
      <p:pic>
        <p:nvPicPr>
          <p:cNvPr id="2" name="Picture 1">
            <a:extLst>
              <a:ext uri="{FF2B5EF4-FFF2-40B4-BE49-F238E27FC236}">
                <a16:creationId xmlns:a16="http://schemas.microsoft.com/office/drawing/2014/main" id="{9A95E4D4-8BE8-0249-84F5-18D455A19EA6}"/>
              </a:ext>
            </a:extLst>
          </p:cNvPr>
          <p:cNvPicPr>
            <a:picLocks noChangeAspect="1"/>
          </p:cNvPicPr>
          <p:nvPr/>
        </p:nvPicPr>
        <p:blipFill>
          <a:blip r:embed="rId3"/>
          <a:stretch>
            <a:fillRect/>
          </a:stretch>
        </p:blipFill>
        <p:spPr>
          <a:xfrm>
            <a:off x="6308034" y="1256626"/>
            <a:ext cx="6846957" cy="3583241"/>
          </a:xfrm>
          <a:prstGeom prst="rect">
            <a:avLst/>
          </a:prstGeom>
        </p:spPr>
      </p:pic>
    </p:spTree>
    <p:extLst>
      <p:ext uri="{BB962C8B-B14F-4D97-AF65-F5344CB8AC3E}">
        <p14:creationId xmlns:p14="http://schemas.microsoft.com/office/powerpoint/2010/main" val="40379516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a:t>Azure Container Instances</a:t>
            </a:r>
            <a:endParaRPr lang="en-US"/>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16</a:t>
            </a:fld>
            <a:endParaRPr sz="2353">
              <a:solidFill>
                <a:srgbClr val="1A1A1A"/>
              </a:solidFill>
              <a:latin typeface="Segoe UI"/>
            </a:endParaRPr>
          </a:p>
        </p:txBody>
      </p:sp>
      <p:sp>
        <p:nvSpPr>
          <p:cNvPr id="3" name="Rectangle 2">
            <a:extLst>
              <a:ext uri="{FF2B5EF4-FFF2-40B4-BE49-F238E27FC236}">
                <a16:creationId xmlns:a16="http://schemas.microsoft.com/office/drawing/2014/main" id="{24D9DB7D-1C7D-438C-B202-C5FE19DDD626}"/>
              </a:ext>
            </a:extLst>
          </p:cNvPr>
          <p:cNvSpPr>
            <a:spLocks noChangeArrowheads="1"/>
          </p:cNvSpPr>
          <p:nvPr/>
        </p:nvSpPr>
        <p:spPr bwMode="auto">
          <a:xfrm>
            <a:off x="589400" y="1855610"/>
            <a:ext cx="9996352"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p>
            <a:pPr defTabSz="1219170" eaLnBrk="0" fontAlgn="base" hangingPunct="0">
              <a:spcBef>
                <a:spcPct val="0"/>
              </a:spcBef>
              <a:spcAft>
                <a:spcPct val="0"/>
              </a:spcAft>
            </a:pPr>
            <a:r>
              <a:rPr lang="en-US" altLang="en-US" sz="3200" dirty="0">
                <a:solidFill>
                  <a:srgbClr val="1A1A1A"/>
                </a:solidFill>
                <a:latin typeface="Consolas"/>
              </a:rPr>
              <a:t>$ </a:t>
            </a:r>
            <a:r>
              <a:rPr lang="en-US" altLang="en-US" sz="3200" dirty="0" err="1">
                <a:solidFill>
                  <a:srgbClr val="1A1A1A"/>
                </a:solidFill>
                <a:latin typeface="Consolas"/>
              </a:rPr>
              <a:t>az</a:t>
            </a:r>
            <a:r>
              <a:rPr lang="en-US" altLang="en-US" sz="3200" dirty="0">
                <a:solidFill>
                  <a:srgbClr val="1A1A1A"/>
                </a:solidFill>
                <a:latin typeface="Consolas"/>
              </a:rPr>
              <a:t> container create </a:t>
            </a:r>
          </a:p>
          <a:p>
            <a:pPr defTabSz="1219170" eaLnBrk="0" fontAlgn="base" hangingPunct="0">
              <a:spcBef>
                <a:spcPct val="0"/>
              </a:spcBef>
              <a:spcAft>
                <a:spcPct val="0"/>
              </a:spcAft>
            </a:pPr>
            <a:r>
              <a:rPr lang="en-US" altLang="en-US" sz="3200" dirty="0">
                <a:solidFill>
                  <a:srgbClr val="1A1A1A"/>
                </a:solidFill>
                <a:latin typeface="Consolas"/>
              </a:rPr>
              <a:t>	--resource-group </a:t>
            </a:r>
            <a:r>
              <a:rPr lang="en-US" altLang="en-US" sz="3200" dirty="0" err="1">
                <a:solidFill>
                  <a:srgbClr val="1A1A1A"/>
                </a:solidFill>
                <a:latin typeface="Consolas"/>
              </a:rPr>
              <a:t>myrg</a:t>
            </a:r>
            <a:r>
              <a:rPr lang="en-US" altLang="en-US" sz="3200" dirty="0">
                <a:solidFill>
                  <a:srgbClr val="1A1A1A"/>
                </a:solidFill>
                <a:latin typeface="Consolas"/>
              </a:rPr>
              <a:t> \</a:t>
            </a:r>
          </a:p>
          <a:p>
            <a:pPr defTabSz="1219170" eaLnBrk="0" fontAlgn="base" hangingPunct="0">
              <a:spcBef>
                <a:spcPct val="0"/>
              </a:spcBef>
              <a:spcAft>
                <a:spcPct val="0"/>
              </a:spcAft>
            </a:pPr>
            <a:r>
              <a:rPr lang="en-US" altLang="en-US" sz="3200" dirty="0">
                <a:solidFill>
                  <a:srgbClr val="1A1A1A"/>
                </a:solidFill>
                <a:latin typeface="Consolas"/>
              </a:rPr>
              <a:t>	--name </a:t>
            </a:r>
            <a:r>
              <a:rPr lang="en-US" altLang="en-US" sz="3200" dirty="0" err="1">
                <a:solidFill>
                  <a:srgbClr val="1A1A1A"/>
                </a:solidFill>
                <a:latin typeface="Consolas"/>
              </a:rPr>
              <a:t>aci-helloworld</a:t>
            </a:r>
            <a:r>
              <a:rPr lang="en-US" altLang="en-US" sz="3200" dirty="0">
                <a:solidFill>
                  <a:srgbClr val="1A1A1A"/>
                </a:solidFill>
                <a:latin typeface="Consolas"/>
              </a:rPr>
              <a:t> \</a:t>
            </a:r>
          </a:p>
          <a:p>
            <a:pPr defTabSz="1219170" eaLnBrk="0" fontAlgn="base" hangingPunct="0">
              <a:spcBef>
                <a:spcPct val="0"/>
              </a:spcBef>
              <a:spcAft>
                <a:spcPct val="0"/>
              </a:spcAft>
            </a:pPr>
            <a:r>
              <a:rPr lang="en-US" altLang="en-US" sz="3200" dirty="0">
                <a:solidFill>
                  <a:srgbClr val="1A1A1A"/>
                </a:solidFill>
                <a:latin typeface="Consolas"/>
              </a:rPr>
              <a:t>	--image </a:t>
            </a:r>
            <a:r>
              <a:rPr lang="en-US" altLang="en-US" sz="3200" dirty="0" err="1">
                <a:solidFill>
                  <a:srgbClr val="1A1A1A"/>
                </a:solidFill>
                <a:latin typeface="Consolas"/>
              </a:rPr>
              <a:t>microsoft</a:t>
            </a:r>
            <a:r>
              <a:rPr lang="en-US" altLang="en-US" sz="3200" dirty="0">
                <a:solidFill>
                  <a:srgbClr val="1A1A1A"/>
                </a:solidFill>
                <a:latin typeface="Consolas"/>
              </a:rPr>
              <a:t>/</a:t>
            </a:r>
            <a:r>
              <a:rPr lang="en-US" altLang="en-US" sz="3200" dirty="0" err="1">
                <a:solidFill>
                  <a:srgbClr val="1A1A1A"/>
                </a:solidFill>
                <a:latin typeface="Consolas"/>
              </a:rPr>
              <a:t>aci-helloworld</a:t>
            </a:r>
            <a:r>
              <a:rPr lang="en-US" altLang="en-US" sz="3200" dirty="0">
                <a:solidFill>
                  <a:srgbClr val="1A1A1A"/>
                </a:solidFill>
                <a:latin typeface="Consolas"/>
              </a:rPr>
              <a:t> \ </a:t>
            </a:r>
          </a:p>
          <a:p>
            <a:pPr defTabSz="1219170" eaLnBrk="0" fontAlgn="base" hangingPunct="0">
              <a:spcBef>
                <a:spcPct val="0"/>
              </a:spcBef>
              <a:spcAft>
                <a:spcPct val="0"/>
              </a:spcAft>
            </a:pPr>
            <a:r>
              <a:rPr lang="en-US" altLang="en-US" sz="3200" dirty="0">
                <a:solidFill>
                  <a:srgbClr val="1A1A1A"/>
                </a:solidFill>
                <a:latin typeface="Consolas"/>
              </a:rPr>
              <a:t>	--</a:t>
            </a:r>
            <a:r>
              <a:rPr lang="en-US" altLang="en-US" sz="3200" dirty="0" err="1">
                <a:solidFill>
                  <a:srgbClr val="1A1A1A"/>
                </a:solidFill>
                <a:latin typeface="Consolas"/>
              </a:rPr>
              <a:t>dns</a:t>
            </a:r>
            <a:r>
              <a:rPr lang="en-US" altLang="en-US" sz="3200" dirty="0">
                <a:solidFill>
                  <a:srgbClr val="1A1A1A"/>
                </a:solidFill>
                <a:latin typeface="Consolas"/>
              </a:rPr>
              <a:t>-name-label </a:t>
            </a:r>
            <a:r>
              <a:rPr lang="en-US" altLang="en-US" sz="3200" dirty="0" err="1">
                <a:solidFill>
                  <a:srgbClr val="1A1A1A"/>
                </a:solidFill>
                <a:latin typeface="Consolas"/>
              </a:rPr>
              <a:t>aci</a:t>
            </a:r>
            <a:r>
              <a:rPr lang="en-US" altLang="en-US" sz="3200" dirty="0">
                <a:solidFill>
                  <a:srgbClr val="1A1A1A"/>
                </a:solidFill>
                <a:latin typeface="Consolas"/>
              </a:rPr>
              <a:t>-demo \</a:t>
            </a:r>
          </a:p>
          <a:p>
            <a:pPr defTabSz="1219170" eaLnBrk="0" fontAlgn="base" hangingPunct="0">
              <a:spcBef>
                <a:spcPct val="0"/>
              </a:spcBef>
              <a:spcAft>
                <a:spcPct val="0"/>
              </a:spcAft>
            </a:pPr>
            <a:r>
              <a:rPr lang="en-US" altLang="en-US" sz="3200" dirty="0">
                <a:solidFill>
                  <a:srgbClr val="1A1A1A"/>
                </a:solidFill>
                <a:latin typeface="Consolas"/>
              </a:rPr>
              <a:t>	--ports 80</a:t>
            </a:r>
          </a:p>
        </p:txBody>
      </p:sp>
    </p:spTree>
    <p:extLst>
      <p:ext uri="{BB962C8B-B14F-4D97-AF65-F5344CB8AC3E}">
        <p14:creationId xmlns:p14="http://schemas.microsoft.com/office/powerpoint/2010/main" val="429443384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a:t>Azure App Services for Linux</a:t>
            </a:r>
            <a:endParaRPr lang="en-US"/>
          </a:p>
        </p:txBody>
      </p:sp>
      <p:sp>
        <p:nvSpPr>
          <p:cNvPr id="3871" name="Google Shape;3871;p18"/>
          <p:cNvSpPr txBox="1">
            <a:spLocks noGrp="1"/>
          </p:cNvSpPr>
          <p:nvPr>
            <p:ph type="body" sz="quarter" idx="10"/>
          </p:nvPr>
        </p:nvSpPr>
        <p:spPr>
          <a:prstGeom prst="rect">
            <a:avLst/>
          </a:prstGeom>
        </p:spPr>
        <p:txBody>
          <a:bodyPr spcFirstLastPara="1" vert="horz" wrap="square" lIns="121900" tIns="121900" rIns="121900" bIns="121900" rtlCol="0" anchor="t" anchorCtr="0">
            <a:noAutofit/>
          </a:bodyPr>
          <a:lstStyle/>
          <a:p>
            <a:r>
              <a:rPr lang="en-US" dirty="0"/>
              <a:t>Fully managed PaaS for containers</a:t>
            </a:r>
          </a:p>
          <a:p>
            <a:r>
              <a:rPr lang="en-US" dirty="0"/>
              <a:t>Support for many workflows</a:t>
            </a:r>
          </a:p>
          <a:p>
            <a:r>
              <a:rPr lang="en-US" dirty="0"/>
              <a:t>Advanced features for </a:t>
            </a:r>
            <a:r>
              <a:rPr lang="en-US" dirty="0" err="1"/>
              <a:t>webapps</a:t>
            </a:r>
            <a:endParaRPr lang="en-US" dirty="0"/>
          </a:p>
          <a:p>
            <a:endParaRPr lang="en-US" dirty="0"/>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17</a:t>
            </a:fld>
            <a:endParaRPr sz="2353">
              <a:solidFill>
                <a:srgbClr val="1A1A1A"/>
              </a:solidFill>
              <a:latin typeface="Segoe UI"/>
            </a:endParaRPr>
          </a:p>
        </p:txBody>
      </p:sp>
      <p:pic>
        <p:nvPicPr>
          <p:cNvPr id="5" name="Picture 4">
            <a:extLst>
              <a:ext uri="{FF2B5EF4-FFF2-40B4-BE49-F238E27FC236}">
                <a16:creationId xmlns:a16="http://schemas.microsoft.com/office/drawing/2014/main" id="{C09F1510-C49B-444D-8F65-B8E145D66B1D}"/>
              </a:ext>
            </a:extLst>
          </p:cNvPr>
          <p:cNvPicPr>
            <a:picLocks noChangeAspect="1"/>
          </p:cNvPicPr>
          <p:nvPr/>
        </p:nvPicPr>
        <p:blipFill>
          <a:blip r:embed="rId3"/>
          <a:stretch>
            <a:fillRect/>
          </a:stretch>
        </p:blipFill>
        <p:spPr>
          <a:xfrm>
            <a:off x="7294411" y="1592909"/>
            <a:ext cx="5550015" cy="2910675"/>
          </a:xfrm>
          <a:prstGeom prst="rect">
            <a:avLst/>
          </a:prstGeom>
        </p:spPr>
      </p:pic>
    </p:spTree>
    <p:extLst>
      <p:ext uri="{BB962C8B-B14F-4D97-AF65-F5344CB8AC3E}">
        <p14:creationId xmlns:p14="http://schemas.microsoft.com/office/powerpoint/2010/main" val="35424800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a:t>Azure App Services for Linux</a:t>
            </a:r>
            <a:endParaRPr lang="en-US"/>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18</a:t>
            </a:fld>
            <a:endParaRPr sz="2353">
              <a:solidFill>
                <a:srgbClr val="1A1A1A"/>
              </a:solidFill>
              <a:latin typeface="Segoe UI"/>
            </a:endParaRPr>
          </a:p>
        </p:txBody>
      </p:sp>
      <p:sp>
        <p:nvSpPr>
          <p:cNvPr id="4" name="Rectangle 1">
            <a:extLst>
              <a:ext uri="{FF2B5EF4-FFF2-40B4-BE49-F238E27FC236}">
                <a16:creationId xmlns:a16="http://schemas.microsoft.com/office/drawing/2014/main" id="{19406DD0-9BF7-4138-AB37-2824E878FFA7}"/>
              </a:ext>
            </a:extLst>
          </p:cNvPr>
          <p:cNvSpPr>
            <a:spLocks noChangeArrowheads="1"/>
          </p:cNvSpPr>
          <p:nvPr/>
        </p:nvSpPr>
        <p:spPr bwMode="auto">
          <a:xfrm>
            <a:off x="587015" y="2230808"/>
            <a:ext cx="1061801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p>
            <a:pPr defTabSz="1219126" eaLnBrk="0" fontAlgn="base" hangingPunct="0">
              <a:spcBef>
                <a:spcPct val="0"/>
              </a:spcBef>
              <a:spcAft>
                <a:spcPct val="0"/>
              </a:spcAft>
            </a:pPr>
            <a:r>
              <a:rPr lang="en-US" altLang="en-US" sz="3200" dirty="0">
                <a:solidFill>
                  <a:srgbClr val="1A1A1A"/>
                </a:solidFill>
                <a:latin typeface="Consolas"/>
              </a:rPr>
              <a:t>$ </a:t>
            </a:r>
            <a:r>
              <a:rPr lang="en-US" altLang="en-US" sz="3200" dirty="0" err="1">
                <a:solidFill>
                  <a:srgbClr val="1A1A1A"/>
                </a:solidFill>
                <a:latin typeface="Consolas"/>
              </a:rPr>
              <a:t>az</a:t>
            </a:r>
            <a:r>
              <a:rPr lang="en-US" altLang="en-US" sz="3200" dirty="0">
                <a:solidFill>
                  <a:srgbClr val="1A1A1A"/>
                </a:solidFill>
                <a:latin typeface="Consolas"/>
              </a:rPr>
              <a:t> </a:t>
            </a:r>
            <a:r>
              <a:rPr lang="en-US" altLang="en-US" sz="3200" dirty="0" err="1">
                <a:solidFill>
                  <a:srgbClr val="1A1A1A"/>
                </a:solidFill>
                <a:latin typeface="Consolas"/>
              </a:rPr>
              <a:t>webapp</a:t>
            </a:r>
            <a:r>
              <a:rPr lang="en-US" altLang="en-US" sz="3200" dirty="0">
                <a:solidFill>
                  <a:srgbClr val="1A1A1A"/>
                </a:solidFill>
                <a:latin typeface="Consolas"/>
              </a:rPr>
              <a:t> create \</a:t>
            </a:r>
          </a:p>
          <a:p>
            <a:pPr defTabSz="1219126" eaLnBrk="0" fontAlgn="base" hangingPunct="0">
              <a:spcBef>
                <a:spcPct val="0"/>
              </a:spcBef>
              <a:spcAft>
                <a:spcPct val="0"/>
              </a:spcAft>
            </a:pPr>
            <a:r>
              <a:rPr lang="en-US" altLang="en-US" sz="3200" dirty="0">
                <a:solidFill>
                  <a:srgbClr val="1A1A1A"/>
                </a:solidFill>
                <a:latin typeface="Consolas"/>
              </a:rPr>
              <a:t>    -g </a:t>
            </a:r>
            <a:r>
              <a:rPr lang="en-US" altLang="en-US" sz="3200" dirty="0" err="1">
                <a:solidFill>
                  <a:srgbClr val="1A1A1A"/>
                </a:solidFill>
                <a:latin typeface="Consolas"/>
              </a:rPr>
              <a:t>myrg</a:t>
            </a:r>
            <a:r>
              <a:rPr lang="en-US" altLang="en-US" sz="3200" dirty="0">
                <a:solidFill>
                  <a:srgbClr val="1A1A1A"/>
                </a:solidFill>
                <a:latin typeface="Consolas"/>
              </a:rPr>
              <a:t> \</a:t>
            </a:r>
          </a:p>
          <a:p>
            <a:pPr defTabSz="1219126" eaLnBrk="0" fontAlgn="base" hangingPunct="0">
              <a:spcBef>
                <a:spcPct val="0"/>
              </a:spcBef>
              <a:spcAft>
                <a:spcPct val="0"/>
              </a:spcAft>
            </a:pPr>
            <a:r>
              <a:rPr lang="en-US" altLang="en-US" sz="3200" dirty="0">
                <a:solidFill>
                  <a:srgbClr val="1A1A1A"/>
                </a:solidFill>
                <a:latin typeface="Consolas"/>
              </a:rPr>
              <a:t>    -n </a:t>
            </a:r>
            <a:r>
              <a:rPr lang="en-US" altLang="en-US" sz="3200" dirty="0" err="1">
                <a:solidFill>
                  <a:srgbClr val="1A1A1A"/>
                </a:solidFill>
                <a:latin typeface="Consolas"/>
              </a:rPr>
              <a:t>nginx</a:t>
            </a:r>
            <a:r>
              <a:rPr lang="en-US" altLang="en-US" sz="3200" dirty="0">
                <a:solidFill>
                  <a:srgbClr val="1A1A1A"/>
                </a:solidFill>
                <a:latin typeface="Consolas"/>
              </a:rPr>
              <a:t> \</a:t>
            </a:r>
          </a:p>
          <a:p>
            <a:pPr defTabSz="1219126" eaLnBrk="0" fontAlgn="base" hangingPunct="0">
              <a:spcBef>
                <a:spcPct val="0"/>
              </a:spcBef>
              <a:spcAft>
                <a:spcPct val="0"/>
              </a:spcAft>
            </a:pPr>
            <a:r>
              <a:rPr lang="en-US" altLang="en-US" sz="3200" dirty="0">
                <a:solidFill>
                  <a:srgbClr val="1A1A1A"/>
                </a:solidFill>
                <a:latin typeface="Consolas"/>
              </a:rPr>
              <a:t>    --plan my-</a:t>
            </a:r>
            <a:r>
              <a:rPr lang="en-US" altLang="en-US" sz="3200" dirty="0" err="1">
                <a:solidFill>
                  <a:srgbClr val="1A1A1A"/>
                </a:solidFill>
                <a:latin typeface="Consolas"/>
              </a:rPr>
              <a:t>appservice</a:t>
            </a:r>
            <a:r>
              <a:rPr lang="en-US" altLang="en-US" sz="3200" dirty="0">
                <a:solidFill>
                  <a:srgbClr val="1A1A1A"/>
                </a:solidFill>
                <a:latin typeface="Consolas"/>
              </a:rPr>
              <a:t>-plan \</a:t>
            </a:r>
          </a:p>
          <a:p>
            <a:pPr defTabSz="1219126" eaLnBrk="0" fontAlgn="base" hangingPunct="0">
              <a:spcBef>
                <a:spcPct val="0"/>
              </a:spcBef>
              <a:spcAft>
                <a:spcPct val="0"/>
              </a:spcAft>
            </a:pPr>
            <a:r>
              <a:rPr lang="en-US" altLang="en-US" sz="3200" dirty="0">
                <a:solidFill>
                  <a:srgbClr val="1A1A1A"/>
                </a:solidFill>
                <a:latin typeface="Consolas"/>
              </a:rPr>
              <a:t>    --deployment-container-image-name '</a:t>
            </a:r>
            <a:r>
              <a:rPr lang="en-US" altLang="en-US" sz="3200" dirty="0" err="1">
                <a:solidFill>
                  <a:srgbClr val="1A1A1A"/>
                </a:solidFill>
                <a:latin typeface="Consolas"/>
              </a:rPr>
              <a:t>nginx</a:t>
            </a:r>
            <a:r>
              <a:rPr lang="en-US" altLang="en-US" sz="3200" dirty="0">
                <a:solidFill>
                  <a:srgbClr val="1A1A1A"/>
                </a:solidFill>
                <a:latin typeface="Consolas"/>
              </a:rPr>
              <a:t>'</a:t>
            </a:r>
          </a:p>
        </p:txBody>
      </p:sp>
    </p:spTree>
    <p:extLst>
      <p:ext uri="{BB962C8B-B14F-4D97-AF65-F5344CB8AC3E}">
        <p14:creationId xmlns:p14="http://schemas.microsoft.com/office/powerpoint/2010/main" val="411661811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a:t>Azure Kubernetes Service</a:t>
            </a:r>
            <a:endParaRPr lang="en-US"/>
          </a:p>
        </p:txBody>
      </p:sp>
      <p:sp>
        <p:nvSpPr>
          <p:cNvPr id="3871" name="Google Shape;3871;p18"/>
          <p:cNvSpPr txBox="1">
            <a:spLocks noGrp="1"/>
          </p:cNvSpPr>
          <p:nvPr>
            <p:ph type="body" sz="quarter" idx="10"/>
          </p:nvPr>
        </p:nvSpPr>
        <p:spPr>
          <a:xfrm>
            <a:off x="590770" y="1422360"/>
            <a:ext cx="6288865" cy="2006640"/>
          </a:xfrm>
          <a:prstGeom prst="rect">
            <a:avLst/>
          </a:prstGeom>
        </p:spPr>
        <p:txBody>
          <a:bodyPr spcFirstLastPara="1" vert="horz" wrap="square" lIns="121900" tIns="121900" rIns="121900" bIns="121900" rtlCol="0" anchor="t" anchorCtr="0">
            <a:noAutofit/>
          </a:bodyPr>
          <a:lstStyle/>
          <a:p>
            <a:pPr marL="0" indent="0">
              <a:buNone/>
            </a:pPr>
            <a:endParaRPr lang="en-US" dirty="0"/>
          </a:p>
          <a:p>
            <a:pPr marL="0" indent="0">
              <a:buNone/>
            </a:pPr>
            <a:r>
              <a:rPr lang="en-US" dirty="0"/>
              <a:t>Azure's managed Kubernetes Product</a:t>
            </a:r>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19</a:t>
            </a:fld>
            <a:endParaRPr sz="2353">
              <a:solidFill>
                <a:srgbClr val="1A1A1A"/>
              </a:solidFill>
              <a:latin typeface="Segoe UI"/>
            </a:endParaRPr>
          </a:p>
        </p:txBody>
      </p:sp>
      <p:pic>
        <p:nvPicPr>
          <p:cNvPr id="2" name="Picture 1">
            <a:extLst>
              <a:ext uri="{FF2B5EF4-FFF2-40B4-BE49-F238E27FC236}">
                <a16:creationId xmlns:a16="http://schemas.microsoft.com/office/drawing/2014/main" id="{3D924347-043E-104B-9AB0-D3A20C359F19}"/>
              </a:ext>
            </a:extLst>
          </p:cNvPr>
          <p:cNvPicPr>
            <a:picLocks noChangeAspect="1"/>
          </p:cNvPicPr>
          <p:nvPr/>
        </p:nvPicPr>
        <p:blipFill>
          <a:blip r:embed="rId3"/>
          <a:stretch>
            <a:fillRect/>
          </a:stretch>
        </p:blipFill>
        <p:spPr>
          <a:xfrm>
            <a:off x="7097088" y="1806469"/>
            <a:ext cx="5094913" cy="2457281"/>
          </a:xfrm>
          <a:prstGeom prst="rect">
            <a:avLst/>
          </a:prstGeom>
        </p:spPr>
      </p:pic>
    </p:spTree>
    <p:extLst>
      <p:ext uri="{BB962C8B-B14F-4D97-AF65-F5344CB8AC3E}">
        <p14:creationId xmlns:p14="http://schemas.microsoft.com/office/powerpoint/2010/main" val="242789020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11FA118-419A-4BC4-ABD3-B71B7C923445}"/>
              </a:ext>
            </a:extLst>
          </p:cNvPr>
          <p:cNvSpPr>
            <a:spLocks noGrp="1"/>
          </p:cNvSpPr>
          <p:nvPr>
            <p:ph type="title"/>
          </p:nvPr>
        </p:nvSpPr>
        <p:spPr>
          <a:xfrm>
            <a:off x="345522" y="5179"/>
            <a:ext cx="10322478" cy="680186"/>
          </a:xfrm>
        </p:spPr>
        <p:txBody>
          <a:bodyPr/>
          <a:lstStyle/>
          <a:p>
            <a:r>
              <a:rPr lang="en-US" dirty="0">
                <a:solidFill>
                  <a:srgbClr val="FF0000"/>
                </a:solidFill>
              </a:rPr>
              <a:t>(DO NOT SHOW)</a:t>
            </a:r>
            <a:br>
              <a:rPr lang="en-US" dirty="0"/>
            </a:br>
            <a:r>
              <a:rPr lang="en-US" dirty="0"/>
              <a:t>Consolidating infrastructure with Azure </a:t>
            </a:r>
            <a:r>
              <a:rPr lang="en-US" dirty="0" err="1"/>
              <a:t>Kubernates</a:t>
            </a:r>
            <a:r>
              <a:rPr lang="en-US"/>
              <a:t> service</a:t>
            </a:r>
            <a:endParaRPr lang="en-US" dirty="0"/>
          </a:p>
        </p:txBody>
      </p:sp>
      <p:graphicFrame>
        <p:nvGraphicFramePr>
          <p:cNvPr id="35" name="Table 34">
            <a:extLst>
              <a:ext uri="{FF2B5EF4-FFF2-40B4-BE49-F238E27FC236}">
                <a16:creationId xmlns:a16="http://schemas.microsoft.com/office/drawing/2014/main" id="{6BFB32F5-AEBA-40D0-A9C9-252E1033B518}"/>
              </a:ext>
            </a:extLst>
          </p:cNvPr>
          <p:cNvGraphicFramePr>
            <a:graphicFrameLocks noGrp="1"/>
          </p:cNvGraphicFramePr>
          <p:nvPr>
            <p:extLst>
              <p:ext uri="{D42A27DB-BD31-4B8C-83A1-F6EECF244321}">
                <p14:modId xmlns:p14="http://schemas.microsoft.com/office/powerpoint/2010/main" val="1249319903"/>
              </p:ext>
            </p:extLst>
          </p:nvPr>
        </p:nvGraphicFramePr>
        <p:xfrm>
          <a:off x="457200" y="707717"/>
          <a:ext cx="11277601" cy="3081175"/>
        </p:xfrm>
        <a:graphic>
          <a:graphicData uri="http://schemas.openxmlformats.org/drawingml/2006/table">
            <a:tbl>
              <a:tblPr firstRow="1" bandRow="1">
                <a:tableStyleId>{5C22544A-7EE6-4342-B048-85BDC9FD1C3A}</a:tableStyleId>
              </a:tblPr>
              <a:tblGrid>
                <a:gridCol w="3083478">
                  <a:extLst>
                    <a:ext uri="{9D8B030D-6E8A-4147-A177-3AD203B41FA5}">
                      <a16:colId xmlns:a16="http://schemas.microsoft.com/office/drawing/2014/main" val="3252896202"/>
                    </a:ext>
                  </a:extLst>
                </a:gridCol>
                <a:gridCol w="8194123">
                  <a:extLst>
                    <a:ext uri="{9D8B030D-6E8A-4147-A177-3AD203B41FA5}">
                      <a16:colId xmlns:a16="http://schemas.microsoft.com/office/drawing/2014/main" val="269771659"/>
                    </a:ext>
                  </a:extLst>
                </a:gridCol>
              </a:tblGrid>
              <a:tr h="413603">
                <a:tc>
                  <a:txBody>
                    <a:bodyPr/>
                    <a:lstStyle/>
                    <a:p>
                      <a:r>
                        <a:rPr lang="en-US" sz="1400" b="0">
                          <a:solidFill>
                            <a:schemeClr val="tx1"/>
                          </a:solidFill>
                          <a:latin typeface="+mj-lt"/>
                        </a:rPr>
                        <a:t>Baseline Event</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200" b="0" dirty="0">
                          <a:solidFill>
                            <a:schemeClr val="tx1"/>
                          </a:solidFill>
                        </a:rPr>
                        <a:t>Microsoft Azure Training Day: Migrating applications to the cloud</a:t>
                      </a:r>
                      <a:endParaRPr lang="en-US" sz="1200" b="0" dirty="0">
                        <a:solidFill>
                          <a:schemeClr val="tx1"/>
                        </a:solidFill>
                        <a:latin typeface="+mn-lt"/>
                      </a:endParaRP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635173644"/>
                  </a:ext>
                </a:extLst>
              </a:tr>
              <a:tr h="275736">
                <a:tc>
                  <a:txBody>
                    <a:bodyPr/>
                    <a:lstStyle/>
                    <a:p>
                      <a:r>
                        <a:rPr lang="en-US" sz="1400" b="0">
                          <a:solidFill>
                            <a:schemeClr val="tx1"/>
                          </a:solidFill>
                          <a:latin typeface="+mj-lt"/>
                        </a:rPr>
                        <a:t>Recommended Speaker Roles</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200" b="0" dirty="0">
                          <a:solidFill>
                            <a:schemeClr val="tx1"/>
                          </a:solidFill>
                          <a:latin typeface="+mn-lt"/>
                        </a:rPr>
                        <a:t>Field Technical Roles: Regional CDA’/CSA’s, PFE, GBB’s, MVP, MTC TSP’s</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28085801"/>
                  </a:ext>
                </a:extLst>
              </a:tr>
              <a:tr h="275736">
                <a:tc>
                  <a:txBody>
                    <a:bodyPr/>
                    <a:lstStyle/>
                    <a:p>
                      <a:r>
                        <a:rPr lang="en-US" sz="1400">
                          <a:solidFill>
                            <a:schemeClr val="tx1"/>
                          </a:solidFill>
                          <a:latin typeface="+mj-lt"/>
                        </a:rPr>
                        <a:t>Audience</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200" dirty="0">
                          <a:solidFill>
                            <a:schemeClr val="tx1"/>
                          </a:solidFill>
                          <a:latin typeface="+mn-lt"/>
                        </a:rPr>
                        <a:t>70% Developers 30% Architects</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48516789"/>
                  </a:ext>
                </a:extLst>
              </a:tr>
              <a:tr h="275736">
                <a:tc>
                  <a:txBody>
                    <a:bodyPr/>
                    <a:lstStyle/>
                    <a:p>
                      <a:r>
                        <a:rPr lang="en-US" sz="1400">
                          <a:solidFill>
                            <a:schemeClr val="tx1"/>
                          </a:solidFill>
                          <a:latin typeface="+mj-lt"/>
                        </a:rPr>
                        <a:t>Length &amp; Version</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200" dirty="0">
                          <a:solidFill>
                            <a:schemeClr val="tx1"/>
                          </a:solidFill>
                          <a:latin typeface="+mn-lt"/>
                        </a:rPr>
                        <a:t>60min</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08939210"/>
                  </a:ext>
                </a:extLst>
              </a:tr>
              <a:tr h="275736">
                <a:tc>
                  <a:txBody>
                    <a:bodyPr/>
                    <a:lstStyle/>
                    <a:p>
                      <a:r>
                        <a:rPr lang="en-US" sz="1400">
                          <a:solidFill>
                            <a:schemeClr val="tx1"/>
                          </a:solidFill>
                          <a:latin typeface="+mj-lt"/>
                        </a:rPr>
                        <a:t>Content Level</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200" dirty="0">
                          <a:solidFill>
                            <a:schemeClr val="tx1"/>
                          </a:solidFill>
                          <a:latin typeface="+mn-lt"/>
                        </a:rPr>
                        <a:t>300</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354374"/>
                  </a:ext>
                </a:extLst>
              </a:tr>
              <a:tr h="275736">
                <a:tc>
                  <a:txBody>
                    <a:bodyPr/>
                    <a:lstStyle/>
                    <a:p>
                      <a:r>
                        <a:rPr lang="en-US" sz="1400">
                          <a:solidFill>
                            <a:schemeClr val="tx1"/>
                          </a:solidFill>
                          <a:latin typeface="+mj-lt"/>
                        </a:rPr>
                        <a:t>Deck Contacts</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200" dirty="0">
                          <a:solidFill>
                            <a:schemeClr val="tx1"/>
                          </a:solidFill>
                          <a:latin typeface="+mn-lt"/>
                        </a:rPr>
                        <a:t>Mark Winters</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4924476"/>
                  </a:ext>
                </a:extLst>
              </a:tr>
              <a:tr h="482537">
                <a:tc>
                  <a:txBody>
                    <a:bodyPr/>
                    <a:lstStyle/>
                    <a:p>
                      <a:r>
                        <a:rPr lang="en-US" sz="1400" dirty="0">
                          <a:solidFill>
                            <a:schemeClr val="tx1"/>
                          </a:solidFill>
                          <a:latin typeface="+mj-lt"/>
                        </a:rPr>
                        <a:t>Training Resources</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marR="0" lvl="0" indent="-228600" algn="l" defTabSz="932742" rtl="0" eaLnBrk="1" fontAlgn="auto" latinLnBrk="0" hangingPunct="1">
                        <a:lnSpc>
                          <a:spcPct val="100000"/>
                        </a:lnSpc>
                        <a:spcBef>
                          <a:spcPts val="0"/>
                        </a:spcBef>
                        <a:spcAft>
                          <a:spcPts val="600"/>
                        </a:spcAft>
                        <a:buClrTx/>
                        <a:buSzTx/>
                        <a:buFont typeface="+mj-lt"/>
                        <a:buAutoNum type="arabicPeriod"/>
                        <a:tabLst/>
                        <a:defRPr/>
                      </a:pPr>
                      <a:r>
                        <a:rPr lang="en-US" sz="1200" dirty="0">
                          <a:solidFill>
                            <a:schemeClr val="tx1"/>
                          </a:solidFill>
                          <a:latin typeface="+mn-lt"/>
                        </a:rPr>
                        <a:t>Session Video -</a:t>
                      </a:r>
                      <a:r>
                        <a:rPr lang="en-US" sz="1200" u="sng" kern="1200" dirty="0">
                          <a:solidFill>
                            <a:schemeClr val="dk1"/>
                          </a:solidFill>
                          <a:effectLst/>
                          <a:latin typeface="+mn-lt"/>
                          <a:ea typeface="+mn-ea"/>
                          <a:cs typeface="+mn-cs"/>
                          <a:hlinkClick r:id="rId3"/>
                        </a:rPr>
                        <a:t>Video 5</a:t>
                      </a:r>
                      <a:endParaRPr lang="en-US" sz="1200" u="sng" kern="1200" dirty="0">
                        <a:solidFill>
                          <a:schemeClr val="dk1"/>
                        </a:solidFill>
                        <a:effectLst/>
                        <a:latin typeface="+mn-lt"/>
                        <a:ea typeface="+mn-ea"/>
                        <a:cs typeface="+mn-cs"/>
                      </a:endParaRPr>
                    </a:p>
                    <a:p>
                      <a:pPr marL="228600" marR="0" lvl="0" indent="-228600" algn="l" defTabSz="932742" rtl="0" eaLnBrk="1" fontAlgn="auto" latinLnBrk="0" hangingPunct="1">
                        <a:lnSpc>
                          <a:spcPct val="100000"/>
                        </a:lnSpc>
                        <a:spcBef>
                          <a:spcPts val="0"/>
                        </a:spcBef>
                        <a:spcAft>
                          <a:spcPts val="600"/>
                        </a:spcAft>
                        <a:buClrTx/>
                        <a:buSzTx/>
                        <a:buFont typeface="+mj-lt"/>
                        <a:buAutoNum type="arabicPeriod"/>
                        <a:tabLst/>
                        <a:defRPr/>
                      </a:pPr>
                      <a:r>
                        <a:rPr lang="en-US" sz="1200" dirty="0" err="1">
                          <a:solidFill>
                            <a:schemeClr val="tx1"/>
                          </a:solidFill>
                          <a:latin typeface="+mn-lt"/>
                        </a:rPr>
                        <a:t>Github</a:t>
                      </a:r>
                      <a:r>
                        <a:rPr lang="en-US" sz="1200" dirty="0">
                          <a:solidFill>
                            <a:schemeClr val="tx1"/>
                          </a:solidFill>
                          <a:latin typeface="+mn-lt"/>
                        </a:rPr>
                        <a:t> resource to run the demo’s-</a:t>
                      </a:r>
                      <a:r>
                        <a:rPr lang="en-US" sz="1200" u="sng" kern="1200" dirty="0">
                          <a:solidFill>
                            <a:schemeClr val="dk1"/>
                          </a:solidFill>
                          <a:effectLst/>
                          <a:latin typeface="+mn-lt"/>
                          <a:ea typeface="+mn-ea"/>
                          <a:cs typeface="+mn-cs"/>
                          <a:hlinkClick r:id="rId4"/>
                        </a:rPr>
                        <a:t>Session 5</a:t>
                      </a:r>
                      <a:endParaRPr lang="en-US" sz="1200" dirty="0">
                        <a:solidFill>
                          <a:schemeClr val="tx1"/>
                        </a:solidFill>
                        <a:latin typeface="+mn-lt"/>
                      </a:endParaRP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95054279"/>
                  </a:ext>
                </a:extLst>
              </a:tr>
              <a:tr h="610172">
                <a:tc>
                  <a:txBody>
                    <a:bodyPr/>
                    <a:lstStyle/>
                    <a:p>
                      <a:r>
                        <a:rPr lang="en-US" sz="1400" dirty="0">
                          <a:solidFill>
                            <a:schemeClr val="tx1"/>
                          </a:solidFill>
                          <a:latin typeface="+mj-lt"/>
                        </a:rPr>
                        <a:t>Accessibility checker</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600"/>
                        </a:spcAft>
                        <a:buClrTx/>
                        <a:buSzTx/>
                        <a:buFont typeface="+mj-lt"/>
                        <a:buNone/>
                        <a:tabLst/>
                        <a:defRPr/>
                      </a:pPr>
                      <a:r>
                        <a:rPr lang="en-US" sz="1200" dirty="0">
                          <a:solidFill>
                            <a:schemeClr val="tx1"/>
                          </a:solidFill>
                          <a:latin typeface="+mn-lt"/>
                        </a:rPr>
                        <a:t>(date)</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44133650"/>
                  </a:ext>
                </a:extLst>
              </a:tr>
            </a:tbl>
          </a:graphicData>
        </a:graphic>
      </p:graphicFrame>
      <p:sp>
        <p:nvSpPr>
          <p:cNvPr id="2" name="Rectangle 1">
            <a:extLst>
              <a:ext uri="{FF2B5EF4-FFF2-40B4-BE49-F238E27FC236}">
                <a16:creationId xmlns:a16="http://schemas.microsoft.com/office/drawing/2014/main" id="{693512D4-C505-4DF8-BAED-0EA95CEEF5F8}"/>
              </a:ext>
            </a:extLst>
          </p:cNvPr>
          <p:cNvSpPr/>
          <p:nvPr/>
        </p:nvSpPr>
        <p:spPr>
          <a:xfrm>
            <a:off x="457199" y="3791862"/>
            <a:ext cx="6096000" cy="369332"/>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Segoe UI"/>
                <a:ea typeface="+mn-ea"/>
                <a:cs typeface="+mn-cs"/>
              </a:rPr>
              <a:t>CHANGE TRACKER</a:t>
            </a:r>
            <a:endParaRPr kumimoji="0" lang="en-US" sz="1800" b="1" i="0" u="none" strike="noStrike" kern="1200" cap="none" spc="0" normalizeH="0" baseline="0" noProof="0">
              <a:ln>
                <a:noFill/>
              </a:ln>
              <a:solidFill>
                <a:srgbClr val="1A1A1A"/>
              </a:solidFill>
              <a:effectLst/>
              <a:uLnTx/>
              <a:uFillTx/>
              <a:latin typeface="Segoe UI"/>
              <a:ea typeface="+mn-ea"/>
              <a:cs typeface="+mn-cs"/>
            </a:endParaRPr>
          </a:p>
        </p:txBody>
      </p:sp>
      <p:graphicFrame>
        <p:nvGraphicFramePr>
          <p:cNvPr id="3" name="Table 2">
            <a:extLst>
              <a:ext uri="{FF2B5EF4-FFF2-40B4-BE49-F238E27FC236}">
                <a16:creationId xmlns:a16="http://schemas.microsoft.com/office/drawing/2014/main" id="{7ADE5FFB-D027-4AF6-99A3-1C66353933D8}"/>
              </a:ext>
            </a:extLst>
          </p:cNvPr>
          <p:cNvGraphicFramePr>
            <a:graphicFrameLocks noGrp="1"/>
          </p:cNvGraphicFramePr>
          <p:nvPr/>
        </p:nvGraphicFramePr>
        <p:xfrm>
          <a:off x="457199" y="4262944"/>
          <a:ext cx="11277602" cy="2346112"/>
        </p:xfrm>
        <a:graphic>
          <a:graphicData uri="http://schemas.openxmlformats.org/drawingml/2006/table">
            <a:tbl>
              <a:tblPr firstRow="1" bandRow="1">
                <a:tableStyleId>{5C22544A-7EE6-4342-B048-85BDC9FD1C3A}</a:tableStyleId>
              </a:tblPr>
              <a:tblGrid>
                <a:gridCol w="2059691">
                  <a:extLst>
                    <a:ext uri="{9D8B030D-6E8A-4147-A177-3AD203B41FA5}">
                      <a16:colId xmlns:a16="http://schemas.microsoft.com/office/drawing/2014/main" val="183128995"/>
                    </a:ext>
                  </a:extLst>
                </a:gridCol>
                <a:gridCol w="2059691">
                  <a:extLst>
                    <a:ext uri="{9D8B030D-6E8A-4147-A177-3AD203B41FA5}">
                      <a16:colId xmlns:a16="http://schemas.microsoft.com/office/drawing/2014/main" val="100877150"/>
                    </a:ext>
                  </a:extLst>
                </a:gridCol>
                <a:gridCol w="7158220">
                  <a:extLst>
                    <a:ext uri="{9D8B030D-6E8A-4147-A177-3AD203B41FA5}">
                      <a16:colId xmlns:a16="http://schemas.microsoft.com/office/drawing/2014/main" val="2642130174"/>
                    </a:ext>
                  </a:extLst>
                </a:gridCol>
              </a:tblGrid>
              <a:tr h="241798">
                <a:tc>
                  <a:txBody>
                    <a:bodyPr/>
                    <a:lstStyle/>
                    <a:p>
                      <a:r>
                        <a:rPr lang="en-US" sz="1400" b="0">
                          <a:solidFill>
                            <a:schemeClr val="tx1"/>
                          </a:solidFill>
                          <a:latin typeface="+mj-lt"/>
                        </a:rPr>
                        <a:t>Date</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2F2F2"/>
                    </a:solidFill>
                  </a:tcPr>
                </a:tc>
                <a:tc>
                  <a:txBody>
                    <a:bodyPr/>
                    <a:lstStyle/>
                    <a:p>
                      <a:r>
                        <a:rPr lang="en-US" sz="1400" b="0">
                          <a:solidFill>
                            <a:schemeClr val="tx1"/>
                          </a:solidFill>
                          <a:latin typeface="+mj-lt"/>
                        </a:rPr>
                        <a:t>Slide</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2F2F2"/>
                    </a:solidFill>
                  </a:tcPr>
                </a:tc>
                <a:tc>
                  <a:txBody>
                    <a:bodyPr/>
                    <a:lstStyle/>
                    <a:p>
                      <a:pPr marL="0" algn="l" defTabSz="932742" rtl="0" eaLnBrk="1" latinLnBrk="0" hangingPunct="1"/>
                      <a:r>
                        <a:rPr lang="en-US" sz="1400" b="0" kern="1200">
                          <a:solidFill>
                            <a:schemeClr val="tx1"/>
                          </a:solidFill>
                          <a:latin typeface="+mj-lt"/>
                          <a:ea typeface="+mn-ea"/>
                          <a:cs typeface="+mn-cs"/>
                        </a:rPr>
                        <a:t>Description of Update</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2F2F2"/>
                    </a:solidFill>
                  </a:tcPr>
                </a:tc>
                <a:extLst>
                  <a:ext uri="{0D108BD9-81ED-4DB2-BD59-A6C34878D82A}">
                    <a16:rowId xmlns:a16="http://schemas.microsoft.com/office/drawing/2014/main" val="1262522782"/>
                  </a:ext>
                </a:extLst>
              </a:tr>
              <a:tr h="411056">
                <a:tc>
                  <a:txBody>
                    <a:bodyPr/>
                    <a:lstStyle/>
                    <a:p>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34112613"/>
                  </a:ext>
                </a:extLst>
              </a:tr>
              <a:tr h="241798">
                <a:tc>
                  <a:txBody>
                    <a:bodyPr/>
                    <a:lstStyle/>
                    <a:p>
                      <a:endParaRPr lang="en-US" sz="1400">
                        <a:solidFill>
                          <a:schemeClr val="tx1"/>
                        </a:solidFill>
                        <a:latin typeface="+mj-lt"/>
                      </a:endParaRP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400">
                        <a:solidFill>
                          <a:schemeClr val="tx1"/>
                        </a:solidFill>
                        <a:latin typeface="+mj-lt"/>
                      </a:endParaRP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200">
                        <a:solidFill>
                          <a:schemeClr val="tx1"/>
                        </a:solidFill>
                        <a:latin typeface="+mn-lt"/>
                      </a:endParaRP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532214094"/>
                  </a:ext>
                </a:extLst>
              </a:tr>
              <a:tr h="286485">
                <a:tc>
                  <a:txBody>
                    <a:bodyPr/>
                    <a:lstStyle/>
                    <a:p>
                      <a:endParaRPr lang="en-US" sz="1400">
                        <a:solidFill>
                          <a:schemeClr val="tx1"/>
                        </a:solidFill>
                        <a:latin typeface="+mj-lt"/>
                      </a:endParaRP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400">
                        <a:solidFill>
                          <a:schemeClr val="tx1"/>
                        </a:solidFill>
                        <a:latin typeface="+mj-lt"/>
                      </a:endParaRP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200">
                        <a:solidFill>
                          <a:schemeClr val="tx1"/>
                        </a:solidFill>
                        <a:latin typeface="+mn-lt"/>
                      </a:endParaRP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6461727"/>
                  </a:ext>
                </a:extLst>
              </a:tr>
              <a:tr h="241798">
                <a:tc>
                  <a:txBody>
                    <a:bodyPr/>
                    <a:lstStyle/>
                    <a:p>
                      <a:endParaRPr lang="en-US" sz="1400">
                        <a:solidFill>
                          <a:schemeClr val="tx1"/>
                        </a:solidFill>
                        <a:latin typeface="+mj-lt"/>
                      </a:endParaRP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algn="ctr">
                        <a:spcBef>
                          <a:spcPts val="0"/>
                        </a:spcBef>
                        <a:spcAft>
                          <a:spcPts val="0"/>
                        </a:spcAft>
                      </a:pPr>
                      <a:endParaRPr lang="en-US" sz="1100" dirty="0">
                        <a:effectLst/>
                        <a:latin typeface="Calibri" panose="020F0502020204030204" pitchFamily="34" charset="0"/>
                        <a:ea typeface="Calibri" panose="020F0502020204030204" pitchFamily="34" charset="0"/>
                      </a:endParaRP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algn="ctr">
                        <a:spcBef>
                          <a:spcPts val="0"/>
                        </a:spcBef>
                        <a:spcAft>
                          <a:spcPts val="0"/>
                        </a:spcAft>
                      </a:pPr>
                      <a:endParaRPr lang="en-US" sz="1100" dirty="0">
                        <a:effectLst/>
                        <a:latin typeface="Calibri" panose="020F0502020204030204" pitchFamily="34" charset="0"/>
                        <a:ea typeface="Calibri" panose="020F0502020204030204" pitchFamily="34" charset="0"/>
                      </a:endParaRP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200449157"/>
                  </a:ext>
                </a:extLst>
              </a:tr>
              <a:tr h="241798">
                <a:tc>
                  <a:txBody>
                    <a:bodyPr/>
                    <a:lstStyle/>
                    <a:p>
                      <a:endParaRPr lang="en-US" sz="1400">
                        <a:solidFill>
                          <a:schemeClr val="tx1"/>
                        </a:solidFill>
                        <a:latin typeface="+mj-lt"/>
                      </a:endParaRP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400">
                        <a:solidFill>
                          <a:schemeClr val="tx1"/>
                        </a:solidFill>
                        <a:latin typeface="+mj-lt"/>
                      </a:endParaRP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200">
                        <a:solidFill>
                          <a:schemeClr val="tx1"/>
                        </a:solidFill>
                        <a:latin typeface="+mn-lt"/>
                      </a:endParaRP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251247918"/>
                  </a:ext>
                </a:extLst>
              </a:tr>
              <a:tr h="411056">
                <a:tc>
                  <a:txBody>
                    <a:bodyPr/>
                    <a:lstStyle/>
                    <a:p>
                      <a:endParaRPr lang="en-US" sz="1400">
                        <a:solidFill>
                          <a:schemeClr val="tx1"/>
                        </a:solidFill>
                        <a:latin typeface="+mj-lt"/>
                      </a:endParaRP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400">
                        <a:solidFill>
                          <a:schemeClr val="tx1"/>
                        </a:solidFill>
                        <a:latin typeface="+mj-lt"/>
                      </a:endParaRP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1"/>
                        </a:solidFill>
                        <a:latin typeface="+mn-lt"/>
                      </a:endParaRP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801154742"/>
                  </a:ext>
                </a:extLst>
              </a:tr>
            </a:tbl>
          </a:graphicData>
        </a:graphic>
      </p:graphicFrame>
    </p:spTree>
    <p:extLst>
      <p:ext uri="{BB962C8B-B14F-4D97-AF65-F5344CB8AC3E}">
        <p14:creationId xmlns:p14="http://schemas.microsoft.com/office/powerpoint/2010/main" val="260884801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5C69B-7620-420A-AAC9-30649EFBD34B}"/>
              </a:ext>
            </a:extLst>
          </p:cNvPr>
          <p:cNvSpPr>
            <a:spLocks noGrp="1"/>
          </p:cNvSpPr>
          <p:nvPr>
            <p:ph type="title"/>
          </p:nvPr>
        </p:nvSpPr>
        <p:spPr/>
        <p:txBody>
          <a:bodyPr/>
          <a:lstStyle/>
          <a:p>
            <a:r>
              <a:rPr lang="en" sz="3733" dirty="0">
                <a:solidFill>
                  <a:srgbClr val="D3EBD5"/>
                </a:solidFill>
              </a:rPr>
              <a:t>What is Kubernetes?</a:t>
            </a:r>
            <a:endParaRPr lang="en-US" dirty="0"/>
          </a:p>
        </p:txBody>
      </p:sp>
      <p:sp>
        <p:nvSpPr>
          <p:cNvPr id="4" name="Rectangle 3">
            <a:extLst>
              <a:ext uri="{FF2B5EF4-FFF2-40B4-BE49-F238E27FC236}">
                <a16:creationId xmlns:a16="http://schemas.microsoft.com/office/drawing/2014/main" id="{4620EDBC-A01D-4A65-9C94-2437F612D3D0}"/>
              </a:ext>
            </a:extLst>
          </p:cNvPr>
          <p:cNvSpPr/>
          <p:nvPr/>
        </p:nvSpPr>
        <p:spPr>
          <a:xfrm>
            <a:off x="463807" y="3597187"/>
            <a:ext cx="7205355" cy="454420"/>
          </a:xfrm>
          <a:prstGeom prst="rect">
            <a:avLst/>
          </a:prstGeom>
        </p:spPr>
        <p:txBody>
          <a:bodyPr wrap="square">
            <a:spAutoFit/>
          </a:bodyPr>
          <a:lstStyle/>
          <a:p>
            <a:pPr defTabSz="1219126"/>
            <a:endParaRPr lang="en-US" sz="2353" dirty="0">
              <a:solidFill>
                <a:srgbClr val="FFFFFF"/>
              </a:solidFill>
              <a:latin typeface="Segoe UI"/>
            </a:endParaRPr>
          </a:p>
        </p:txBody>
      </p:sp>
    </p:spTree>
    <p:extLst>
      <p:ext uri="{BB962C8B-B14F-4D97-AF65-F5344CB8AC3E}">
        <p14:creationId xmlns:p14="http://schemas.microsoft.com/office/powerpoint/2010/main" val="2275734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US" dirty="0"/>
              <a:t>What is Kubernetes?</a:t>
            </a:r>
          </a:p>
        </p:txBody>
      </p:sp>
      <p:sp>
        <p:nvSpPr>
          <p:cNvPr id="3871" name="Google Shape;3871;p18"/>
          <p:cNvSpPr txBox="1">
            <a:spLocks noGrp="1"/>
          </p:cNvSpPr>
          <p:nvPr>
            <p:ph type="body" sz="quarter" idx="10"/>
          </p:nvPr>
        </p:nvSpPr>
        <p:spPr>
          <a:prstGeom prst="rect">
            <a:avLst/>
          </a:prstGeom>
        </p:spPr>
        <p:txBody>
          <a:bodyPr spcFirstLastPara="1" vert="horz" wrap="square" lIns="121900" tIns="121900" rIns="121900" bIns="121900" rtlCol="0" anchor="t" anchorCtr="0">
            <a:noAutofit/>
          </a:bodyPr>
          <a:lstStyle/>
          <a:p>
            <a:r>
              <a:rPr lang="en-US" dirty="0"/>
              <a:t>Kubernetes is an open-source system for automating deployment, scaling, and management of containerized applications.</a:t>
            </a:r>
          </a:p>
          <a:p>
            <a:r>
              <a:rPr lang="en-US" dirty="0"/>
              <a:t>Container Orchestrator</a:t>
            </a:r>
          </a:p>
          <a:p>
            <a:r>
              <a:rPr lang="en-US" dirty="0"/>
              <a:t>Modular and pluggable</a:t>
            </a:r>
          </a:p>
          <a:p>
            <a:r>
              <a:rPr lang="en-US" dirty="0"/>
              <a:t>Self-healing</a:t>
            </a:r>
          </a:p>
          <a:p>
            <a:r>
              <a:rPr lang="en-US" dirty="0"/>
              <a:t>Designed by Google based on the system they use to run billions of containers per week.</a:t>
            </a:r>
          </a:p>
          <a:p>
            <a:r>
              <a:rPr lang="en-US" dirty="0"/>
              <a:t>Over 2,300 contributors</a:t>
            </a:r>
          </a:p>
          <a:p>
            <a:pPr lvl="1"/>
            <a:r>
              <a:rPr lang="en-US" dirty="0"/>
              <a:t>Including contributions from companies like Google, Microsoft, Red Hat, Intel, Huawei, CoreOS, IBM, Mesosphere, and many more)</a:t>
            </a:r>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21</a:t>
            </a:fld>
            <a:endParaRPr sz="2353">
              <a:solidFill>
                <a:srgbClr val="1A1A1A"/>
              </a:solidFill>
              <a:latin typeface="Segoe UI"/>
            </a:endParaRPr>
          </a:p>
        </p:txBody>
      </p:sp>
    </p:spTree>
    <p:extLst>
      <p:ext uri="{BB962C8B-B14F-4D97-AF65-F5344CB8AC3E}">
        <p14:creationId xmlns:p14="http://schemas.microsoft.com/office/powerpoint/2010/main" val="107636966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5C69B-7620-420A-AAC9-30649EFBD34B}"/>
              </a:ext>
            </a:extLst>
          </p:cNvPr>
          <p:cNvSpPr>
            <a:spLocks noGrp="1"/>
          </p:cNvSpPr>
          <p:nvPr>
            <p:ph type="title"/>
          </p:nvPr>
        </p:nvSpPr>
        <p:spPr/>
        <p:txBody>
          <a:bodyPr/>
          <a:lstStyle/>
          <a:p>
            <a:r>
              <a:rPr lang="en" sz="3733" dirty="0">
                <a:solidFill>
                  <a:srgbClr val="D3EBD5"/>
                </a:solidFill>
              </a:rPr>
              <a:t>W</a:t>
            </a:r>
            <a:r>
              <a:rPr lang="en-US" sz="3733" dirty="0">
                <a:solidFill>
                  <a:srgbClr val="D3EBD5"/>
                </a:solidFill>
              </a:rPr>
              <a:t>ha</a:t>
            </a:r>
            <a:r>
              <a:rPr lang="en" sz="3733">
                <a:solidFill>
                  <a:srgbClr val="D3EBD5"/>
                </a:solidFill>
              </a:rPr>
              <a:t>t is Contai</a:t>
            </a:r>
            <a:r>
              <a:rPr lang="en-US" sz="3733">
                <a:solidFill>
                  <a:srgbClr val="D3EBD5"/>
                </a:solidFill>
              </a:rPr>
              <a:t>ne</a:t>
            </a:r>
            <a:r>
              <a:rPr lang="en" sz="3733">
                <a:solidFill>
                  <a:srgbClr val="D3EBD5"/>
                </a:solidFill>
              </a:rPr>
              <a:t>r Orchestration?</a:t>
            </a:r>
            <a:endParaRPr lang="en-US"/>
          </a:p>
        </p:txBody>
      </p:sp>
      <p:sp>
        <p:nvSpPr>
          <p:cNvPr id="4" name="Rectangle 3">
            <a:extLst>
              <a:ext uri="{FF2B5EF4-FFF2-40B4-BE49-F238E27FC236}">
                <a16:creationId xmlns:a16="http://schemas.microsoft.com/office/drawing/2014/main" id="{4620EDBC-A01D-4A65-9C94-2437F612D3D0}"/>
              </a:ext>
            </a:extLst>
          </p:cNvPr>
          <p:cNvSpPr/>
          <p:nvPr/>
        </p:nvSpPr>
        <p:spPr>
          <a:xfrm>
            <a:off x="463807" y="3597187"/>
            <a:ext cx="7205355" cy="454420"/>
          </a:xfrm>
          <a:prstGeom prst="rect">
            <a:avLst/>
          </a:prstGeom>
        </p:spPr>
        <p:txBody>
          <a:bodyPr wrap="square">
            <a:spAutoFit/>
          </a:bodyPr>
          <a:lstStyle/>
          <a:p>
            <a:pPr defTabSz="1219126"/>
            <a:r>
              <a:rPr lang="en" sz="2353" dirty="0">
                <a:solidFill>
                  <a:srgbClr val="80BFB7"/>
                </a:solidFill>
                <a:latin typeface="Segoe UI"/>
              </a:rPr>
              <a:t>Decouple SRE teams from what’s inside the box</a:t>
            </a:r>
            <a:endParaRPr lang="en-US" sz="2353" dirty="0">
              <a:solidFill>
                <a:srgbClr val="FFFFFF"/>
              </a:solidFill>
              <a:latin typeface="Segoe UI"/>
            </a:endParaRPr>
          </a:p>
        </p:txBody>
      </p:sp>
    </p:spTree>
    <p:extLst>
      <p:ext uri="{BB962C8B-B14F-4D97-AF65-F5344CB8AC3E}">
        <p14:creationId xmlns:p14="http://schemas.microsoft.com/office/powerpoint/2010/main" val="233911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US" dirty="0"/>
              <a:t>What is container orchestration?</a:t>
            </a:r>
          </a:p>
        </p:txBody>
      </p:sp>
      <p:sp>
        <p:nvSpPr>
          <p:cNvPr id="3871" name="Google Shape;3871;p18"/>
          <p:cNvSpPr txBox="1">
            <a:spLocks noGrp="1"/>
          </p:cNvSpPr>
          <p:nvPr>
            <p:ph type="body" sz="quarter" idx="10"/>
          </p:nvPr>
        </p:nvSpPr>
        <p:spPr>
          <a:xfrm>
            <a:off x="586740" y="1232901"/>
            <a:ext cx="11018520" cy="5540991"/>
          </a:xfrm>
          <a:prstGeom prst="rect">
            <a:avLst/>
          </a:prstGeom>
        </p:spPr>
        <p:txBody>
          <a:bodyPr spcFirstLastPara="1" vert="horz" wrap="square" lIns="121900" tIns="121900" rIns="121900" bIns="121900" rtlCol="0" anchor="t" anchorCtr="0">
            <a:noAutofit/>
          </a:bodyPr>
          <a:lstStyle/>
          <a:p>
            <a:pPr lvl="1"/>
            <a:r>
              <a:rPr lang="en-US" sz="2667" dirty="0"/>
              <a:t>Scheduling</a:t>
            </a:r>
            <a:endParaRPr lang="en-US" sz="2667" dirty="0">
              <a:cs typeface="Segoe UI"/>
            </a:endParaRPr>
          </a:p>
          <a:p>
            <a:pPr lvl="1"/>
            <a:r>
              <a:rPr lang="en-US" sz="2667" dirty="0"/>
              <a:t>Affinity / Anti-Affinity</a:t>
            </a:r>
            <a:endParaRPr lang="en-US" sz="2667" dirty="0">
              <a:cs typeface="Segoe UI"/>
            </a:endParaRPr>
          </a:p>
          <a:p>
            <a:pPr lvl="1"/>
            <a:r>
              <a:rPr lang="en-US" sz="2667" dirty="0"/>
              <a:t>Health Monitoring</a:t>
            </a:r>
            <a:endParaRPr lang="en-US" sz="2667" dirty="0">
              <a:cs typeface="Segoe UI"/>
            </a:endParaRPr>
          </a:p>
          <a:p>
            <a:pPr lvl="1"/>
            <a:r>
              <a:rPr lang="en-US" sz="2667" dirty="0"/>
              <a:t>Failover</a:t>
            </a:r>
            <a:endParaRPr lang="en-US" sz="2667" dirty="0">
              <a:cs typeface="Segoe UI"/>
            </a:endParaRPr>
          </a:p>
          <a:p>
            <a:pPr lvl="1"/>
            <a:r>
              <a:rPr lang="en-US" sz="2667" dirty="0"/>
              <a:t>Scaling</a:t>
            </a:r>
            <a:endParaRPr lang="en-US" sz="2667" dirty="0">
              <a:cs typeface="Segoe UI"/>
            </a:endParaRPr>
          </a:p>
          <a:p>
            <a:pPr lvl="1"/>
            <a:r>
              <a:rPr lang="en-US" sz="2667" dirty="0"/>
              <a:t>Networking</a:t>
            </a:r>
            <a:endParaRPr lang="en-US" sz="2667" dirty="0">
              <a:cs typeface="Segoe UI"/>
            </a:endParaRPr>
          </a:p>
          <a:p>
            <a:pPr lvl="1"/>
            <a:r>
              <a:rPr lang="en-US" sz="2667" dirty="0"/>
              <a:t>Service Discovery</a:t>
            </a:r>
            <a:endParaRPr lang="en-US" sz="2667" dirty="0">
              <a:cs typeface="Segoe UI"/>
            </a:endParaRPr>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23</a:t>
            </a:fld>
            <a:endParaRPr sz="2353">
              <a:solidFill>
                <a:srgbClr val="1A1A1A"/>
              </a:solidFill>
              <a:latin typeface="Segoe UI"/>
            </a:endParaRPr>
          </a:p>
        </p:txBody>
      </p:sp>
    </p:spTree>
    <p:extLst>
      <p:ext uri="{BB962C8B-B14F-4D97-AF65-F5344CB8AC3E}">
        <p14:creationId xmlns:p14="http://schemas.microsoft.com/office/powerpoint/2010/main" val="33762806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5C69B-7620-420A-AAC9-30649EFBD34B}"/>
              </a:ext>
            </a:extLst>
          </p:cNvPr>
          <p:cNvSpPr>
            <a:spLocks noGrp="1"/>
          </p:cNvSpPr>
          <p:nvPr>
            <p:ph type="title"/>
          </p:nvPr>
        </p:nvSpPr>
        <p:spPr/>
        <p:txBody>
          <a:bodyPr/>
          <a:lstStyle/>
          <a:p>
            <a:r>
              <a:rPr lang="en" sz="3733" dirty="0">
                <a:solidFill>
                  <a:srgbClr val="D3EBD5"/>
                </a:solidFill>
              </a:rPr>
              <a:t>How does Kubernetes work?</a:t>
            </a:r>
            <a:endParaRPr lang="en-US" dirty="0"/>
          </a:p>
        </p:txBody>
      </p:sp>
      <p:sp>
        <p:nvSpPr>
          <p:cNvPr id="4" name="Rectangle 3">
            <a:extLst>
              <a:ext uri="{FF2B5EF4-FFF2-40B4-BE49-F238E27FC236}">
                <a16:creationId xmlns:a16="http://schemas.microsoft.com/office/drawing/2014/main" id="{4620EDBC-A01D-4A65-9C94-2437F612D3D0}"/>
              </a:ext>
            </a:extLst>
          </p:cNvPr>
          <p:cNvSpPr/>
          <p:nvPr/>
        </p:nvSpPr>
        <p:spPr>
          <a:xfrm>
            <a:off x="463807" y="3597187"/>
            <a:ext cx="7205355" cy="454420"/>
          </a:xfrm>
          <a:prstGeom prst="rect">
            <a:avLst/>
          </a:prstGeom>
        </p:spPr>
        <p:txBody>
          <a:bodyPr wrap="square">
            <a:spAutoFit/>
          </a:bodyPr>
          <a:lstStyle/>
          <a:p>
            <a:pPr defTabSz="1219126"/>
            <a:endParaRPr lang="en-US" sz="2353" dirty="0">
              <a:solidFill>
                <a:srgbClr val="FFFFFF"/>
              </a:solidFill>
              <a:latin typeface="Segoe UI"/>
            </a:endParaRPr>
          </a:p>
        </p:txBody>
      </p:sp>
    </p:spTree>
    <p:extLst>
      <p:ext uri="{BB962C8B-B14F-4D97-AF65-F5344CB8AC3E}">
        <p14:creationId xmlns:p14="http://schemas.microsoft.com/office/powerpoint/2010/main" val="749523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US" dirty="0"/>
              <a:t>Kubernetes Objects</a:t>
            </a:r>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25</a:t>
            </a:fld>
            <a:endParaRPr sz="2353">
              <a:solidFill>
                <a:srgbClr val="1A1A1A"/>
              </a:solidFill>
              <a:latin typeface="Segoe UI"/>
            </a:endParaRPr>
          </a:p>
        </p:txBody>
      </p:sp>
      <p:pic>
        <p:nvPicPr>
          <p:cNvPr id="2" name="Picture 1">
            <a:extLst>
              <a:ext uri="{FF2B5EF4-FFF2-40B4-BE49-F238E27FC236}">
                <a16:creationId xmlns:a16="http://schemas.microsoft.com/office/drawing/2014/main" id="{77DF137A-2C9F-5949-9385-29BF8DA8618A}"/>
              </a:ext>
            </a:extLst>
          </p:cNvPr>
          <p:cNvPicPr>
            <a:picLocks noChangeAspect="1"/>
          </p:cNvPicPr>
          <p:nvPr/>
        </p:nvPicPr>
        <p:blipFill>
          <a:blip r:embed="rId3"/>
          <a:stretch>
            <a:fillRect/>
          </a:stretch>
        </p:blipFill>
        <p:spPr>
          <a:xfrm>
            <a:off x="730252" y="2125317"/>
            <a:ext cx="11066825" cy="2607367"/>
          </a:xfrm>
          <a:prstGeom prst="rect">
            <a:avLst/>
          </a:prstGeom>
        </p:spPr>
      </p:pic>
    </p:spTree>
    <p:extLst>
      <p:ext uri="{BB962C8B-B14F-4D97-AF65-F5344CB8AC3E}">
        <p14:creationId xmlns:p14="http://schemas.microsoft.com/office/powerpoint/2010/main" val="236424393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US"/>
              <a:t>Reconciliation</a:t>
            </a:r>
            <a:endParaRPr lang="en-US" dirty="0"/>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26</a:t>
            </a:fld>
            <a:endParaRPr sz="2353">
              <a:solidFill>
                <a:srgbClr val="1A1A1A"/>
              </a:solidFill>
              <a:latin typeface="Segoe UI"/>
            </a:endParaRPr>
          </a:p>
        </p:txBody>
      </p:sp>
      <p:pic>
        <p:nvPicPr>
          <p:cNvPr id="3" name="Picture 2">
            <a:extLst>
              <a:ext uri="{FF2B5EF4-FFF2-40B4-BE49-F238E27FC236}">
                <a16:creationId xmlns:a16="http://schemas.microsoft.com/office/drawing/2014/main" id="{A7D2D63D-327D-3C44-B089-A5E164FECF17}"/>
              </a:ext>
            </a:extLst>
          </p:cNvPr>
          <p:cNvPicPr>
            <a:picLocks noChangeAspect="1"/>
          </p:cNvPicPr>
          <p:nvPr/>
        </p:nvPicPr>
        <p:blipFill>
          <a:blip r:embed="rId3"/>
          <a:stretch>
            <a:fillRect/>
          </a:stretch>
        </p:blipFill>
        <p:spPr>
          <a:xfrm>
            <a:off x="730252" y="1337835"/>
            <a:ext cx="10384537" cy="4182331"/>
          </a:xfrm>
          <a:prstGeom prst="rect">
            <a:avLst/>
          </a:prstGeom>
        </p:spPr>
      </p:pic>
    </p:spTree>
    <p:extLst>
      <p:ext uri="{BB962C8B-B14F-4D97-AF65-F5344CB8AC3E}">
        <p14:creationId xmlns:p14="http://schemas.microsoft.com/office/powerpoint/2010/main" val="7089932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US"/>
              <a:t>Reconciliation</a:t>
            </a:r>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27</a:t>
            </a:fld>
            <a:endParaRPr sz="2353">
              <a:solidFill>
                <a:srgbClr val="1A1A1A"/>
              </a:solidFill>
              <a:latin typeface="Segoe UI"/>
            </a:endParaRPr>
          </a:p>
        </p:txBody>
      </p:sp>
      <p:pic>
        <p:nvPicPr>
          <p:cNvPr id="2" name="Picture 1">
            <a:extLst>
              <a:ext uri="{FF2B5EF4-FFF2-40B4-BE49-F238E27FC236}">
                <a16:creationId xmlns:a16="http://schemas.microsoft.com/office/drawing/2014/main" id="{4D90033F-F53C-FA47-80FE-D4A251EB30DA}"/>
              </a:ext>
            </a:extLst>
          </p:cNvPr>
          <p:cNvPicPr>
            <a:picLocks noChangeAspect="1"/>
          </p:cNvPicPr>
          <p:nvPr/>
        </p:nvPicPr>
        <p:blipFill>
          <a:blip r:embed="rId3"/>
          <a:stretch>
            <a:fillRect/>
          </a:stretch>
        </p:blipFill>
        <p:spPr>
          <a:xfrm>
            <a:off x="365125" y="1154305"/>
            <a:ext cx="11431459" cy="5041823"/>
          </a:xfrm>
          <a:prstGeom prst="rect">
            <a:avLst/>
          </a:prstGeom>
        </p:spPr>
      </p:pic>
    </p:spTree>
    <p:extLst>
      <p:ext uri="{BB962C8B-B14F-4D97-AF65-F5344CB8AC3E}">
        <p14:creationId xmlns:p14="http://schemas.microsoft.com/office/powerpoint/2010/main" val="144781522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US" dirty="0"/>
              <a:t>Control Plane</a:t>
            </a:r>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28</a:t>
            </a:fld>
            <a:endParaRPr sz="2353">
              <a:solidFill>
                <a:srgbClr val="1A1A1A"/>
              </a:solidFill>
              <a:latin typeface="Segoe UI"/>
            </a:endParaRPr>
          </a:p>
        </p:txBody>
      </p:sp>
      <p:pic>
        <p:nvPicPr>
          <p:cNvPr id="3" name="Picture 2">
            <a:extLst>
              <a:ext uri="{FF2B5EF4-FFF2-40B4-BE49-F238E27FC236}">
                <a16:creationId xmlns:a16="http://schemas.microsoft.com/office/drawing/2014/main" id="{05014D3C-4D45-DC44-8DAC-F554D8161CFA}"/>
              </a:ext>
            </a:extLst>
          </p:cNvPr>
          <p:cNvPicPr>
            <a:picLocks noChangeAspect="1"/>
          </p:cNvPicPr>
          <p:nvPr/>
        </p:nvPicPr>
        <p:blipFill>
          <a:blip r:embed="rId3"/>
          <a:stretch>
            <a:fillRect/>
          </a:stretch>
        </p:blipFill>
        <p:spPr>
          <a:xfrm>
            <a:off x="411878" y="734199"/>
            <a:ext cx="11368244" cy="5364788"/>
          </a:xfrm>
          <a:prstGeom prst="rect">
            <a:avLst/>
          </a:prstGeom>
        </p:spPr>
      </p:pic>
    </p:spTree>
    <p:extLst>
      <p:ext uri="{BB962C8B-B14F-4D97-AF65-F5344CB8AC3E}">
        <p14:creationId xmlns:p14="http://schemas.microsoft.com/office/powerpoint/2010/main" val="79697112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5C69B-7620-420A-AAC9-30649EFBD34B}"/>
              </a:ext>
            </a:extLst>
          </p:cNvPr>
          <p:cNvSpPr>
            <a:spLocks noGrp="1"/>
          </p:cNvSpPr>
          <p:nvPr>
            <p:ph type="title"/>
          </p:nvPr>
        </p:nvSpPr>
        <p:spPr/>
        <p:txBody>
          <a:bodyPr/>
          <a:lstStyle/>
          <a:p>
            <a:r>
              <a:rPr lang="en" sz="3733" dirty="0">
                <a:solidFill>
                  <a:srgbClr val="D3EBD5"/>
                </a:solidFill>
              </a:rPr>
              <a:t>AKS</a:t>
            </a:r>
            <a:endParaRPr lang="en-US" dirty="0"/>
          </a:p>
        </p:txBody>
      </p:sp>
      <p:sp>
        <p:nvSpPr>
          <p:cNvPr id="4" name="Rectangle 3">
            <a:extLst>
              <a:ext uri="{FF2B5EF4-FFF2-40B4-BE49-F238E27FC236}">
                <a16:creationId xmlns:a16="http://schemas.microsoft.com/office/drawing/2014/main" id="{4620EDBC-A01D-4A65-9C94-2437F612D3D0}"/>
              </a:ext>
            </a:extLst>
          </p:cNvPr>
          <p:cNvSpPr/>
          <p:nvPr/>
        </p:nvSpPr>
        <p:spPr>
          <a:xfrm>
            <a:off x="463807" y="3597187"/>
            <a:ext cx="7205355" cy="454420"/>
          </a:xfrm>
          <a:prstGeom prst="rect">
            <a:avLst/>
          </a:prstGeom>
        </p:spPr>
        <p:txBody>
          <a:bodyPr wrap="square">
            <a:spAutoFit/>
          </a:bodyPr>
          <a:lstStyle/>
          <a:p>
            <a:pPr defTabSz="1219126"/>
            <a:r>
              <a:rPr lang="en" sz="2353" dirty="0">
                <a:solidFill>
                  <a:srgbClr val="80BFB7"/>
                </a:solidFill>
                <a:latin typeface="Segoe UI"/>
              </a:rPr>
              <a:t>Azure Kubernetes Service</a:t>
            </a:r>
            <a:endParaRPr lang="en-US" sz="2353" dirty="0">
              <a:solidFill>
                <a:srgbClr val="FFFFFF"/>
              </a:solidFill>
              <a:latin typeface="Segoe UI"/>
            </a:endParaRPr>
          </a:p>
        </p:txBody>
      </p:sp>
    </p:spTree>
    <p:extLst>
      <p:ext uri="{BB962C8B-B14F-4D97-AF65-F5344CB8AC3E}">
        <p14:creationId xmlns:p14="http://schemas.microsoft.com/office/powerpoint/2010/main" val="307423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22A58D2-7388-4B1E-BE61-03AFA280FAEC}"/>
              </a:ext>
            </a:extLst>
          </p:cNvPr>
          <p:cNvSpPr>
            <a:spLocks noGrp="1"/>
          </p:cNvSpPr>
          <p:nvPr>
            <p:ph type="title"/>
          </p:nvPr>
        </p:nvSpPr>
        <p:spPr>
          <a:xfrm>
            <a:off x="381866" y="2645459"/>
            <a:ext cx="9630389" cy="783541"/>
          </a:xfrm>
        </p:spPr>
        <p:txBody>
          <a:bodyPr>
            <a:normAutofit fontScale="90000"/>
          </a:bodyPr>
          <a:lstStyle/>
          <a:p>
            <a:br>
              <a:rPr lang="en-US" sz="4902" dirty="0">
                <a:solidFill>
                  <a:schemeClr val="accent5"/>
                </a:solidFill>
              </a:rPr>
            </a:br>
            <a:br>
              <a:rPr lang="en-US" sz="4902" dirty="0">
                <a:solidFill>
                  <a:schemeClr val="accent5"/>
                </a:solidFill>
              </a:rPr>
            </a:br>
            <a:br>
              <a:rPr lang="en-US" sz="4902" dirty="0"/>
            </a:br>
            <a:r>
              <a:rPr lang="en" sz="5400" dirty="0"/>
              <a:t>Consolidating </a:t>
            </a:r>
            <a:r>
              <a:rPr lang="en-US" sz="5400" dirty="0"/>
              <a:t>infrastructure</a:t>
            </a:r>
            <a:r>
              <a:rPr lang="en" sz="5400" dirty="0"/>
              <a:t> with </a:t>
            </a:r>
            <a:br>
              <a:rPr lang="en" sz="5400" dirty="0"/>
            </a:br>
            <a:r>
              <a:rPr lang="en" sz="5400" dirty="0"/>
              <a:t>Azure Kubernetes Service</a:t>
            </a:r>
            <a:endParaRPr lang="en-US" sz="4902" dirty="0"/>
          </a:p>
        </p:txBody>
      </p:sp>
      <p:sp>
        <p:nvSpPr>
          <p:cNvPr id="5" name="Text Placeholder 10">
            <a:extLst>
              <a:ext uri="{FF2B5EF4-FFF2-40B4-BE49-F238E27FC236}">
                <a16:creationId xmlns:a16="http://schemas.microsoft.com/office/drawing/2014/main" id="{84483FC8-5248-457B-A925-23038B08A5C1}"/>
              </a:ext>
            </a:extLst>
          </p:cNvPr>
          <p:cNvSpPr>
            <a:spLocks noGrp="1"/>
          </p:cNvSpPr>
          <p:nvPr>
            <p:ph type="body" sz="quarter" idx="16"/>
          </p:nvPr>
        </p:nvSpPr>
        <p:spPr>
          <a:xfrm>
            <a:off x="403210" y="3993054"/>
            <a:ext cx="9609045" cy="1025869"/>
          </a:xfrm>
        </p:spPr>
        <p:txBody>
          <a:bodyPr/>
          <a:lstStyle>
            <a:lvl1pPr>
              <a:defRPr sz="1800">
                <a:solidFill>
                  <a:schemeClr val="tx1"/>
                </a:solidFill>
              </a:defRPr>
            </a:lvl1pPr>
            <a:lvl2pPr>
              <a:defRPr sz="1800">
                <a:solidFill>
                  <a:schemeClr val="tx1"/>
                </a:solidFill>
              </a:defRPr>
            </a:lvl2pPr>
            <a:lvl3pPr>
              <a:defRPr sz="1400"/>
            </a:lvl3pPr>
            <a:lvl4pPr>
              <a:defRPr sz="1400"/>
            </a:lvl4pPr>
            <a:lvl5pPr>
              <a:defRPr sz="1050"/>
            </a:lvl5pPr>
          </a:lstStyle>
          <a:p>
            <a:pPr lvl="0"/>
            <a:r>
              <a:rPr lang="en-US" sz="2745" dirty="0">
                <a:solidFill>
                  <a:schemeClr val="bg1"/>
                </a:solidFill>
              </a:rPr>
              <a:t>Speaker name</a:t>
            </a:r>
          </a:p>
          <a:p>
            <a:pPr lvl="1"/>
            <a:r>
              <a:rPr lang="en-US" sz="2745">
                <a:solidFill>
                  <a:schemeClr val="bg1"/>
                </a:solidFill>
              </a:rPr>
              <a:t>Title</a:t>
            </a:r>
            <a:endParaRPr lang="en-US" sz="2745" dirty="0">
              <a:solidFill>
                <a:schemeClr val="bg1"/>
              </a:solidFill>
            </a:endParaRPr>
          </a:p>
        </p:txBody>
      </p:sp>
    </p:spTree>
    <p:extLst>
      <p:ext uri="{BB962C8B-B14F-4D97-AF65-F5344CB8AC3E}">
        <p14:creationId xmlns:p14="http://schemas.microsoft.com/office/powerpoint/2010/main" val="154530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a:t>Azure Kubernetes Service</a:t>
            </a:r>
            <a:endParaRPr lang="en-US"/>
          </a:p>
        </p:txBody>
      </p:sp>
      <p:sp>
        <p:nvSpPr>
          <p:cNvPr id="3871" name="Google Shape;3871;p18"/>
          <p:cNvSpPr txBox="1">
            <a:spLocks noGrp="1"/>
          </p:cNvSpPr>
          <p:nvPr>
            <p:ph type="body" sz="quarter" idx="10"/>
          </p:nvPr>
        </p:nvSpPr>
        <p:spPr>
          <a:xfrm>
            <a:off x="584200" y="1435498"/>
            <a:ext cx="11018520" cy="4621335"/>
          </a:xfrm>
          <a:prstGeom prst="rect">
            <a:avLst/>
          </a:prstGeom>
        </p:spPr>
        <p:txBody>
          <a:bodyPr spcFirstLastPara="1" vert="horz" wrap="square" lIns="121900" tIns="121900" rIns="121900" bIns="121900" rtlCol="0" anchor="t" anchorCtr="0">
            <a:noAutofit/>
          </a:bodyPr>
          <a:lstStyle/>
          <a:p>
            <a:pPr marL="457189" indent="-457189"/>
            <a:r>
              <a:rPr lang="en-US" dirty="0"/>
              <a:t>Kubernetes architecture is complex</a:t>
            </a:r>
          </a:p>
          <a:p>
            <a:pPr marL="457189" indent="-457189"/>
            <a:r>
              <a:rPr lang="en-US" dirty="0"/>
              <a:t>Azure manages all of it for you</a:t>
            </a:r>
          </a:p>
          <a:p>
            <a:pPr marL="457189" indent="-457189"/>
            <a:r>
              <a:rPr lang="en-US" dirty="0">
                <a:solidFill>
                  <a:srgbClr val="000000"/>
                </a:solidFill>
              </a:rPr>
              <a:t>Full upstream Kubernetes code</a:t>
            </a:r>
            <a:endParaRPr lang="en-US" dirty="0"/>
          </a:p>
          <a:p>
            <a:pPr marL="457189" indent="-457189"/>
            <a:r>
              <a:rPr lang="en-US" dirty="0"/>
              <a:t>Control plane (</a:t>
            </a:r>
            <a:r>
              <a:rPr lang="en-US" dirty="0" err="1"/>
              <a:t>Kube</a:t>
            </a:r>
            <a:r>
              <a:rPr lang="en-US" dirty="0"/>
              <a:t> API) is free, you pay for the workers VMs</a:t>
            </a:r>
            <a:endParaRPr lang="en-US" dirty="0">
              <a:latin typeface="Segoe UI Semilight"/>
              <a:cs typeface="Segoe UI Semilight"/>
            </a:endParaRPr>
          </a:p>
          <a:p>
            <a:pPr lvl="1"/>
            <a:r>
              <a:rPr lang="en-US" dirty="0">
                <a:latin typeface="Segoe UI Semilight"/>
                <a:cs typeface="Segoe UI Semilight"/>
              </a:rPr>
              <a:t>And you have full access &amp; ownership over the VMs you use</a:t>
            </a:r>
            <a:endParaRPr lang="en-US" dirty="0">
              <a:cs typeface="Segoe UI"/>
            </a:endParaRPr>
          </a:p>
          <a:p>
            <a:pPr marL="457189" indent="-457189"/>
            <a:r>
              <a:rPr lang="en-US" dirty="0">
                <a:solidFill>
                  <a:srgbClr val="000000"/>
                </a:solidFill>
                <a:latin typeface="Segoe UI Semilight"/>
                <a:cs typeface="Segoe UI Semilight"/>
              </a:rPr>
              <a:t>Cross-region </a:t>
            </a:r>
            <a:r>
              <a:rPr lang="en-US" i="1" dirty="0">
                <a:solidFill>
                  <a:srgbClr val="000000"/>
                </a:solidFill>
                <a:latin typeface="Segoe UI Semilight"/>
                <a:cs typeface="Segoe UI Semilight"/>
              </a:rPr>
              <a:t>and </a:t>
            </a:r>
            <a:r>
              <a:rPr lang="en-US" dirty="0">
                <a:solidFill>
                  <a:srgbClr val="000000"/>
                </a:solidFill>
                <a:latin typeface="Segoe UI Semilight"/>
                <a:cs typeface="Segoe UI Semilight"/>
              </a:rPr>
              <a:t>cross-cloud support</a:t>
            </a:r>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30</a:t>
            </a:fld>
            <a:endParaRPr sz="2353">
              <a:solidFill>
                <a:srgbClr val="1A1A1A"/>
              </a:solidFill>
              <a:latin typeface="Segoe UI"/>
            </a:endParaRPr>
          </a:p>
        </p:txBody>
      </p:sp>
    </p:spTree>
    <p:extLst>
      <p:ext uri="{BB962C8B-B14F-4D97-AF65-F5344CB8AC3E}">
        <p14:creationId xmlns:p14="http://schemas.microsoft.com/office/powerpoint/2010/main" val="416475938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US"/>
              <a:t>Kubernetes Setup</a:t>
            </a:r>
          </a:p>
        </p:txBody>
      </p:sp>
      <p:sp>
        <p:nvSpPr>
          <p:cNvPr id="3871" name="Google Shape;3871;p18"/>
          <p:cNvSpPr txBox="1">
            <a:spLocks noGrp="1"/>
          </p:cNvSpPr>
          <p:nvPr>
            <p:ph type="body" sz="quarter" idx="10"/>
          </p:nvPr>
        </p:nvSpPr>
        <p:spPr>
          <a:prstGeom prst="rect">
            <a:avLst/>
          </a:prstGeom>
        </p:spPr>
        <p:txBody>
          <a:bodyPr spcFirstLastPara="1" vert="horz" wrap="square" lIns="121900" tIns="121900" rIns="121900" bIns="121900" rtlCol="0" anchor="t" anchorCtr="0">
            <a:noAutofit/>
          </a:bodyPr>
          <a:lstStyle/>
          <a:p>
            <a:pPr marL="0" indent="0">
              <a:buNone/>
            </a:pPr>
            <a:r>
              <a:rPr lang="en-US" dirty="0" err="1">
                <a:latin typeface="Consolas"/>
              </a:rPr>
              <a:t>az</a:t>
            </a:r>
            <a:r>
              <a:rPr lang="en-US" dirty="0">
                <a:latin typeface="Consolas"/>
              </a:rPr>
              <a:t> </a:t>
            </a:r>
            <a:r>
              <a:rPr lang="en-US" dirty="0" err="1">
                <a:latin typeface="Consolas"/>
              </a:rPr>
              <a:t>aks</a:t>
            </a:r>
            <a:r>
              <a:rPr lang="en-US" dirty="0">
                <a:latin typeface="Consolas"/>
              </a:rPr>
              <a:t> create \</a:t>
            </a:r>
          </a:p>
          <a:p>
            <a:pPr marL="0" indent="0">
              <a:buNone/>
            </a:pPr>
            <a:r>
              <a:rPr lang="en-US" dirty="0">
                <a:latin typeface="Consolas"/>
              </a:rPr>
              <a:t>  --resource-group </a:t>
            </a:r>
            <a:r>
              <a:rPr lang="en-US" sz="2667" dirty="0" err="1">
                <a:latin typeface="Consolas" panose="020B0609020204030204" pitchFamily="49" charset="0"/>
                <a:cs typeface="Consolas" panose="020B0609020204030204" pitchFamily="49" charset="0"/>
              </a:rPr>
              <a:t>myResourceGroup</a:t>
            </a:r>
            <a:r>
              <a:rPr lang="en-US" dirty="0">
                <a:latin typeface="Consolas"/>
              </a:rPr>
              <a:t> \</a:t>
            </a:r>
          </a:p>
          <a:p>
            <a:pPr marL="0" indent="0">
              <a:buNone/>
            </a:pPr>
            <a:r>
              <a:rPr lang="en-US" dirty="0">
                <a:latin typeface="Consolas"/>
              </a:rPr>
              <a:t>  --name </a:t>
            </a:r>
            <a:r>
              <a:rPr lang="en-US" sz="2667" dirty="0" err="1">
                <a:latin typeface="Consolas" panose="020B0609020204030204" pitchFamily="49" charset="0"/>
                <a:cs typeface="Consolas" panose="020B0609020204030204" pitchFamily="49" charset="0"/>
              </a:rPr>
              <a:t>myAKSCluster</a:t>
            </a:r>
            <a:r>
              <a:rPr lang="en-US" dirty="0">
                <a:latin typeface="Consolas"/>
              </a:rPr>
              <a:t> \</a:t>
            </a:r>
          </a:p>
          <a:p>
            <a:pPr marL="0" indent="0">
              <a:buNone/>
            </a:pPr>
            <a:r>
              <a:rPr lang="en-US" dirty="0">
                <a:latin typeface="Consolas"/>
              </a:rPr>
              <a:t>  --node-count 5 \</a:t>
            </a:r>
          </a:p>
          <a:p>
            <a:pPr marL="0" indent="0">
              <a:buNone/>
            </a:pPr>
            <a:r>
              <a:rPr lang="en-US" dirty="0">
                <a:latin typeface="Consolas"/>
              </a:rPr>
              <a:t>  --enable-addons </a:t>
            </a:r>
            <a:r>
              <a:rPr lang="en-US" dirty="0" err="1">
                <a:latin typeface="Consolas"/>
              </a:rPr>
              <a:t>monitoring,http_application_routing</a:t>
            </a:r>
            <a:r>
              <a:rPr lang="en-US" dirty="0">
                <a:latin typeface="Consolas"/>
              </a:rPr>
              <a:t> \</a:t>
            </a:r>
          </a:p>
          <a:p>
            <a:pPr marL="0" indent="0">
              <a:buNone/>
            </a:pPr>
            <a:r>
              <a:rPr lang="en-US" dirty="0">
                <a:latin typeface="Consolas"/>
              </a:rPr>
              <a:t>  --generate-</a:t>
            </a:r>
            <a:r>
              <a:rPr lang="en-US" dirty="0" err="1">
                <a:latin typeface="Consolas"/>
              </a:rPr>
              <a:t>ssh</a:t>
            </a:r>
            <a:r>
              <a:rPr lang="en-US" dirty="0">
                <a:latin typeface="Consolas"/>
              </a:rPr>
              <a:t>-keys</a:t>
            </a:r>
            <a:endParaRPr lang="en-US" dirty="0"/>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31</a:t>
            </a:fld>
            <a:endParaRPr sz="2353">
              <a:solidFill>
                <a:srgbClr val="1A1A1A"/>
              </a:solidFill>
              <a:latin typeface="Segoe UI"/>
            </a:endParaRPr>
          </a:p>
        </p:txBody>
      </p:sp>
    </p:spTree>
    <p:extLst>
      <p:ext uri="{BB962C8B-B14F-4D97-AF65-F5344CB8AC3E}">
        <p14:creationId xmlns:p14="http://schemas.microsoft.com/office/powerpoint/2010/main" val="327623080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US"/>
              <a:t>Kubernetes Setup</a:t>
            </a:r>
          </a:p>
        </p:txBody>
      </p:sp>
      <p:sp>
        <p:nvSpPr>
          <p:cNvPr id="3871" name="Google Shape;3871;p18"/>
          <p:cNvSpPr txBox="1">
            <a:spLocks noGrp="1"/>
          </p:cNvSpPr>
          <p:nvPr>
            <p:ph type="body" sz="quarter" idx="10"/>
          </p:nvPr>
        </p:nvSpPr>
        <p:spPr>
          <a:prstGeom prst="rect">
            <a:avLst/>
          </a:prstGeom>
        </p:spPr>
        <p:txBody>
          <a:bodyPr spcFirstLastPara="1" vert="horz" wrap="square" lIns="121900" tIns="121900" rIns="121900" bIns="121900" rtlCol="0" anchor="t" anchorCtr="0">
            <a:noAutofit/>
          </a:bodyPr>
          <a:lstStyle/>
          <a:p>
            <a:r>
              <a:rPr lang="en-US" err="1">
                <a:latin typeface="Consolas"/>
              </a:rPr>
              <a:t>az</a:t>
            </a:r>
            <a:r>
              <a:rPr lang="en-US">
                <a:latin typeface="Consolas"/>
              </a:rPr>
              <a:t> </a:t>
            </a:r>
            <a:r>
              <a:rPr lang="en-US" err="1">
                <a:latin typeface="Consolas"/>
              </a:rPr>
              <a:t>aks</a:t>
            </a:r>
            <a:r>
              <a:rPr lang="en-US">
                <a:latin typeface="Consolas"/>
              </a:rPr>
              <a:t> install-cli</a:t>
            </a:r>
          </a:p>
          <a:p>
            <a:pPr lvl="1"/>
            <a:r>
              <a:rPr lang="en-US"/>
              <a:t>Install </a:t>
            </a:r>
            <a:r>
              <a:rPr lang="en-US" err="1">
                <a:latin typeface="Consolas"/>
              </a:rPr>
              <a:t>kubectl</a:t>
            </a:r>
            <a:r>
              <a:rPr lang="en-US"/>
              <a:t> tool to manage the cluster</a:t>
            </a:r>
          </a:p>
          <a:p>
            <a:r>
              <a:rPr lang="en-US" err="1">
                <a:latin typeface="Consolas"/>
              </a:rPr>
              <a:t>az</a:t>
            </a:r>
            <a:r>
              <a:rPr lang="en-US">
                <a:latin typeface="Consolas"/>
              </a:rPr>
              <a:t> </a:t>
            </a:r>
            <a:r>
              <a:rPr lang="en-US" err="1">
                <a:latin typeface="Consolas"/>
              </a:rPr>
              <a:t>aks</a:t>
            </a:r>
            <a:r>
              <a:rPr lang="en-US">
                <a:latin typeface="Consolas"/>
              </a:rPr>
              <a:t> get-credentials</a:t>
            </a:r>
          </a:p>
          <a:p>
            <a:pPr lvl="1"/>
            <a:r>
              <a:rPr lang="en-US"/>
              <a:t>Configure </a:t>
            </a:r>
            <a:r>
              <a:rPr lang="en-US" err="1">
                <a:latin typeface="Consolas"/>
              </a:rPr>
              <a:t>kubectl</a:t>
            </a:r>
            <a:r>
              <a:rPr lang="en-US"/>
              <a:t> to  securely connect</a:t>
            </a:r>
          </a:p>
          <a:p>
            <a:pPr marL="101597" indent="0">
              <a:buNone/>
            </a:pPr>
            <a:r>
              <a:rPr lang="en-US"/>
              <a:t> </a:t>
            </a:r>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32</a:t>
            </a:fld>
            <a:endParaRPr sz="2353">
              <a:solidFill>
                <a:srgbClr val="1A1A1A"/>
              </a:solidFill>
              <a:latin typeface="Segoe UI"/>
            </a:endParaRPr>
          </a:p>
        </p:txBody>
      </p:sp>
    </p:spTree>
    <p:extLst>
      <p:ext uri="{BB962C8B-B14F-4D97-AF65-F5344CB8AC3E}">
        <p14:creationId xmlns:p14="http://schemas.microsoft.com/office/powerpoint/2010/main" val="37358320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US" dirty="0"/>
              <a:t>Kubernetes Upgrade</a:t>
            </a:r>
          </a:p>
        </p:txBody>
      </p:sp>
      <p:sp>
        <p:nvSpPr>
          <p:cNvPr id="3871" name="Google Shape;3871;p18"/>
          <p:cNvSpPr txBox="1">
            <a:spLocks noGrp="1"/>
          </p:cNvSpPr>
          <p:nvPr>
            <p:ph type="body" sz="quarter" idx="10"/>
          </p:nvPr>
        </p:nvSpPr>
        <p:spPr>
          <a:prstGeom prst="rect">
            <a:avLst/>
          </a:prstGeom>
        </p:spPr>
        <p:txBody>
          <a:bodyPr spcFirstLastPara="1" vert="horz" wrap="square" lIns="121900" tIns="121900" rIns="121900" bIns="121900" rtlCol="0" anchor="t" anchorCtr="0">
            <a:noAutofit/>
          </a:bodyPr>
          <a:lstStyle/>
          <a:p>
            <a:pPr marL="101597" indent="0">
              <a:buNone/>
            </a:pPr>
            <a:r>
              <a:rPr lang="en-US" sz="3200" dirty="0" err="1">
                <a:latin typeface="Consolas" panose="020B0609020204030204" pitchFamily="49" charset="0"/>
                <a:cs typeface="Consolas" panose="020B0609020204030204" pitchFamily="49" charset="0"/>
              </a:rPr>
              <a:t>az</a:t>
            </a:r>
            <a:r>
              <a:rPr lang="en-US" sz="3200" dirty="0">
                <a:latin typeface="Consolas" panose="020B0609020204030204" pitchFamily="49" charset="0"/>
                <a:cs typeface="Consolas" panose="020B0609020204030204" pitchFamily="49" charset="0"/>
              </a:rPr>
              <a:t> </a:t>
            </a:r>
            <a:r>
              <a:rPr lang="en-US" sz="3200" dirty="0" err="1">
                <a:latin typeface="Consolas" panose="020B0609020204030204" pitchFamily="49" charset="0"/>
                <a:cs typeface="Consolas" panose="020B0609020204030204" pitchFamily="49" charset="0"/>
              </a:rPr>
              <a:t>aks</a:t>
            </a:r>
            <a:r>
              <a:rPr lang="en-US" sz="3200" dirty="0">
                <a:latin typeface="Consolas" panose="020B0609020204030204" pitchFamily="49" charset="0"/>
                <a:cs typeface="Consolas" panose="020B0609020204030204" pitchFamily="49" charset="0"/>
              </a:rPr>
              <a:t> get-upgrades \</a:t>
            </a:r>
          </a:p>
          <a:p>
            <a:pPr marL="101597" indent="0">
              <a:buNone/>
            </a:pPr>
            <a:r>
              <a:rPr lang="en-US" sz="3200" dirty="0">
                <a:latin typeface="Consolas" panose="020B0609020204030204" pitchFamily="49" charset="0"/>
                <a:cs typeface="Consolas" panose="020B0609020204030204" pitchFamily="49" charset="0"/>
              </a:rPr>
              <a:t>  --name </a:t>
            </a:r>
            <a:r>
              <a:rPr lang="en-US" sz="3200" dirty="0" err="1">
                <a:latin typeface="Consolas" panose="020B0609020204030204" pitchFamily="49" charset="0"/>
                <a:cs typeface="Consolas" panose="020B0609020204030204" pitchFamily="49" charset="0"/>
              </a:rPr>
              <a:t>myAKSCluster</a:t>
            </a:r>
            <a:r>
              <a:rPr lang="en-US" sz="3200" dirty="0">
                <a:latin typeface="Consolas" panose="020B0609020204030204" pitchFamily="49" charset="0"/>
                <a:cs typeface="Consolas" panose="020B0609020204030204" pitchFamily="49" charset="0"/>
              </a:rPr>
              <a:t> \</a:t>
            </a:r>
          </a:p>
          <a:p>
            <a:pPr marL="101597" indent="0">
              <a:buNone/>
            </a:pPr>
            <a:r>
              <a:rPr lang="en-US" sz="3200" dirty="0">
                <a:latin typeface="Consolas" panose="020B0609020204030204" pitchFamily="49" charset="0"/>
                <a:cs typeface="Consolas" panose="020B0609020204030204" pitchFamily="49" charset="0"/>
              </a:rPr>
              <a:t>  --resource-group </a:t>
            </a:r>
            <a:r>
              <a:rPr lang="en-US" sz="3200" dirty="0" err="1">
                <a:latin typeface="Consolas" panose="020B0609020204030204" pitchFamily="49" charset="0"/>
                <a:cs typeface="Consolas" panose="020B0609020204030204" pitchFamily="49" charset="0"/>
              </a:rPr>
              <a:t>myResourceGroup</a:t>
            </a:r>
            <a:r>
              <a:rPr lang="en-US" sz="3200" dirty="0">
                <a:latin typeface="Consolas" panose="020B0609020204030204" pitchFamily="49" charset="0"/>
                <a:cs typeface="Consolas" panose="020B0609020204030204" pitchFamily="49" charset="0"/>
              </a:rPr>
              <a:t> \</a:t>
            </a:r>
          </a:p>
          <a:p>
            <a:pPr marL="101597" indent="0">
              <a:buNone/>
            </a:pPr>
            <a:r>
              <a:rPr lang="en-US" sz="3200" dirty="0">
                <a:latin typeface="Consolas" panose="020B0609020204030204" pitchFamily="49" charset="0"/>
                <a:cs typeface="Consolas" panose="020B0609020204030204" pitchFamily="49" charset="0"/>
              </a:rPr>
              <a:t>  --output table </a:t>
            </a:r>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33</a:t>
            </a:fld>
            <a:endParaRPr sz="2353">
              <a:solidFill>
                <a:srgbClr val="1A1A1A"/>
              </a:solidFill>
              <a:latin typeface="Segoe UI"/>
            </a:endParaRPr>
          </a:p>
        </p:txBody>
      </p:sp>
      <p:sp>
        <p:nvSpPr>
          <p:cNvPr id="2" name="TextBox 1">
            <a:extLst>
              <a:ext uri="{FF2B5EF4-FFF2-40B4-BE49-F238E27FC236}">
                <a16:creationId xmlns:a16="http://schemas.microsoft.com/office/drawing/2014/main" id="{A1638D11-6596-0C49-910F-CA852A483B8B}"/>
              </a:ext>
            </a:extLst>
          </p:cNvPr>
          <p:cNvSpPr txBox="1"/>
          <p:nvPr/>
        </p:nvSpPr>
        <p:spPr>
          <a:xfrm>
            <a:off x="365126" y="4516017"/>
            <a:ext cx="11806335" cy="1231299"/>
          </a:xfrm>
          <a:prstGeom prst="rect">
            <a:avLst/>
          </a:prstGeom>
          <a:noFill/>
        </p:spPr>
        <p:txBody>
          <a:bodyPr wrap="square" lIns="0" tIns="0" rIns="0" bIns="0" rtlCol="0">
            <a:spAutoFit/>
          </a:bodyPr>
          <a:lstStyle/>
          <a:p>
            <a:pPr defTabSz="1219126"/>
            <a:r>
              <a:rPr lang="en-US" sz="2667" dirty="0">
                <a:gradFill>
                  <a:gsLst>
                    <a:gs pos="2917">
                      <a:srgbClr val="1A1A1A"/>
                    </a:gs>
                    <a:gs pos="30000">
                      <a:srgbClr val="1A1A1A"/>
                    </a:gs>
                  </a:gsLst>
                  <a:lin ang="5400000" scaled="0"/>
                </a:gradFill>
                <a:latin typeface="Segoe UI"/>
              </a:rPr>
              <a:t>Name     </a:t>
            </a:r>
            <a:r>
              <a:rPr lang="en-US" sz="2667" dirty="0" err="1">
                <a:gradFill>
                  <a:gsLst>
                    <a:gs pos="2917">
                      <a:srgbClr val="1A1A1A"/>
                    </a:gs>
                    <a:gs pos="30000">
                      <a:srgbClr val="1A1A1A"/>
                    </a:gs>
                  </a:gsLst>
                  <a:lin ang="5400000" scaled="0"/>
                </a:gradFill>
                <a:latin typeface="Segoe UI"/>
              </a:rPr>
              <a:t>ResourceGroup</a:t>
            </a:r>
            <a:r>
              <a:rPr lang="en-US" sz="2667" dirty="0">
                <a:gradFill>
                  <a:gsLst>
                    <a:gs pos="2917">
                      <a:srgbClr val="1A1A1A"/>
                    </a:gs>
                    <a:gs pos="30000">
                      <a:srgbClr val="1A1A1A"/>
                    </a:gs>
                  </a:gsLst>
                  <a:lin ang="5400000" scaled="0"/>
                </a:gradFill>
                <a:latin typeface="Segoe UI"/>
              </a:rPr>
              <a:t>    </a:t>
            </a:r>
            <a:r>
              <a:rPr lang="en-US" sz="2667" dirty="0" err="1">
                <a:gradFill>
                  <a:gsLst>
                    <a:gs pos="2917">
                      <a:srgbClr val="1A1A1A"/>
                    </a:gs>
                    <a:gs pos="30000">
                      <a:srgbClr val="1A1A1A"/>
                    </a:gs>
                  </a:gsLst>
                  <a:lin ang="5400000" scaled="0"/>
                </a:gradFill>
                <a:latin typeface="Segoe UI"/>
              </a:rPr>
              <a:t>MasterVersion</a:t>
            </a:r>
            <a:r>
              <a:rPr lang="en-US" sz="2667" dirty="0">
                <a:gradFill>
                  <a:gsLst>
                    <a:gs pos="2917">
                      <a:srgbClr val="1A1A1A"/>
                    </a:gs>
                    <a:gs pos="30000">
                      <a:srgbClr val="1A1A1A"/>
                    </a:gs>
                  </a:gsLst>
                  <a:lin ang="5400000" scaled="0"/>
                </a:gradFill>
                <a:latin typeface="Segoe UI"/>
              </a:rPr>
              <a:t>    </a:t>
            </a:r>
            <a:r>
              <a:rPr lang="en-US" sz="2667" dirty="0" err="1">
                <a:gradFill>
                  <a:gsLst>
                    <a:gs pos="2917">
                      <a:srgbClr val="1A1A1A"/>
                    </a:gs>
                    <a:gs pos="30000">
                      <a:srgbClr val="1A1A1A"/>
                    </a:gs>
                  </a:gsLst>
                  <a:lin ang="5400000" scaled="0"/>
                </a:gradFill>
                <a:latin typeface="Segoe UI"/>
              </a:rPr>
              <a:t>NodePoolVersion</a:t>
            </a:r>
            <a:r>
              <a:rPr lang="en-US" sz="2667" dirty="0">
                <a:gradFill>
                  <a:gsLst>
                    <a:gs pos="2917">
                      <a:srgbClr val="1A1A1A"/>
                    </a:gs>
                    <a:gs pos="30000">
                      <a:srgbClr val="1A1A1A"/>
                    </a:gs>
                  </a:gsLst>
                  <a:lin ang="5400000" scaled="0"/>
                </a:gradFill>
                <a:latin typeface="Segoe UI"/>
              </a:rPr>
              <a:t>    Upgrades</a:t>
            </a:r>
          </a:p>
          <a:p>
            <a:pPr defTabSz="1219126"/>
            <a:r>
              <a:rPr lang="en-US" sz="2667" dirty="0">
                <a:gradFill>
                  <a:gsLst>
                    <a:gs pos="2917">
                      <a:srgbClr val="1A1A1A"/>
                    </a:gs>
                    <a:gs pos="30000">
                      <a:srgbClr val="1A1A1A"/>
                    </a:gs>
                  </a:gsLst>
                  <a:lin ang="5400000" scaled="0"/>
                </a:gradFill>
                <a:latin typeface="Segoe UI"/>
              </a:rPr>
              <a:t>-------    -----------------    ----------------    -------------------    -----------</a:t>
            </a:r>
          </a:p>
          <a:p>
            <a:pPr defTabSz="1219126"/>
            <a:r>
              <a:rPr lang="en-US" sz="2667" dirty="0">
                <a:gradFill>
                  <a:gsLst>
                    <a:gs pos="2917">
                      <a:srgbClr val="1A1A1A"/>
                    </a:gs>
                    <a:gs pos="30000">
                      <a:srgbClr val="1A1A1A"/>
                    </a:gs>
                  </a:gsLst>
                  <a:lin ang="5400000" scaled="0"/>
                </a:gradFill>
                <a:latin typeface="Segoe UI"/>
              </a:rPr>
              <a:t>default  </a:t>
            </a:r>
            <a:r>
              <a:rPr lang="en-US" sz="2667" dirty="0" err="1">
                <a:gradFill>
                  <a:gsLst>
                    <a:gs pos="2917">
                      <a:srgbClr val="1A1A1A"/>
                    </a:gs>
                    <a:gs pos="30000">
                      <a:srgbClr val="1A1A1A"/>
                    </a:gs>
                  </a:gsLst>
                  <a:lin ang="5400000" scaled="0"/>
                </a:gradFill>
                <a:latin typeface="Segoe UI"/>
              </a:rPr>
              <a:t>myResourceGroup</a:t>
            </a:r>
            <a:r>
              <a:rPr lang="en-US" sz="2667" dirty="0">
                <a:gradFill>
                  <a:gsLst>
                    <a:gs pos="2917">
                      <a:srgbClr val="1A1A1A"/>
                    </a:gs>
                    <a:gs pos="30000">
                      <a:srgbClr val="1A1A1A"/>
                    </a:gs>
                  </a:gsLst>
                  <a:lin ang="5400000" scaled="0"/>
                </a:gradFill>
                <a:latin typeface="Segoe UI"/>
              </a:rPr>
              <a:t>      1.8.10                   1.8.10             1.9.1, 1.9.2, 1.9.6</a:t>
            </a:r>
          </a:p>
        </p:txBody>
      </p:sp>
    </p:spTree>
    <p:extLst>
      <p:ext uri="{BB962C8B-B14F-4D97-AF65-F5344CB8AC3E}">
        <p14:creationId xmlns:p14="http://schemas.microsoft.com/office/powerpoint/2010/main" val="403751001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US" dirty="0"/>
              <a:t>Kubernetes Upgrade</a:t>
            </a:r>
          </a:p>
        </p:txBody>
      </p:sp>
      <p:sp>
        <p:nvSpPr>
          <p:cNvPr id="3871" name="Google Shape;3871;p18"/>
          <p:cNvSpPr txBox="1">
            <a:spLocks noGrp="1"/>
          </p:cNvSpPr>
          <p:nvPr>
            <p:ph type="body" sz="quarter" idx="10"/>
          </p:nvPr>
        </p:nvSpPr>
        <p:spPr>
          <a:prstGeom prst="rect">
            <a:avLst/>
          </a:prstGeom>
        </p:spPr>
        <p:txBody>
          <a:bodyPr spcFirstLastPara="1" vert="horz" wrap="square" lIns="121900" tIns="121900" rIns="121900" bIns="121900" rtlCol="0" anchor="t" anchorCtr="0">
            <a:noAutofit/>
          </a:bodyPr>
          <a:lstStyle/>
          <a:p>
            <a:pPr marL="101597" indent="0">
              <a:buNone/>
            </a:pPr>
            <a:r>
              <a:rPr lang="en-US" sz="3200" dirty="0" err="1">
                <a:latin typeface="Consolas" panose="020B0609020204030204" pitchFamily="49" charset="0"/>
                <a:cs typeface="Consolas" panose="020B0609020204030204" pitchFamily="49" charset="0"/>
              </a:rPr>
              <a:t>az</a:t>
            </a:r>
            <a:r>
              <a:rPr lang="en-US" sz="3200" dirty="0">
                <a:latin typeface="Consolas" panose="020B0609020204030204" pitchFamily="49" charset="0"/>
                <a:cs typeface="Consolas" panose="020B0609020204030204" pitchFamily="49" charset="0"/>
              </a:rPr>
              <a:t> </a:t>
            </a:r>
            <a:r>
              <a:rPr lang="en-US" sz="3200" dirty="0" err="1">
                <a:latin typeface="Consolas" panose="020B0609020204030204" pitchFamily="49" charset="0"/>
                <a:cs typeface="Consolas" panose="020B0609020204030204" pitchFamily="49" charset="0"/>
              </a:rPr>
              <a:t>aks</a:t>
            </a:r>
            <a:r>
              <a:rPr lang="en-US" sz="3200" dirty="0">
                <a:latin typeface="Consolas" panose="020B0609020204030204" pitchFamily="49" charset="0"/>
                <a:cs typeface="Consolas" panose="020B0609020204030204" pitchFamily="49" charset="0"/>
              </a:rPr>
              <a:t> upgrade \</a:t>
            </a:r>
          </a:p>
          <a:p>
            <a:pPr marL="101597" indent="0">
              <a:buNone/>
            </a:pPr>
            <a:r>
              <a:rPr lang="en-US" sz="3200" dirty="0">
                <a:latin typeface="Consolas" panose="020B0609020204030204" pitchFamily="49" charset="0"/>
                <a:cs typeface="Consolas" panose="020B0609020204030204" pitchFamily="49" charset="0"/>
              </a:rPr>
              <a:t>  --name </a:t>
            </a:r>
            <a:r>
              <a:rPr lang="en-US" sz="3200" dirty="0" err="1">
                <a:latin typeface="Consolas" panose="020B0609020204030204" pitchFamily="49" charset="0"/>
                <a:cs typeface="Consolas" panose="020B0609020204030204" pitchFamily="49" charset="0"/>
              </a:rPr>
              <a:t>myAKSCluster</a:t>
            </a:r>
            <a:r>
              <a:rPr lang="en-US" sz="3200" dirty="0">
                <a:latin typeface="Consolas" panose="020B0609020204030204" pitchFamily="49" charset="0"/>
                <a:cs typeface="Consolas" panose="020B0609020204030204" pitchFamily="49" charset="0"/>
              </a:rPr>
              <a:t> \</a:t>
            </a:r>
          </a:p>
          <a:p>
            <a:pPr marL="101597" indent="0">
              <a:buNone/>
            </a:pPr>
            <a:r>
              <a:rPr lang="en-US" sz="3200" dirty="0">
                <a:latin typeface="Consolas" panose="020B0609020204030204" pitchFamily="49" charset="0"/>
                <a:cs typeface="Consolas" panose="020B0609020204030204" pitchFamily="49" charset="0"/>
              </a:rPr>
              <a:t>  --resource-group </a:t>
            </a:r>
            <a:r>
              <a:rPr lang="en-US" sz="3200" dirty="0" err="1">
                <a:latin typeface="Consolas" panose="020B0609020204030204" pitchFamily="49" charset="0"/>
                <a:cs typeface="Consolas" panose="020B0609020204030204" pitchFamily="49" charset="0"/>
              </a:rPr>
              <a:t>myResourceGroup</a:t>
            </a:r>
            <a:r>
              <a:rPr lang="en-US" sz="3200" dirty="0">
                <a:latin typeface="Consolas" panose="020B0609020204030204" pitchFamily="49" charset="0"/>
                <a:cs typeface="Consolas" panose="020B0609020204030204" pitchFamily="49" charset="0"/>
              </a:rPr>
              <a:t> \</a:t>
            </a:r>
          </a:p>
          <a:p>
            <a:pPr marL="101597" indent="0">
              <a:buNone/>
            </a:pPr>
            <a:r>
              <a:rPr lang="en-US" sz="3200" dirty="0">
                <a:latin typeface="Consolas" panose="020B0609020204030204" pitchFamily="49" charset="0"/>
                <a:cs typeface="Consolas" panose="020B0609020204030204" pitchFamily="49" charset="0"/>
              </a:rPr>
              <a:t>  --</a:t>
            </a:r>
            <a:r>
              <a:rPr lang="en-US" sz="3200" dirty="0" err="1">
                <a:latin typeface="Consolas" panose="020B0609020204030204" pitchFamily="49" charset="0"/>
                <a:cs typeface="Consolas" panose="020B0609020204030204" pitchFamily="49" charset="0"/>
              </a:rPr>
              <a:t>kubernetes</a:t>
            </a:r>
            <a:r>
              <a:rPr lang="en-US" sz="3200" dirty="0">
                <a:latin typeface="Consolas" panose="020B0609020204030204" pitchFamily="49" charset="0"/>
                <a:cs typeface="Consolas" panose="020B0609020204030204" pitchFamily="49" charset="0"/>
              </a:rPr>
              <a:t>-version 1.9.6</a:t>
            </a:r>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34</a:t>
            </a:fld>
            <a:endParaRPr sz="2353">
              <a:solidFill>
                <a:srgbClr val="1A1A1A"/>
              </a:solidFill>
              <a:latin typeface="Segoe UI"/>
            </a:endParaRPr>
          </a:p>
        </p:txBody>
      </p:sp>
    </p:spTree>
    <p:extLst>
      <p:ext uri="{BB962C8B-B14F-4D97-AF65-F5344CB8AC3E}">
        <p14:creationId xmlns:p14="http://schemas.microsoft.com/office/powerpoint/2010/main" val="326542924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US" dirty="0"/>
              <a:t>Kubernetes Scaling</a:t>
            </a:r>
          </a:p>
        </p:txBody>
      </p:sp>
      <p:sp>
        <p:nvSpPr>
          <p:cNvPr id="3871" name="Google Shape;3871;p18"/>
          <p:cNvSpPr txBox="1">
            <a:spLocks noGrp="1"/>
          </p:cNvSpPr>
          <p:nvPr>
            <p:ph type="body" sz="quarter" idx="10"/>
          </p:nvPr>
        </p:nvSpPr>
        <p:spPr>
          <a:prstGeom prst="rect">
            <a:avLst/>
          </a:prstGeom>
        </p:spPr>
        <p:txBody>
          <a:bodyPr spcFirstLastPara="1" vert="horz" wrap="square" lIns="121900" tIns="121900" rIns="121900" bIns="121900" rtlCol="0" anchor="t" anchorCtr="0">
            <a:noAutofit/>
          </a:bodyPr>
          <a:lstStyle/>
          <a:p>
            <a:pPr marL="101597" indent="0">
              <a:buNone/>
            </a:pPr>
            <a:r>
              <a:rPr lang="en-US" sz="3200" dirty="0" err="1">
                <a:latin typeface="Consolas" panose="020B0609020204030204" pitchFamily="49" charset="0"/>
                <a:cs typeface="Consolas" panose="020B0609020204030204" pitchFamily="49" charset="0"/>
              </a:rPr>
              <a:t>az</a:t>
            </a:r>
            <a:r>
              <a:rPr lang="en-US" sz="3200" dirty="0">
                <a:latin typeface="Consolas" panose="020B0609020204030204" pitchFamily="49" charset="0"/>
                <a:cs typeface="Consolas" panose="020B0609020204030204" pitchFamily="49" charset="0"/>
              </a:rPr>
              <a:t> </a:t>
            </a:r>
            <a:r>
              <a:rPr lang="en-US" sz="3200" dirty="0" err="1">
                <a:latin typeface="Consolas" panose="020B0609020204030204" pitchFamily="49" charset="0"/>
                <a:cs typeface="Consolas" panose="020B0609020204030204" pitchFamily="49" charset="0"/>
              </a:rPr>
              <a:t>aks</a:t>
            </a:r>
            <a:r>
              <a:rPr lang="en-US" sz="3200" dirty="0">
                <a:latin typeface="Consolas" panose="020B0609020204030204" pitchFamily="49" charset="0"/>
                <a:cs typeface="Consolas" panose="020B0609020204030204" pitchFamily="49" charset="0"/>
              </a:rPr>
              <a:t> scale \</a:t>
            </a:r>
          </a:p>
          <a:p>
            <a:pPr marL="101597" indent="0">
              <a:buNone/>
            </a:pPr>
            <a:r>
              <a:rPr lang="en-US" sz="3200" dirty="0">
                <a:latin typeface="Consolas" panose="020B0609020204030204" pitchFamily="49" charset="0"/>
                <a:cs typeface="Consolas" panose="020B0609020204030204" pitchFamily="49" charset="0"/>
              </a:rPr>
              <a:t>  --name </a:t>
            </a:r>
            <a:r>
              <a:rPr lang="en-US" sz="3200" dirty="0" err="1">
                <a:latin typeface="Consolas" panose="020B0609020204030204" pitchFamily="49" charset="0"/>
                <a:cs typeface="Consolas" panose="020B0609020204030204" pitchFamily="49" charset="0"/>
              </a:rPr>
              <a:t>myAKSCluster</a:t>
            </a:r>
            <a:r>
              <a:rPr lang="en-US" sz="3200" dirty="0">
                <a:latin typeface="Consolas" panose="020B0609020204030204" pitchFamily="49" charset="0"/>
                <a:cs typeface="Consolas" panose="020B0609020204030204" pitchFamily="49" charset="0"/>
              </a:rPr>
              <a:t>\</a:t>
            </a:r>
          </a:p>
          <a:p>
            <a:pPr marL="101597" indent="0">
              <a:buNone/>
            </a:pPr>
            <a:r>
              <a:rPr lang="en-US" sz="3200" dirty="0">
                <a:latin typeface="Consolas" panose="020B0609020204030204" pitchFamily="49" charset="0"/>
                <a:cs typeface="Consolas" panose="020B0609020204030204" pitchFamily="49" charset="0"/>
              </a:rPr>
              <a:t>  --resource-group </a:t>
            </a:r>
            <a:r>
              <a:rPr lang="en-US" sz="3200" dirty="0" err="1">
                <a:latin typeface="Consolas" panose="020B0609020204030204" pitchFamily="49" charset="0"/>
                <a:cs typeface="Consolas" panose="020B0609020204030204" pitchFamily="49" charset="0"/>
              </a:rPr>
              <a:t>myResourceGroup</a:t>
            </a:r>
            <a:r>
              <a:rPr lang="en-US" sz="3200" dirty="0">
                <a:latin typeface="Consolas" panose="020B0609020204030204" pitchFamily="49" charset="0"/>
                <a:cs typeface="Consolas" panose="020B0609020204030204" pitchFamily="49" charset="0"/>
              </a:rPr>
              <a:t> \</a:t>
            </a:r>
          </a:p>
          <a:p>
            <a:pPr marL="101597" indent="0">
              <a:buNone/>
            </a:pPr>
            <a:r>
              <a:rPr lang="en-US" sz="3200" dirty="0">
                <a:latin typeface="Consolas" panose="020B0609020204030204" pitchFamily="49" charset="0"/>
                <a:cs typeface="Consolas" panose="020B0609020204030204" pitchFamily="49" charset="0"/>
              </a:rPr>
              <a:t>  --node-count 10</a:t>
            </a:r>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35</a:t>
            </a:fld>
            <a:endParaRPr sz="2353">
              <a:solidFill>
                <a:srgbClr val="1A1A1A"/>
              </a:solidFill>
              <a:latin typeface="Segoe UI"/>
            </a:endParaRPr>
          </a:p>
        </p:txBody>
      </p:sp>
      <p:sp>
        <p:nvSpPr>
          <p:cNvPr id="2" name="TextBox 1">
            <a:extLst>
              <a:ext uri="{FF2B5EF4-FFF2-40B4-BE49-F238E27FC236}">
                <a16:creationId xmlns:a16="http://schemas.microsoft.com/office/drawing/2014/main" id="{2B11E4F3-B9E6-5B4F-A306-0DD01AB306F6}"/>
              </a:ext>
            </a:extLst>
          </p:cNvPr>
          <p:cNvSpPr txBox="1"/>
          <p:nvPr/>
        </p:nvSpPr>
        <p:spPr>
          <a:xfrm>
            <a:off x="2582029" y="5217318"/>
            <a:ext cx="6943567" cy="410433"/>
          </a:xfrm>
          <a:prstGeom prst="rect">
            <a:avLst/>
          </a:prstGeom>
          <a:noFill/>
        </p:spPr>
        <p:txBody>
          <a:bodyPr wrap="none" lIns="0" tIns="0" rIns="0" bIns="0" rtlCol="0">
            <a:spAutoFit/>
          </a:bodyPr>
          <a:lstStyle/>
          <a:p>
            <a:pPr defTabSz="1219126"/>
            <a:r>
              <a:rPr lang="en-US" sz="2667" dirty="0">
                <a:gradFill>
                  <a:gsLst>
                    <a:gs pos="2917">
                      <a:srgbClr val="1A1A1A"/>
                    </a:gs>
                    <a:gs pos="30000">
                      <a:srgbClr val="1A1A1A"/>
                    </a:gs>
                  </a:gsLst>
                  <a:lin ang="5400000" scaled="0"/>
                </a:gradFill>
                <a:latin typeface="Segoe UI"/>
              </a:rPr>
              <a:t>*Completely automate with Cluster </a:t>
            </a:r>
            <a:r>
              <a:rPr lang="en-US" sz="2667" dirty="0" err="1">
                <a:gradFill>
                  <a:gsLst>
                    <a:gs pos="2917">
                      <a:srgbClr val="1A1A1A"/>
                    </a:gs>
                    <a:gs pos="30000">
                      <a:srgbClr val="1A1A1A"/>
                    </a:gs>
                  </a:gsLst>
                  <a:lin ang="5400000" scaled="0"/>
                </a:gradFill>
                <a:latin typeface="Segoe UI"/>
              </a:rPr>
              <a:t>Autoscaler</a:t>
            </a:r>
            <a:endParaRPr lang="en-US" sz="2667" dirty="0">
              <a:gradFill>
                <a:gsLst>
                  <a:gs pos="2917">
                    <a:srgbClr val="1A1A1A"/>
                  </a:gs>
                  <a:gs pos="30000">
                    <a:srgbClr val="1A1A1A"/>
                  </a:gs>
                </a:gsLst>
                <a:lin ang="5400000" scaled="0"/>
              </a:gradFill>
              <a:latin typeface="Segoe UI"/>
            </a:endParaRPr>
          </a:p>
        </p:txBody>
      </p:sp>
    </p:spTree>
    <p:extLst>
      <p:ext uri="{BB962C8B-B14F-4D97-AF65-F5344CB8AC3E}">
        <p14:creationId xmlns:p14="http://schemas.microsoft.com/office/powerpoint/2010/main" val="341743107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pPr lvl="0" algn="l">
              <a:buNone/>
            </a:pPr>
            <a:r>
              <a:rPr lang="en-US" dirty="0"/>
              <a:t>Helm</a:t>
            </a:r>
          </a:p>
        </p:txBody>
      </p:sp>
      <p:sp>
        <p:nvSpPr>
          <p:cNvPr id="3859" name="Google Shape;3859;p16"/>
          <p:cNvSpPr txBox="1">
            <a:spLocks noGrp="1"/>
          </p:cNvSpPr>
          <p:nvPr>
            <p:ph type="body" sz="quarter" idx="12"/>
          </p:nvPr>
        </p:nvSpPr>
        <p:spPr>
          <a:prstGeom prst="rect">
            <a:avLst/>
          </a:prstGeom>
        </p:spPr>
        <p:txBody>
          <a:bodyPr spcFirstLastPara="1" vert="horz" wrap="square" lIns="121900" tIns="121900" rIns="121900" bIns="121900" rtlCol="0" anchor="t" anchorCtr="0">
            <a:noAutofit/>
          </a:bodyPr>
          <a:lstStyle/>
          <a:p>
            <a:r>
              <a:rPr lang="en" dirty="0"/>
              <a:t>The Kubernetes Package Manager</a:t>
            </a:r>
            <a:endParaRPr lang="en-US" dirty="0"/>
          </a:p>
        </p:txBody>
      </p:sp>
    </p:spTree>
    <p:extLst>
      <p:ext uri="{BB962C8B-B14F-4D97-AF65-F5344CB8AC3E}">
        <p14:creationId xmlns:p14="http://schemas.microsoft.com/office/powerpoint/2010/main" val="1120930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US"/>
              <a:t>Helm</a:t>
            </a:r>
          </a:p>
        </p:txBody>
      </p:sp>
      <p:sp>
        <p:nvSpPr>
          <p:cNvPr id="3871" name="Google Shape;3871;p18"/>
          <p:cNvSpPr txBox="1">
            <a:spLocks noGrp="1"/>
          </p:cNvSpPr>
          <p:nvPr>
            <p:ph type="body" sz="quarter" idx="10"/>
          </p:nvPr>
        </p:nvSpPr>
        <p:spPr>
          <a:xfrm>
            <a:off x="584200" y="1435498"/>
            <a:ext cx="11018520" cy="2243369"/>
          </a:xfrm>
          <a:prstGeom prst="rect">
            <a:avLst/>
          </a:prstGeom>
        </p:spPr>
        <p:txBody>
          <a:bodyPr spcFirstLastPara="1" vert="horz" wrap="square" lIns="121900" tIns="121900" rIns="121900" bIns="121900" rtlCol="0" anchor="t" anchorCtr="0">
            <a:noAutofit/>
          </a:bodyPr>
          <a:lstStyle/>
          <a:p>
            <a:r>
              <a:rPr lang="en-US"/>
              <a:t>Another cloud native tool</a:t>
            </a:r>
            <a:endParaRPr lang="en-US" dirty="0"/>
          </a:p>
          <a:p>
            <a:r>
              <a:rPr lang="en-US"/>
              <a:t>“The Kubernetes Package Manager”</a:t>
            </a:r>
          </a:p>
          <a:p>
            <a:r>
              <a:rPr lang="en-US"/>
              <a:t>Simplifies deployment of applications</a:t>
            </a:r>
          </a:p>
          <a:p>
            <a:r>
              <a:rPr lang="en-US" dirty="0">
                <a:hlinkClick r:id="rId3"/>
              </a:rPr>
              <a:t>https://helm.sh</a:t>
            </a:r>
            <a:r>
              <a:rPr lang="en-US" dirty="0"/>
              <a:t> </a:t>
            </a:r>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37</a:t>
            </a:fld>
            <a:endParaRPr sz="2353">
              <a:solidFill>
                <a:srgbClr val="1A1A1A"/>
              </a:solidFill>
              <a:latin typeface="Segoe UI"/>
            </a:endParaRPr>
          </a:p>
        </p:txBody>
      </p:sp>
    </p:spTree>
    <p:extLst>
      <p:ext uri="{BB962C8B-B14F-4D97-AF65-F5344CB8AC3E}">
        <p14:creationId xmlns:p14="http://schemas.microsoft.com/office/powerpoint/2010/main" val="297093067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US"/>
              <a:t>Helm Charts</a:t>
            </a:r>
          </a:p>
        </p:txBody>
      </p:sp>
      <p:sp>
        <p:nvSpPr>
          <p:cNvPr id="3871" name="Google Shape;3871;p18"/>
          <p:cNvSpPr txBox="1">
            <a:spLocks noGrp="1"/>
          </p:cNvSpPr>
          <p:nvPr>
            <p:ph type="body" sz="quarter" idx="10"/>
          </p:nvPr>
        </p:nvSpPr>
        <p:spPr>
          <a:prstGeom prst="rect">
            <a:avLst/>
          </a:prstGeom>
        </p:spPr>
        <p:txBody>
          <a:bodyPr spcFirstLastPara="1" vert="horz" wrap="square" lIns="121900" tIns="121900" rIns="121900" bIns="121900" rtlCol="0" anchor="t" anchorCtr="0">
            <a:noAutofit/>
          </a:bodyPr>
          <a:lstStyle/>
          <a:p>
            <a:r>
              <a:rPr lang="en-US"/>
              <a:t>Recipes for application deployment</a:t>
            </a:r>
          </a:p>
          <a:p>
            <a:r>
              <a:rPr lang="en-US"/>
              <a:t>You provide a few configuration values</a:t>
            </a:r>
          </a:p>
          <a:p>
            <a:r>
              <a:rPr lang="en-US"/>
              <a:t>Helm installs complex applications, all as one unit</a:t>
            </a:r>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38</a:t>
            </a:fld>
            <a:endParaRPr sz="2353">
              <a:solidFill>
                <a:srgbClr val="1A1A1A"/>
              </a:solidFill>
              <a:latin typeface="Segoe UI"/>
            </a:endParaRPr>
          </a:p>
        </p:txBody>
      </p:sp>
    </p:spTree>
    <p:extLst>
      <p:ext uri="{BB962C8B-B14F-4D97-AF65-F5344CB8AC3E}">
        <p14:creationId xmlns:p14="http://schemas.microsoft.com/office/powerpoint/2010/main" val="184726087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US"/>
              <a:t>Helm Chart Structure</a:t>
            </a:r>
          </a:p>
        </p:txBody>
      </p:sp>
      <p:sp>
        <p:nvSpPr>
          <p:cNvPr id="3871" name="Google Shape;3871;p18"/>
          <p:cNvSpPr txBox="1">
            <a:spLocks noGrp="1"/>
          </p:cNvSpPr>
          <p:nvPr>
            <p:ph type="body" sz="quarter" idx="10"/>
          </p:nvPr>
        </p:nvSpPr>
        <p:spPr>
          <a:xfrm>
            <a:off x="584200" y="1435498"/>
            <a:ext cx="11018520" cy="3031645"/>
          </a:xfrm>
          <a:prstGeom prst="rect">
            <a:avLst/>
          </a:prstGeom>
        </p:spPr>
        <p:txBody>
          <a:bodyPr spcFirstLastPara="1" vert="horz" wrap="square" lIns="121900" tIns="121900" rIns="121900" bIns="121900" rtlCol="0" anchor="t" anchorCtr="0">
            <a:noAutofit/>
          </a:bodyPr>
          <a:lstStyle/>
          <a:p>
            <a:r>
              <a:rPr lang="en-US" err="1">
                <a:latin typeface="Consolas"/>
              </a:rPr>
              <a:t>Chart.yaml</a:t>
            </a:r>
            <a:r>
              <a:rPr lang="en-US"/>
              <a:t> - metadata</a:t>
            </a:r>
          </a:p>
          <a:p>
            <a:r>
              <a:rPr lang="en-US" err="1">
                <a:latin typeface="Consolas"/>
              </a:rPr>
              <a:t>values.yaml</a:t>
            </a:r>
            <a:r>
              <a:rPr lang="en-US"/>
              <a:t> - variables</a:t>
            </a:r>
          </a:p>
          <a:p>
            <a:r>
              <a:rPr lang="en-US">
                <a:latin typeface="Consolas"/>
              </a:rPr>
              <a:t>templates/</a:t>
            </a:r>
            <a:r>
              <a:rPr lang="en-US"/>
              <a:t> - Kubernetes deployment templates</a:t>
            </a:r>
          </a:p>
          <a:p>
            <a:pPr lvl="1"/>
            <a:r>
              <a:rPr lang="en-US" err="1">
                <a:latin typeface="Consolas"/>
              </a:rPr>
              <a:t>service.yaml</a:t>
            </a:r>
            <a:r>
              <a:rPr lang="en-US" dirty="0"/>
              <a:t> </a:t>
            </a:r>
            <a:endParaRPr lang="en-US" dirty="0">
              <a:cs typeface="Segoe UI"/>
            </a:endParaRPr>
          </a:p>
          <a:p>
            <a:pPr lvl="1"/>
            <a:r>
              <a:rPr lang="en-US" err="1">
                <a:latin typeface="Consolas"/>
              </a:rPr>
              <a:t>deployment.yaml</a:t>
            </a:r>
          </a:p>
          <a:p>
            <a:pPr lvl="1"/>
            <a:r>
              <a:rPr lang="en-US" err="1">
                <a:latin typeface="Consolas"/>
              </a:rPr>
              <a:t>ingress.yaml</a:t>
            </a:r>
          </a:p>
          <a:p>
            <a:pPr lvl="1"/>
            <a:endParaRPr lang="en-US">
              <a:latin typeface="Consolas"/>
            </a:endParaRPr>
          </a:p>
          <a:p>
            <a:pPr lvl="1" indent="0"/>
            <a:endParaRPr lang="en-US"/>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39</a:t>
            </a:fld>
            <a:endParaRPr sz="2353">
              <a:solidFill>
                <a:srgbClr val="1A1A1A"/>
              </a:solidFill>
              <a:latin typeface="Segoe UI"/>
            </a:endParaRPr>
          </a:p>
        </p:txBody>
      </p:sp>
    </p:spTree>
    <p:extLst>
      <p:ext uri="{BB962C8B-B14F-4D97-AF65-F5344CB8AC3E}">
        <p14:creationId xmlns:p14="http://schemas.microsoft.com/office/powerpoint/2010/main" val="398592180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pPr>
              <a:spcBef>
                <a:spcPts val="0"/>
              </a:spcBef>
            </a:pPr>
            <a:r>
              <a:rPr lang="en" dirty="0">
                <a:latin typeface="Segoe UI" panose="020B0502040204020203" pitchFamily="34" charset="0"/>
              </a:rPr>
              <a:t>Goals for this session.</a:t>
            </a:r>
            <a:endParaRPr dirty="0">
              <a:latin typeface="Segoe UI" panose="020B0502040204020203" pitchFamily="34" charset="0"/>
            </a:endParaRPr>
          </a:p>
        </p:txBody>
      </p:sp>
      <p:sp>
        <p:nvSpPr>
          <p:cNvPr id="3871" name="Google Shape;3871;p18"/>
          <p:cNvSpPr txBox="1">
            <a:spLocks noGrp="1"/>
          </p:cNvSpPr>
          <p:nvPr>
            <p:ph type="body" sz="quarter" idx="10"/>
          </p:nvPr>
        </p:nvSpPr>
        <p:spPr>
          <a:xfrm>
            <a:off x="584200" y="1435497"/>
            <a:ext cx="11018520" cy="3882737"/>
          </a:xfrm>
          <a:prstGeom prst="rect">
            <a:avLst/>
          </a:prstGeom>
        </p:spPr>
        <p:txBody>
          <a:bodyPr spcFirstLastPara="1" vert="horz" wrap="square" lIns="121900" tIns="121900" rIns="121900" bIns="121900" rtlCol="0" anchor="t" anchorCtr="0">
            <a:noAutofit/>
          </a:bodyPr>
          <a:lstStyle/>
          <a:p>
            <a:r>
              <a:rPr lang="en-US" dirty="0"/>
              <a:t>Discover Azure's options for containers</a:t>
            </a:r>
          </a:p>
          <a:p>
            <a:pPr>
              <a:spcBef>
                <a:spcPts val="0"/>
              </a:spcBef>
            </a:pPr>
            <a:r>
              <a:rPr lang="en-US" dirty="0"/>
              <a:t>Learn how to deploy a Kubernetes cluster with AKS</a:t>
            </a:r>
          </a:p>
          <a:p>
            <a:pPr>
              <a:spcBef>
                <a:spcPts val="0"/>
              </a:spcBef>
            </a:pPr>
            <a:r>
              <a:rPr lang="en-US" dirty="0"/>
              <a:t>Learn to deploy your services to Kubernetes</a:t>
            </a:r>
          </a:p>
          <a:p>
            <a:pPr>
              <a:spcBef>
                <a:spcPts val="0"/>
              </a:spcBef>
            </a:pPr>
            <a:r>
              <a:rPr lang="en-US" dirty="0"/>
              <a:t>Learn options for high-availability and redundancy.</a:t>
            </a:r>
          </a:p>
          <a:p>
            <a:pPr marL="0" indent="0">
              <a:buNone/>
            </a:pPr>
            <a:endParaRPr lang="en-US" dirty="0"/>
          </a:p>
        </p:txBody>
      </p:sp>
    </p:spTree>
    <p:extLst>
      <p:ext uri="{BB962C8B-B14F-4D97-AF65-F5344CB8AC3E}">
        <p14:creationId xmlns:p14="http://schemas.microsoft.com/office/powerpoint/2010/main" val="358020885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US"/>
              <a:t>Helm Setup</a:t>
            </a:r>
          </a:p>
        </p:txBody>
      </p:sp>
      <p:sp>
        <p:nvSpPr>
          <p:cNvPr id="3871" name="Google Shape;3871;p18"/>
          <p:cNvSpPr txBox="1">
            <a:spLocks noGrp="1"/>
          </p:cNvSpPr>
          <p:nvPr>
            <p:ph type="body" sz="quarter" idx="10"/>
          </p:nvPr>
        </p:nvSpPr>
        <p:spPr>
          <a:prstGeom prst="rect">
            <a:avLst/>
          </a:prstGeom>
        </p:spPr>
        <p:txBody>
          <a:bodyPr spcFirstLastPara="1" vert="horz" wrap="square" lIns="121900" tIns="121900" rIns="121900" bIns="121900" rtlCol="0" anchor="t" anchorCtr="0">
            <a:noAutofit/>
          </a:bodyPr>
          <a:lstStyle/>
          <a:p>
            <a:r>
              <a:rPr lang="en-US" dirty="0"/>
              <a:t>Create cluster admin account for helm</a:t>
            </a:r>
          </a:p>
          <a:p>
            <a:r>
              <a:rPr lang="en-US" dirty="0">
                <a:latin typeface="Consolas"/>
              </a:rPr>
              <a:t>helm </a:t>
            </a:r>
            <a:r>
              <a:rPr lang="en-US" dirty="0" err="1">
                <a:latin typeface="Consolas"/>
              </a:rPr>
              <a:t>init</a:t>
            </a:r>
            <a:r>
              <a:rPr lang="en-US" dirty="0">
                <a:latin typeface="Consolas"/>
              </a:rPr>
              <a:t> --service-account tiller</a:t>
            </a:r>
          </a:p>
          <a:p>
            <a:r>
              <a:rPr lang="en-US" dirty="0"/>
              <a:t>Installs “tiller” - the in-cluster component</a:t>
            </a:r>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40</a:t>
            </a:fld>
            <a:endParaRPr sz="2353">
              <a:solidFill>
                <a:srgbClr val="1A1A1A"/>
              </a:solidFill>
              <a:latin typeface="Segoe UI"/>
            </a:endParaRPr>
          </a:p>
        </p:txBody>
      </p:sp>
    </p:spTree>
    <p:extLst>
      <p:ext uri="{BB962C8B-B14F-4D97-AF65-F5344CB8AC3E}">
        <p14:creationId xmlns:p14="http://schemas.microsoft.com/office/powerpoint/2010/main" val="363904125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pPr lvl="0" algn="l">
              <a:buNone/>
            </a:pPr>
            <a:r>
              <a:rPr lang="en-US"/>
              <a:t>Demo</a:t>
            </a:r>
          </a:p>
        </p:txBody>
      </p:sp>
      <p:sp>
        <p:nvSpPr>
          <p:cNvPr id="3859" name="Google Shape;3859;p16"/>
          <p:cNvSpPr txBox="1">
            <a:spLocks noGrp="1"/>
          </p:cNvSpPr>
          <p:nvPr>
            <p:ph type="body" sz="quarter" idx="12"/>
          </p:nvPr>
        </p:nvSpPr>
        <p:spPr>
          <a:prstGeom prst="rect">
            <a:avLst/>
          </a:prstGeom>
        </p:spPr>
        <p:txBody>
          <a:bodyPr spcFirstLastPara="1" vert="horz" wrap="square" lIns="121900" tIns="121900" rIns="121900" bIns="121900" rtlCol="0" anchor="t" anchorCtr="0">
            <a:noAutofit/>
          </a:bodyPr>
          <a:lstStyle/>
          <a:p>
            <a:r>
              <a:rPr lang="en-US"/>
              <a:t>Helm Deployment</a:t>
            </a:r>
          </a:p>
        </p:txBody>
      </p:sp>
    </p:spTree>
    <p:extLst>
      <p:ext uri="{BB962C8B-B14F-4D97-AF65-F5344CB8AC3E}">
        <p14:creationId xmlns:p14="http://schemas.microsoft.com/office/powerpoint/2010/main" val="2447194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5C69B-7620-420A-AAC9-30649EFBD34B}"/>
              </a:ext>
            </a:extLst>
          </p:cNvPr>
          <p:cNvSpPr>
            <a:spLocks noGrp="1"/>
          </p:cNvSpPr>
          <p:nvPr>
            <p:ph type="title"/>
          </p:nvPr>
        </p:nvSpPr>
        <p:spPr/>
        <p:txBody>
          <a:bodyPr/>
          <a:lstStyle/>
          <a:p>
            <a:r>
              <a:rPr lang="en" sz="3733" dirty="0">
                <a:solidFill>
                  <a:srgbClr val="D3EBD5"/>
                </a:solidFill>
              </a:rPr>
              <a:t>Front Door</a:t>
            </a:r>
            <a:endParaRPr lang="en-US" dirty="0"/>
          </a:p>
        </p:txBody>
      </p:sp>
      <p:sp>
        <p:nvSpPr>
          <p:cNvPr id="4" name="Rectangle 3">
            <a:extLst>
              <a:ext uri="{FF2B5EF4-FFF2-40B4-BE49-F238E27FC236}">
                <a16:creationId xmlns:a16="http://schemas.microsoft.com/office/drawing/2014/main" id="{4620EDBC-A01D-4A65-9C94-2437F612D3D0}"/>
              </a:ext>
            </a:extLst>
          </p:cNvPr>
          <p:cNvSpPr/>
          <p:nvPr/>
        </p:nvSpPr>
        <p:spPr>
          <a:xfrm>
            <a:off x="463807" y="3597187"/>
            <a:ext cx="7205355" cy="454420"/>
          </a:xfrm>
          <a:prstGeom prst="rect">
            <a:avLst/>
          </a:prstGeom>
        </p:spPr>
        <p:txBody>
          <a:bodyPr wrap="square">
            <a:spAutoFit/>
          </a:bodyPr>
          <a:lstStyle/>
          <a:p>
            <a:pPr defTabSz="1219126"/>
            <a:r>
              <a:rPr lang="en-US" sz="2353" dirty="0">
                <a:solidFill>
                  <a:srgbClr val="80BFB7"/>
                </a:solidFill>
                <a:latin typeface="Segoe UI"/>
              </a:rPr>
              <a:t>Geographical Load Balancing</a:t>
            </a:r>
          </a:p>
        </p:txBody>
      </p:sp>
    </p:spTree>
    <p:extLst>
      <p:ext uri="{BB962C8B-B14F-4D97-AF65-F5344CB8AC3E}">
        <p14:creationId xmlns:p14="http://schemas.microsoft.com/office/powerpoint/2010/main" val="1987161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a:t>Front Door</a:t>
            </a:r>
            <a:endParaRPr lang="en-US"/>
          </a:p>
        </p:txBody>
      </p:sp>
      <p:sp>
        <p:nvSpPr>
          <p:cNvPr id="3871" name="Google Shape;3871;p18"/>
          <p:cNvSpPr txBox="1">
            <a:spLocks noGrp="1"/>
          </p:cNvSpPr>
          <p:nvPr>
            <p:ph type="body" sz="quarter" idx="10"/>
          </p:nvPr>
        </p:nvSpPr>
        <p:spPr>
          <a:prstGeom prst="rect">
            <a:avLst/>
          </a:prstGeom>
        </p:spPr>
        <p:txBody>
          <a:bodyPr spcFirstLastPara="1" vert="horz" wrap="square" lIns="121900" tIns="121900" rIns="121900" bIns="121900" rtlCol="0" anchor="t" anchorCtr="0">
            <a:noAutofit/>
          </a:bodyPr>
          <a:lstStyle/>
          <a:p>
            <a:r>
              <a:rPr lang="en-US"/>
              <a:t>Fully managed Layer 7 (HTTP) global load balancer</a:t>
            </a:r>
          </a:p>
          <a:p>
            <a:r>
              <a:rPr lang="en-US"/>
              <a:t>Battle tested by Microsoft's own apps</a:t>
            </a:r>
          </a:p>
          <a:p>
            <a:r>
              <a:rPr lang="en-US"/>
              <a:t>Modern features and standards built in</a:t>
            </a:r>
          </a:p>
          <a:p>
            <a:endParaRPr lang="en-US"/>
          </a:p>
          <a:p>
            <a:pPr marL="101597" indent="0">
              <a:buNone/>
            </a:pPr>
            <a:r>
              <a:rPr lang="en-US"/>
              <a:t>DDoS protection, edge SSL termination, intelligent caching, robust monitoring, ...</a:t>
            </a:r>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43</a:t>
            </a:fld>
            <a:endParaRPr sz="2353">
              <a:solidFill>
                <a:srgbClr val="1A1A1A"/>
              </a:solidFill>
              <a:latin typeface="Segoe UI"/>
            </a:endParaRPr>
          </a:p>
        </p:txBody>
      </p:sp>
    </p:spTree>
    <p:extLst>
      <p:ext uri="{BB962C8B-B14F-4D97-AF65-F5344CB8AC3E}">
        <p14:creationId xmlns:p14="http://schemas.microsoft.com/office/powerpoint/2010/main" val="304498924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a:t>Front Door</a:t>
            </a:r>
            <a:endParaRPr lang="en-US"/>
          </a:p>
        </p:txBody>
      </p:sp>
      <p:sp>
        <p:nvSpPr>
          <p:cNvPr id="3871" name="Google Shape;3871;p18"/>
          <p:cNvSpPr txBox="1">
            <a:spLocks noGrp="1"/>
          </p:cNvSpPr>
          <p:nvPr>
            <p:ph type="body" sz="quarter" idx="10"/>
          </p:nvPr>
        </p:nvSpPr>
        <p:spPr>
          <a:prstGeom prst="rect">
            <a:avLst/>
          </a:prstGeom>
        </p:spPr>
        <p:txBody>
          <a:bodyPr spcFirstLastPara="1" vert="horz" wrap="square" lIns="121900" tIns="121900" rIns="121900" bIns="121900" rtlCol="0" anchor="t" anchorCtr="0">
            <a:noAutofit/>
          </a:bodyPr>
          <a:lstStyle/>
          <a:p>
            <a:pPr marL="101597" indent="0">
              <a:buNone/>
            </a:pPr>
            <a:r>
              <a:rPr lang="en-US"/>
              <a:t>We'll show:</a:t>
            </a:r>
          </a:p>
          <a:p>
            <a:pPr marL="101597" indent="0">
              <a:buNone/>
            </a:pPr>
            <a:endParaRPr lang="en-US"/>
          </a:p>
          <a:p>
            <a:r>
              <a:rPr lang="en-US"/>
              <a:t>Creating a Front Door frontend</a:t>
            </a:r>
          </a:p>
          <a:p>
            <a:r>
              <a:rPr lang="en-US"/>
              <a:t>Finding / creating a backend pool</a:t>
            </a:r>
          </a:p>
          <a:p>
            <a:r>
              <a:rPr lang="en-US"/>
              <a:t>Creating powerful routing rules</a:t>
            </a:r>
          </a:p>
          <a:p>
            <a:r>
              <a:rPr lang="en-US"/>
              <a:t>Instant SSL certificate provisioning</a:t>
            </a:r>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44</a:t>
            </a:fld>
            <a:endParaRPr sz="2353">
              <a:solidFill>
                <a:srgbClr val="1A1A1A"/>
              </a:solidFill>
              <a:latin typeface="Segoe UI"/>
            </a:endParaRPr>
          </a:p>
        </p:txBody>
      </p:sp>
    </p:spTree>
    <p:extLst>
      <p:ext uri="{BB962C8B-B14F-4D97-AF65-F5344CB8AC3E}">
        <p14:creationId xmlns:p14="http://schemas.microsoft.com/office/powerpoint/2010/main" val="82618597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pPr lvl="0" algn="l">
              <a:buNone/>
            </a:pPr>
            <a:r>
              <a:rPr lang="en-US"/>
              <a:t>Demo</a:t>
            </a:r>
          </a:p>
        </p:txBody>
      </p:sp>
      <p:sp>
        <p:nvSpPr>
          <p:cNvPr id="3859" name="Google Shape;3859;p16"/>
          <p:cNvSpPr txBox="1">
            <a:spLocks noGrp="1"/>
          </p:cNvSpPr>
          <p:nvPr>
            <p:ph type="body" sz="quarter" idx="12"/>
          </p:nvPr>
        </p:nvSpPr>
        <p:spPr>
          <a:prstGeom prst="rect">
            <a:avLst/>
          </a:prstGeom>
        </p:spPr>
        <p:txBody>
          <a:bodyPr spcFirstLastPara="1" vert="horz" wrap="square" lIns="121900" tIns="121900" rIns="121900" bIns="121900" rtlCol="0" anchor="t" anchorCtr="0">
            <a:noAutofit/>
          </a:bodyPr>
          <a:lstStyle/>
          <a:p>
            <a:r>
              <a:rPr lang="en"/>
              <a:t>Azure Front Door Basics</a:t>
            </a:r>
            <a:endParaRPr lang="en-US"/>
          </a:p>
        </p:txBody>
      </p:sp>
    </p:spTree>
    <p:extLst>
      <p:ext uri="{BB962C8B-B14F-4D97-AF65-F5344CB8AC3E}">
        <p14:creationId xmlns:p14="http://schemas.microsoft.com/office/powerpoint/2010/main" val="2711292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5C69B-7620-420A-AAC9-30649EFBD34B}"/>
              </a:ext>
            </a:extLst>
          </p:cNvPr>
          <p:cNvSpPr>
            <a:spLocks noGrp="1"/>
          </p:cNvSpPr>
          <p:nvPr>
            <p:ph type="title"/>
          </p:nvPr>
        </p:nvSpPr>
        <p:spPr/>
        <p:txBody>
          <a:bodyPr/>
          <a:lstStyle/>
          <a:p>
            <a:r>
              <a:rPr lang="en" sz="3733" dirty="0">
                <a:solidFill>
                  <a:srgbClr val="D3EBD5"/>
                </a:solidFill>
              </a:rPr>
              <a:t>Multi Region </a:t>
            </a:r>
            <a:endParaRPr lang="en-US" dirty="0"/>
          </a:p>
        </p:txBody>
      </p:sp>
      <p:sp>
        <p:nvSpPr>
          <p:cNvPr id="4" name="Rectangle 3">
            <a:extLst>
              <a:ext uri="{FF2B5EF4-FFF2-40B4-BE49-F238E27FC236}">
                <a16:creationId xmlns:a16="http://schemas.microsoft.com/office/drawing/2014/main" id="{4620EDBC-A01D-4A65-9C94-2437F612D3D0}"/>
              </a:ext>
            </a:extLst>
          </p:cNvPr>
          <p:cNvSpPr/>
          <p:nvPr/>
        </p:nvSpPr>
        <p:spPr>
          <a:xfrm>
            <a:off x="463807" y="3597187"/>
            <a:ext cx="7205355" cy="454420"/>
          </a:xfrm>
          <a:prstGeom prst="rect">
            <a:avLst/>
          </a:prstGeom>
        </p:spPr>
        <p:txBody>
          <a:bodyPr wrap="square">
            <a:spAutoFit/>
          </a:bodyPr>
          <a:lstStyle/>
          <a:p>
            <a:pPr defTabSz="1219126"/>
            <a:r>
              <a:rPr lang="en" sz="2353" dirty="0">
                <a:solidFill>
                  <a:srgbClr val="80BFB7"/>
                </a:solidFill>
                <a:latin typeface="Segoe UI"/>
              </a:rPr>
              <a:t>High availability during catastrophic failure.</a:t>
            </a:r>
            <a:endParaRPr lang="en-US" sz="2353" dirty="0">
              <a:solidFill>
                <a:srgbClr val="FFFFFF"/>
              </a:solidFill>
              <a:latin typeface="Segoe UI"/>
            </a:endParaRPr>
          </a:p>
        </p:txBody>
      </p:sp>
    </p:spTree>
    <p:extLst>
      <p:ext uri="{BB962C8B-B14F-4D97-AF65-F5344CB8AC3E}">
        <p14:creationId xmlns:p14="http://schemas.microsoft.com/office/powerpoint/2010/main" val="300657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a:t>Front Door with AKS</a:t>
            </a:r>
            <a:endParaRPr lang="en-US"/>
          </a:p>
        </p:txBody>
      </p:sp>
      <p:sp>
        <p:nvSpPr>
          <p:cNvPr id="3871" name="Google Shape;3871;p18"/>
          <p:cNvSpPr txBox="1">
            <a:spLocks noGrp="1"/>
          </p:cNvSpPr>
          <p:nvPr>
            <p:ph type="body" sz="quarter" idx="10"/>
          </p:nvPr>
        </p:nvSpPr>
        <p:spPr>
          <a:xfrm>
            <a:off x="584201" y="1435498"/>
            <a:ext cx="11005383" cy="2755749"/>
          </a:xfrm>
          <a:prstGeom prst="rect">
            <a:avLst/>
          </a:prstGeom>
        </p:spPr>
        <p:txBody>
          <a:bodyPr spcFirstLastPara="1" vert="horz" wrap="square" lIns="121900" tIns="121900" rIns="121900" bIns="121900" rtlCol="0" anchor="t" anchorCtr="0">
            <a:noAutofit/>
          </a:bodyPr>
          <a:lstStyle/>
          <a:p>
            <a:r>
              <a:rPr lang="en-US" dirty="0"/>
              <a:t>AKS </a:t>
            </a:r>
            <a:r>
              <a:rPr lang="en-US" i="1" dirty="0"/>
              <a:t>ingress</a:t>
            </a:r>
            <a:r>
              <a:rPr lang="en-US" dirty="0"/>
              <a:t> creates a public IP, routes inside the cluster</a:t>
            </a:r>
          </a:p>
          <a:p>
            <a:r>
              <a:rPr lang="en-US" dirty="0"/>
              <a:t>No SSL, caching, etc... out of the box</a:t>
            </a:r>
          </a:p>
          <a:p>
            <a:r>
              <a:rPr lang="en-US" dirty="0"/>
              <a:t>Layer Front Door on top</a:t>
            </a:r>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47</a:t>
            </a:fld>
            <a:endParaRPr sz="2353">
              <a:solidFill>
                <a:srgbClr val="1A1A1A"/>
              </a:solidFill>
              <a:latin typeface="Segoe UI"/>
            </a:endParaRPr>
          </a:p>
        </p:txBody>
      </p:sp>
    </p:spTree>
    <p:extLst>
      <p:ext uri="{BB962C8B-B14F-4D97-AF65-F5344CB8AC3E}">
        <p14:creationId xmlns:p14="http://schemas.microsoft.com/office/powerpoint/2010/main" val="927171300"/>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a:t>Multi-Region Redundancy</a:t>
            </a:r>
            <a:endParaRPr lang="en-US"/>
          </a:p>
        </p:txBody>
      </p:sp>
      <p:sp>
        <p:nvSpPr>
          <p:cNvPr id="3871" name="Google Shape;3871;p18"/>
          <p:cNvSpPr txBox="1">
            <a:spLocks noGrp="1"/>
          </p:cNvSpPr>
          <p:nvPr>
            <p:ph type="body" sz="quarter" idx="10"/>
          </p:nvPr>
        </p:nvSpPr>
        <p:spPr>
          <a:prstGeom prst="rect">
            <a:avLst/>
          </a:prstGeom>
        </p:spPr>
        <p:txBody>
          <a:bodyPr spcFirstLastPara="1" vert="horz" wrap="square" lIns="121900" tIns="121900" rIns="121900" bIns="121900" rtlCol="0" anchor="t" anchorCtr="0">
            <a:noAutofit/>
          </a:bodyPr>
          <a:lstStyle/>
          <a:p>
            <a:pPr>
              <a:buNone/>
            </a:pPr>
            <a:endParaRPr lang="en-US"/>
          </a:p>
          <a:p>
            <a:pPr algn="ctr">
              <a:buNone/>
            </a:pPr>
            <a:r>
              <a:rPr lang="en-US" b="1"/>
              <a:t>An entire region is offline, what do you do?</a:t>
            </a:r>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48</a:t>
            </a:fld>
            <a:endParaRPr sz="2353">
              <a:solidFill>
                <a:srgbClr val="1A1A1A"/>
              </a:solidFill>
              <a:latin typeface="Segoe UI"/>
            </a:endParaRPr>
          </a:p>
        </p:txBody>
      </p:sp>
    </p:spTree>
    <p:extLst>
      <p:ext uri="{BB962C8B-B14F-4D97-AF65-F5344CB8AC3E}">
        <p14:creationId xmlns:p14="http://schemas.microsoft.com/office/powerpoint/2010/main" val="3336904647"/>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a:t>Multi-Region Redundancy</a:t>
            </a:r>
            <a:endParaRPr lang="en-US"/>
          </a:p>
        </p:txBody>
      </p:sp>
      <p:sp>
        <p:nvSpPr>
          <p:cNvPr id="3871" name="Google Shape;3871;p18"/>
          <p:cNvSpPr txBox="1">
            <a:spLocks noGrp="1"/>
          </p:cNvSpPr>
          <p:nvPr>
            <p:ph type="body" sz="quarter" idx="10"/>
          </p:nvPr>
        </p:nvSpPr>
        <p:spPr>
          <a:prstGeom prst="rect">
            <a:avLst/>
          </a:prstGeom>
        </p:spPr>
        <p:txBody>
          <a:bodyPr spcFirstLastPara="1" vert="horz" wrap="square" lIns="121900" tIns="121900" rIns="121900" bIns="121900" rtlCol="0" anchor="t" anchorCtr="0">
            <a:noAutofit/>
          </a:bodyPr>
          <a:lstStyle/>
          <a:p>
            <a:r>
              <a:rPr lang="en-US"/>
              <a:t>Identical AKS clusters in different regions</a:t>
            </a:r>
          </a:p>
          <a:p>
            <a:r>
              <a:rPr lang="en-US"/>
              <a:t>Deploy to each with a strategy</a:t>
            </a:r>
          </a:p>
          <a:p>
            <a:r>
              <a:rPr lang="en-US"/>
              <a:t>One Front Door for everything</a:t>
            </a:r>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49</a:t>
            </a:fld>
            <a:endParaRPr sz="2353">
              <a:solidFill>
                <a:srgbClr val="1A1A1A"/>
              </a:solidFill>
              <a:latin typeface="Segoe UI"/>
            </a:endParaRPr>
          </a:p>
        </p:txBody>
      </p:sp>
    </p:spTree>
    <p:extLst>
      <p:ext uri="{BB962C8B-B14F-4D97-AF65-F5344CB8AC3E}">
        <p14:creationId xmlns:p14="http://schemas.microsoft.com/office/powerpoint/2010/main" val="142777371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C8659-6BF8-4D46-B9B7-AAD3B68AB1B1}"/>
              </a:ext>
            </a:extLst>
          </p:cNvPr>
          <p:cNvSpPr>
            <a:spLocks noGrp="1"/>
          </p:cNvSpPr>
          <p:nvPr>
            <p:ph type="title"/>
          </p:nvPr>
        </p:nvSpPr>
        <p:spPr/>
        <p:txBody>
          <a:bodyPr/>
          <a:lstStyle/>
          <a:p>
            <a:r>
              <a:rPr lang="en-US" dirty="0"/>
              <a:t>Mission control</a:t>
            </a:r>
          </a:p>
        </p:txBody>
      </p:sp>
      <p:sp>
        <p:nvSpPr>
          <p:cNvPr id="18" name="Rectangle 17">
            <a:extLst>
              <a:ext uri="{FF2B5EF4-FFF2-40B4-BE49-F238E27FC236}">
                <a16:creationId xmlns:a16="http://schemas.microsoft.com/office/drawing/2014/main" id="{8FA1CE61-A40B-4B81-A502-692B3C3F8164}"/>
              </a:ext>
            </a:extLst>
          </p:cNvPr>
          <p:cNvSpPr/>
          <p:nvPr/>
        </p:nvSpPr>
        <p:spPr>
          <a:xfrm>
            <a:off x="473765" y="3563384"/>
            <a:ext cx="6811617" cy="454420"/>
          </a:xfrm>
          <a:prstGeom prst="rect">
            <a:avLst/>
          </a:prstGeom>
        </p:spPr>
        <p:txBody>
          <a:bodyPr wrap="square">
            <a:spAutoFit/>
          </a:bodyPr>
          <a:lstStyle/>
          <a:p>
            <a:pPr defTabSz="1219126"/>
            <a:r>
              <a:rPr lang="en-US" sz="2353">
                <a:solidFill>
                  <a:srgbClr val="FFFFFF"/>
                </a:solidFill>
                <a:latin typeface="Segoe UI"/>
              </a:rPr>
              <a:t>Your mission, should you choose to accept it…</a:t>
            </a:r>
          </a:p>
        </p:txBody>
      </p:sp>
    </p:spTree>
    <p:extLst>
      <p:ext uri="{BB962C8B-B14F-4D97-AF65-F5344CB8AC3E}">
        <p14:creationId xmlns:p14="http://schemas.microsoft.com/office/powerpoint/2010/main" val="325246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a:t>What About the Data?</a:t>
            </a:r>
          </a:p>
        </p:txBody>
      </p:sp>
      <p:sp>
        <p:nvSpPr>
          <p:cNvPr id="3871" name="Google Shape;3871;p18"/>
          <p:cNvSpPr txBox="1">
            <a:spLocks noGrp="1"/>
          </p:cNvSpPr>
          <p:nvPr>
            <p:ph type="body" sz="quarter" idx="10"/>
          </p:nvPr>
        </p:nvSpPr>
        <p:spPr>
          <a:prstGeom prst="rect">
            <a:avLst/>
          </a:prstGeom>
        </p:spPr>
        <p:txBody>
          <a:bodyPr spcFirstLastPara="1" vert="horz" wrap="square" lIns="121900" tIns="121900" rIns="121900" bIns="121900" rtlCol="0" anchor="t" anchorCtr="0">
            <a:noAutofit/>
          </a:bodyPr>
          <a:lstStyle/>
          <a:p>
            <a:r>
              <a:rPr lang="en-US" dirty="0"/>
              <a:t>Multi-region compute needs data replication</a:t>
            </a:r>
          </a:p>
          <a:p>
            <a:r>
              <a:rPr lang="en-US"/>
              <a:t>Cosmos DB</a:t>
            </a:r>
            <a:r>
              <a:rPr lang="en-US" dirty="0"/>
              <a:t> is already global</a:t>
            </a:r>
          </a:p>
          <a:p>
            <a:r>
              <a:rPr lang="en-US" dirty="0"/>
              <a:t>SQL databases have replication</a:t>
            </a:r>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50</a:t>
            </a:fld>
            <a:endParaRPr sz="2353">
              <a:solidFill>
                <a:srgbClr val="1A1A1A"/>
              </a:solidFill>
              <a:latin typeface="Segoe UI"/>
            </a:endParaRPr>
          </a:p>
        </p:txBody>
      </p:sp>
    </p:spTree>
    <p:extLst>
      <p:ext uri="{BB962C8B-B14F-4D97-AF65-F5344CB8AC3E}">
        <p14:creationId xmlns:p14="http://schemas.microsoft.com/office/powerpoint/2010/main" val="230010966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a:t>Front Door &amp; Data Replication with AKS</a:t>
            </a:r>
            <a:endParaRPr lang="en-US"/>
          </a:p>
        </p:txBody>
      </p:sp>
      <p:sp>
        <p:nvSpPr>
          <p:cNvPr id="3871" name="Google Shape;3871;p18"/>
          <p:cNvSpPr txBox="1">
            <a:spLocks noGrp="1"/>
          </p:cNvSpPr>
          <p:nvPr>
            <p:ph type="body" sz="quarter" idx="10"/>
          </p:nvPr>
        </p:nvSpPr>
        <p:spPr>
          <a:prstGeom prst="rect">
            <a:avLst/>
          </a:prstGeom>
        </p:spPr>
        <p:txBody>
          <a:bodyPr spcFirstLastPara="1" vert="horz" wrap="square" lIns="121900" tIns="121900" rIns="121900" bIns="121900" rtlCol="0" anchor="t" anchorCtr="0">
            <a:noAutofit/>
          </a:bodyPr>
          <a:lstStyle/>
          <a:p>
            <a:pPr>
              <a:buNone/>
            </a:pPr>
            <a:r>
              <a:rPr lang="en-US" dirty="0"/>
              <a:t>We'll show:</a:t>
            </a:r>
          </a:p>
          <a:p>
            <a:pPr>
              <a:buNone/>
            </a:pPr>
            <a:endParaRPr lang="en-US" dirty="0"/>
          </a:p>
          <a:p>
            <a:pPr marL="457189" indent="-457189"/>
            <a:r>
              <a:rPr lang="en-US" dirty="0"/>
              <a:t>A second AKS cluster, a second LB</a:t>
            </a:r>
          </a:p>
          <a:p>
            <a:pPr marL="457189" indent="-457189"/>
            <a:r>
              <a:rPr lang="en-US" dirty="0"/>
              <a:t>Seamless failover to the second LB to Front Door</a:t>
            </a:r>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51</a:t>
            </a:fld>
            <a:endParaRPr sz="2353">
              <a:solidFill>
                <a:srgbClr val="1A1A1A"/>
              </a:solidFill>
              <a:latin typeface="Segoe UI"/>
            </a:endParaRPr>
          </a:p>
        </p:txBody>
      </p:sp>
    </p:spTree>
    <p:extLst>
      <p:ext uri="{BB962C8B-B14F-4D97-AF65-F5344CB8AC3E}">
        <p14:creationId xmlns:p14="http://schemas.microsoft.com/office/powerpoint/2010/main" val="1393539572"/>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pPr lvl="0" algn="l">
              <a:buNone/>
            </a:pPr>
            <a:r>
              <a:rPr lang="en-US"/>
              <a:t>Demo</a:t>
            </a:r>
          </a:p>
        </p:txBody>
      </p:sp>
      <p:sp>
        <p:nvSpPr>
          <p:cNvPr id="3859" name="Google Shape;3859;p16"/>
          <p:cNvSpPr txBox="1">
            <a:spLocks noGrp="1"/>
          </p:cNvSpPr>
          <p:nvPr>
            <p:ph type="body" sz="quarter" idx="12"/>
          </p:nvPr>
        </p:nvSpPr>
        <p:spPr>
          <a:xfrm>
            <a:off x="585216" y="3977320"/>
            <a:ext cx="9144000" cy="899480"/>
          </a:xfrm>
          <a:prstGeom prst="rect">
            <a:avLst/>
          </a:prstGeom>
        </p:spPr>
        <p:txBody>
          <a:bodyPr spcFirstLastPara="1" vert="horz" wrap="square" lIns="121900" tIns="121900" rIns="121900" bIns="121900" rtlCol="0" anchor="t" anchorCtr="0">
            <a:noAutofit/>
          </a:bodyPr>
          <a:lstStyle/>
          <a:p>
            <a:r>
              <a:rPr lang="en" dirty="0"/>
              <a:t>Failover via Front Door for AKS</a:t>
            </a:r>
          </a:p>
        </p:txBody>
      </p:sp>
    </p:spTree>
    <p:extLst>
      <p:ext uri="{BB962C8B-B14F-4D97-AF65-F5344CB8AC3E}">
        <p14:creationId xmlns:p14="http://schemas.microsoft.com/office/powerpoint/2010/main" val="133117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a:t>Putting it All Together</a:t>
            </a:r>
            <a:endParaRPr lang="en-US"/>
          </a:p>
        </p:txBody>
      </p:sp>
      <p:sp>
        <p:nvSpPr>
          <p:cNvPr id="3871" name="Google Shape;3871;p18"/>
          <p:cNvSpPr txBox="1">
            <a:spLocks noGrp="1"/>
          </p:cNvSpPr>
          <p:nvPr>
            <p:ph type="body" sz="quarter" idx="10"/>
          </p:nvPr>
        </p:nvSpPr>
        <p:spPr>
          <a:xfrm>
            <a:off x="584200" y="1435498"/>
            <a:ext cx="11018520" cy="2808300"/>
          </a:xfrm>
          <a:prstGeom prst="rect">
            <a:avLst/>
          </a:prstGeom>
        </p:spPr>
        <p:txBody>
          <a:bodyPr spcFirstLastPara="1" vert="horz" wrap="square" lIns="121900" tIns="121900" rIns="121900" bIns="121900" rtlCol="0" anchor="t" anchorCtr="0">
            <a:noAutofit/>
          </a:bodyPr>
          <a:lstStyle/>
          <a:p>
            <a:pPr marL="457189" indent="-457189"/>
            <a:r>
              <a:rPr lang="en-US" dirty="0"/>
              <a:t>Benefits of containers on Azure</a:t>
            </a:r>
          </a:p>
          <a:p>
            <a:pPr lvl="1"/>
            <a:r>
              <a:rPr lang="en-US" dirty="0"/>
              <a:t>And all the options you have</a:t>
            </a:r>
          </a:p>
          <a:p>
            <a:r>
              <a:rPr lang="en-US" dirty="0"/>
              <a:t>Deploying to AKS with a click</a:t>
            </a:r>
          </a:p>
          <a:p>
            <a:r>
              <a:rPr lang="en-US" dirty="0"/>
              <a:t>How Azure Front Door fits in</a:t>
            </a:r>
          </a:p>
          <a:p>
            <a:r>
              <a:rPr lang="en-US" dirty="0"/>
              <a:t>Front Door &amp; multiple AKS clusters with data replication</a:t>
            </a:r>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53</a:t>
            </a:fld>
            <a:endParaRPr sz="2353">
              <a:solidFill>
                <a:srgbClr val="1A1A1A"/>
              </a:solidFill>
              <a:latin typeface="Segoe UI"/>
            </a:endParaRPr>
          </a:p>
        </p:txBody>
      </p:sp>
    </p:spTree>
    <p:extLst>
      <p:ext uri="{BB962C8B-B14F-4D97-AF65-F5344CB8AC3E}">
        <p14:creationId xmlns:p14="http://schemas.microsoft.com/office/powerpoint/2010/main" val="343622755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257019-C92E-F54F-B099-9549F2404865}"/>
              </a:ext>
            </a:extLst>
          </p:cNvPr>
          <p:cNvSpPr/>
          <p:nvPr/>
        </p:nvSpPr>
        <p:spPr bwMode="auto">
          <a:xfrm>
            <a:off x="-42863" y="222077"/>
            <a:ext cx="12430125" cy="6648451"/>
          </a:xfrm>
          <a:prstGeom prst="rect">
            <a:avLst/>
          </a:prstGeom>
          <a:solidFill>
            <a:srgbClr val="FFFFFF"/>
          </a:solid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3075" name="Text Box 3"/>
          <p:cNvSpPr txBox="1">
            <a:spLocks noChangeArrowheads="1"/>
          </p:cNvSpPr>
          <p:nvPr/>
        </p:nvSpPr>
        <p:spPr bwMode="auto">
          <a:xfrm>
            <a:off x="2133601" y="2286002"/>
            <a:ext cx="8289577" cy="646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defTabSz="1219126"/>
            <a:r>
              <a:rPr lang="en-US" altLang="en-US" sz="3600" b="1" dirty="0">
                <a:solidFill>
                  <a:srgbClr val="4C4C4C"/>
                </a:solidFill>
                <a:latin typeface="Arial" panose="020B0604020202020204" pitchFamily="34" charset="0"/>
              </a:rPr>
              <a:t>Tailwind Traders Acquires Northwind</a:t>
            </a:r>
            <a:endParaRPr lang="en-US" altLang="en-US" sz="3600" b="1" dirty="0">
              <a:solidFill>
                <a:srgbClr val="1A1A1A"/>
              </a:solidFill>
              <a:latin typeface="Arial" panose="020B0604020202020204" pitchFamily="34" charset="0"/>
            </a:endParaRPr>
          </a:p>
        </p:txBody>
      </p:sp>
      <p:sp>
        <p:nvSpPr>
          <p:cNvPr id="3076" name="Rectangle 4"/>
          <p:cNvSpPr>
            <a:spLocks noChangeArrowheads="1"/>
          </p:cNvSpPr>
          <p:nvPr/>
        </p:nvSpPr>
        <p:spPr bwMode="auto">
          <a:xfrm>
            <a:off x="2209800" y="3048000"/>
            <a:ext cx="3733800" cy="3581400"/>
          </a:xfrm>
          <a:prstGeom prst="rect">
            <a:avLst/>
          </a:prstGeom>
          <a:solidFill>
            <a:srgbClr val="FFFFFF"/>
          </a:solidFill>
          <a:ln w="9525">
            <a:no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defTabSz="1219126"/>
            <a:endParaRPr lang="en-GB" altLang="en-US">
              <a:solidFill>
                <a:srgbClr val="1A1A1A"/>
              </a:solidFill>
            </a:endParaRPr>
          </a:p>
        </p:txBody>
      </p:sp>
      <p:sp>
        <p:nvSpPr>
          <p:cNvPr id="3077" name="Text Box 5"/>
          <p:cNvSpPr txBox="1">
            <a:spLocks noChangeArrowheads="1"/>
          </p:cNvSpPr>
          <p:nvPr/>
        </p:nvSpPr>
        <p:spPr bwMode="auto">
          <a:xfrm>
            <a:off x="6324600" y="2971801"/>
            <a:ext cx="19050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defTabSz="1219126">
              <a:spcBef>
                <a:spcPct val="50000"/>
              </a:spcBef>
            </a:pPr>
            <a:endParaRPr lang="en-GB" altLang="en-US">
              <a:solidFill>
                <a:srgbClr val="1A1A1A"/>
              </a:solidFill>
              <a:latin typeface="Arial" panose="020B0604020202020204" pitchFamily="34" charset="0"/>
            </a:endParaRPr>
          </a:p>
        </p:txBody>
      </p:sp>
      <p:sp>
        <p:nvSpPr>
          <p:cNvPr id="3078" name="Text Box 6"/>
          <p:cNvSpPr txBox="1">
            <a:spLocks noChangeArrowheads="1"/>
          </p:cNvSpPr>
          <p:nvPr/>
        </p:nvSpPr>
        <p:spPr bwMode="auto">
          <a:xfrm>
            <a:off x="6172200" y="2971802"/>
            <a:ext cx="2133600" cy="3816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defPPr>
              <a:defRPr lang="en-US"/>
            </a:defPPr>
            <a:lvl1pPr>
              <a:spcBef>
                <a:spcPct val="50000"/>
              </a:spcBef>
              <a:defRPr sz="1200">
                <a:solidFill>
                  <a:srgbClr val="4C4C4C"/>
                </a:solidFill>
                <a:latin typeface="Arial" panose="020B0604020202020204" pitchFamily="34" charset="0"/>
                <a:ea typeface="MS PGothic" panose="020B0600070205080204" pitchFamily="34" charset="-128"/>
              </a:defRPr>
            </a:lvl1pPr>
            <a:lvl2pPr marL="742950" indent="-285750">
              <a:defRPr sz="2400">
                <a:latin typeface="Times" panose="02020603050405020304" pitchFamily="18" charset="0"/>
                <a:ea typeface="MS PGothic" panose="020B0600070205080204" pitchFamily="34" charset="-128"/>
              </a:defRPr>
            </a:lvl2pPr>
            <a:lvl3pPr marL="1143000" indent="-228600">
              <a:defRPr sz="2400">
                <a:latin typeface="Times" panose="02020603050405020304" pitchFamily="18" charset="0"/>
                <a:ea typeface="MS PGothic" panose="020B0600070205080204" pitchFamily="34" charset="-128"/>
              </a:defRPr>
            </a:lvl3pPr>
            <a:lvl4pPr marL="1600200" indent="-228600">
              <a:defRPr sz="2400">
                <a:latin typeface="Times" panose="02020603050405020304" pitchFamily="18" charset="0"/>
                <a:ea typeface="MS PGothic" panose="020B0600070205080204" pitchFamily="34" charset="-128"/>
              </a:defRPr>
            </a:lvl4pPr>
            <a:lvl5pPr marL="2057400" indent="-228600">
              <a:defRPr sz="2400">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latin typeface="Times" panose="02020603050405020304" pitchFamily="18" charset="0"/>
                <a:ea typeface="MS PGothic" panose="020B0600070205080204" pitchFamily="34" charset="-128"/>
              </a:defRPr>
            </a:lvl9pPr>
          </a:lstStyle>
          <a:p>
            <a:pPr defTabSz="1219126"/>
            <a:r>
              <a:rPr lang="en-US" dirty="0"/>
              <a:t>REDMOND, WA - </a:t>
            </a:r>
            <a:r>
              <a:rPr lang="en-US" sz="1400" b="1" dirty="0"/>
              <a:t>Tailwind</a:t>
            </a:r>
            <a:r>
              <a:rPr lang="en-US" dirty="0"/>
              <a:t> Traders, Inc announced that it has agreed to acquire Northwind </a:t>
            </a:r>
            <a:r>
              <a:rPr lang="en-US" sz="1400" b="1" dirty="0"/>
              <a:t>Traders</a:t>
            </a:r>
            <a:r>
              <a:rPr lang="en-US" dirty="0"/>
              <a:t>, the venerable "old guard" international foods company, in an effort to bolster its virtual hardware offerings with some international culinary flare. Tailwind agreed to acquire Northwind for an undisclosed sum and </a:t>
            </a:r>
            <a:r>
              <a:rPr lang="en-US" sz="1400" b="1" dirty="0"/>
              <a:t>is</a:t>
            </a:r>
            <a:r>
              <a:rPr lang="en-US" dirty="0"/>
              <a:t> assuming control of all of Northwind's virtual assets, </a:t>
            </a:r>
            <a:r>
              <a:rPr lang="en-US" sz="1400" b="1" dirty="0"/>
              <a:t>not</a:t>
            </a:r>
            <a:r>
              <a:rPr lang="en-US" b="1" dirty="0"/>
              <a:t> </a:t>
            </a:r>
            <a:r>
              <a:rPr lang="en-US" dirty="0"/>
              <a:t>excluding the company's flagship product: Aniseed Syrup/</a:t>
            </a:r>
          </a:p>
          <a:p>
            <a:pPr defTabSz="1219126"/>
            <a:r>
              <a:rPr lang="en-US" dirty="0"/>
              <a:t>"This is a profoundly wonderful development for</a:t>
            </a:r>
          </a:p>
        </p:txBody>
      </p:sp>
      <p:sp>
        <p:nvSpPr>
          <p:cNvPr id="3079" name="Text Box 7"/>
          <p:cNvSpPr txBox="1">
            <a:spLocks noChangeArrowheads="1"/>
          </p:cNvSpPr>
          <p:nvPr/>
        </p:nvSpPr>
        <p:spPr bwMode="auto">
          <a:xfrm>
            <a:off x="8229600" y="2971800"/>
            <a:ext cx="2133600" cy="3877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defTabSz="1219126"/>
            <a:r>
              <a:rPr lang="en-US" sz="1200" dirty="0">
                <a:solidFill>
                  <a:srgbClr val="4C4C4C"/>
                </a:solidFill>
                <a:latin typeface="Arial" panose="020B0604020202020204" pitchFamily="34" charset="0"/>
                <a:cs typeface="Arial" panose="020B0604020202020204" pitchFamily="34" charset="0"/>
              </a:rPr>
              <a:t>for all involved, and will help to bring our food products to </a:t>
            </a:r>
            <a:r>
              <a:rPr lang="en-US" sz="1400" b="1" dirty="0">
                <a:solidFill>
                  <a:srgbClr val="4C4C4C"/>
                </a:solidFill>
                <a:latin typeface="Arial" panose="020B0604020202020204" pitchFamily="34" charset="0"/>
                <a:cs typeface="Arial" panose="020B0604020202020204" pitchFamily="34" charset="0"/>
              </a:rPr>
              <a:t>a</a:t>
            </a:r>
            <a:r>
              <a:rPr lang="en-US" sz="1200" dirty="0">
                <a:solidFill>
                  <a:srgbClr val="4C4C4C"/>
                </a:solidFill>
                <a:latin typeface="Arial" panose="020B0604020202020204" pitchFamily="34" charset="0"/>
                <a:cs typeface="Arial" panose="020B0604020202020204" pitchFamily="34" charset="0"/>
              </a:rPr>
              <a:t> whole new sector of the market" stated Nancy </a:t>
            </a:r>
            <a:r>
              <a:rPr lang="en-US" sz="1200" dirty="0" err="1">
                <a:solidFill>
                  <a:srgbClr val="4C4C4C"/>
                </a:solidFill>
                <a:latin typeface="Arial" panose="020B0604020202020204" pitchFamily="34" charset="0"/>
                <a:cs typeface="Arial" panose="020B0604020202020204" pitchFamily="34" charset="0"/>
              </a:rPr>
              <a:t>Daviolo</a:t>
            </a:r>
            <a:r>
              <a:rPr lang="en-US" sz="1200" dirty="0">
                <a:solidFill>
                  <a:srgbClr val="4C4C4C"/>
                </a:solidFill>
                <a:latin typeface="Arial" panose="020B0604020202020204" pitchFamily="34" charset="0"/>
                <a:cs typeface="Arial" panose="020B0604020202020204" pitchFamily="34" charset="0"/>
              </a:rPr>
              <a:t>, Executive Vice President of Operations. "We </a:t>
            </a:r>
            <a:r>
              <a:rPr lang="en-US" sz="1400" b="1" dirty="0">
                <a:solidFill>
                  <a:srgbClr val="4C4C4C"/>
                </a:solidFill>
                <a:latin typeface="Arial" panose="020B0604020202020204" pitchFamily="34" charset="0"/>
                <a:cs typeface="Arial" panose="020B0604020202020204" pitchFamily="34" charset="0"/>
              </a:rPr>
              <a:t>real</a:t>
            </a:r>
            <a:r>
              <a:rPr lang="en-US" sz="1200" dirty="0">
                <a:solidFill>
                  <a:srgbClr val="4C4C4C"/>
                </a:solidFill>
                <a:latin typeface="Arial" panose="020B0604020202020204" pitchFamily="34" charset="0"/>
                <a:cs typeface="Arial" panose="020B0604020202020204" pitchFamily="34" charset="0"/>
              </a:rPr>
              <a:t>ly couldn't be happier with the arrangement". The recently-promoted </a:t>
            </a:r>
            <a:r>
              <a:rPr lang="en-US" sz="1200" dirty="0" err="1">
                <a:solidFill>
                  <a:srgbClr val="4C4C4C"/>
                </a:solidFill>
                <a:latin typeface="Arial" panose="020B0604020202020204" pitchFamily="34" charset="0"/>
                <a:cs typeface="Arial" panose="020B0604020202020204" pitchFamily="34" charset="0"/>
              </a:rPr>
              <a:t>Daviolo</a:t>
            </a:r>
            <a:r>
              <a:rPr lang="en-US" sz="1200" dirty="0">
                <a:solidFill>
                  <a:srgbClr val="4C4C4C"/>
                </a:solidFill>
                <a:latin typeface="Arial" panose="020B0604020202020204" pitchFamily="34" charset="0"/>
                <a:cs typeface="Arial" panose="020B0604020202020204" pitchFamily="34" charset="0"/>
              </a:rPr>
              <a:t> will join the Tailwind executive team along with two of her close associates, Margaret Peacock and Michael </a:t>
            </a:r>
            <a:r>
              <a:rPr lang="en-US" sz="1200" dirty="0" err="1">
                <a:solidFill>
                  <a:srgbClr val="4C4C4C"/>
                </a:solidFill>
                <a:latin typeface="Arial" panose="020B0604020202020204" pitchFamily="34" charset="0"/>
                <a:cs typeface="Arial" panose="020B0604020202020204" pitchFamily="34" charset="0"/>
              </a:rPr>
              <a:t>Suyama</a:t>
            </a:r>
            <a:r>
              <a:rPr lang="en-US" sz="1200" dirty="0">
                <a:solidFill>
                  <a:srgbClr val="4C4C4C"/>
                </a:solidFill>
                <a:latin typeface="Arial" panose="020B0604020202020204" pitchFamily="34" charset="0"/>
                <a:cs typeface="Arial" panose="020B0604020202020204" pitchFamily="34" charset="0"/>
              </a:rPr>
              <a:t>. </a:t>
            </a:r>
            <a:r>
              <a:rPr lang="en-US" sz="1200" dirty="0" err="1">
                <a:solidFill>
                  <a:srgbClr val="4C4C4C"/>
                </a:solidFill>
                <a:latin typeface="Arial" panose="020B0604020202020204" pitchFamily="34" charset="0"/>
                <a:cs typeface="Arial" panose="020B0604020202020204" pitchFamily="34" charset="0"/>
              </a:rPr>
              <a:t>Daviolo</a:t>
            </a:r>
            <a:r>
              <a:rPr lang="en-US" sz="1200" dirty="0">
                <a:solidFill>
                  <a:srgbClr val="4C4C4C"/>
                </a:solidFill>
                <a:latin typeface="Arial" panose="020B0604020202020204" pitchFamily="34" charset="0"/>
                <a:cs typeface="Arial" panose="020B0604020202020204" pitchFamily="34" charset="0"/>
              </a:rPr>
              <a:t> took over Northwind’s </a:t>
            </a:r>
            <a:r>
              <a:rPr lang="en-US" sz="1400" b="1" dirty="0">
                <a:solidFill>
                  <a:srgbClr val="4C4C4C"/>
                </a:solidFill>
                <a:latin typeface="Arial" panose="020B0604020202020204" pitchFamily="34" charset="0"/>
                <a:cs typeface="Arial" panose="020B0604020202020204" pitchFamily="34" charset="0"/>
              </a:rPr>
              <a:t>company</a:t>
            </a:r>
            <a:r>
              <a:rPr lang="en-US" sz="1200" dirty="0">
                <a:solidFill>
                  <a:srgbClr val="4C4C4C"/>
                </a:solidFill>
                <a:latin typeface="Arial" panose="020B0604020202020204" pitchFamily="34" charset="0"/>
                <a:cs typeface="Arial" panose="020B0604020202020204" pitchFamily="34" charset="0"/>
              </a:rPr>
              <a:t> sales operations in 2012 after Andrew Fuller was</a:t>
            </a:r>
          </a:p>
          <a:p>
            <a:pPr defTabSz="1219126"/>
            <a:endParaRPr lang="en-US" sz="1200" dirty="0">
              <a:solidFill>
                <a:srgbClr val="4C4C4C"/>
              </a:solidFill>
              <a:latin typeface="Arial" panose="020B0604020202020204" pitchFamily="34" charset="0"/>
              <a:cs typeface="Arial" panose="020B0604020202020204" pitchFamily="34" charset="0"/>
            </a:endParaRPr>
          </a:p>
          <a:p>
            <a:pPr defTabSz="1219126"/>
            <a:r>
              <a:rPr lang="en-US" sz="1200" dirty="0">
                <a:solidFill>
                  <a:srgbClr val="4C4C4C"/>
                </a:solidFill>
                <a:latin typeface="Arial" panose="020B0604020202020204" pitchFamily="34" charset="0"/>
                <a:cs typeface="Arial" panose="020B0604020202020204" pitchFamily="34" charset="0"/>
              </a:rPr>
              <a:t>	</a:t>
            </a:r>
          </a:p>
        </p:txBody>
      </p:sp>
      <p:sp>
        <p:nvSpPr>
          <p:cNvPr id="3081" name="Text Box 10"/>
          <p:cNvSpPr txBox="1">
            <a:spLocks noChangeArrowheads="1"/>
          </p:cNvSpPr>
          <p:nvPr/>
        </p:nvSpPr>
        <p:spPr bwMode="auto">
          <a:xfrm>
            <a:off x="2225678" y="692153"/>
            <a:ext cx="7731412"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defTabSz="1219126"/>
            <a:r>
              <a:rPr lang="en-GB" altLang="en-US" sz="6800" b="1" dirty="0">
                <a:solidFill>
                  <a:srgbClr val="4C4C4C"/>
                </a:solidFill>
                <a:latin typeface="Times New Roman" panose="02020603050405020304" pitchFamily="18" charset="0"/>
                <a:cs typeface="Times New Roman" panose="02020603050405020304" pitchFamily="18" charset="0"/>
              </a:rPr>
              <a:t>THE DAILY NEWS</a:t>
            </a:r>
          </a:p>
        </p:txBody>
      </p:sp>
      <p:sp>
        <p:nvSpPr>
          <p:cNvPr id="5" name="Rectangle 4">
            <a:extLst>
              <a:ext uri="{FF2B5EF4-FFF2-40B4-BE49-F238E27FC236}">
                <a16:creationId xmlns:a16="http://schemas.microsoft.com/office/drawing/2014/main" id="{2724E783-DC9A-194C-AD7E-ABA74AFAA84E}"/>
              </a:ext>
            </a:extLst>
          </p:cNvPr>
          <p:cNvSpPr/>
          <p:nvPr/>
        </p:nvSpPr>
        <p:spPr bwMode="auto">
          <a:xfrm>
            <a:off x="2133600" y="1849441"/>
            <a:ext cx="8099395" cy="343289"/>
          </a:xfrm>
          <a:prstGeom prst="rect">
            <a:avLst/>
          </a:prstGeom>
          <a:noFill/>
          <a:ln w="19050">
            <a:solidFill>
              <a:schemeClr val="accent1">
                <a:alpha val="41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3082" name="Text Box 11"/>
          <p:cNvSpPr txBox="1">
            <a:spLocks noChangeArrowheads="1"/>
          </p:cNvSpPr>
          <p:nvPr/>
        </p:nvSpPr>
        <p:spPr bwMode="auto">
          <a:xfrm>
            <a:off x="2187576" y="1893890"/>
            <a:ext cx="157927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defTabSz="1219126"/>
            <a:r>
              <a:rPr lang="en-GB" altLang="en-US" sz="1000" b="1" err="1">
                <a:solidFill>
                  <a:srgbClr val="4C4C4C"/>
                </a:solidFill>
                <a:latin typeface="Arial Black" panose="020B0A04020102020204" pitchFamily="34" charset="0"/>
              </a:rPr>
              <a:t>theuselessweb.com</a:t>
            </a:r>
            <a:endParaRPr lang="en-GB" altLang="en-US" sz="1000" b="1">
              <a:solidFill>
                <a:srgbClr val="4C4C4C"/>
              </a:solidFill>
              <a:latin typeface="Arial Black" panose="020B0A04020102020204" pitchFamily="34" charset="0"/>
            </a:endParaRPr>
          </a:p>
        </p:txBody>
      </p:sp>
      <p:sp>
        <p:nvSpPr>
          <p:cNvPr id="3083" name="Text Box 12"/>
          <p:cNvSpPr txBox="1">
            <a:spLocks noChangeArrowheads="1"/>
          </p:cNvSpPr>
          <p:nvPr/>
        </p:nvSpPr>
        <p:spPr bwMode="auto">
          <a:xfrm>
            <a:off x="4353941" y="1878501"/>
            <a:ext cx="34583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defTabSz="1219126"/>
            <a:r>
              <a:rPr lang="en-GB" altLang="en-US" sz="1200" b="1">
                <a:solidFill>
                  <a:srgbClr val="4C4C4C"/>
                </a:solidFill>
                <a:latin typeface="Arial Black" panose="020B0A04020102020204" pitchFamily="34" charset="0"/>
              </a:rPr>
              <a:t>THE WORLD’S MOST MEH NEWSPAPER</a:t>
            </a:r>
          </a:p>
        </p:txBody>
      </p:sp>
      <p:sp>
        <p:nvSpPr>
          <p:cNvPr id="3084" name="Text Box 13"/>
          <p:cNvSpPr txBox="1">
            <a:spLocks noChangeArrowheads="1"/>
          </p:cNvSpPr>
          <p:nvPr/>
        </p:nvSpPr>
        <p:spPr bwMode="auto">
          <a:xfrm>
            <a:off x="8519064" y="1893890"/>
            <a:ext cx="171393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defTabSz="1219126"/>
            <a:r>
              <a:rPr lang="en-GB" altLang="en-US" sz="1000" b="1">
                <a:solidFill>
                  <a:srgbClr val="4C4C4C"/>
                </a:solidFill>
                <a:latin typeface="Arial Black" panose="020B0A04020102020204" pitchFamily="34" charset="0"/>
              </a:rPr>
              <a:t>- Since 5 seconds ago</a:t>
            </a:r>
          </a:p>
        </p:txBody>
      </p:sp>
      <p:pic>
        <p:nvPicPr>
          <p:cNvPr id="14" name="Picture 13" descr="A picture containing object&#10;&#10;Description automatically generated">
            <a:extLst>
              <a:ext uri="{FF2B5EF4-FFF2-40B4-BE49-F238E27FC236}">
                <a16:creationId xmlns:a16="http://schemas.microsoft.com/office/drawing/2014/main" id="{CFDA4914-209A-F043-9C74-4905D395CC44}"/>
              </a:ext>
            </a:extLst>
          </p:cNvPr>
          <p:cNvPicPr>
            <a:picLocks noChangeAspect="1"/>
          </p:cNvPicPr>
          <p:nvPr/>
        </p:nvPicPr>
        <p:blipFill>
          <a:blip r:embed="rId3"/>
          <a:stretch>
            <a:fillRect/>
          </a:stretch>
        </p:blipFill>
        <p:spPr>
          <a:xfrm>
            <a:off x="2178429" y="4340763"/>
            <a:ext cx="3796545" cy="1012412"/>
          </a:xfrm>
          <a:prstGeom prst="rect">
            <a:avLst/>
          </a:prstGeom>
        </p:spPr>
      </p:pic>
      <p:sp>
        <p:nvSpPr>
          <p:cNvPr id="4" name="Rectangle 3">
            <a:extLst>
              <a:ext uri="{FF2B5EF4-FFF2-40B4-BE49-F238E27FC236}">
                <a16:creationId xmlns:a16="http://schemas.microsoft.com/office/drawing/2014/main" id="{E04A4939-504F-4444-8229-8C4770B350BB}"/>
              </a:ext>
            </a:extLst>
          </p:cNvPr>
          <p:cNvSpPr/>
          <p:nvPr/>
        </p:nvSpPr>
        <p:spPr bwMode="auto">
          <a:xfrm>
            <a:off x="2133601" y="465730"/>
            <a:ext cx="8099395" cy="285751"/>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solidFill>
                <a:srgbClr val="0078D4"/>
              </a:solidFill>
              <a:latin typeface="Segoe UI"/>
            </a:endParaRPr>
          </a:p>
        </p:txBody>
      </p:sp>
      <p:sp>
        <p:nvSpPr>
          <p:cNvPr id="23" name="Triangle 22">
            <a:extLst>
              <a:ext uri="{FF2B5EF4-FFF2-40B4-BE49-F238E27FC236}">
                <a16:creationId xmlns:a16="http://schemas.microsoft.com/office/drawing/2014/main" id="{87DBD71C-5F31-3B46-8A1C-1EA9AC51FD91}"/>
              </a:ext>
            </a:extLst>
          </p:cNvPr>
          <p:cNvSpPr/>
          <p:nvPr/>
        </p:nvSpPr>
        <p:spPr bwMode="auto">
          <a:xfrm>
            <a:off x="771523"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24" name="Triangle 23">
            <a:extLst>
              <a:ext uri="{FF2B5EF4-FFF2-40B4-BE49-F238E27FC236}">
                <a16:creationId xmlns:a16="http://schemas.microsoft.com/office/drawing/2014/main" id="{7757B857-D756-1C49-90E6-AF1836711229}"/>
              </a:ext>
            </a:extLst>
          </p:cNvPr>
          <p:cNvSpPr/>
          <p:nvPr/>
        </p:nvSpPr>
        <p:spPr bwMode="auto">
          <a:xfrm>
            <a:off x="1019176"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25" name="Triangle 24">
            <a:extLst>
              <a:ext uri="{FF2B5EF4-FFF2-40B4-BE49-F238E27FC236}">
                <a16:creationId xmlns:a16="http://schemas.microsoft.com/office/drawing/2014/main" id="{25512BBE-04E6-3B41-8C1A-535D9656D1D2}"/>
              </a:ext>
            </a:extLst>
          </p:cNvPr>
          <p:cNvSpPr/>
          <p:nvPr/>
        </p:nvSpPr>
        <p:spPr bwMode="auto">
          <a:xfrm>
            <a:off x="1242410"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26" name="Triangle 25">
            <a:extLst>
              <a:ext uri="{FF2B5EF4-FFF2-40B4-BE49-F238E27FC236}">
                <a16:creationId xmlns:a16="http://schemas.microsoft.com/office/drawing/2014/main" id="{EE13DB7D-86EE-A747-A456-452236FA0F6E}"/>
              </a:ext>
            </a:extLst>
          </p:cNvPr>
          <p:cNvSpPr/>
          <p:nvPr/>
        </p:nvSpPr>
        <p:spPr bwMode="auto">
          <a:xfrm>
            <a:off x="1490063"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27" name="Triangle 26">
            <a:extLst>
              <a:ext uri="{FF2B5EF4-FFF2-40B4-BE49-F238E27FC236}">
                <a16:creationId xmlns:a16="http://schemas.microsoft.com/office/drawing/2014/main" id="{C5A9D69B-E621-FE40-8057-29E33CB16E49}"/>
              </a:ext>
            </a:extLst>
          </p:cNvPr>
          <p:cNvSpPr/>
          <p:nvPr/>
        </p:nvSpPr>
        <p:spPr bwMode="auto">
          <a:xfrm>
            <a:off x="1754790"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28" name="Triangle 27">
            <a:extLst>
              <a:ext uri="{FF2B5EF4-FFF2-40B4-BE49-F238E27FC236}">
                <a16:creationId xmlns:a16="http://schemas.microsoft.com/office/drawing/2014/main" id="{7F828EEB-9B16-B24C-87AA-E0AFB4C9CE63}"/>
              </a:ext>
            </a:extLst>
          </p:cNvPr>
          <p:cNvSpPr/>
          <p:nvPr/>
        </p:nvSpPr>
        <p:spPr bwMode="auto">
          <a:xfrm>
            <a:off x="2002443"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29" name="Triangle 28">
            <a:extLst>
              <a:ext uri="{FF2B5EF4-FFF2-40B4-BE49-F238E27FC236}">
                <a16:creationId xmlns:a16="http://schemas.microsoft.com/office/drawing/2014/main" id="{1B9E64EA-77ED-6648-838C-F0ADC2125018}"/>
              </a:ext>
            </a:extLst>
          </p:cNvPr>
          <p:cNvSpPr/>
          <p:nvPr/>
        </p:nvSpPr>
        <p:spPr bwMode="auto">
          <a:xfrm>
            <a:off x="2225676"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30" name="Triangle 29">
            <a:extLst>
              <a:ext uri="{FF2B5EF4-FFF2-40B4-BE49-F238E27FC236}">
                <a16:creationId xmlns:a16="http://schemas.microsoft.com/office/drawing/2014/main" id="{5E04A10E-5C90-5645-9497-A431B302DBF5}"/>
              </a:ext>
            </a:extLst>
          </p:cNvPr>
          <p:cNvSpPr/>
          <p:nvPr/>
        </p:nvSpPr>
        <p:spPr bwMode="auto">
          <a:xfrm>
            <a:off x="2473330"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31" name="Triangle 30">
            <a:extLst>
              <a:ext uri="{FF2B5EF4-FFF2-40B4-BE49-F238E27FC236}">
                <a16:creationId xmlns:a16="http://schemas.microsoft.com/office/drawing/2014/main" id="{D12BE957-0C84-1343-8A53-8080699AE1A9}"/>
              </a:ext>
            </a:extLst>
          </p:cNvPr>
          <p:cNvSpPr/>
          <p:nvPr/>
        </p:nvSpPr>
        <p:spPr bwMode="auto">
          <a:xfrm>
            <a:off x="2716732"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32" name="Triangle 31">
            <a:extLst>
              <a:ext uri="{FF2B5EF4-FFF2-40B4-BE49-F238E27FC236}">
                <a16:creationId xmlns:a16="http://schemas.microsoft.com/office/drawing/2014/main" id="{C2E7C892-DF4E-3F41-9C19-9494A63046A7}"/>
              </a:ext>
            </a:extLst>
          </p:cNvPr>
          <p:cNvSpPr/>
          <p:nvPr/>
        </p:nvSpPr>
        <p:spPr bwMode="auto">
          <a:xfrm>
            <a:off x="2964384"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33" name="Triangle 32">
            <a:extLst>
              <a:ext uri="{FF2B5EF4-FFF2-40B4-BE49-F238E27FC236}">
                <a16:creationId xmlns:a16="http://schemas.microsoft.com/office/drawing/2014/main" id="{CB737066-CB67-6C4D-8A9E-60316D7594D4}"/>
              </a:ext>
            </a:extLst>
          </p:cNvPr>
          <p:cNvSpPr/>
          <p:nvPr/>
        </p:nvSpPr>
        <p:spPr bwMode="auto">
          <a:xfrm>
            <a:off x="3187619"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34" name="Triangle 33">
            <a:extLst>
              <a:ext uri="{FF2B5EF4-FFF2-40B4-BE49-F238E27FC236}">
                <a16:creationId xmlns:a16="http://schemas.microsoft.com/office/drawing/2014/main" id="{A6B01952-C89B-A448-A9F8-5B4BD8C02400}"/>
              </a:ext>
            </a:extLst>
          </p:cNvPr>
          <p:cNvSpPr/>
          <p:nvPr/>
        </p:nvSpPr>
        <p:spPr bwMode="auto">
          <a:xfrm>
            <a:off x="3435272"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35" name="Triangle 34">
            <a:extLst>
              <a:ext uri="{FF2B5EF4-FFF2-40B4-BE49-F238E27FC236}">
                <a16:creationId xmlns:a16="http://schemas.microsoft.com/office/drawing/2014/main" id="{D8FF32EE-799A-AA47-9FE8-D87039DFBFCC}"/>
              </a:ext>
            </a:extLst>
          </p:cNvPr>
          <p:cNvSpPr/>
          <p:nvPr/>
        </p:nvSpPr>
        <p:spPr bwMode="auto">
          <a:xfrm>
            <a:off x="3675580"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36" name="Triangle 35">
            <a:extLst>
              <a:ext uri="{FF2B5EF4-FFF2-40B4-BE49-F238E27FC236}">
                <a16:creationId xmlns:a16="http://schemas.microsoft.com/office/drawing/2014/main" id="{B4D906EA-52BC-6A45-94C0-FEA14DFEF12C}"/>
              </a:ext>
            </a:extLst>
          </p:cNvPr>
          <p:cNvSpPr/>
          <p:nvPr/>
        </p:nvSpPr>
        <p:spPr bwMode="auto">
          <a:xfrm>
            <a:off x="3923232"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37" name="Triangle 36">
            <a:extLst>
              <a:ext uri="{FF2B5EF4-FFF2-40B4-BE49-F238E27FC236}">
                <a16:creationId xmlns:a16="http://schemas.microsoft.com/office/drawing/2014/main" id="{FA957C57-4166-2043-B280-9FD90EAF784F}"/>
              </a:ext>
            </a:extLst>
          </p:cNvPr>
          <p:cNvSpPr/>
          <p:nvPr/>
        </p:nvSpPr>
        <p:spPr bwMode="auto">
          <a:xfrm>
            <a:off x="4146467"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38" name="Triangle 37">
            <a:extLst>
              <a:ext uri="{FF2B5EF4-FFF2-40B4-BE49-F238E27FC236}">
                <a16:creationId xmlns:a16="http://schemas.microsoft.com/office/drawing/2014/main" id="{027DFCE0-C6E7-BF47-A610-6CDDF5CEA57F}"/>
              </a:ext>
            </a:extLst>
          </p:cNvPr>
          <p:cNvSpPr/>
          <p:nvPr/>
        </p:nvSpPr>
        <p:spPr bwMode="auto">
          <a:xfrm>
            <a:off x="4394120"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39" name="Triangle 38">
            <a:extLst>
              <a:ext uri="{FF2B5EF4-FFF2-40B4-BE49-F238E27FC236}">
                <a16:creationId xmlns:a16="http://schemas.microsoft.com/office/drawing/2014/main" id="{37B81B2D-D0EE-AC4E-A182-114AECDE0421}"/>
              </a:ext>
            </a:extLst>
          </p:cNvPr>
          <p:cNvSpPr/>
          <p:nvPr/>
        </p:nvSpPr>
        <p:spPr bwMode="auto">
          <a:xfrm>
            <a:off x="4634428"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40" name="Triangle 39">
            <a:extLst>
              <a:ext uri="{FF2B5EF4-FFF2-40B4-BE49-F238E27FC236}">
                <a16:creationId xmlns:a16="http://schemas.microsoft.com/office/drawing/2014/main" id="{3343431B-4D2A-EC49-947C-6583554B45F5}"/>
              </a:ext>
            </a:extLst>
          </p:cNvPr>
          <p:cNvSpPr/>
          <p:nvPr/>
        </p:nvSpPr>
        <p:spPr bwMode="auto">
          <a:xfrm>
            <a:off x="4882080"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41" name="Triangle 40">
            <a:extLst>
              <a:ext uri="{FF2B5EF4-FFF2-40B4-BE49-F238E27FC236}">
                <a16:creationId xmlns:a16="http://schemas.microsoft.com/office/drawing/2014/main" id="{5CAFDC6F-D019-CE40-B3BB-28400DF17660}"/>
              </a:ext>
            </a:extLst>
          </p:cNvPr>
          <p:cNvSpPr/>
          <p:nvPr/>
        </p:nvSpPr>
        <p:spPr bwMode="auto">
          <a:xfrm>
            <a:off x="5105315"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42" name="Triangle 41">
            <a:extLst>
              <a:ext uri="{FF2B5EF4-FFF2-40B4-BE49-F238E27FC236}">
                <a16:creationId xmlns:a16="http://schemas.microsoft.com/office/drawing/2014/main" id="{EC490821-5599-9047-8146-95E1657ADF63}"/>
              </a:ext>
            </a:extLst>
          </p:cNvPr>
          <p:cNvSpPr/>
          <p:nvPr/>
        </p:nvSpPr>
        <p:spPr bwMode="auto">
          <a:xfrm>
            <a:off x="5352968"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43" name="Triangle 42">
            <a:extLst>
              <a:ext uri="{FF2B5EF4-FFF2-40B4-BE49-F238E27FC236}">
                <a16:creationId xmlns:a16="http://schemas.microsoft.com/office/drawing/2014/main" id="{0BDAC850-ED06-C149-9135-255907C6997F}"/>
              </a:ext>
            </a:extLst>
          </p:cNvPr>
          <p:cNvSpPr/>
          <p:nvPr/>
        </p:nvSpPr>
        <p:spPr bwMode="auto">
          <a:xfrm>
            <a:off x="5593276"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44" name="Triangle 43">
            <a:extLst>
              <a:ext uri="{FF2B5EF4-FFF2-40B4-BE49-F238E27FC236}">
                <a16:creationId xmlns:a16="http://schemas.microsoft.com/office/drawing/2014/main" id="{EAFF3244-9F32-4041-9768-F65BA8A82015}"/>
              </a:ext>
            </a:extLst>
          </p:cNvPr>
          <p:cNvSpPr/>
          <p:nvPr/>
        </p:nvSpPr>
        <p:spPr bwMode="auto">
          <a:xfrm>
            <a:off x="5840928"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45" name="Triangle 44">
            <a:extLst>
              <a:ext uri="{FF2B5EF4-FFF2-40B4-BE49-F238E27FC236}">
                <a16:creationId xmlns:a16="http://schemas.microsoft.com/office/drawing/2014/main" id="{3B56C55D-69D9-5144-936C-AB5AD2738EFC}"/>
              </a:ext>
            </a:extLst>
          </p:cNvPr>
          <p:cNvSpPr/>
          <p:nvPr/>
        </p:nvSpPr>
        <p:spPr bwMode="auto">
          <a:xfrm>
            <a:off x="6064163"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46" name="Triangle 45">
            <a:extLst>
              <a:ext uri="{FF2B5EF4-FFF2-40B4-BE49-F238E27FC236}">
                <a16:creationId xmlns:a16="http://schemas.microsoft.com/office/drawing/2014/main" id="{D3B67B96-FC37-CD43-BDED-6D435CB38C8A}"/>
              </a:ext>
            </a:extLst>
          </p:cNvPr>
          <p:cNvSpPr/>
          <p:nvPr/>
        </p:nvSpPr>
        <p:spPr bwMode="auto">
          <a:xfrm>
            <a:off x="6311816"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47" name="Triangle 46">
            <a:extLst>
              <a:ext uri="{FF2B5EF4-FFF2-40B4-BE49-F238E27FC236}">
                <a16:creationId xmlns:a16="http://schemas.microsoft.com/office/drawing/2014/main" id="{0C3D9806-6D76-764B-8C35-82BEA11CF4BC}"/>
              </a:ext>
            </a:extLst>
          </p:cNvPr>
          <p:cNvSpPr/>
          <p:nvPr/>
        </p:nvSpPr>
        <p:spPr bwMode="auto">
          <a:xfrm>
            <a:off x="-184008"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48" name="Triangle 47">
            <a:extLst>
              <a:ext uri="{FF2B5EF4-FFF2-40B4-BE49-F238E27FC236}">
                <a16:creationId xmlns:a16="http://schemas.microsoft.com/office/drawing/2014/main" id="{82180BBB-FC62-5E46-8FBE-544957662D66}"/>
              </a:ext>
            </a:extLst>
          </p:cNvPr>
          <p:cNvSpPr/>
          <p:nvPr/>
        </p:nvSpPr>
        <p:spPr bwMode="auto">
          <a:xfrm>
            <a:off x="63646"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49" name="Triangle 48">
            <a:extLst>
              <a:ext uri="{FF2B5EF4-FFF2-40B4-BE49-F238E27FC236}">
                <a16:creationId xmlns:a16="http://schemas.microsoft.com/office/drawing/2014/main" id="{4854052D-BF9C-B148-9AF4-BF54DE5969FC}"/>
              </a:ext>
            </a:extLst>
          </p:cNvPr>
          <p:cNvSpPr/>
          <p:nvPr/>
        </p:nvSpPr>
        <p:spPr bwMode="auto">
          <a:xfrm>
            <a:off x="286880"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50" name="Triangle 49">
            <a:extLst>
              <a:ext uri="{FF2B5EF4-FFF2-40B4-BE49-F238E27FC236}">
                <a16:creationId xmlns:a16="http://schemas.microsoft.com/office/drawing/2014/main" id="{984FF1A2-C6E5-BB40-8373-E5381192E6A8}"/>
              </a:ext>
            </a:extLst>
          </p:cNvPr>
          <p:cNvSpPr/>
          <p:nvPr/>
        </p:nvSpPr>
        <p:spPr bwMode="auto">
          <a:xfrm>
            <a:off x="534532"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51" name="Triangle 50">
            <a:extLst>
              <a:ext uri="{FF2B5EF4-FFF2-40B4-BE49-F238E27FC236}">
                <a16:creationId xmlns:a16="http://schemas.microsoft.com/office/drawing/2014/main" id="{4C8EEC5B-508E-A145-8D77-77C87036F096}"/>
              </a:ext>
            </a:extLst>
          </p:cNvPr>
          <p:cNvSpPr/>
          <p:nvPr/>
        </p:nvSpPr>
        <p:spPr bwMode="auto">
          <a:xfrm>
            <a:off x="6563436"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52" name="Triangle 51">
            <a:extLst>
              <a:ext uri="{FF2B5EF4-FFF2-40B4-BE49-F238E27FC236}">
                <a16:creationId xmlns:a16="http://schemas.microsoft.com/office/drawing/2014/main" id="{760BED9A-D0F0-D047-86E3-1A2CE3E6D774}"/>
              </a:ext>
            </a:extLst>
          </p:cNvPr>
          <p:cNvSpPr/>
          <p:nvPr/>
        </p:nvSpPr>
        <p:spPr bwMode="auto">
          <a:xfrm>
            <a:off x="6802720"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53" name="Triangle 52">
            <a:extLst>
              <a:ext uri="{FF2B5EF4-FFF2-40B4-BE49-F238E27FC236}">
                <a16:creationId xmlns:a16="http://schemas.microsoft.com/office/drawing/2014/main" id="{2C9391E1-8DB1-EB44-8EA2-61EFAFF81975}"/>
              </a:ext>
            </a:extLst>
          </p:cNvPr>
          <p:cNvSpPr/>
          <p:nvPr/>
        </p:nvSpPr>
        <p:spPr bwMode="auto">
          <a:xfrm>
            <a:off x="7050374"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54" name="Triangle 53">
            <a:extLst>
              <a:ext uri="{FF2B5EF4-FFF2-40B4-BE49-F238E27FC236}">
                <a16:creationId xmlns:a16="http://schemas.microsoft.com/office/drawing/2014/main" id="{10BBF366-D190-354F-B8CA-873F0ECEE04C}"/>
              </a:ext>
            </a:extLst>
          </p:cNvPr>
          <p:cNvSpPr/>
          <p:nvPr/>
        </p:nvSpPr>
        <p:spPr bwMode="auto">
          <a:xfrm>
            <a:off x="7273608"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55" name="Triangle 54">
            <a:extLst>
              <a:ext uri="{FF2B5EF4-FFF2-40B4-BE49-F238E27FC236}">
                <a16:creationId xmlns:a16="http://schemas.microsoft.com/office/drawing/2014/main" id="{9217A598-4DFA-CC48-8E75-BEB03C60CCE7}"/>
              </a:ext>
            </a:extLst>
          </p:cNvPr>
          <p:cNvSpPr/>
          <p:nvPr/>
        </p:nvSpPr>
        <p:spPr bwMode="auto">
          <a:xfrm>
            <a:off x="7521260"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56" name="Triangle 55">
            <a:extLst>
              <a:ext uri="{FF2B5EF4-FFF2-40B4-BE49-F238E27FC236}">
                <a16:creationId xmlns:a16="http://schemas.microsoft.com/office/drawing/2014/main" id="{4D5E2CC7-4321-3743-B88A-81A512DE2061}"/>
              </a:ext>
            </a:extLst>
          </p:cNvPr>
          <p:cNvSpPr/>
          <p:nvPr/>
        </p:nvSpPr>
        <p:spPr bwMode="auto">
          <a:xfrm>
            <a:off x="7767834"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57" name="Triangle 56">
            <a:extLst>
              <a:ext uri="{FF2B5EF4-FFF2-40B4-BE49-F238E27FC236}">
                <a16:creationId xmlns:a16="http://schemas.microsoft.com/office/drawing/2014/main" id="{7F407C58-554B-CF47-84FE-708A3678229B}"/>
              </a:ext>
            </a:extLst>
          </p:cNvPr>
          <p:cNvSpPr/>
          <p:nvPr/>
        </p:nvSpPr>
        <p:spPr bwMode="auto">
          <a:xfrm>
            <a:off x="8008348"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58" name="Triangle 57">
            <a:extLst>
              <a:ext uri="{FF2B5EF4-FFF2-40B4-BE49-F238E27FC236}">
                <a16:creationId xmlns:a16="http://schemas.microsoft.com/office/drawing/2014/main" id="{B30934EA-8992-614C-8814-448627C8A39A}"/>
              </a:ext>
            </a:extLst>
          </p:cNvPr>
          <p:cNvSpPr/>
          <p:nvPr/>
        </p:nvSpPr>
        <p:spPr bwMode="auto">
          <a:xfrm>
            <a:off x="8257024"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59" name="Triangle 58">
            <a:extLst>
              <a:ext uri="{FF2B5EF4-FFF2-40B4-BE49-F238E27FC236}">
                <a16:creationId xmlns:a16="http://schemas.microsoft.com/office/drawing/2014/main" id="{899C6EBA-ACBB-8B4B-AF1E-63A358CAAE8D}"/>
              </a:ext>
            </a:extLst>
          </p:cNvPr>
          <p:cNvSpPr/>
          <p:nvPr/>
        </p:nvSpPr>
        <p:spPr bwMode="auto">
          <a:xfrm>
            <a:off x="8480259"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60" name="Triangle 59">
            <a:extLst>
              <a:ext uri="{FF2B5EF4-FFF2-40B4-BE49-F238E27FC236}">
                <a16:creationId xmlns:a16="http://schemas.microsoft.com/office/drawing/2014/main" id="{C9BDA28C-55DC-984B-88A7-AF860E17582E}"/>
              </a:ext>
            </a:extLst>
          </p:cNvPr>
          <p:cNvSpPr/>
          <p:nvPr/>
        </p:nvSpPr>
        <p:spPr bwMode="auto">
          <a:xfrm>
            <a:off x="8727912"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61" name="Triangle 60">
            <a:extLst>
              <a:ext uri="{FF2B5EF4-FFF2-40B4-BE49-F238E27FC236}">
                <a16:creationId xmlns:a16="http://schemas.microsoft.com/office/drawing/2014/main" id="{C75D17FB-E215-4541-BAB0-07E9A9E1B9EE}"/>
              </a:ext>
            </a:extLst>
          </p:cNvPr>
          <p:cNvSpPr/>
          <p:nvPr/>
        </p:nvSpPr>
        <p:spPr bwMode="auto">
          <a:xfrm>
            <a:off x="8967808"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62" name="Triangle 61">
            <a:extLst>
              <a:ext uri="{FF2B5EF4-FFF2-40B4-BE49-F238E27FC236}">
                <a16:creationId xmlns:a16="http://schemas.microsoft.com/office/drawing/2014/main" id="{94A5BE3C-F45C-3E4B-B1B1-62DDA19729BD}"/>
              </a:ext>
            </a:extLst>
          </p:cNvPr>
          <p:cNvSpPr/>
          <p:nvPr/>
        </p:nvSpPr>
        <p:spPr bwMode="auto">
          <a:xfrm>
            <a:off x="9215000"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63" name="Triangle 62">
            <a:extLst>
              <a:ext uri="{FF2B5EF4-FFF2-40B4-BE49-F238E27FC236}">
                <a16:creationId xmlns:a16="http://schemas.microsoft.com/office/drawing/2014/main" id="{22022685-3EF1-0848-9AAC-76095EA5C70C}"/>
              </a:ext>
            </a:extLst>
          </p:cNvPr>
          <p:cNvSpPr/>
          <p:nvPr/>
        </p:nvSpPr>
        <p:spPr bwMode="auto">
          <a:xfrm>
            <a:off x="9463676"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64" name="Triangle 63">
            <a:extLst>
              <a:ext uri="{FF2B5EF4-FFF2-40B4-BE49-F238E27FC236}">
                <a16:creationId xmlns:a16="http://schemas.microsoft.com/office/drawing/2014/main" id="{DC619A8B-EDB5-E74E-997D-DF588F7DF905}"/>
              </a:ext>
            </a:extLst>
          </p:cNvPr>
          <p:cNvSpPr/>
          <p:nvPr/>
        </p:nvSpPr>
        <p:spPr bwMode="auto">
          <a:xfrm>
            <a:off x="9686910"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65" name="Triangle 64">
            <a:extLst>
              <a:ext uri="{FF2B5EF4-FFF2-40B4-BE49-F238E27FC236}">
                <a16:creationId xmlns:a16="http://schemas.microsoft.com/office/drawing/2014/main" id="{E699B52A-8E5B-4748-AD17-819FF6517C1D}"/>
              </a:ext>
            </a:extLst>
          </p:cNvPr>
          <p:cNvSpPr/>
          <p:nvPr/>
        </p:nvSpPr>
        <p:spPr bwMode="auto">
          <a:xfrm>
            <a:off x="9934563"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66" name="Triangle 65">
            <a:extLst>
              <a:ext uri="{FF2B5EF4-FFF2-40B4-BE49-F238E27FC236}">
                <a16:creationId xmlns:a16="http://schemas.microsoft.com/office/drawing/2014/main" id="{92BE19C3-A582-E746-A952-16DF9CCA87C0}"/>
              </a:ext>
            </a:extLst>
          </p:cNvPr>
          <p:cNvSpPr/>
          <p:nvPr/>
        </p:nvSpPr>
        <p:spPr bwMode="auto">
          <a:xfrm>
            <a:off x="10177162"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67" name="Triangle 66">
            <a:extLst>
              <a:ext uri="{FF2B5EF4-FFF2-40B4-BE49-F238E27FC236}">
                <a16:creationId xmlns:a16="http://schemas.microsoft.com/office/drawing/2014/main" id="{F729CECF-800D-474C-BDBA-761E6D628E3C}"/>
              </a:ext>
            </a:extLst>
          </p:cNvPr>
          <p:cNvSpPr/>
          <p:nvPr/>
        </p:nvSpPr>
        <p:spPr bwMode="auto">
          <a:xfrm>
            <a:off x="10416596"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68" name="Triangle 67">
            <a:extLst>
              <a:ext uri="{FF2B5EF4-FFF2-40B4-BE49-F238E27FC236}">
                <a16:creationId xmlns:a16="http://schemas.microsoft.com/office/drawing/2014/main" id="{D3F2C250-FAD5-0F48-AD63-584A1FA39AA8}"/>
              </a:ext>
            </a:extLst>
          </p:cNvPr>
          <p:cNvSpPr/>
          <p:nvPr/>
        </p:nvSpPr>
        <p:spPr bwMode="auto">
          <a:xfrm>
            <a:off x="10665272"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69" name="Triangle 68">
            <a:extLst>
              <a:ext uri="{FF2B5EF4-FFF2-40B4-BE49-F238E27FC236}">
                <a16:creationId xmlns:a16="http://schemas.microsoft.com/office/drawing/2014/main" id="{B5D85886-E023-8B4D-902A-7E374A03B010}"/>
              </a:ext>
            </a:extLst>
          </p:cNvPr>
          <p:cNvSpPr/>
          <p:nvPr/>
        </p:nvSpPr>
        <p:spPr bwMode="auto">
          <a:xfrm>
            <a:off x="10888507"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70" name="Triangle 69">
            <a:extLst>
              <a:ext uri="{FF2B5EF4-FFF2-40B4-BE49-F238E27FC236}">
                <a16:creationId xmlns:a16="http://schemas.microsoft.com/office/drawing/2014/main" id="{C29F0E6C-7F80-744E-8CF7-E30BA643E655}"/>
              </a:ext>
            </a:extLst>
          </p:cNvPr>
          <p:cNvSpPr/>
          <p:nvPr/>
        </p:nvSpPr>
        <p:spPr bwMode="auto">
          <a:xfrm>
            <a:off x="11136160"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71" name="Triangle 70">
            <a:extLst>
              <a:ext uri="{FF2B5EF4-FFF2-40B4-BE49-F238E27FC236}">
                <a16:creationId xmlns:a16="http://schemas.microsoft.com/office/drawing/2014/main" id="{1C79B665-96CE-A44B-A6C7-ECFD10786B3D}"/>
              </a:ext>
            </a:extLst>
          </p:cNvPr>
          <p:cNvSpPr/>
          <p:nvPr/>
        </p:nvSpPr>
        <p:spPr bwMode="auto">
          <a:xfrm>
            <a:off x="11374422"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72" name="Triangle 71">
            <a:extLst>
              <a:ext uri="{FF2B5EF4-FFF2-40B4-BE49-F238E27FC236}">
                <a16:creationId xmlns:a16="http://schemas.microsoft.com/office/drawing/2014/main" id="{EE58F5EE-BC66-F546-B5BF-5C6665D1990C}"/>
              </a:ext>
            </a:extLst>
          </p:cNvPr>
          <p:cNvSpPr/>
          <p:nvPr/>
        </p:nvSpPr>
        <p:spPr bwMode="auto">
          <a:xfrm>
            <a:off x="11617020"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73" name="Triangle 72">
            <a:extLst>
              <a:ext uri="{FF2B5EF4-FFF2-40B4-BE49-F238E27FC236}">
                <a16:creationId xmlns:a16="http://schemas.microsoft.com/office/drawing/2014/main" id="{FE8B8555-638F-AA41-94A8-F5F239637FA9}"/>
              </a:ext>
            </a:extLst>
          </p:cNvPr>
          <p:cNvSpPr/>
          <p:nvPr/>
        </p:nvSpPr>
        <p:spPr bwMode="auto">
          <a:xfrm>
            <a:off x="11856916"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74" name="Triangle 73">
            <a:extLst>
              <a:ext uri="{FF2B5EF4-FFF2-40B4-BE49-F238E27FC236}">
                <a16:creationId xmlns:a16="http://schemas.microsoft.com/office/drawing/2014/main" id="{38094C83-53DE-2E43-9B2E-C61F5D1D6901}"/>
              </a:ext>
            </a:extLst>
          </p:cNvPr>
          <p:cNvSpPr/>
          <p:nvPr/>
        </p:nvSpPr>
        <p:spPr bwMode="auto">
          <a:xfrm>
            <a:off x="12105592" y="62267"/>
            <a:ext cx="247653" cy="157205"/>
          </a:xfrm>
          <a:prstGeom prst="triangle">
            <a:avLst>
              <a:gd name="adj" fmla="val 51709"/>
            </a:avLst>
          </a:prstGeom>
          <a:solidFill>
            <a:schemeClr val="bg1"/>
          </a:solidFill>
          <a:ln>
            <a:noFill/>
            <a:headEnd type="none" w="med" len="med"/>
            <a:tailEnd type="none" w="med" len="med"/>
          </a:ln>
          <a:effectLst>
            <a:outerShdw blurRad="63500" dist="25400" dir="17760000" sx="93000" sy="93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a:gradFill>
                <a:gsLst>
                  <a:gs pos="40075">
                    <a:srgbClr val="FFFFFF"/>
                  </a:gs>
                  <a:gs pos="30000">
                    <a:srgbClr val="FFFFFF"/>
                  </a:gs>
                </a:gsLst>
                <a:lin ang="5400000" scaled="0"/>
              </a:gradFill>
              <a:latin typeface="Segoe UI"/>
            </a:endParaRPr>
          </a:p>
        </p:txBody>
      </p:sp>
      <p:sp>
        <p:nvSpPr>
          <p:cNvPr id="6" name="Rectangle 5">
            <a:extLst>
              <a:ext uri="{FF2B5EF4-FFF2-40B4-BE49-F238E27FC236}">
                <a16:creationId xmlns:a16="http://schemas.microsoft.com/office/drawing/2014/main" id="{CD7D50C9-D99B-4A2B-8715-B3AFB8C9329B}"/>
              </a:ext>
            </a:extLst>
          </p:cNvPr>
          <p:cNvSpPr/>
          <p:nvPr/>
        </p:nvSpPr>
        <p:spPr bwMode="auto">
          <a:xfrm>
            <a:off x="-42861" y="219472"/>
            <a:ext cx="12430125" cy="152985"/>
          </a:xfrm>
          <a:prstGeom prst="rect">
            <a:avLst/>
          </a:prstGeom>
          <a:solidFill>
            <a:schemeClr val="bg1"/>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83" rIns="0" bIns="62183" numCol="1" rtlCol="0" anchor="ctr" anchorCtr="0" compatLnSpc="1">
            <a:prstTxWarp prst="textNoShape">
              <a:avLst/>
            </a:prstTxWarp>
          </a:bodyPr>
          <a:lstStyle/>
          <a:p>
            <a:pPr algn="ctr" defTabSz="1243265" fontAlgn="base">
              <a:spcBef>
                <a:spcPct val="0"/>
              </a:spcBef>
              <a:spcAft>
                <a:spcPct val="0"/>
              </a:spcAft>
            </a:pPr>
            <a:endParaRPr lang="en-US" sz="2133" dirty="0">
              <a:gradFill>
                <a:gsLst>
                  <a:gs pos="40075">
                    <a:srgbClr val="FFFFFF"/>
                  </a:gs>
                  <a:gs pos="30000">
                    <a:srgbClr val="FFFFFF"/>
                  </a:gs>
                </a:gsLst>
                <a:lin ang="5400000" scaled="0"/>
              </a:gradFill>
              <a:latin typeface="Segoe UI"/>
            </a:endParaRPr>
          </a:p>
        </p:txBody>
      </p:sp>
    </p:spTree>
    <p:extLst>
      <p:ext uri="{BB962C8B-B14F-4D97-AF65-F5344CB8AC3E}">
        <p14:creationId xmlns:p14="http://schemas.microsoft.com/office/powerpoint/2010/main" val="1004402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C8659-6BF8-4D46-B9B7-AAD3B68AB1B1}"/>
              </a:ext>
            </a:extLst>
          </p:cNvPr>
          <p:cNvSpPr>
            <a:spLocks noGrp="1"/>
          </p:cNvSpPr>
          <p:nvPr>
            <p:ph type="title"/>
          </p:nvPr>
        </p:nvSpPr>
        <p:spPr/>
        <p:txBody>
          <a:bodyPr/>
          <a:lstStyle/>
          <a:p>
            <a:r>
              <a:rPr lang="en-US"/>
              <a:t>Containers</a:t>
            </a:r>
          </a:p>
        </p:txBody>
      </p:sp>
      <p:sp>
        <p:nvSpPr>
          <p:cNvPr id="18" name="Rectangle 17">
            <a:extLst>
              <a:ext uri="{FF2B5EF4-FFF2-40B4-BE49-F238E27FC236}">
                <a16:creationId xmlns:a16="http://schemas.microsoft.com/office/drawing/2014/main" id="{8FA1CE61-A40B-4B81-A502-692B3C3F8164}"/>
              </a:ext>
            </a:extLst>
          </p:cNvPr>
          <p:cNvSpPr/>
          <p:nvPr/>
        </p:nvSpPr>
        <p:spPr>
          <a:xfrm>
            <a:off x="473765" y="3563384"/>
            <a:ext cx="6811617" cy="454420"/>
          </a:xfrm>
          <a:prstGeom prst="rect">
            <a:avLst/>
          </a:prstGeom>
        </p:spPr>
        <p:txBody>
          <a:bodyPr wrap="square">
            <a:spAutoFit/>
          </a:bodyPr>
          <a:lstStyle/>
          <a:p>
            <a:pPr defTabSz="1219126"/>
            <a:r>
              <a:rPr lang="en-US" sz="2353" dirty="0">
                <a:solidFill>
                  <a:srgbClr val="FFFFFF"/>
                </a:solidFill>
                <a:latin typeface="Segoe UI"/>
              </a:rPr>
              <a:t>A refresher</a:t>
            </a:r>
          </a:p>
        </p:txBody>
      </p:sp>
    </p:spTree>
    <p:extLst>
      <p:ext uri="{BB962C8B-B14F-4D97-AF65-F5344CB8AC3E}">
        <p14:creationId xmlns:p14="http://schemas.microsoft.com/office/powerpoint/2010/main" val="71580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dirty="0">
                <a:latin typeface="+mn-lt"/>
              </a:rPr>
              <a:t>What Containers Are</a:t>
            </a:r>
            <a:endParaRPr lang="en-US" dirty="0">
              <a:latin typeface="+mn-lt"/>
            </a:endParaRPr>
          </a:p>
        </p:txBody>
      </p:sp>
      <p:sp>
        <p:nvSpPr>
          <p:cNvPr id="3871" name="Google Shape;3871;p18"/>
          <p:cNvSpPr txBox="1">
            <a:spLocks noGrp="1"/>
          </p:cNvSpPr>
          <p:nvPr>
            <p:ph type="body" sz="quarter" idx="10"/>
          </p:nvPr>
        </p:nvSpPr>
        <p:spPr>
          <a:prstGeom prst="rect">
            <a:avLst/>
          </a:prstGeom>
        </p:spPr>
        <p:txBody>
          <a:bodyPr spcFirstLastPara="1" vert="horz" wrap="square" lIns="121900" tIns="121900" rIns="121900" bIns="121900" rtlCol="0" anchor="t" anchorCtr="0">
            <a:noAutofit/>
          </a:bodyPr>
          <a:lstStyle/>
          <a:p>
            <a:r>
              <a:rPr lang="en-US" dirty="0"/>
              <a:t>Fully packaged applications</a:t>
            </a:r>
          </a:p>
          <a:p>
            <a:r>
              <a:rPr lang="en-US" dirty="0"/>
              <a:t>Resource isolation without overhead</a:t>
            </a:r>
          </a:p>
          <a:p>
            <a:r>
              <a:rPr lang="en-US" dirty="0"/>
              <a:t>Ready to deploy with a standard API call</a:t>
            </a:r>
          </a:p>
          <a:p>
            <a:r>
              <a:rPr lang="en-US" dirty="0"/>
              <a:t>Better resource utilization</a:t>
            </a:r>
          </a:p>
          <a:p>
            <a:r>
              <a:rPr lang="en-US" dirty="0"/>
              <a:t>Standard </a:t>
            </a:r>
            <a:r>
              <a:rPr lang="en-US" i="1" dirty="0"/>
              <a:t>image format</a:t>
            </a:r>
            <a:endParaRPr lang="en-US" dirty="0"/>
          </a:p>
          <a:p>
            <a:endParaRPr lang="en-US" dirty="0"/>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8</a:t>
            </a:fld>
            <a:endParaRPr sz="2353">
              <a:solidFill>
                <a:srgbClr val="1A1A1A"/>
              </a:solidFill>
              <a:latin typeface="Segoe UI"/>
            </a:endParaRPr>
          </a:p>
        </p:txBody>
      </p:sp>
    </p:spTree>
    <p:extLst>
      <p:ext uri="{BB962C8B-B14F-4D97-AF65-F5344CB8AC3E}">
        <p14:creationId xmlns:p14="http://schemas.microsoft.com/office/powerpoint/2010/main" val="398393818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dirty="0">
                <a:latin typeface="+mn-lt"/>
              </a:rPr>
              <a:t>What Containers Aren't</a:t>
            </a:r>
            <a:endParaRPr lang="en-US" dirty="0">
              <a:latin typeface="+mn-lt"/>
            </a:endParaRPr>
          </a:p>
        </p:txBody>
      </p:sp>
      <p:sp>
        <p:nvSpPr>
          <p:cNvPr id="3871" name="Google Shape;3871;p18"/>
          <p:cNvSpPr txBox="1">
            <a:spLocks noGrp="1"/>
          </p:cNvSpPr>
          <p:nvPr>
            <p:ph type="body" sz="quarter" idx="10"/>
          </p:nvPr>
        </p:nvSpPr>
        <p:spPr>
          <a:prstGeom prst="rect">
            <a:avLst/>
          </a:prstGeom>
        </p:spPr>
        <p:txBody>
          <a:bodyPr spcFirstLastPara="1" vert="horz" wrap="square" lIns="121900" tIns="121900" rIns="121900" bIns="121900" rtlCol="0" anchor="t" anchorCtr="0">
            <a:noAutofit/>
          </a:bodyPr>
          <a:lstStyle/>
          <a:p>
            <a:r>
              <a:rPr lang="en-US"/>
              <a:t>Virtual Machines</a:t>
            </a:r>
          </a:p>
          <a:p>
            <a:r>
              <a:rPr lang="en-US"/>
              <a:t>No hardware virtualization</a:t>
            </a:r>
          </a:p>
          <a:p>
            <a:r>
              <a:rPr lang="en-US"/>
              <a:t>No hard security boundary</a:t>
            </a:r>
          </a:p>
        </p:txBody>
      </p:sp>
      <p:sp>
        <p:nvSpPr>
          <p:cNvPr id="3872" name="Google Shape;3872;p18"/>
          <p:cNvSpPr txBox="1">
            <a:spLocks noGrp="1"/>
          </p:cNvSpPr>
          <p:nvPr>
            <p:ph type="sldNum" idx="4294967295"/>
          </p:nvPr>
        </p:nvSpPr>
        <p:spPr>
          <a:xfrm>
            <a:off x="0" y="6292851"/>
            <a:ext cx="730251" cy="524933"/>
          </a:xfrm>
          <a:prstGeom prst="rect">
            <a:avLst/>
          </a:prstGeom>
        </p:spPr>
        <p:txBody>
          <a:bodyPr spcFirstLastPara="1" wrap="square" lIns="121900" tIns="121900" rIns="121900" bIns="121900" anchor="ctr" anchorCtr="0">
            <a:noAutofit/>
          </a:bodyPr>
          <a:lstStyle/>
          <a:p>
            <a:pPr defTabSz="1219126"/>
            <a:fld id="{00000000-1234-1234-1234-123412341234}" type="slidenum">
              <a:rPr lang="en" sz="2353">
                <a:solidFill>
                  <a:srgbClr val="1A1A1A"/>
                </a:solidFill>
                <a:latin typeface="Segoe UI"/>
              </a:rPr>
              <a:pPr defTabSz="1219126"/>
              <a:t>9</a:t>
            </a:fld>
            <a:endParaRPr sz="2353">
              <a:solidFill>
                <a:srgbClr val="1A1A1A"/>
              </a:solidFill>
              <a:latin typeface="Segoe UI"/>
            </a:endParaRPr>
          </a:p>
        </p:txBody>
      </p:sp>
    </p:spTree>
    <p:extLst>
      <p:ext uri="{BB962C8B-B14F-4D97-AF65-F5344CB8AC3E}">
        <p14:creationId xmlns:p14="http://schemas.microsoft.com/office/powerpoint/2010/main" val="4248434518"/>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6EBF98026FD5C479177E4659F77F072" ma:contentTypeVersion="7" ma:contentTypeDescription="Create a new document." ma:contentTypeScope="" ma:versionID="9084138e788b9bcda970fbb3ce32a089">
  <xsd:schema xmlns:xsd="http://www.w3.org/2001/XMLSchema" xmlns:xs="http://www.w3.org/2001/XMLSchema" xmlns:p="http://schemas.microsoft.com/office/2006/metadata/properties" xmlns:ns2="83c07245-1987-447b-a407-05b41d118742" xmlns:ns3="87badcbf-855a-4949-b0c7-112d68ff62fc" targetNamespace="http://schemas.microsoft.com/office/2006/metadata/properties" ma:root="true" ma:fieldsID="fbad83d9918793f5fcb91a269804133f" ns2:_="" ns3:_="">
    <xsd:import namespace="83c07245-1987-447b-a407-05b41d118742"/>
    <xsd:import namespace="87badcbf-855a-4949-b0c7-112d68ff62f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07245-1987-447b-a407-05b41d1187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badcbf-855a-4949-b0c7-112d68ff62f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AC9EA0-9E78-4697-B04A-DEC354EB65A3}">
  <ds:schemaRefs>
    <ds:schemaRef ds:uri="http://purl.org/dc/elements/1.1/"/>
    <ds:schemaRef ds:uri="http://schemas.microsoft.com/office/2006/metadata/properties"/>
    <ds:schemaRef ds:uri="87badcbf-855a-4949-b0c7-112d68ff62fc"/>
    <ds:schemaRef ds:uri="http://purl.org/dc/terms/"/>
    <ds:schemaRef ds:uri="http://schemas.openxmlformats.org/package/2006/metadata/core-properties"/>
    <ds:schemaRef ds:uri="http://schemas.microsoft.com/office/2006/documentManagement/types"/>
    <ds:schemaRef ds:uri="83c07245-1987-447b-a407-05b41d118742"/>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07C085D9-0BDB-4524-8643-986F36640DE5}">
  <ds:schemaRefs>
    <ds:schemaRef ds:uri="http://schemas.microsoft.com/sharepoint/v3/contenttype/forms"/>
  </ds:schemaRefs>
</ds:datastoreItem>
</file>

<file path=customXml/itemProps3.xml><?xml version="1.0" encoding="utf-8"?>
<ds:datastoreItem xmlns:ds="http://schemas.openxmlformats.org/officeDocument/2006/customXml" ds:itemID="{C8725A7F-CE2C-409E-92DD-8C2AC5E27D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07245-1987-447b-a407-05b41d118742"/>
    <ds:schemaRef ds:uri="87badcbf-855a-4949-b0c7-112d68ff62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TotalTime>
  <Words>2416</Words>
  <Application>Microsoft Office PowerPoint</Application>
  <PresentationFormat>Widescreen</PresentationFormat>
  <Paragraphs>401</Paragraphs>
  <Slides>53</Slides>
  <Notes>51</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53</vt:i4>
      </vt:variant>
    </vt:vector>
  </HeadingPairs>
  <TitlesOfParts>
    <vt:vector size="65" baseType="lpstr">
      <vt:lpstr>Arial</vt:lpstr>
      <vt:lpstr>Arial Black</vt:lpstr>
      <vt:lpstr>Calibri</vt:lpstr>
      <vt:lpstr>Calibri Light</vt:lpstr>
      <vt:lpstr>Consolas</vt:lpstr>
      <vt:lpstr>Helvetica Neue</vt:lpstr>
      <vt:lpstr>Segoe UI</vt:lpstr>
      <vt:lpstr>Segoe UI Semibold</vt:lpstr>
      <vt:lpstr>Segoe UI Semilight</vt:lpstr>
      <vt:lpstr>Times</vt:lpstr>
      <vt:lpstr>Times New Roman</vt:lpstr>
      <vt:lpstr>Office Theme</vt:lpstr>
      <vt:lpstr>PowerPoint Presentation</vt:lpstr>
      <vt:lpstr>(DO NOT SHOW) Consolidating infrastructure with Azure Kubernates service</vt:lpstr>
      <vt:lpstr>   Consolidating infrastructure with  Azure Kubernetes Service</vt:lpstr>
      <vt:lpstr>Goals for this session.</vt:lpstr>
      <vt:lpstr>Mission control</vt:lpstr>
      <vt:lpstr>PowerPoint Presentation</vt:lpstr>
      <vt:lpstr>Containers</vt:lpstr>
      <vt:lpstr>What Containers Are</vt:lpstr>
      <vt:lpstr>What Containers Aren't</vt:lpstr>
      <vt:lpstr>Moving from VMs to Containers</vt:lpstr>
      <vt:lpstr>Cost Savings</vt:lpstr>
      <vt:lpstr>Reliability</vt:lpstr>
      <vt:lpstr>Security Wins</vt:lpstr>
      <vt:lpstr>Azure Container Products:</vt:lpstr>
      <vt:lpstr>Azure Container Instances</vt:lpstr>
      <vt:lpstr>Azure Container Instances</vt:lpstr>
      <vt:lpstr>Azure App Services for Linux</vt:lpstr>
      <vt:lpstr>Azure App Services for Linux</vt:lpstr>
      <vt:lpstr>Azure Kubernetes Service</vt:lpstr>
      <vt:lpstr>What is Kubernetes?</vt:lpstr>
      <vt:lpstr>What is Kubernetes?</vt:lpstr>
      <vt:lpstr>What is Container Orchestration?</vt:lpstr>
      <vt:lpstr>What is container orchestration?</vt:lpstr>
      <vt:lpstr>How does Kubernetes work?</vt:lpstr>
      <vt:lpstr>Kubernetes Objects</vt:lpstr>
      <vt:lpstr>Reconciliation</vt:lpstr>
      <vt:lpstr>Reconciliation</vt:lpstr>
      <vt:lpstr>Control Plane</vt:lpstr>
      <vt:lpstr>AKS</vt:lpstr>
      <vt:lpstr>Azure Kubernetes Service</vt:lpstr>
      <vt:lpstr>Kubernetes Setup</vt:lpstr>
      <vt:lpstr>Kubernetes Setup</vt:lpstr>
      <vt:lpstr>Kubernetes Upgrade</vt:lpstr>
      <vt:lpstr>Kubernetes Upgrade</vt:lpstr>
      <vt:lpstr>Kubernetes Scaling</vt:lpstr>
      <vt:lpstr>Helm</vt:lpstr>
      <vt:lpstr>Helm</vt:lpstr>
      <vt:lpstr>Helm Charts</vt:lpstr>
      <vt:lpstr>Helm Chart Structure</vt:lpstr>
      <vt:lpstr>Helm Setup</vt:lpstr>
      <vt:lpstr>Demo</vt:lpstr>
      <vt:lpstr>Front Door</vt:lpstr>
      <vt:lpstr>Front Door</vt:lpstr>
      <vt:lpstr>Front Door</vt:lpstr>
      <vt:lpstr>Demo</vt:lpstr>
      <vt:lpstr>Multi Region </vt:lpstr>
      <vt:lpstr>Front Door with AKS</vt:lpstr>
      <vt:lpstr>Multi-Region Redundancy</vt:lpstr>
      <vt:lpstr>Multi-Region Redundancy</vt:lpstr>
      <vt:lpstr>What About the Data?</vt:lpstr>
      <vt:lpstr>Front Door &amp; Data Replication with AKS</vt:lpstr>
      <vt:lpstr>Demo</vt:lpstr>
      <vt:lpstr>Putting it All Together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 Descamp (Clearwater Group)</dc:creator>
  <cp:lastModifiedBy>Julie Descamp</cp:lastModifiedBy>
  <cp:revision>2</cp:revision>
  <dcterms:created xsi:type="dcterms:W3CDTF">2019-06-12T19:21:15Z</dcterms:created>
  <dcterms:modified xsi:type="dcterms:W3CDTF">2019-07-03T18:03:27Z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0x01010016EBF98026FD5C479177E4659F77F072</vt:lpwstr>
  </property>
</Properties>
</file>