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Microsoft_Equation1.bin" ContentType="application/vnd.openxmlformats-officedocument.oleObject"/>
  <Override PartName="/ppt/notesSlides/notesSlide7.xml" ContentType="application/vnd.openxmlformats-officedocument.presentationml.notesSlide+xml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0" r:id="rId6"/>
    <p:sldId id="265" r:id="rId7"/>
    <p:sldId id="263" r:id="rId8"/>
    <p:sldId id="262" r:id="rId9"/>
    <p:sldId id="264" r:id="rId10"/>
    <p:sldId id="273" r:id="rId11"/>
    <p:sldId id="267" r:id="rId12"/>
    <p:sldId id="275" r:id="rId13"/>
    <p:sldId id="277" r:id="rId14"/>
    <p:sldId id="268" r:id="rId15"/>
    <p:sldId id="266" r:id="rId16"/>
    <p:sldId id="274" r:id="rId17"/>
    <p:sldId id="269" r:id="rId18"/>
    <p:sldId id="270" r:id="rId19"/>
    <p:sldId id="276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6" autoAdjust="0"/>
  </p:normalViewPr>
  <p:slideViewPr>
    <p:cSldViewPr snapToGrid="0" snapToObjects="1">
      <p:cViewPr varScale="1">
        <p:scale>
          <a:sx n="111" d="100"/>
          <a:sy n="111" d="100"/>
        </p:scale>
        <p:origin x="-7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C8FCE-25B9-0D4F-991D-419DEB923717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B9038-1AE9-7C4A-992A-935F435C3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 dirty="0" smtClean="0"/>
              <a:t>Probability of the occurrence of a particular event equals the</a:t>
            </a:r>
            <a:r>
              <a:rPr lang="en-US" sz="1200" baseline="0" dirty="0" smtClean="0"/>
              <a:t> </a:t>
            </a:r>
            <a:r>
              <a:rPr lang="en-US" sz="1200" dirty="0" smtClean="0"/>
              <a:t>proportion of times the event would occur in a large number of</a:t>
            </a:r>
            <a:r>
              <a:rPr lang="en-US" sz="1200" baseline="0" dirty="0" smtClean="0"/>
              <a:t> </a:t>
            </a:r>
            <a:r>
              <a:rPr lang="en-US" sz="1200" dirty="0" smtClean="0"/>
              <a:t>similar repeated trials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Period</a:t>
            </a:r>
            <a:r>
              <a:rPr lang="en-US" baseline="0" dirty="0" smtClean="0"/>
              <a:t> of observation/follow-up time/period at risk.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Often measured in years when it is called person-years-at-risk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Events follow a </a:t>
            </a:r>
            <a:r>
              <a:rPr lang="en-US" dirty="0" err="1" smtClean="0"/>
              <a:t>poisson</a:t>
            </a:r>
            <a:r>
              <a:rPr lang="en-US" baseline="0" dirty="0" smtClean="0"/>
              <a:t> distribution with mean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 and variance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It can be shown that we do not need to explicitly (on its own) consider thus variation in 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CI is can be derived from the </a:t>
            </a:r>
            <a:r>
              <a:rPr lang="en-US" baseline="0" dirty="0" err="1" smtClean="0"/>
              <a:t>s.e</a:t>
            </a:r>
            <a:r>
              <a:rPr lang="en-US" baseline="0" dirty="0" smtClean="0"/>
              <a:t>. in the usual way. However, it is preferable to work on the log scale and derive CI for the log rate and then antilog this to give a CI for a rate. The rationale is, this takes into account the constraint that the rate must be greater than or equal to 0.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if the se is large and the log is small the lower limit will end up including values &lt;0 which should not be the case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Events follow a </a:t>
            </a:r>
            <a:r>
              <a:rPr lang="en-US" dirty="0" err="1" smtClean="0"/>
              <a:t>poisson</a:t>
            </a:r>
            <a:r>
              <a:rPr lang="en-US" baseline="0" dirty="0" smtClean="0"/>
              <a:t> distribution with mean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 and variance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It can be shown that we do not need to explicitly (on its own) consider thus variation in 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CI is can be derived from the </a:t>
            </a:r>
            <a:r>
              <a:rPr lang="en-US" baseline="0" dirty="0" err="1" smtClean="0"/>
              <a:t>s.e</a:t>
            </a:r>
            <a:r>
              <a:rPr lang="en-US" baseline="0" dirty="0" smtClean="0"/>
              <a:t>. in the usual way. However, it is preferable to work on the log scale and derive CI for the log rate and then antilog this to give a CI for a rate. The rationale is, this takes into account the constraint that the rate must be greater than or equal to 0.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if the se is large and the log is small the lower limit will end up including values &lt;0 which should not be the case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Events follow a </a:t>
            </a:r>
            <a:r>
              <a:rPr lang="en-US" dirty="0" err="1" smtClean="0"/>
              <a:t>poisson</a:t>
            </a:r>
            <a:r>
              <a:rPr lang="en-US" baseline="0" dirty="0" smtClean="0"/>
              <a:t> distribution with mean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 and variance (</a:t>
            </a:r>
            <a:r>
              <a:rPr lang="en-US" baseline="0" dirty="0" err="1" smtClean="0"/>
              <a:t>x</a:t>
            </a:r>
            <a:r>
              <a:rPr lang="en-US" baseline="0" dirty="0" smtClean="0"/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It can be shown that we do not need to explicitly (on its own) consider thus variation in 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CI is can be derived from the </a:t>
            </a:r>
            <a:r>
              <a:rPr lang="en-US" baseline="0" dirty="0" err="1" smtClean="0"/>
              <a:t>s.e</a:t>
            </a:r>
            <a:r>
              <a:rPr lang="en-US" baseline="0" dirty="0" smtClean="0"/>
              <a:t>. in the usual way. However, it is preferable to work on the log scale and derive CI for the log rate and then antilog this to give a CI for a rate. The rationale is, this takes into account the constraint that the rate must be greater than or equal to 0.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if the se is large and the log is small the lower limit will end up including values &lt;0 which should not be the case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RR is an important</a:t>
            </a:r>
            <a:r>
              <a:rPr lang="en-US" baseline="0" dirty="0" smtClean="0"/>
              <a:t> indicator for causation. A RR above 10 would strongly suggest a causal relationship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Risk difference has a high public health implications</a:t>
            </a:r>
            <a:r>
              <a:rPr lang="en-US" baseline="0" dirty="0" smtClean="0"/>
              <a:t> than risk ratio. A high RR may not be of public health importance if the disease is  very rare. The risk difference however measures direct disease burden and need for health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Wald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9038-1AE9-7C4A-992A-935F435C361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F6C5-13AF-5344-8599-0340DA71D00B}" type="datetimeFigureOut">
              <a:rPr lang="en-US" smtClean="0"/>
              <a:pPr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A32-53D7-4C4E-961F-FD39195C5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Risk, Rates, Person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Mutuku</a:t>
            </a:r>
            <a:endParaRPr lang="en-US" dirty="0" smtClean="0"/>
          </a:p>
          <a:p>
            <a:r>
              <a:rPr lang="en-US" dirty="0" smtClean="0"/>
              <a:t>Mark Otiende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person-time and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91817"/>
            <a:ext cx="8229600" cy="140359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/>
              <a:t>Rate </a:t>
            </a:r>
            <a:r>
              <a:rPr lang="en-US" sz="2400" dirty="0" smtClean="0"/>
              <a:t>is estimated from the study data by dividing the total</a:t>
            </a:r>
          </a:p>
          <a:p>
            <a:pPr marL="514350" indent="-514350">
              <a:buNone/>
            </a:pPr>
            <a:r>
              <a:rPr lang="en-US" sz="2400" dirty="0" smtClean="0"/>
              <a:t>number (</a:t>
            </a:r>
            <a:r>
              <a:rPr lang="en-US" sz="2400" dirty="0" err="1" smtClean="0"/>
              <a:t>d</a:t>
            </a:r>
            <a:r>
              <a:rPr lang="en-US" sz="2400" dirty="0" smtClean="0"/>
              <a:t>) of events observed by the total (T) of the individual</a:t>
            </a:r>
          </a:p>
          <a:p>
            <a:pPr marL="514350" indent="-514350">
              <a:buNone/>
            </a:pPr>
            <a:r>
              <a:rPr lang="en-US" sz="2400" dirty="0" smtClean="0"/>
              <a:t>person-years of observation.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19507" y="3800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63351"/>
            <a:ext cx="8229600" cy="14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22338" y="2092523"/>
          <a:ext cx="7480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3" imgW="3454400" imgH="177800" progId="Equation.3">
                  <p:embed/>
                </p:oleObj>
              </mc:Choice>
              <mc:Fallback>
                <p:oleObj name="Equation" r:id="rId3" imgW="34544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092523"/>
                        <a:ext cx="74803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382713" y="4902200"/>
          <a:ext cx="69548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5" imgW="3048000" imgH="393700" progId="Equation.3">
                  <p:embed/>
                </p:oleObj>
              </mc:Choice>
              <mc:Fallback>
                <p:oleObj name="Equation" r:id="rId5" imgW="30480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902200"/>
                        <a:ext cx="695483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1531104"/>
            <a:ext cx="182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Person-years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 for a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507" y="3800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63351"/>
            <a:ext cx="8229600" cy="14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485900" y="1654175"/>
          <a:ext cx="63531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4" imgW="2933700" imgH="406400" progId="Equation.3">
                  <p:embed/>
                </p:oleObj>
              </mc:Choice>
              <mc:Fallback>
                <p:oleObj name="Equation" r:id="rId4" imgW="29337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654175"/>
                        <a:ext cx="6353175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08375" y="2949575"/>
          <a:ext cx="26130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6" imgW="1206500" imgH="381000" progId="Equation.3">
                  <p:embed/>
                </p:oleObj>
              </mc:Choice>
              <mc:Fallback>
                <p:oleObj name="Equation" r:id="rId6" imgW="1206500" imgH="38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949575"/>
                        <a:ext cx="26130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108200" y="4170363"/>
          <a:ext cx="5718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8" imgW="2641600" imgH="381000" progId="Equation.3">
                  <p:embed/>
                </p:oleObj>
              </mc:Choice>
              <mc:Fallback>
                <p:oleObj name="Equation" r:id="rId8" imgW="2641600" imgH="38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170363"/>
                        <a:ext cx="57181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 for a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507" y="3800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63351"/>
            <a:ext cx="8229600" cy="14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485900" y="1654175"/>
          <a:ext cx="63531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4" imgW="2933700" imgH="406400" progId="Equation.3">
                  <p:embed/>
                </p:oleObj>
              </mc:Choice>
              <mc:Fallback>
                <p:oleObj name="Equation" r:id="rId4" imgW="29337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654175"/>
                        <a:ext cx="6353175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08375" y="2949575"/>
          <a:ext cx="26130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6" imgW="1206500" imgH="381000" progId="Equation.3">
                  <p:embed/>
                </p:oleObj>
              </mc:Choice>
              <mc:Fallback>
                <p:oleObj name="Equation" r:id="rId6" imgW="1206500" imgH="38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949575"/>
                        <a:ext cx="26130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108200" y="4170363"/>
          <a:ext cx="5718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8" imgW="2641600" imgH="381000" progId="Equation.3">
                  <p:embed/>
                </p:oleObj>
              </mc:Choice>
              <mc:Fallback>
                <p:oleObj name="Equation" r:id="rId8" imgW="2641600" imgH="38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170363"/>
                        <a:ext cx="57181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nector 7"/>
          <p:cNvSpPr/>
          <p:nvPr/>
        </p:nvSpPr>
        <p:spPr>
          <a:xfrm>
            <a:off x="3441095" y="6006406"/>
            <a:ext cx="1875579" cy="533797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257632" y="5689178"/>
          <a:ext cx="7085296" cy="76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10" imgW="3746500" imgH="406400" progId="Equation.3">
                  <p:embed/>
                </p:oleObj>
              </mc:Choice>
              <mc:Fallback>
                <p:oleObj name="Equation" r:id="rId10" imgW="3746500" imgH="40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632" y="5689178"/>
                        <a:ext cx="7085296" cy="766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nector 11"/>
          <p:cNvSpPr/>
          <p:nvPr/>
        </p:nvSpPr>
        <p:spPr>
          <a:xfrm>
            <a:off x="6636569" y="5756329"/>
            <a:ext cx="1875579" cy="533797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 for a 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507" y="3800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63351"/>
            <a:ext cx="8229600" cy="14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485900" y="1654175"/>
          <a:ext cx="63531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4" imgW="2933700" imgH="406400" progId="Equation.3">
                  <p:embed/>
                </p:oleObj>
              </mc:Choice>
              <mc:Fallback>
                <p:oleObj name="Equation" r:id="rId4" imgW="29337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654175"/>
                        <a:ext cx="6353175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508375" y="2949575"/>
          <a:ext cx="26130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6" imgW="1206500" imgH="381000" progId="Equation.3">
                  <p:embed/>
                </p:oleObj>
              </mc:Choice>
              <mc:Fallback>
                <p:oleObj name="Equation" r:id="rId6" imgW="1206500" imgH="38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949575"/>
                        <a:ext cx="26130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108200" y="4170363"/>
          <a:ext cx="5718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8" imgW="2641600" imgH="381000" progId="Equation.3">
                  <p:embed/>
                </p:oleObj>
              </mc:Choice>
              <mc:Fallback>
                <p:oleObj name="Equation" r:id="rId8" imgW="2641600" imgH="38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170363"/>
                        <a:ext cx="57181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nector 7"/>
          <p:cNvSpPr/>
          <p:nvPr/>
        </p:nvSpPr>
        <p:spPr>
          <a:xfrm>
            <a:off x="3441095" y="6006406"/>
            <a:ext cx="1875579" cy="533797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257632" y="5689178"/>
          <a:ext cx="7085296" cy="76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10" imgW="3746500" imgH="406400" progId="Equation.3">
                  <p:embed/>
                </p:oleObj>
              </mc:Choice>
              <mc:Fallback>
                <p:oleObj name="Equation" r:id="rId10" imgW="3746500" imgH="40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632" y="5689178"/>
                        <a:ext cx="7085296" cy="766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nector 11"/>
          <p:cNvSpPr/>
          <p:nvPr/>
        </p:nvSpPr>
        <p:spPr>
          <a:xfrm>
            <a:off x="6636569" y="5756329"/>
            <a:ext cx="1875579" cy="533797"/>
          </a:xfrm>
          <a:prstGeom prst="flowChartConnector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Left Brace 15"/>
          <p:cNvSpPr/>
          <p:nvPr/>
        </p:nvSpPr>
        <p:spPr>
          <a:xfrm rot="5099757">
            <a:off x="6128977" y="4136176"/>
            <a:ext cx="304800" cy="3104726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TextBox 16"/>
          <p:cNvSpPr txBox="1"/>
          <p:nvPr/>
        </p:nvSpPr>
        <p:spPr>
          <a:xfrm>
            <a:off x="5618020" y="5216647"/>
            <a:ext cx="16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Factor, EF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difference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Rate Ratio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Confidence Interval for rate ratios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670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Difference in rates of occurrence between two</a:t>
            </a:r>
          </a:p>
          <a:p>
            <a:pPr>
              <a:buNone/>
            </a:pPr>
            <a:r>
              <a:rPr lang="en-US" dirty="0" smtClean="0"/>
              <a:t>groups (exposed/non-exposed) in the population.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4159" y="4293857"/>
          <a:ext cx="5944499" cy="124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4" imgW="2120900" imgH="444500" progId="Equation.3">
                  <p:embed/>
                </p:oleObj>
              </mc:Choice>
              <mc:Fallback>
                <p:oleObj name="Equation" r:id="rId4" imgW="21209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159" y="4293857"/>
                        <a:ext cx="5944499" cy="1245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65588" y="3283570"/>
          <a:ext cx="4067203" cy="49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6" imgW="1473200" imgH="177800" progId="Equation.3">
                  <p:embed/>
                </p:oleObj>
              </mc:Choice>
              <mc:Fallback>
                <p:oleObj name="Equation" r:id="rId6" imgW="14732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588" y="3283570"/>
                        <a:ext cx="4067203" cy="490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Ratio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372317" y="1578630"/>
          <a:ext cx="6186311" cy="111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3" imgW="2184400" imgH="393700" progId="Equation.3">
                  <p:embed/>
                </p:oleObj>
              </mc:Choice>
              <mc:Fallback>
                <p:oleObj name="Equation" r:id="rId3" imgW="2184400" imgH="3937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317" y="1578630"/>
                        <a:ext cx="6186311" cy="1115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72317" y="3202466"/>
          <a:ext cx="6694807" cy="67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5" imgW="2260600" imgH="228600" progId="Equation.3">
                  <p:embed/>
                </p:oleObj>
              </mc:Choice>
              <mc:Fallback>
                <p:oleObj name="Equation" r:id="rId5" imgW="2260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317" y="3202466"/>
                        <a:ext cx="6694807" cy="677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Confidence Intervals for Rate Ratios</a:t>
            </a:r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57200" y="1997200"/>
          <a:ext cx="85026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3" imgW="2946400" imgH="177800" progId="Equation.3">
                  <p:embed/>
                </p:oleObj>
              </mc:Choice>
              <mc:Fallback>
                <p:oleObj name="Equation" r:id="rId3" imgW="29464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97200"/>
                        <a:ext cx="850265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49689"/>
              </p:ext>
            </p:extLst>
          </p:nvPr>
        </p:nvGraphicFramePr>
        <p:xfrm>
          <a:off x="528638" y="3295650"/>
          <a:ext cx="81359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5" imgW="2362200" imgH="241300" progId="Equation.3">
                  <p:embed/>
                </p:oleObj>
              </mc:Choice>
              <mc:Fallback>
                <p:oleObj name="Equation" r:id="rId5" imgW="23622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295650"/>
                        <a:ext cx="81359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Z-test for the rate ratio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87367" y="1666958"/>
          <a:ext cx="3498918" cy="88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4" imgW="1562100" imgH="393700" progId="Equation.3">
                  <p:embed/>
                </p:oleObj>
              </mc:Choice>
              <mc:Fallback>
                <p:oleObj name="Equation" r:id="rId4" imgW="1562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367" y="1666958"/>
                        <a:ext cx="3498918" cy="881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7685" y="3179303"/>
            <a:ext cx="97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Distinction between risks and 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How to calculate rates and person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How to calculate and interpret confidence intervals for 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How to compare two rates using rate ratio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 smtClean="0"/>
              <a:t>Risk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 smtClean="0"/>
              <a:t>Rate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 smtClean="0"/>
              <a:t>Person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600201"/>
            <a:ext cx="8792095" cy="32574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spcAft>
                <a:spcPts val="3000"/>
              </a:spcAft>
              <a:buNone/>
            </a:pPr>
            <a:r>
              <a:rPr lang="en-US" sz="3459" b="1" u="sng" dirty="0" smtClean="0"/>
              <a:t>Risk</a:t>
            </a:r>
          </a:p>
          <a:p>
            <a:pPr marL="514350" indent="-514350">
              <a:buNone/>
            </a:pPr>
            <a:r>
              <a:rPr lang="en-US" sz="2400" b="1" dirty="0" smtClean="0"/>
              <a:t>Probability </a:t>
            </a:r>
            <a:r>
              <a:rPr lang="en-US" sz="2400" dirty="0" smtClean="0"/>
              <a:t>of death in five years following diagnosis of Prostate cancer is</a:t>
            </a:r>
          </a:p>
          <a:p>
            <a:pPr marL="514350" indent="-514350">
              <a:buNone/>
            </a:pPr>
            <a:r>
              <a:rPr lang="en-US" sz="2400" dirty="0" smtClean="0"/>
              <a:t>defined as the proportion of times that this would occur among a large</a:t>
            </a:r>
          </a:p>
          <a:p>
            <a:pPr marL="514350" indent="-514350">
              <a:buNone/>
            </a:pPr>
            <a:r>
              <a:rPr lang="en-US" sz="2400" dirty="0" smtClean="0"/>
              <a:t>number of men diagnosed with prostate cancer.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The probability is then said to be the </a:t>
            </a:r>
            <a:r>
              <a:rPr lang="en-US" sz="2400" b="1" dirty="0" smtClean="0"/>
              <a:t>risk </a:t>
            </a:r>
            <a:r>
              <a:rPr lang="en-US" sz="2400" dirty="0" smtClean="0"/>
              <a:t>of death in the five </a:t>
            </a:r>
            <a:r>
              <a:rPr lang="en-US" sz="2400" dirty="0" smtClean="0"/>
              <a:t>year</a:t>
            </a:r>
          </a:p>
          <a:p>
            <a:pPr marL="514350" indent="-514350">
              <a:buNone/>
            </a:pPr>
            <a:r>
              <a:rPr lang="en-US" sz="2400" dirty="0" smtClean="0"/>
              <a:t>following diagnosis </a:t>
            </a:r>
            <a:r>
              <a:rPr lang="en-US" sz="2400" dirty="0" smtClean="0"/>
              <a:t>of prostate cancer</a:t>
            </a:r>
          </a:p>
          <a:p>
            <a:pPr marL="514350" indent="-514350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600201"/>
            <a:ext cx="8792095" cy="241380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3000"/>
              </a:spcAft>
              <a:buNone/>
            </a:pPr>
            <a:r>
              <a:rPr lang="en-US" b="1" u="sng" dirty="0" smtClean="0"/>
              <a:t>Rate</a:t>
            </a:r>
          </a:p>
          <a:p>
            <a:pPr marL="514350" indent="-514350">
              <a:buNone/>
            </a:pPr>
            <a:r>
              <a:rPr lang="en-US" sz="2400" dirty="0" smtClean="0"/>
              <a:t>Measured in follow up studies and are the fundamental measure</a:t>
            </a:r>
          </a:p>
          <a:p>
            <a:pPr marL="514350" indent="-514350">
              <a:buNone/>
            </a:pPr>
            <a:r>
              <a:rPr lang="en-US" sz="2400" dirty="0" smtClean="0"/>
              <a:t>of the frequency of occurrence of an outcome over time.</a:t>
            </a:r>
          </a:p>
          <a:p>
            <a:pPr marL="514350" indent="-514350">
              <a:buNone/>
            </a:pPr>
            <a:r>
              <a:rPr lang="en-US" sz="2400" dirty="0" smtClean="0"/>
              <a:t>Measures the number of new events that occur per person unit time.</a:t>
            </a:r>
          </a:p>
          <a:p>
            <a:pPr marL="514350" indent="-514350"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2049" y="4133103"/>
            <a:ext cx="826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incidence rate of prostate cancer is 74.3/100000 men/year</a:t>
            </a:r>
          </a:p>
          <a:p>
            <a:pPr>
              <a:buFont typeface="Arial"/>
              <a:buChar char="•"/>
            </a:pPr>
            <a:r>
              <a:rPr lang="en-US" dirty="0" smtClean="0"/>
              <a:t>Mortality rate for children less than five years in Kilifi county is 30 per 1000 child-years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93"/>
            <a:ext cx="8229600" cy="739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855459"/>
            <a:ext cx="8792095" cy="2257705"/>
          </a:xfrm>
        </p:spPr>
        <p:txBody>
          <a:bodyPr>
            <a:normAutofit fontScale="92500"/>
          </a:bodyPr>
          <a:lstStyle/>
          <a:p>
            <a:pPr marL="514350" indent="-514350">
              <a:spcAft>
                <a:spcPts val="3000"/>
              </a:spcAft>
              <a:buNone/>
            </a:pPr>
            <a:r>
              <a:rPr lang="en-US" b="1" u="sng" dirty="0" smtClean="0"/>
              <a:t>Person time</a:t>
            </a:r>
          </a:p>
          <a:p>
            <a:pPr marL="514350" indent="-514350">
              <a:buNone/>
            </a:pPr>
            <a:r>
              <a:rPr lang="en-US" sz="2400" dirty="0" smtClean="0"/>
              <a:t>Period of observation/follow-up-time. Starts when an individual joins</a:t>
            </a:r>
          </a:p>
          <a:p>
            <a:pPr marL="514350" indent="-514350">
              <a:buNone/>
            </a:pPr>
            <a:r>
              <a:rPr lang="en-US" sz="2400" dirty="0" smtClean="0"/>
              <a:t>a study and stops when they experience the outcome of interest, or</a:t>
            </a:r>
          </a:p>
          <a:p>
            <a:pPr marL="514350" indent="-514350">
              <a:buNone/>
            </a:pPr>
            <a:r>
              <a:rPr lang="en-US" sz="2400" dirty="0" smtClean="0"/>
              <a:t>are lost to follow-up of the follow-up period ends, whichever happens first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133912"/>
            <a:ext cx="8792095" cy="932577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3000"/>
              </a:spcAft>
              <a:buNone/>
            </a:pPr>
            <a:r>
              <a:rPr lang="en-US" b="1" u="sng" dirty="0" smtClean="0"/>
              <a:t>Person time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44340" y="3410101"/>
            <a:ext cx="3179234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30578" y="5000512"/>
            <a:ext cx="5896126" cy="88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98471" y="2209640"/>
            <a:ext cx="4882278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50871" y="2859507"/>
            <a:ext cx="3975002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98471" y="3473853"/>
            <a:ext cx="4637098" cy="1588"/>
          </a:xfrm>
          <a:prstGeom prst="line">
            <a:avLst/>
          </a:prstGeom>
          <a:ln cap="rnd">
            <a:solidFill>
              <a:srgbClr val="000000"/>
            </a:solidFill>
            <a:round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24127" y="4090727"/>
            <a:ext cx="225575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87411" y="4680019"/>
            <a:ext cx="162535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80869" y="19910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80869" y="26764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80869" y="32907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80869" y="39108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80869" y="44985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16859" y="3201294"/>
            <a:ext cx="10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7571" y="5559193"/>
            <a:ext cx="210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since diagnosis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14419" y="2026562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51338" y="2676429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4604" y="3884182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7420" y="446871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98471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55390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97057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05073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4043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9070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98297" y="51418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780233" y="5070374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752693" y="5078458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3715977" y="5082272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488405" y="5070374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343692" y="5087340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6264135" y="5087341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7108272" y="5078458"/>
            <a:ext cx="140502" cy="23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477292" y="4092315"/>
            <a:ext cx="63759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77292" y="4681607"/>
            <a:ext cx="63759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82529" y="3475441"/>
            <a:ext cx="63759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66819" y="2861095"/>
            <a:ext cx="63759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70003" y="2208052"/>
            <a:ext cx="63759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010626" y="6456157"/>
            <a:ext cx="91440" cy="914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30903" y="6321260"/>
            <a:ext cx="845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(D=died, E=emigrated, W=withdrew,     = reached the end of follow-up without experiencing the event of interest) 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93"/>
            <a:ext cx="8229600" cy="739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855459"/>
            <a:ext cx="8792095" cy="2257705"/>
          </a:xfrm>
        </p:spPr>
        <p:txBody>
          <a:bodyPr>
            <a:normAutofit fontScale="92500"/>
          </a:bodyPr>
          <a:lstStyle/>
          <a:p>
            <a:pPr marL="514350" indent="-514350">
              <a:spcAft>
                <a:spcPts val="3000"/>
              </a:spcAft>
              <a:buNone/>
            </a:pPr>
            <a:r>
              <a:rPr lang="en-US" b="1" u="sng" dirty="0" smtClean="0"/>
              <a:t>Person time</a:t>
            </a:r>
          </a:p>
          <a:p>
            <a:pPr marL="514350" indent="-514350">
              <a:buNone/>
            </a:pPr>
            <a:r>
              <a:rPr lang="en-US" sz="2400" dirty="0" smtClean="0"/>
              <a:t>Period of observation/follow-up-time. Starts when an individual joins</a:t>
            </a:r>
          </a:p>
          <a:p>
            <a:pPr marL="514350" indent="-514350">
              <a:buNone/>
            </a:pPr>
            <a:r>
              <a:rPr lang="en-US" sz="2400" dirty="0" smtClean="0"/>
              <a:t>a study and stops when they experience the outcome of interest, or</a:t>
            </a:r>
          </a:p>
          <a:p>
            <a:pPr marL="514350" indent="-514350">
              <a:buNone/>
            </a:pPr>
            <a:r>
              <a:rPr lang="en-US" sz="2400" dirty="0" smtClean="0"/>
              <a:t>are lost to follow-up of the follow-up period ends, whichever happens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903" y="327298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Censoring</a:t>
            </a:r>
            <a:endParaRPr lang="en-US" b="1" u="sng" dirty="0"/>
          </a:p>
        </p:txBody>
      </p:sp>
      <p:pic>
        <p:nvPicPr>
          <p:cNvPr id="6" name="Picture 5" descr="Screen shot 2014-02-03 at 8.21.1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27" y="3458935"/>
            <a:ext cx="4796973" cy="2919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person-time and rates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507" y="3800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163351"/>
            <a:ext cx="8229600" cy="141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creen shot 2014-02-03 at 2.34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1163351"/>
            <a:ext cx="9017001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950</Words>
  <Application>Microsoft Macintosh PowerPoint</Application>
  <PresentationFormat>On-screen Show (4:3)</PresentationFormat>
  <Paragraphs>106</Paragraphs>
  <Slides>21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Microsoft Equation</vt:lpstr>
      <vt:lpstr>Risk, Rates, Person time</vt:lpstr>
      <vt:lpstr>Session Objectives</vt:lpstr>
      <vt:lpstr>Definitions</vt:lpstr>
      <vt:lpstr>Definitions</vt:lpstr>
      <vt:lpstr>Definitions</vt:lpstr>
      <vt:lpstr>Definitions</vt:lpstr>
      <vt:lpstr>Definitions</vt:lpstr>
      <vt:lpstr>Definitions</vt:lpstr>
      <vt:lpstr>Calculating person-time and rates</vt:lpstr>
      <vt:lpstr>Calculating person-time and rates</vt:lpstr>
      <vt:lpstr>Confidence Interval for a rate</vt:lpstr>
      <vt:lpstr>Confidence Interval for a rate</vt:lpstr>
      <vt:lpstr>Confidence Interval for a rate</vt:lpstr>
      <vt:lpstr>DeskWork</vt:lpstr>
      <vt:lpstr>Comparing two rates</vt:lpstr>
      <vt:lpstr>Rate Difference</vt:lpstr>
      <vt:lpstr>Rate Ratio</vt:lpstr>
      <vt:lpstr>Confidence Intervals for Rate Ratios</vt:lpstr>
      <vt:lpstr>Z-test for the rate ratio</vt:lpstr>
      <vt:lpstr>Practical</vt:lpstr>
      <vt:lpstr>Review of Practical</vt:lpstr>
    </vt:vector>
  </TitlesOfParts>
  <Company>kemri-wellcome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Risk, Rates, Person time</dc:title>
  <dc:creator>Mark Otiende</dc:creator>
  <cp:lastModifiedBy>Microsoft Office User</cp:lastModifiedBy>
  <cp:revision>34</cp:revision>
  <dcterms:created xsi:type="dcterms:W3CDTF">2014-02-06T06:00:36Z</dcterms:created>
  <dcterms:modified xsi:type="dcterms:W3CDTF">2014-02-06T06:11:34Z</dcterms:modified>
</cp:coreProperties>
</file>