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5EA-3073-497F-8E6D-4FB36E2587D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61BD-5C28-4C50-B9B2-C495C58F8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40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5EA-3073-497F-8E6D-4FB36E2587D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61BD-5C28-4C50-B9B2-C495C58F8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80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5EA-3073-497F-8E6D-4FB36E2587D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61BD-5C28-4C50-B9B2-C495C58F81C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439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5EA-3073-497F-8E6D-4FB36E2587D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61BD-5C28-4C50-B9B2-C495C58F8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577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5EA-3073-497F-8E6D-4FB36E2587D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61BD-5C28-4C50-B9B2-C495C58F81C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7480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5EA-3073-497F-8E6D-4FB36E2587D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61BD-5C28-4C50-B9B2-C495C58F8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743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5EA-3073-497F-8E6D-4FB36E2587D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61BD-5C28-4C50-B9B2-C495C58F8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026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5EA-3073-497F-8E6D-4FB36E2587D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61BD-5C28-4C50-B9B2-C495C58F8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17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5EA-3073-497F-8E6D-4FB36E2587D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61BD-5C28-4C50-B9B2-C495C58F8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60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5EA-3073-497F-8E6D-4FB36E2587D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61BD-5C28-4C50-B9B2-C495C58F8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52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5EA-3073-497F-8E6D-4FB36E2587D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61BD-5C28-4C50-B9B2-C495C58F8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21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5EA-3073-497F-8E6D-4FB36E2587D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61BD-5C28-4C50-B9B2-C495C58F8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4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5EA-3073-497F-8E6D-4FB36E2587D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61BD-5C28-4C50-B9B2-C495C58F8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86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5EA-3073-497F-8E6D-4FB36E2587D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61BD-5C28-4C50-B9B2-C495C58F8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40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5EA-3073-497F-8E6D-4FB36E2587D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61BD-5C28-4C50-B9B2-C495C58F8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5EA-3073-497F-8E6D-4FB36E2587D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61BD-5C28-4C50-B9B2-C495C58F8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34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225EA-3073-497F-8E6D-4FB36E2587D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9C61BD-5C28-4C50-B9B2-C495C58F8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1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A20C6-3092-FCA8-6C87-FBF01B98B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535" y="419567"/>
            <a:ext cx="9144000" cy="23876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OfficeLab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BD7760-091F-1356-B2B5-D361CF1F3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167" y="5619283"/>
            <a:ext cx="7766936" cy="109689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Продукт Цветкова Ильи Николаевича</a:t>
            </a:r>
          </a:p>
        </p:txBody>
      </p:sp>
      <p:sp>
        <p:nvSpPr>
          <p:cNvPr id="5" name="Звезда: 4 точки 4">
            <a:extLst>
              <a:ext uri="{FF2B5EF4-FFF2-40B4-BE49-F238E27FC236}">
                <a16:creationId xmlns:a16="http://schemas.microsoft.com/office/drawing/2014/main" id="{E74FFA73-6179-6A29-297F-69BD88EE2AFB}"/>
              </a:ext>
            </a:extLst>
          </p:cNvPr>
          <p:cNvSpPr/>
          <p:nvPr/>
        </p:nvSpPr>
        <p:spPr>
          <a:xfrm>
            <a:off x="2780685" y="1918167"/>
            <a:ext cx="844550" cy="7620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везда: 4 точки 5">
            <a:extLst>
              <a:ext uri="{FF2B5EF4-FFF2-40B4-BE49-F238E27FC236}">
                <a16:creationId xmlns:a16="http://schemas.microsoft.com/office/drawing/2014/main" id="{DBD8A434-D0F1-68DB-A9EC-27AF7D3B1097}"/>
              </a:ext>
            </a:extLst>
          </p:cNvPr>
          <p:cNvSpPr/>
          <p:nvPr/>
        </p:nvSpPr>
        <p:spPr>
          <a:xfrm>
            <a:off x="7003437" y="1918167"/>
            <a:ext cx="844550" cy="7620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44F3D63-C77D-16A7-418F-DB77AFF3ADD9}"/>
              </a:ext>
            </a:extLst>
          </p:cNvPr>
          <p:cNvSpPr txBox="1">
            <a:spLocks/>
          </p:cNvSpPr>
          <p:nvPr/>
        </p:nvSpPr>
        <p:spPr>
          <a:xfrm>
            <a:off x="1348317" y="3208869"/>
            <a:ext cx="7766936" cy="658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</a:rPr>
              <a:t>Система управления лабораторией</a:t>
            </a:r>
          </a:p>
        </p:txBody>
      </p:sp>
    </p:spTree>
    <p:extLst>
      <p:ext uri="{BB962C8B-B14F-4D97-AF65-F5344CB8AC3E}">
        <p14:creationId xmlns:p14="http://schemas.microsoft.com/office/powerpoint/2010/main" val="31547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0AD9B-9A9A-A749-96A7-483A6212B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0DD89-FD24-111C-FA26-ED1480450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267" y="431801"/>
            <a:ext cx="7867650" cy="156845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Какие проблемы решает продукт?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252136-03C2-3F46-0996-B1A09CE6B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617" y="2101851"/>
            <a:ext cx="7766936" cy="294005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Продукт включает множество модулей системы, такие как формирование отчётов, создание заказов, приём биоматериалов, администрирование.</a:t>
            </a:r>
          </a:p>
          <a:p>
            <a:pPr marL="3429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Пользователи не тратят много времени на формирование отчётов, таблиц, графиков, заказов и штрих-кодов</a:t>
            </a:r>
          </a:p>
          <a:p>
            <a:pPr marL="3429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Весь функционал не раскидан по разным программам</a:t>
            </a:r>
          </a:p>
          <a:p>
            <a:pPr algn="l">
              <a:buClr>
                <a:schemeClr val="tx1"/>
              </a:buClr>
            </a:pPr>
            <a:r>
              <a:rPr lang="ru-RU" dirty="0">
                <a:solidFill>
                  <a:schemeClr val="tx1"/>
                </a:solidFill>
              </a:rPr>
              <a:t>3. Не требуется обучать сотрудников</a:t>
            </a:r>
          </a:p>
          <a:p>
            <a:pPr marL="342900" indent="-342900" algn="l">
              <a:buFont typeface="+mj-lt"/>
              <a:buAutoNum type="arabicPeriod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C5BDE78-B648-EF07-BAE9-1C6FF1B6DAFF}"/>
              </a:ext>
            </a:extLst>
          </p:cNvPr>
          <p:cNvSpPr/>
          <p:nvPr/>
        </p:nvSpPr>
        <p:spPr>
          <a:xfrm>
            <a:off x="11322050" y="6036732"/>
            <a:ext cx="679450" cy="6794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917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17693-49C9-4243-D5F6-F8A3DC3E7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D23CC-4965-3D5B-4893-DE6DF395C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217" y="368301"/>
            <a:ext cx="7867650" cy="156845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Какие преимущества даёт продукт?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5C78FD-D5D5-8DB7-81EF-F7225C396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300" y="2540000"/>
            <a:ext cx="8642350" cy="2438399"/>
          </a:xfrm>
        </p:spPr>
        <p:txBody>
          <a:bodyPr>
            <a:normAutofit lnSpcReduction="10000"/>
          </a:bodyPr>
          <a:lstStyle/>
          <a:p>
            <a:pPr marL="3429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 Экономия времени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Весь нужный функционал в единой программе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Автоматическое создание отчётов, таблиц, графиков заказов и штрих-кодов</a:t>
            </a:r>
          </a:p>
          <a:p>
            <a:pPr marL="3429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 Максимально удобный и понятный интерфейс  </a:t>
            </a:r>
          </a:p>
          <a:p>
            <a:pPr marL="3429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Минимизирует ошибки за счет автоматизации и обработки ошибок</a:t>
            </a:r>
          </a:p>
          <a:p>
            <a:pPr marL="3429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Использование внешних сканеров для считывания штрих-кодов для удобства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C1F6A1F-AC51-A681-60E6-7A25BB3564B9}"/>
              </a:ext>
            </a:extLst>
          </p:cNvPr>
          <p:cNvSpPr/>
          <p:nvPr/>
        </p:nvSpPr>
        <p:spPr>
          <a:xfrm>
            <a:off x="11322050" y="6036732"/>
            <a:ext cx="679450" cy="6794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6096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D2D0E-A720-4F3F-95C9-FBA5D7D0B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54728-2D28-B771-E223-8FF3889B5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767" y="406401"/>
            <a:ext cx="7867650" cy="156845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Как продукт повлияет на показатели бизнеса?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B320B7-C07E-BFA9-5D60-A7AEBEBD4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300" y="2540000"/>
            <a:ext cx="8642350" cy="2438399"/>
          </a:xfrm>
        </p:spPr>
        <p:txBody>
          <a:bodyPr>
            <a:normAutofit lnSpcReduction="10000"/>
          </a:bodyPr>
          <a:lstStyle/>
          <a:p>
            <a:pPr marL="3429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 Экономия времени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Весь нужный функционал в единой программе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Автоматическое создание отчётов, таблиц, графиков заказов и штрих-кодов</a:t>
            </a:r>
          </a:p>
          <a:p>
            <a:pPr marL="3429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Новые сотрудники могут быстро влиться в рабочий процесс</a:t>
            </a:r>
          </a:p>
          <a:p>
            <a:pPr marL="3429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Минимизирует ошибки за счет автоматизации и обработки ошибок</a:t>
            </a:r>
          </a:p>
          <a:p>
            <a:pPr marL="3429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Позволяет работодателю экономить на зарплате сотрудниках, уменьшая количество рабочих часов, или же иметь меньшее их количество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A5DAEBA-5C2D-1E4A-906D-6F5C4BFB7E3D}"/>
              </a:ext>
            </a:extLst>
          </p:cNvPr>
          <p:cNvSpPr/>
          <p:nvPr/>
        </p:nvSpPr>
        <p:spPr>
          <a:xfrm>
            <a:off x="11322050" y="6036732"/>
            <a:ext cx="679450" cy="6794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3129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5D437-4E16-169D-56F4-8B32F0A15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A1E2-5F87-4881-5A42-8E50FEB6D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7" y="-52275"/>
            <a:ext cx="7867650" cy="88899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Интерфейс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883FB79-11F5-09A4-412E-5FF7E718F4F6}"/>
              </a:ext>
            </a:extLst>
          </p:cNvPr>
          <p:cNvSpPr/>
          <p:nvPr/>
        </p:nvSpPr>
        <p:spPr>
          <a:xfrm>
            <a:off x="11322050" y="6036732"/>
            <a:ext cx="679450" cy="6794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  <a:endParaRPr lang="ru-RU" sz="4000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D26B15D4-CB0D-944F-441F-E614FC443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1801" y="3256911"/>
            <a:ext cx="2112434" cy="47036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Окно авторизации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A64096-5B0C-265F-76B6-5F48454C09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1" t="-223"/>
          <a:stretch/>
        </p:blipFill>
        <p:spPr>
          <a:xfrm>
            <a:off x="900293" y="962323"/>
            <a:ext cx="4235450" cy="22545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E133E5-EB86-71AD-C916-D27A73702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350" y="718428"/>
            <a:ext cx="3168009" cy="2524072"/>
          </a:xfrm>
          <a:prstGeom prst="rect">
            <a:avLst/>
          </a:prstGeom>
        </p:spPr>
      </p:pic>
      <p:sp>
        <p:nvSpPr>
          <p:cNvPr id="11" name="Подзаголовок 5">
            <a:extLst>
              <a:ext uri="{FF2B5EF4-FFF2-40B4-BE49-F238E27FC236}">
                <a16:creationId xmlns:a16="http://schemas.microsoft.com/office/drawing/2014/main" id="{299071EE-BAF5-C25E-A806-E1EBC80FC346}"/>
              </a:ext>
            </a:extLst>
          </p:cNvPr>
          <p:cNvSpPr txBox="1">
            <a:spLocks/>
          </p:cNvSpPr>
          <p:nvPr/>
        </p:nvSpPr>
        <p:spPr>
          <a:xfrm>
            <a:off x="7395953" y="3282520"/>
            <a:ext cx="2112434" cy="470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Окно лаборанта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3980FCE-34F5-63B3-11CE-CAF44F78C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969" y="3818517"/>
            <a:ext cx="4827434" cy="2529096"/>
          </a:xfrm>
          <a:prstGeom prst="rect">
            <a:avLst/>
          </a:prstGeom>
        </p:spPr>
      </p:pic>
      <p:sp>
        <p:nvSpPr>
          <p:cNvPr id="14" name="Подзаголовок 5">
            <a:extLst>
              <a:ext uri="{FF2B5EF4-FFF2-40B4-BE49-F238E27FC236}">
                <a16:creationId xmlns:a16="http://schemas.microsoft.com/office/drawing/2014/main" id="{6AC21A19-1DD1-8532-0241-905487CD3FB6}"/>
              </a:ext>
            </a:extLst>
          </p:cNvPr>
          <p:cNvSpPr txBox="1">
            <a:spLocks/>
          </p:cNvSpPr>
          <p:nvPr/>
        </p:nvSpPr>
        <p:spPr>
          <a:xfrm>
            <a:off x="4031871" y="6387633"/>
            <a:ext cx="2112434" cy="470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tx1"/>
                </a:solidFill>
              </a:rPr>
              <a:t>Окно авторизации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68F9D240-4C1F-0683-87BE-DC14988FE18C}"/>
              </a:ext>
            </a:extLst>
          </p:cNvPr>
          <p:cNvSpPr/>
          <p:nvPr/>
        </p:nvSpPr>
        <p:spPr>
          <a:xfrm rot="369160">
            <a:off x="1347812" y="2165923"/>
            <a:ext cx="1263087" cy="323394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D9E1B4-0AAA-ADA1-81FF-3D514265EB57}"/>
              </a:ext>
            </a:extLst>
          </p:cNvPr>
          <p:cNvSpPr txBox="1"/>
          <p:nvPr/>
        </p:nvSpPr>
        <p:spPr>
          <a:xfrm>
            <a:off x="113440" y="2004455"/>
            <a:ext cx="1290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Кнопка перехода к след. окну</a:t>
            </a:r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44AC3D09-F65E-BC3A-3350-D2AF8E2B6B53}"/>
              </a:ext>
            </a:extLst>
          </p:cNvPr>
          <p:cNvSpPr/>
          <p:nvPr/>
        </p:nvSpPr>
        <p:spPr>
          <a:xfrm>
            <a:off x="6991350" y="2125035"/>
            <a:ext cx="1001503" cy="323394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960DA8-0183-5CC3-7869-0AD858278175}"/>
              </a:ext>
            </a:extLst>
          </p:cNvPr>
          <p:cNvSpPr txBox="1"/>
          <p:nvPr/>
        </p:nvSpPr>
        <p:spPr>
          <a:xfrm>
            <a:off x="1499986" y="5330496"/>
            <a:ext cx="1442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Кнопка создающая отчёт</a:t>
            </a:r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8A457059-53D8-58A9-03FF-D02DA8EC26B3}"/>
              </a:ext>
            </a:extLst>
          </p:cNvPr>
          <p:cNvSpPr/>
          <p:nvPr/>
        </p:nvSpPr>
        <p:spPr>
          <a:xfrm>
            <a:off x="2813051" y="5630464"/>
            <a:ext cx="868152" cy="323394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FFEEAC-DF7D-66A1-D13D-AC5CE633354A}"/>
              </a:ext>
            </a:extLst>
          </p:cNvPr>
          <p:cNvSpPr txBox="1"/>
          <p:nvPr/>
        </p:nvSpPr>
        <p:spPr>
          <a:xfrm>
            <a:off x="5435601" y="1717210"/>
            <a:ext cx="155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Кнопка перехода к след. окну</a:t>
            </a:r>
          </a:p>
        </p:txBody>
      </p:sp>
    </p:spTree>
    <p:extLst>
      <p:ext uri="{BB962C8B-B14F-4D97-AF65-F5344CB8AC3E}">
        <p14:creationId xmlns:p14="http://schemas.microsoft.com/office/powerpoint/2010/main" val="327688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A752D-108E-50A9-5D03-5EDC493D8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75CF9-8188-6ED7-3FCD-9D425B9B6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7" y="-52275"/>
            <a:ext cx="7867650" cy="88899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Интерфейс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1427CB4-F99D-BD5D-1C4E-8D496B62BE2E}"/>
              </a:ext>
            </a:extLst>
          </p:cNvPr>
          <p:cNvSpPr/>
          <p:nvPr/>
        </p:nvSpPr>
        <p:spPr>
          <a:xfrm>
            <a:off x="11322050" y="6036732"/>
            <a:ext cx="679450" cy="6794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6</a:t>
            </a:r>
            <a:endParaRPr lang="ru-RU" sz="4400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56959BD2-597F-5716-562F-FAFE1E05C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020" y="3497973"/>
            <a:ext cx="2984879" cy="292804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Окно приёма биоматериалов</a:t>
            </a:r>
          </a:p>
        </p:txBody>
      </p:sp>
      <p:sp>
        <p:nvSpPr>
          <p:cNvPr id="11" name="Подзаголовок 5">
            <a:extLst>
              <a:ext uri="{FF2B5EF4-FFF2-40B4-BE49-F238E27FC236}">
                <a16:creationId xmlns:a16="http://schemas.microsoft.com/office/drawing/2014/main" id="{57E699D4-1AC7-1250-B4B4-DFC4236EA9EF}"/>
              </a:ext>
            </a:extLst>
          </p:cNvPr>
          <p:cNvSpPr txBox="1">
            <a:spLocks/>
          </p:cNvSpPr>
          <p:nvPr/>
        </p:nvSpPr>
        <p:spPr>
          <a:xfrm>
            <a:off x="6397137" y="2988122"/>
            <a:ext cx="2907920" cy="383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Уведомление об отсутствии данных</a:t>
            </a:r>
          </a:p>
        </p:txBody>
      </p:sp>
      <p:sp>
        <p:nvSpPr>
          <p:cNvPr id="14" name="Подзаголовок 5">
            <a:extLst>
              <a:ext uri="{FF2B5EF4-FFF2-40B4-BE49-F238E27FC236}">
                <a16:creationId xmlns:a16="http://schemas.microsoft.com/office/drawing/2014/main" id="{90DA22FF-7F85-578C-4270-EA60032A4280}"/>
              </a:ext>
            </a:extLst>
          </p:cNvPr>
          <p:cNvSpPr txBox="1">
            <a:spLocks/>
          </p:cNvSpPr>
          <p:nvPr/>
        </p:nvSpPr>
        <p:spPr>
          <a:xfrm>
            <a:off x="5676900" y="6036732"/>
            <a:ext cx="2899835" cy="4703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Окно добавления клиентов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BC8DE2-2B60-BACC-AE5B-59EF484DE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21" y="975143"/>
            <a:ext cx="4063286" cy="24538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AC5788-46CF-E9B8-A57A-759B4B254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1" y="1008080"/>
            <a:ext cx="3466042" cy="19526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7630900-0BD6-80A9-8B12-16B8A0DF1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147" y="3485894"/>
            <a:ext cx="4787900" cy="236402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50058A1-5076-A55E-0ED7-DF9A5731B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64" y="3898362"/>
            <a:ext cx="4198443" cy="2186350"/>
          </a:xfrm>
          <a:prstGeom prst="rect">
            <a:avLst/>
          </a:prstGeom>
        </p:spPr>
      </p:pic>
      <p:sp>
        <p:nvSpPr>
          <p:cNvPr id="18" name="Подзаголовок 5">
            <a:extLst>
              <a:ext uri="{FF2B5EF4-FFF2-40B4-BE49-F238E27FC236}">
                <a16:creationId xmlns:a16="http://schemas.microsoft.com/office/drawing/2014/main" id="{FD115412-6B8E-3AF8-2478-8115038D773B}"/>
              </a:ext>
            </a:extLst>
          </p:cNvPr>
          <p:cNvSpPr txBox="1">
            <a:spLocks/>
          </p:cNvSpPr>
          <p:nvPr/>
        </p:nvSpPr>
        <p:spPr>
          <a:xfrm>
            <a:off x="914021" y="6141273"/>
            <a:ext cx="3597956" cy="4703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Редактирование данных клиентов</a:t>
            </a:r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07D122AB-334B-A042-AA24-A8D2A7F7EF75}"/>
              </a:ext>
            </a:extLst>
          </p:cNvPr>
          <p:cNvSpPr/>
          <p:nvPr/>
        </p:nvSpPr>
        <p:spPr>
          <a:xfrm>
            <a:off x="6515100" y="2122851"/>
            <a:ext cx="752121" cy="323394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35A5CC-DF79-D9C9-9A20-457F7BF0C387}"/>
              </a:ext>
            </a:extLst>
          </p:cNvPr>
          <p:cNvSpPr txBox="1"/>
          <p:nvPr/>
        </p:nvSpPr>
        <p:spPr>
          <a:xfrm>
            <a:off x="5168177" y="1802204"/>
            <a:ext cx="155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Кнопка перехода к след. окну</a:t>
            </a:r>
          </a:p>
        </p:txBody>
      </p:sp>
    </p:spTree>
    <p:extLst>
      <p:ext uri="{BB962C8B-B14F-4D97-AF65-F5344CB8AC3E}">
        <p14:creationId xmlns:p14="http://schemas.microsoft.com/office/powerpoint/2010/main" val="189497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FC807-CE2D-BF8F-1D8E-C08D3B81E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B358A-121E-65DC-AA29-8F78790AC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7" y="152401"/>
            <a:ext cx="7867650" cy="156845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Почему именно этот продукт надо выбирать?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118BE11-9403-63E8-9144-98F250CC36B5}"/>
              </a:ext>
            </a:extLst>
          </p:cNvPr>
          <p:cNvSpPr/>
          <p:nvPr/>
        </p:nvSpPr>
        <p:spPr>
          <a:xfrm>
            <a:off x="11322050" y="6036732"/>
            <a:ext cx="679450" cy="6794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7</a:t>
            </a:r>
            <a:endParaRPr lang="ru-RU" sz="40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199503-7EF1-E3E9-0590-B2DE5B4A834D}"/>
              </a:ext>
            </a:extLst>
          </p:cNvPr>
          <p:cNvSpPr/>
          <p:nvPr/>
        </p:nvSpPr>
        <p:spPr>
          <a:xfrm>
            <a:off x="569108" y="2120900"/>
            <a:ext cx="2421024" cy="1365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Повышенная эффективность сотрудников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0593C74-DD2B-C3EB-342C-15511C7F8AC7}"/>
              </a:ext>
            </a:extLst>
          </p:cNvPr>
          <p:cNvSpPr/>
          <p:nvPr/>
        </p:nvSpPr>
        <p:spPr>
          <a:xfrm>
            <a:off x="3452367" y="3486150"/>
            <a:ext cx="2731218" cy="1365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Максимально удобное управление данными о клиентах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6F259B-3E31-F1EA-E240-20FEAA4B07AE}"/>
              </a:ext>
            </a:extLst>
          </p:cNvPr>
          <p:cNvSpPr/>
          <p:nvPr/>
        </p:nvSpPr>
        <p:spPr>
          <a:xfrm>
            <a:off x="6546491" y="2063750"/>
            <a:ext cx="2731218" cy="1365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Экономическая выгода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около (200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000 рублей)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961F2A-DE38-DDC2-CFCE-78B9B261AA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1" t="18426" r="15464" b="54906"/>
          <a:stretch/>
        </p:blipFill>
        <p:spPr>
          <a:xfrm>
            <a:off x="569108" y="4969740"/>
            <a:ext cx="9178551" cy="144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DC4C3-C0D5-430D-E260-BC9C1E8E5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845E1-7451-9ABF-8028-9AB377F42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353" y="2022942"/>
            <a:ext cx="7867650" cy="156845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Спасибо за внимание!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56B56326-4D15-8CF8-6427-0D110AD81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10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244</Words>
  <Application>Microsoft Office PowerPoint</Application>
  <PresentationFormat>Широкоэкранный</PresentationFormat>
  <Paragraphs>47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OfficeLab</vt:lpstr>
      <vt:lpstr>Какие проблемы решает продукт?</vt:lpstr>
      <vt:lpstr>Какие преимущества даёт продукт?</vt:lpstr>
      <vt:lpstr>Как продукт повлияет на показатели бизнеса?</vt:lpstr>
      <vt:lpstr>Интерфейс</vt:lpstr>
      <vt:lpstr>Интерфейс</vt:lpstr>
      <vt:lpstr>Почему именно этот продукт надо выбирать?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1k-206-9</dc:creator>
  <cp:lastModifiedBy>1k-206-9</cp:lastModifiedBy>
  <cp:revision>3</cp:revision>
  <dcterms:created xsi:type="dcterms:W3CDTF">2025-04-25T12:26:49Z</dcterms:created>
  <dcterms:modified xsi:type="dcterms:W3CDTF">2025-04-25T14:19:11Z</dcterms:modified>
</cp:coreProperties>
</file>