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7" r:id="rId3"/>
    <p:sldId id="283" r:id="rId4"/>
    <p:sldId id="287" r:id="rId5"/>
    <p:sldId id="259" r:id="rId6"/>
    <p:sldId id="260" r:id="rId7"/>
    <p:sldId id="262" r:id="rId8"/>
    <p:sldId id="264" r:id="rId9"/>
    <p:sldId id="265" r:id="rId10"/>
    <p:sldId id="266" r:id="rId11"/>
    <p:sldId id="268" r:id="rId12"/>
    <p:sldId id="272" r:id="rId13"/>
    <p:sldId id="270" r:id="rId14"/>
    <p:sldId id="269" r:id="rId15"/>
    <p:sldId id="271" r:id="rId16"/>
    <p:sldId id="290" r:id="rId17"/>
    <p:sldId id="273" r:id="rId18"/>
    <p:sldId id="274" r:id="rId19"/>
    <p:sldId id="275" r:id="rId20"/>
    <p:sldId id="278" r:id="rId21"/>
    <p:sldId id="276" r:id="rId22"/>
    <p:sldId id="277" r:id="rId23"/>
    <p:sldId id="279" r:id="rId24"/>
    <p:sldId id="281" r:id="rId25"/>
    <p:sldId id="282" r:id="rId26"/>
    <p:sldId id="284" r:id="rId27"/>
    <p:sldId id="289" r:id="rId28"/>
    <p:sldId id="286" r:id="rId29"/>
    <p:sldId id="285" r:id="rId30"/>
    <p:sldId id="288" r:id="rId31"/>
    <p:sldId id="292" r:id="rId32"/>
    <p:sldId id="29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ia Aitkenhead" initials="GA" lastIdx="1" clrIdx="0">
    <p:extLst>
      <p:ext uri="{19B8F6BF-5375-455C-9EA6-DF929625EA0E}">
        <p15:presenceInfo xmlns:p15="http://schemas.microsoft.com/office/powerpoint/2012/main" userId="S::gaitkenhead@turing.ac.uk::befdda66-32a9-4ad0-a7b8-b157c8f5773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0"/>
    <p:restoredTop sz="76580"/>
  </p:normalViewPr>
  <p:slideViewPr>
    <p:cSldViewPr snapToGrid="0" snapToObjects="1">
      <p:cViewPr varScale="1">
        <p:scale>
          <a:sx n="102" d="100"/>
          <a:sy n="102" d="100"/>
        </p:scale>
        <p:origin x="14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09T13:21:44.782" idx="1">
    <p:pos x="10" y="10"/>
    <p:text/>
    <p:extLst>
      <p:ext uri="{C676402C-5697-4E1C-873F-D02D1690AC5C}">
        <p15:threadingInfo xmlns:p15="http://schemas.microsoft.com/office/powerpoint/2012/main" timeZoneBias="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76A707-40C4-A14D-900C-2736AA7E26EF}" type="datetimeFigureOut">
              <a:rPr lang="en-US" smtClean="0"/>
              <a:t>10/4/21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DBAF6D-BE9B-A14A-9CC9-62C3B48A1B76}" type="slidenum">
              <a:rPr lang="en-US" smtClean="0"/>
              <a:t>‹#›</a:t>
            </a:fld>
            <a:endParaRPr lang="en-US"/>
          </a:p>
        </p:txBody>
      </p:sp>
    </p:spTree>
    <p:extLst>
      <p:ext uri="{BB962C8B-B14F-4D97-AF65-F5344CB8AC3E}">
        <p14:creationId xmlns:p14="http://schemas.microsoft.com/office/powerpoint/2010/main" val="3382347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DBAF6D-BE9B-A14A-9CC9-62C3B48A1B76}" type="slidenum">
              <a:rPr lang="en-US" smtClean="0"/>
              <a:t>27</a:t>
            </a:fld>
            <a:endParaRPr lang="en-US"/>
          </a:p>
        </p:txBody>
      </p:sp>
    </p:spTree>
    <p:extLst>
      <p:ext uri="{BB962C8B-B14F-4D97-AF65-F5344CB8AC3E}">
        <p14:creationId xmlns:p14="http://schemas.microsoft.com/office/powerpoint/2010/main" val="4115848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DBAF6D-BE9B-A14A-9CC9-62C3B48A1B76}" type="slidenum">
              <a:rPr lang="en-US" smtClean="0"/>
              <a:t>30</a:t>
            </a:fld>
            <a:endParaRPr lang="en-US"/>
          </a:p>
        </p:txBody>
      </p:sp>
    </p:spTree>
    <p:extLst>
      <p:ext uri="{BB962C8B-B14F-4D97-AF65-F5344CB8AC3E}">
        <p14:creationId xmlns:p14="http://schemas.microsoft.com/office/powerpoint/2010/main" val="1245451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DBAF6D-BE9B-A14A-9CC9-62C3B48A1B76}" type="slidenum">
              <a:rPr lang="en-US" smtClean="0"/>
              <a:t>31</a:t>
            </a:fld>
            <a:endParaRPr lang="en-US"/>
          </a:p>
        </p:txBody>
      </p:sp>
    </p:spTree>
    <p:extLst>
      <p:ext uri="{BB962C8B-B14F-4D97-AF65-F5344CB8AC3E}">
        <p14:creationId xmlns:p14="http://schemas.microsoft.com/office/powerpoint/2010/main" val="700021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no text is added, file cannot be submitted – user is reminded to enter text in text box</a:t>
            </a:r>
          </a:p>
          <a:p>
            <a:pPr marL="171450" indent="-171450">
              <a:buFont typeface="Arial" panose="020B0604020202020204" pitchFamily="34" charset="0"/>
              <a:buChar char="•"/>
            </a:pPr>
            <a:r>
              <a:rPr lang="en-US" dirty="0"/>
              <a:t>If no sharing option is selected, user is presented with choices again when they click submit. If they again choose not to share with anyone, there story will be saved on “My Page”</a:t>
            </a:r>
          </a:p>
        </p:txBody>
      </p:sp>
      <p:sp>
        <p:nvSpPr>
          <p:cNvPr id="4" name="Slide Number Placeholder 3"/>
          <p:cNvSpPr>
            <a:spLocks noGrp="1"/>
          </p:cNvSpPr>
          <p:nvPr>
            <p:ph type="sldNum" sz="quarter" idx="5"/>
          </p:nvPr>
        </p:nvSpPr>
        <p:spPr/>
        <p:txBody>
          <a:bodyPr/>
          <a:lstStyle/>
          <a:p>
            <a:fld id="{63DBAF6D-BE9B-A14A-9CC9-62C3B48A1B76}" type="slidenum">
              <a:rPr lang="en-US" smtClean="0"/>
              <a:t>32</a:t>
            </a:fld>
            <a:endParaRPr lang="en-US"/>
          </a:p>
        </p:txBody>
      </p:sp>
    </p:spTree>
    <p:extLst>
      <p:ext uri="{BB962C8B-B14F-4D97-AF65-F5344CB8AC3E}">
        <p14:creationId xmlns:p14="http://schemas.microsoft.com/office/powerpoint/2010/main" val="3762508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D51A9-72D3-9D45-A9DB-721AC249E97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D1C2148-D289-A24C-AF3C-66C399A9F9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30AB515-6747-FD47-BE0C-0773444D8829}"/>
              </a:ext>
            </a:extLst>
          </p:cNvPr>
          <p:cNvSpPr>
            <a:spLocks noGrp="1"/>
          </p:cNvSpPr>
          <p:nvPr>
            <p:ph type="dt" sz="half" idx="10"/>
          </p:nvPr>
        </p:nvSpPr>
        <p:spPr/>
        <p:txBody>
          <a:bodyPr/>
          <a:lstStyle/>
          <a:p>
            <a:fld id="{A201858F-4887-7D4F-842C-C07092B41D4A}" type="datetime1">
              <a:rPr lang="en-GB" smtClean="0"/>
              <a:t>04/10/2021</a:t>
            </a:fld>
            <a:endParaRPr lang="en-US"/>
          </a:p>
        </p:txBody>
      </p:sp>
      <p:sp>
        <p:nvSpPr>
          <p:cNvPr id="5" name="Footer Placeholder 4">
            <a:extLst>
              <a:ext uri="{FF2B5EF4-FFF2-40B4-BE49-F238E27FC236}">
                <a16:creationId xmlns:a16="http://schemas.microsoft.com/office/drawing/2014/main" id="{023E049F-2129-C445-A860-A3E5B67666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7F8DC6-94F6-DF4F-85D8-94C25D049C57}"/>
              </a:ext>
            </a:extLst>
          </p:cNvPr>
          <p:cNvSpPr>
            <a:spLocks noGrp="1"/>
          </p:cNvSpPr>
          <p:nvPr>
            <p:ph type="sldNum" sz="quarter" idx="12"/>
          </p:nvPr>
        </p:nvSpPr>
        <p:spPr/>
        <p:txBody>
          <a:bodyPr/>
          <a:lstStyle/>
          <a:p>
            <a:fld id="{E5F92433-EC06-4946-9437-21628564E83E}" type="slidenum">
              <a:rPr lang="en-US" smtClean="0"/>
              <a:t>‹#›</a:t>
            </a:fld>
            <a:endParaRPr lang="en-US"/>
          </a:p>
        </p:txBody>
      </p:sp>
    </p:spTree>
    <p:extLst>
      <p:ext uri="{BB962C8B-B14F-4D97-AF65-F5344CB8AC3E}">
        <p14:creationId xmlns:p14="http://schemas.microsoft.com/office/powerpoint/2010/main" val="786959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13E1C-F1F7-8B47-B051-6D4E4EF409E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4876280-C929-7C40-B7A0-7DCA1C8A01F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A195E5D-2260-324A-BFCF-4A5FA7E24FDD}"/>
              </a:ext>
            </a:extLst>
          </p:cNvPr>
          <p:cNvSpPr>
            <a:spLocks noGrp="1"/>
          </p:cNvSpPr>
          <p:nvPr>
            <p:ph type="dt" sz="half" idx="10"/>
          </p:nvPr>
        </p:nvSpPr>
        <p:spPr/>
        <p:txBody>
          <a:bodyPr/>
          <a:lstStyle/>
          <a:p>
            <a:fld id="{19D6289C-EE99-5247-ABAF-57CB69F522A8}" type="datetime1">
              <a:rPr lang="en-GB" smtClean="0"/>
              <a:t>04/10/2021</a:t>
            </a:fld>
            <a:endParaRPr lang="en-US"/>
          </a:p>
        </p:txBody>
      </p:sp>
      <p:sp>
        <p:nvSpPr>
          <p:cNvPr id="5" name="Footer Placeholder 4">
            <a:extLst>
              <a:ext uri="{FF2B5EF4-FFF2-40B4-BE49-F238E27FC236}">
                <a16:creationId xmlns:a16="http://schemas.microsoft.com/office/drawing/2014/main" id="{D93715A6-4D05-484E-8907-BDE89131BD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38F7F7-DC62-B044-9BDF-8D90385E359D}"/>
              </a:ext>
            </a:extLst>
          </p:cNvPr>
          <p:cNvSpPr>
            <a:spLocks noGrp="1"/>
          </p:cNvSpPr>
          <p:nvPr>
            <p:ph type="sldNum" sz="quarter" idx="12"/>
          </p:nvPr>
        </p:nvSpPr>
        <p:spPr/>
        <p:txBody>
          <a:bodyPr/>
          <a:lstStyle/>
          <a:p>
            <a:fld id="{E5F92433-EC06-4946-9437-21628564E83E}" type="slidenum">
              <a:rPr lang="en-US" smtClean="0"/>
              <a:t>‹#›</a:t>
            </a:fld>
            <a:endParaRPr lang="en-US"/>
          </a:p>
        </p:txBody>
      </p:sp>
    </p:spTree>
    <p:extLst>
      <p:ext uri="{BB962C8B-B14F-4D97-AF65-F5344CB8AC3E}">
        <p14:creationId xmlns:p14="http://schemas.microsoft.com/office/powerpoint/2010/main" val="1112892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29B04B-7AD0-CE44-B2D4-BC3AB5198E4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BB8C91C-CAE9-6C47-8DD0-C49D6AC1202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D0791FC-C62C-3C4A-B1B1-96C8291F40C2}"/>
              </a:ext>
            </a:extLst>
          </p:cNvPr>
          <p:cNvSpPr>
            <a:spLocks noGrp="1"/>
          </p:cNvSpPr>
          <p:nvPr>
            <p:ph type="dt" sz="half" idx="10"/>
          </p:nvPr>
        </p:nvSpPr>
        <p:spPr/>
        <p:txBody>
          <a:bodyPr/>
          <a:lstStyle/>
          <a:p>
            <a:fld id="{8C0ACA16-DB4A-6A46-95A9-D4A81B13318F}" type="datetime1">
              <a:rPr lang="en-GB" smtClean="0"/>
              <a:t>04/10/2021</a:t>
            </a:fld>
            <a:endParaRPr lang="en-US"/>
          </a:p>
        </p:txBody>
      </p:sp>
      <p:sp>
        <p:nvSpPr>
          <p:cNvPr id="5" name="Footer Placeholder 4">
            <a:extLst>
              <a:ext uri="{FF2B5EF4-FFF2-40B4-BE49-F238E27FC236}">
                <a16:creationId xmlns:a16="http://schemas.microsoft.com/office/drawing/2014/main" id="{68B468B3-BC39-BA44-A581-CF7FF98879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A0459C-0B25-2C4F-A4B1-E29C68ACF9A7}"/>
              </a:ext>
            </a:extLst>
          </p:cNvPr>
          <p:cNvSpPr>
            <a:spLocks noGrp="1"/>
          </p:cNvSpPr>
          <p:nvPr>
            <p:ph type="sldNum" sz="quarter" idx="12"/>
          </p:nvPr>
        </p:nvSpPr>
        <p:spPr/>
        <p:txBody>
          <a:bodyPr/>
          <a:lstStyle/>
          <a:p>
            <a:fld id="{E5F92433-EC06-4946-9437-21628564E83E}" type="slidenum">
              <a:rPr lang="en-US" smtClean="0"/>
              <a:t>‹#›</a:t>
            </a:fld>
            <a:endParaRPr lang="en-US"/>
          </a:p>
        </p:txBody>
      </p:sp>
    </p:spTree>
    <p:extLst>
      <p:ext uri="{BB962C8B-B14F-4D97-AF65-F5344CB8AC3E}">
        <p14:creationId xmlns:p14="http://schemas.microsoft.com/office/powerpoint/2010/main" val="4007708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5C9FD-A160-7142-AD60-9E6DB890FC2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7C07F62-34BF-FC48-B851-998FCBE7212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BC9CAD7-8129-1F40-B6C3-2197B5B09F5E}"/>
              </a:ext>
            </a:extLst>
          </p:cNvPr>
          <p:cNvSpPr>
            <a:spLocks noGrp="1"/>
          </p:cNvSpPr>
          <p:nvPr>
            <p:ph type="dt" sz="half" idx="10"/>
          </p:nvPr>
        </p:nvSpPr>
        <p:spPr/>
        <p:txBody>
          <a:bodyPr/>
          <a:lstStyle/>
          <a:p>
            <a:fld id="{BCA5DB79-ABB4-A44B-B16E-7D1FB040F402}" type="datetime1">
              <a:rPr lang="en-GB" smtClean="0"/>
              <a:t>04/10/2021</a:t>
            </a:fld>
            <a:endParaRPr lang="en-US"/>
          </a:p>
        </p:txBody>
      </p:sp>
      <p:sp>
        <p:nvSpPr>
          <p:cNvPr id="5" name="Footer Placeholder 4">
            <a:extLst>
              <a:ext uri="{FF2B5EF4-FFF2-40B4-BE49-F238E27FC236}">
                <a16:creationId xmlns:a16="http://schemas.microsoft.com/office/drawing/2014/main" id="{C8D63097-FCCE-0C43-A4EC-C9CFBDA6A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DB675B-B4E0-9E49-AE86-C7FE6D0C6DEB}"/>
              </a:ext>
            </a:extLst>
          </p:cNvPr>
          <p:cNvSpPr>
            <a:spLocks noGrp="1"/>
          </p:cNvSpPr>
          <p:nvPr>
            <p:ph type="sldNum" sz="quarter" idx="12"/>
          </p:nvPr>
        </p:nvSpPr>
        <p:spPr/>
        <p:txBody>
          <a:bodyPr/>
          <a:lstStyle/>
          <a:p>
            <a:fld id="{E5F92433-EC06-4946-9437-21628564E83E}" type="slidenum">
              <a:rPr lang="en-US" smtClean="0"/>
              <a:t>‹#›</a:t>
            </a:fld>
            <a:endParaRPr lang="en-US"/>
          </a:p>
        </p:txBody>
      </p:sp>
    </p:spTree>
    <p:extLst>
      <p:ext uri="{BB962C8B-B14F-4D97-AF65-F5344CB8AC3E}">
        <p14:creationId xmlns:p14="http://schemas.microsoft.com/office/powerpoint/2010/main" val="3865333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B6A28-0CBD-EF40-9A3C-134EEB58CB5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D521461-F9C4-194E-9257-010AF21E9F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6261C79-A82E-614E-BFD6-9C20AD6D8282}"/>
              </a:ext>
            </a:extLst>
          </p:cNvPr>
          <p:cNvSpPr>
            <a:spLocks noGrp="1"/>
          </p:cNvSpPr>
          <p:nvPr>
            <p:ph type="dt" sz="half" idx="10"/>
          </p:nvPr>
        </p:nvSpPr>
        <p:spPr/>
        <p:txBody>
          <a:bodyPr/>
          <a:lstStyle/>
          <a:p>
            <a:fld id="{1B67C849-0931-FB4B-A83D-269D198386C2}" type="datetime1">
              <a:rPr lang="en-GB" smtClean="0"/>
              <a:t>04/10/2021</a:t>
            </a:fld>
            <a:endParaRPr lang="en-US"/>
          </a:p>
        </p:txBody>
      </p:sp>
      <p:sp>
        <p:nvSpPr>
          <p:cNvPr id="5" name="Footer Placeholder 4">
            <a:extLst>
              <a:ext uri="{FF2B5EF4-FFF2-40B4-BE49-F238E27FC236}">
                <a16:creationId xmlns:a16="http://schemas.microsoft.com/office/drawing/2014/main" id="{024E9F82-27F9-864E-8A9B-74E805D464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FC2BFF-CCCC-3745-B78A-8600BFF627AB}"/>
              </a:ext>
            </a:extLst>
          </p:cNvPr>
          <p:cNvSpPr>
            <a:spLocks noGrp="1"/>
          </p:cNvSpPr>
          <p:nvPr>
            <p:ph type="sldNum" sz="quarter" idx="12"/>
          </p:nvPr>
        </p:nvSpPr>
        <p:spPr/>
        <p:txBody>
          <a:bodyPr/>
          <a:lstStyle/>
          <a:p>
            <a:fld id="{E5F92433-EC06-4946-9437-21628564E83E}" type="slidenum">
              <a:rPr lang="en-US" smtClean="0"/>
              <a:t>‹#›</a:t>
            </a:fld>
            <a:endParaRPr lang="en-US"/>
          </a:p>
        </p:txBody>
      </p:sp>
    </p:spTree>
    <p:extLst>
      <p:ext uri="{BB962C8B-B14F-4D97-AF65-F5344CB8AC3E}">
        <p14:creationId xmlns:p14="http://schemas.microsoft.com/office/powerpoint/2010/main" val="2343113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9CF32-8D4A-8643-B4AD-7F01A65E94F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B6FE0DB-F400-AD48-A067-8035BA20973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695EC48-42EB-A241-98F6-DCA310649EF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DE93412-F40F-E243-9C32-9F1F3CE43319}"/>
              </a:ext>
            </a:extLst>
          </p:cNvPr>
          <p:cNvSpPr>
            <a:spLocks noGrp="1"/>
          </p:cNvSpPr>
          <p:nvPr>
            <p:ph type="dt" sz="half" idx="10"/>
          </p:nvPr>
        </p:nvSpPr>
        <p:spPr/>
        <p:txBody>
          <a:bodyPr/>
          <a:lstStyle/>
          <a:p>
            <a:fld id="{642CCA34-3E5C-9049-8CCD-239D58B2EED2}" type="datetime1">
              <a:rPr lang="en-GB" smtClean="0"/>
              <a:t>04/10/2021</a:t>
            </a:fld>
            <a:endParaRPr lang="en-US"/>
          </a:p>
        </p:txBody>
      </p:sp>
      <p:sp>
        <p:nvSpPr>
          <p:cNvPr id="6" name="Footer Placeholder 5">
            <a:extLst>
              <a:ext uri="{FF2B5EF4-FFF2-40B4-BE49-F238E27FC236}">
                <a16:creationId xmlns:a16="http://schemas.microsoft.com/office/drawing/2014/main" id="{3A18EFE8-24CE-474A-8D6C-0459DA8D65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3C2029-0EBC-EE4D-A1F4-9207FC074F70}"/>
              </a:ext>
            </a:extLst>
          </p:cNvPr>
          <p:cNvSpPr>
            <a:spLocks noGrp="1"/>
          </p:cNvSpPr>
          <p:nvPr>
            <p:ph type="sldNum" sz="quarter" idx="12"/>
          </p:nvPr>
        </p:nvSpPr>
        <p:spPr/>
        <p:txBody>
          <a:bodyPr/>
          <a:lstStyle/>
          <a:p>
            <a:fld id="{E5F92433-EC06-4946-9437-21628564E83E}" type="slidenum">
              <a:rPr lang="en-US" smtClean="0"/>
              <a:t>‹#›</a:t>
            </a:fld>
            <a:endParaRPr lang="en-US"/>
          </a:p>
        </p:txBody>
      </p:sp>
    </p:spTree>
    <p:extLst>
      <p:ext uri="{BB962C8B-B14F-4D97-AF65-F5344CB8AC3E}">
        <p14:creationId xmlns:p14="http://schemas.microsoft.com/office/powerpoint/2010/main" val="786546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5278F-5E59-0C42-9A61-865311870DB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1D837FA-28FC-6348-86B7-90B41B6E4E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A90AA52-584B-664B-8AB4-D764106F267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DF1D799-4595-3B40-9044-70855DA380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EB9BD01-DAF4-044A-97B2-18BA7232249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82A318F-00CF-FB42-BE42-D5BEB1927435}"/>
              </a:ext>
            </a:extLst>
          </p:cNvPr>
          <p:cNvSpPr>
            <a:spLocks noGrp="1"/>
          </p:cNvSpPr>
          <p:nvPr>
            <p:ph type="dt" sz="half" idx="10"/>
          </p:nvPr>
        </p:nvSpPr>
        <p:spPr/>
        <p:txBody>
          <a:bodyPr/>
          <a:lstStyle/>
          <a:p>
            <a:fld id="{9BB3246B-F834-AB42-906D-6DD379C81E29}" type="datetime1">
              <a:rPr lang="en-GB" smtClean="0"/>
              <a:t>04/10/2021</a:t>
            </a:fld>
            <a:endParaRPr lang="en-US"/>
          </a:p>
        </p:txBody>
      </p:sp>
      <p:sp>
        <p:nvSpPr>
          <p:cNvPr id="8" name="Footer Placeholder 7">
            <a:extLst>
              <a:ext uri="{FF2B5EF4-FFF2-40B4-BE49-F238E27FC236}">
                <a16:creationId xmlns:a16="http://schemas.microsoft.com/office/drawing/2014/main" id="{9DB1FA49-FA45-D141-A737-0C1098AED8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7EFEB1-6C03-AE4C-9730-A246DD652BDD}"/>
              </a:ext>
            </a:extLst>
          </p:cNvPr>
          <p:cNvSpPr>
            <a:spLocks noGrp="1"/>
          </p:cNvSpPr>
          <p:nvPr>
            <p:ph type="sldNum" sz="quarter" idx="12"/>
          </p:nvPr>
        </p:nvSpPr>
        <p:spPr/>
        <p:txBody>
          <a:bodyPr/>
          <a:lstStyle/>
          <a:p>
            <a:fld id="{E5F92433-EC06-4946-9437-21628564E83E}" type="slidenum">
              <a:rPr lang="en-US" smtClean="0"/>
              <a:t>‹#›</a:t>
            </a:fld>
            <a:endParaRPr lang="en-US"/>
          </a:p>
        </p:txBody>
      </p:sp>
    </p:spTree>
    <p:extLst>
      <p:ext uri="{BB962C8B-B14F-4D97-AF65-F5344CB8AC3E}">
        <p14:creationId xmlns:p14="http://schemas.microsoft.com/office/powerpoint/2010/main" val="1233621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7D97-E68C-FD45-ADCC-997B0D49A36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2808710-FD69-E44E-BD07-5EEA55B7CC17}"/>
              </a:ext>
            </a:extLst>
          </p:cNvPr>
          <p:cNvSpPr>
            <a:spLocks noGrp="1"/>
          </p:cNvSpPr>
          <p:nvPr>
            <p:ph type="dt" sz="half" idx="10"/>
          </p:nvPr>
        </p:nvSpPr>
        <p:spPr/>
        <p:txBody>
          <a:bodyPr/>
          <a:lstStyle/>
          <a:p>
            <a:fld id="{3035F8A0-4425-8245-97CB-1062FD5FC05E}" type="datetime1">
              <a:rPr lang="en-GB" smtClean="0"/>
              <a:t>04/10/2021</a:t>
            </a:fld>
            <a:endParaRPr lang="en-US"/>
          </a:p>
        </p:txBody>
      </p:sp>
      <p:sp>
        <p:nvSpPr>
          <p:cNvPr id="4" name="Footer Placeholder 3">
            <a:extLst>
              <a:ext uri="{FF2B5EF4-FFF2-40B4-BE49-F238E27FC236}">
                <a16:creationId xmlns:a16="http://schemas.microsoft.com/office/drawing/2014/main" id="{6A82CEE8-8712-B640-88C5-F0FDFF0F12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D69688-E4BE-0E4F-812A-B28FEED4D699}"/>
              </a:ext>
            </a:extLst>
          </p:cNvPr>
          <p:cNvSpPr>
            <a:spLocks noGrp="1"/>
          </p:cNvSpPr>
          <p:nvPr>
            <p:ph type="sldNum" sz="quarter" idx="12"/>
          </p:nvPr>
        </p:nvSpPr>
        <p:spPr/>
        <p:txBody>
          <a:bodyPr/>
          <a:lstStyle/>
          <a:p>
            <a:fld id="{E5F92433-EC06-4946-9437-21628564E83E}" type="slidenum">
              <a:rPr lang="en-US" smtClean="0"/>
              <a:t>‹#›</a:t>
            </a:fld>
            <a:endParaRPr lang="en-US"/>
          </a:p>
        </p:txBody>
      </p:sp>
    </p:spTree>
    <p:extLst>
      <p:ext uri="{BB962C8B-B14F-4D97-AF65-F5344CB8AC3E}">
        <p14:creationId xmlns:p14="http://schemas.microsoft.com/office/powerpoint/2010/main" val="2618991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C32DE6-AFE5-A443-87DA-AC1135EE48D6}"/>
              </a:ext>
            </a:extLst>
          </p:cNvPr>
          <p:cNvSpPr>
            <a:spLocks noGrp="1"/>
          </p:cNvSpPr>
          <p:nvPr>
            <p:ph type="dt" sz="half" idx="10"/>
          </p:nvPr>
        </p:nvSpPr>
        <p:spPr/>
        <p:txBody>
          <a:bodyPr/>
          <a:lstStyle/>
          <a:p>
            <a:fld id="{74DFDD21-CF2C-D142-BDCD-6852B15C3E23}" type="datetime1">
              <a:rPr lang="en-GB" smtClean="0"/>
              <a:t>04/10/2021</a:t>
            </a:fld>
            <a:endParaRPr lang="en-US"/>
          </a:p>
        </p:txBody>
      </p:sp>
      <p:sp>
        <p:nvSpPr>
          <p:cNvPr id="3" name="Footer Placeholder 2">
            <a:extLst>
              <a:ext uri="{FF2B5EF4-FFF2-40B4-BE49-F238E27FC236}">
                <a16:creationId xmlns:a16="http://schemas.microsoft.com/office/drawing/2014/main" id="{4AC59998-F87E-C24E-AED5-9E14A696C5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805D9A-C8AC-7741-BC24-33434B8EE13A}"/>
              </a:ext>
            </a:extLst>
          </p:cNvPr>
          <p:cNvSpPr>
            <a:spLocks noGrp="1"/>
          </p:cNvSpPr>
          <p:nvPr>
            <p:ph type="sldNum" sz="quarter" idx="12"/>
          </p:nvPr>
        </p:nvSpPr>
        <p:spPr/>
        <p:txBody>
          <a:bodyPr/>
          <a:lstStyle/>
          <a:p>
            <a:fld id="{E5F92433-EC06-4946-9437-21628564E83E}" type="slidenum">
              <a:rPr lang="en-US" smtClean="0"/>
              <a:t>‹#›</a:t>
            </a:fld>
            <a:endParaRPr lang="en-US"/>
          </a:p>
        </p:txBody>
      </p:sp>
    </p:spTree>
    <p:extLst>
      <p:ext uri="{BB962C8B-B14F-4D97-AF65-F5344CB8AC3E}">
        <p14:creationId xmlns:p14="http://schemas.microsoft.com/office/powerpoint/2010/main" val="4070157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44F7-1036-2343-97E7-1097F657209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D357A7C-8339-2E42-AB63-428C6B434D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EF8A41F-A90F-7645-B8CE-B6DC7462BE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5C3C45B-2414-1241-92C0-B0DCFD156462}"/>
              </a:ext>
            </a:extLst>
          </p:cNvPr>
          <p:cNvSpPr>
            <a:spLocks noGrp="1"/>
          </p:cNvSpPr>
          <p:nvPr>
            <p:ph type="dt" sz="half" idx="10"/>
          </p:nvPr>
        </p:nvSpPr>
        <p:spPr/>
        <p:txBody>
          <a:bodyPr/>
          <a:lstStyle/>
          <a:p>
            <a:fld id="{631EABC5-BCAD-4A47-86ED-1AF5E53AB8CD}" type="datetime1">
              <a:rPr lang="en-GB" smtClean="0"/>
              <a:t>04/10/2021</a:t>
            </a:fld>
            <a:endParaRPr lang="en-US"/>
          </a:p>
        </p:txBody>
      </p:sp>
      <p:sp>
        <p:nvSpPr>
          <p:cNvPr id="6" name="Footer Placeholder 5">
            <a:extLst>
              <a:ext uri="{FF2B5EF4-FFF2-40B4-BE49-F238E27FC236}">
                <a16:creationId xmlns:a16="http://schemas.microsoft.com/office/drawing/2014/main" id="{803847F9-0E2A-0040-AFD2-21A2AACDBC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286E46-6B07-6F49-9F5D-6DDD50403E03}"/>
              </a:ext>
            </a:extLst>
          </p:cNvPr>
          <p:cNvSpPr>
            <a:spLocks noGrp="1"/>
          </p:cNvSpPr>
          <p:nvPr>
            <p:ph type="sldNum" sz="quarter" idx="12"/>
          </p:nvPr>
        </p:nvSpPr>
        <p:spPr/>
        <p:txBody>
          <a:bodyPr/>
          <a:lstStyle/>
          <a:p>
            <a:fld id="{E5F92433-EC06-4946-9437-21628564E83E}" type="slidenum">
              <a:rPr lang="en-US" smtClean="0"/>
              <a:t>‹#›</a:t>
            </a:fld>
            <a:endParaRPr lang="en-US"/>
          </a:p>
        </p:txBody>
      </p:sp>
    </p:spTree>
    <p:extLst>
      <p:ext uri="{BB962C8B-B14F-4D97-AF65-F5344CB8AC3E}">
        <p14:creationId xmlns:p14="http://schemas.microsoft.com/office/powerpoint/2010/main" val="4276246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3A32A-5432-B342-9C03-9C1B97CFB80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89471ED-2D72-1147-A4FA-7668AAD85F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F71DE9-ECA7-C441-B13C-FF3636882D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97C99E8-22B0-B748-A1A4-94FF31C1BD6A}"/>
              </a:ext>
            </a:extLst>
          </p:cNvPr>
          <p:cNvSpPr>
            <a:spLocks noGrp="1"/>
          </p:cNvSpPr>
          <p:nvPr>
            <p:ph type="dt" sz="half" idx="10"/>
          </p:nvPr>
        </p:nvSpPr>
        <p:spPr/>
        <p:txBody>
          <a:bodyPr/>
          <a:lstStyle/>
          <a:p>
            <a:fld id="{42744874-D009-E245-9181-5232854EC758}" type="datetime1">
              <a:rPr lang="en-GB" smtClean="0"/>
              <a:t>04/10/2021</a:t>
            </a:fld>
            <a:endParaRPr lang="en-US"/>
          </a:p>
        </p:txBody>
      </p:sp>
      <p:sp>
        <p:nvSpPr>
          <p:cNvPr id="6" name="Footer Placeholder 5">
            <a:extLst>
              <a:ext uri="{FF2B5EF4-FFF2-40B4-BE49-F238E27FC236}">
                <a16:creationId xmlns:a16="http://schemas.microsoft.com/office/drawing/2014/main" id="{49EA32D7-F7BC-234F-96F2-DC1652B543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C50A12-4207-5E4B-864E-B8E9DF3CC329}"/>
              </a:ext>
            </a:extLst>
          </p:cNvPr>
          <p:cNvSpPr>
            <a:spLocks noGrp="1"/>
          </p:cNvSpPr>
          <p:nvPr>
            <p:ph type="sldNum" sz="quarter" idx="12"/>
          </p:nvPr>
        </p:nvSpPr>
        <p:spPr/>
        <p:txBody>
          <a:bodyPr/>
          <a:lstStyle/>
          <a:p>
            <a:fld id="{E5F92433-EC06-4946-9437-21628564E83E}" type="slidenum">
              <a:rPr lang="en-US" smtClean="0"/>
              <a:t>‹#›</a:t>
            </a:fld>
            <a:endParaRPr lang="en-US"/>
          </a:p>
        </p:txBody>
      </p:sp>
    </p:spTree>
    <p:extLst>
      <p:ext uri="{BB962C8B-B14F-4D97-AF65-F5344CB8AC3E}">
        <p14:creationId xmlns:p14="http://schemas.microsoft.com/office/powerpoint/2010/main" val="1218278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1F57F1-A6BA-1C44-8035-36DB420275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E79F33E-0936-BD42-8C73-78584AE153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FE60BA2-C6F6-464C-B12E-3B01CED8DC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98227E-9ACD-B547-93F0-8C9B0FC4DE16}" type="datetime1">
              <a:rPr lang="en-GB" smtClean="0"/>
              <a:t>04/10/2021</a:t>
            </a:fld>
            <a:endParaRPr lang="en-US"/>
          </a:p>
        </p:txBody>
      </p:sp>
      <p:sp>
        <p:nvSpPr>
          <p:cNvPr id="5" name="Footer Placeholder 4">
            <a:extLst>
              <a:ext uri="{FF2B5EF4-FFF2-40B4-BE49-F238E27FC236}">
                <a16:creationId xmlns:a16="http://schemas.microsoft.com/office/drawing/2014/main" id="{D0C0AD9F-7D32-B642-9E7A-C844285270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79070D-2EC2-7F41-93E7-E3B3430CB5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F92433-EC06-4946-9437-21628564E83E}" type="slidenum">
              <a:rPr lang="en-US" smtClean="0"/>
              <a:t>‹#›</a:t>
            </a:fld>
            <a:endParaRPr lang="en-US"/>
          </a:p>
        </p:txBody>
      </p:sp>
    </p:spTree>
    <p:extLst>
      <p:ext uri="{BB962C8B-B14F-4D97-AF65-F5344CB8AC3E}">
        <p14:creationId xmlns:p14="http://schemas.microsoft.com/office/powerpoint/2010/main" val="925284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www.autangel.org.uk/"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https://abilitynet.org.uk/sites/abilitynet.org.uk/files/admin/Screenshot%202017-10-30%2011.47.06.png"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uxmastery.com/researching-designing-for-autism/"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https://d1icd6shlvmxi6.cloudfront.net/gsc/C6Q95Y/46/f0/f3/46f0f3ab4392438682828751e0b7250e/images/0-home-light-help-research/u3224.jpg?token=8fe283a798f2908bd39a433123f38076b1730895de52651ccce779f1ed8b7566" TargetMode="External"/><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s://5wwsja.axshare.com/#g=1&amp;p=1-setting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zooniverse.org/"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https://i.ytimg.com/vi/BEDYuI_ntU8/maxresdefault.jp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2518B-EF79-2448-9D46-6A396229D302}"/>
              </a:ext>
            </a:extLst>
          </p:cNvPr>
          <p:cNvSpPr>
            <a:spLocks noGrp="1"/>
          </p:cNvSpPr>
          <p:nvPr>
            <p:ph type="ctrTitle"/>
          </p:nvPr>
        </p:nvSpPr>
        <p:spPr/>
        <p:txBody>
          <a:bodyPr/>
          <a:lstStyle/>
          <a:p>
            <a:r>
              <a:rPr lang="en-US" dirty="0"/>
              <a:t>Autistica Turing Platform</a:t>
            </a:r>
          </a:p>
        </p:txBody>
      </p:sp>
      <p:sp>
        <p:nvSpPr>
          <p:cNvPr id="3" name="Subtitle 2">
            <a:extLst>
              <a:ext uri="{FF2B5EF4-FFF2-40B4-BE49-F238E27FC236}">
                <a16:creationId xmlns:a16="http://schemas.microsoft.com/office/drawing/2014/main" id="{5071E832-620B-0D47-BA71-8B9A9955E72A}"/>
              </a:ext>
            </a:extLst>
          </p:cNvPr>
          <p:cNvSpPr>
            <a:spLocks noGrp="1"/>
          </p:cNvSpPr>
          <p:nvPr>
            <p:ph type="subTitle" idx="1"/>
          </p:nvPr>
        </p:nvSpPr>
        <p:spPr/>
        <p:txBody>
          <a:bodyPr/>
          <a:lstStyle/>
          <a:p>
            <a:r>
              <a:rPr lang="en-US" dirty="0"/>
              <a:t>Requirements list</a:t>
            </a:r>
          </a:p>
        </p:txBody>
      </p:sp>
      <p:sp>
        <p:nvSpPr>
          <p:cNvPr id="4" name="Slide Number Placeholder 3">
            <a:extLst>
              <a:ext uri="{FF2B5EF4-FFF2-40B4-BE49-F238E27FC236}">
                <a16:creationId xmlns:a16="http://schemas.microsoft.com/office/drawing/2014/main" id="{A699C028-150C-0B41-B0DC-3B9B33DA03FF}"/>
              </a:ext>
            </a:extLst>
          </p:cNvPr>
          <p:cNvSpPr>
            <a:spLocks noGrp="1"/>
          </p:cNvSpPr>
          <p:nvPr>
            <p:ph type="sldNum" sz="quarter" idx="12"/>
          </p:nvPr>
        </p:nvSpPr>
        <p:spPr/>
        <p:txBody>
          <a:bodyPr/>
          <a:lstStyle/>
          <a:p>
            <a:fld id="{E5F92433-EC06-4946-9437-21628564E83E}" type="slidenum">
              <a:rPr lang="en-US" smtClean="0"/>
              <a:t>1</a:t>
            </a:fld>
            <a:endParaRPr lang="en-US"/>
          </a:p>
        </p:txBody>
      </p:sp>
    </p:spTree>
    <p:extLst>
      <p:ext uri="{BB962C8B-B14F-4D97-AF65-F5344CB8AC3E}">
        <p14:creationId xmlns:p14="http://schemas.microsoft.com/office/powerpoint/2010/main" val="204277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19C3D4-846A-8647-8479-181BAEB30D78}"/>
              </a:ext>
            </a:extLst>
          </p:cNvPr>
          <p:cNvSpPr txBox="1"/>
          <p:nvPr/>
        </p:nvSpPr>
        <p:spPr>
          <a:xfrm>
            <a:off x="533399" y="152400"/>
            <a:ext cx="10167257" cy="8125301"/>
          </a:xfrm>
          <a:prstGeom prst="rect">
            <a:avLst/>
          </a:prstGeom>
          <a:noFill/>
        </p:spPr>
        <p:txBody>
          <a:bodyPr wrap="square" rtlCol="0">
            <a:spAutoFit/>
          </a:bodyPr>
          <a:lstStyle/>
          <a:p>
            <a:r>
              <a:rPr lang="en-US" b="1" dirty="0"/>
              <a:t>Enter experience flow</a:t>
            </a:r>
          </a:p>
          <a:p>
            <a:endParaRPr lang="en-US" b="1" dirty="0"/>
          </a:p>
          <a:p>
            <a:r>
              <a:rPr lang="en-US" b="1" dirty="0"/>
              <a:t>Have different input options</a:t>
            </a:r>
          </a:p>
          <a:p>
            <a:r>
              <a:rPr lang="en-GB" dirty="0"/>
              <a:t>(</a:t>
            </a:r>
            <a:r>
              <a:rPr lang="en-GB" b="1" dirty="0"/>
              <a:t>A</a:t>
            </a:r>
            <a:r>
              <a:rPr lang="en-GB" dirty="0"/>
              <a:t> g): “we want to make it as accessible to as wide a scope of the autistic community as we can”</a:t>
            </a:r>
          </a:p>
          <a:p>
            <a:r>
              <a:rPr lang="en-GB" dirty="0"/>
              <a:t>(</a:t>
            </a:r>
            <a:r>
              <a:rPr lang="en-GB" b="1" dirty="0"/>
              <a:t>A</a:t>
            </a:r>
            <a:r>
              <a:rPr lang="en-GB" dirty="0"/>
              <a:t> d): “accommodate as many different preferences and styles for providing input within the realms of what’s actually achievable”</a:t>
            </a:r>
            <a:endParaRPr lang="en-US" b="1" dirty="0"/>
          </a:p>
          <a:p>
            <a:r>
              <a:rPr lang="en-GB" dirty="0"/>
              <a:t>(</a:t>
            </a:r>
            <a:r>
              <a:rPr lang="en-GB" b="1" dirty="0"/>
              <a:t>A</a:t>
            </a:r>
            <a:r>
              <a:rPr lang="en-GB" dirty="0"/>
              <a:t> g): “…accommodate as many different preferences and styles for providing input within the realms of what’s actually achievable…some people would prefer the free text option…but others would like to be guided down a more structured process”</a:t>
            </a:r>
          </a:p>
          <a:p>
            <a:r>
              <a:rPr lang="en-GB" b="1" dirty="0"/>
              <a:t>Free text</a:t>
            </a:r>
          </a:p>
          <a:p>
            <a:r>
              <a:rPr lang="en-GB" dirty="0"/>
              <a:t>No word limit (</a:t>
            </a:r>
            <a:r>
              <a:rPr lang="en-GB" b="1" dirty="0"/>
              <a:t>A</a:t>
            </a:r>
            <a:r>
              <a:rPr lang="en-GB" dirty="0"/>
              <a:t> </a:t>
            </a:r>
            <a:r>
              <a:rPr lang="en-GB" b="1" dirty="0"/>
              <a:t>P</a:t>
            </a:r>
            <a:r>
              <a:rPr lang="en-GB" dirty="0"/>
              <a:t> d): “please don’t put a word limit, and especially not seeing it count down, because it’s very horrible</a:t>
            </a:r>
          </a:p>
          <a:p>
            <a:r>
              <a:rPr lang="en-GB" b="1" dirty="0"/>
              <a:t>Structured input</a:t>
            </a:r>
          </a:p>
          <a:p>
            <a:r>
              <a:rPr lang="en-GB" dirty="0"/>
              <a:t>(</a:t>
            </a:r>
            <a:r>
              <a:rPr lang="en-GB" b="1" dirty="0"/>
              <a:t>A</a:t>
            </a:r>
            <a:r>
              <a:rPr lang="en-GB" dirty="0"/>
              <a:t> d): split the question up: “Where were you? What time was it? What happened? What effect did it have? and What would you like instead?</a:t>
            </a:r>
          </a:p>
          <a:p>
            <a:r>
              <a:rPr lang="en-GB" dirty="0"/>
              <a:t>(</a:t>
            </a:r>
            <a:r>
              <a:rPr lang="en-GB" b="1" dirty="0"/>
              <a:t>A</a:t>
            </a:r>
            <a:r>
              <a:rPr lang="en-GB" dirty="0"/>
              <a:t> </a:t>
            </a:r>
            <a:r>
              <a:rPr lang="en-GB" b="1" dirty="0"/>
              <a:t>P</a:t>
            </a:r>
            <a:r>
              <a:rPr lang="en-GB" dirty="0"/>
              <a:t> d): “you could give options for options, so you could say, for example, ‘would you like a template?’”</a:t>
            </a:r>
          </a:p>
          <a:p>
            <a:r>
              <a:rPr lang="en-GB" dirty="0"/>
              <a:t>(</a:t>
            </a:r>
            <a:r>
              <a:rPr lang="en-GB" b="1" dirty="0"/>
              <a:t>A</a:t>
            </a:r>
            <a:r>
              <a:rPr lang="en-GB" dirty="0"/>
              <a:t> d): split the question up: “Where were you? What time was it? What happened? What effect did it have? and What would you like instead?” </a:t>
            </a:r>
          </a:p>
          <a:p>
            <a:r>
              <a:rPr lang="en-GB" b="1" dirty="0"/>
              <a:t>Record (vid or speak); upload;</a:t>
            </a:r>
            <a:endParaRPr lang="en-GB" dirty="0"/>
          </a:p>
          <a:p>
            <a:r>
              <a:rPr lang="en-GB" dirty="0"/>
              <a:t>(</a:t>
            </a:r>
            <a:r>
              <a:rPr lang="en-GB" b="1" dirty="0"/>
              <a:t>A</a:t>
            </a:r>
            <a:r>
              <a:rPr lang="en-GB" dirty="0"/>
              <a:t> d): Have a non-verbal means of inputting information</a:t>
            </a:r>
          </a:p>
          <a:p>
            <a:r>
              <a:rPr lang="en-GB" dirty="0"/>
              <a:t>(</a:t>
            </a:r>
            <a:r>
              <a:rPr lang="en-GB" b="1" dirty="0"/>
              <a:t>A</a:t>
            </a:r>
            <a:r>
              <a:rPr lang="en-GB" dirty="0"/>
              <a:t> d): “…having the option to…upload photos, or pictures, or voice recordings of people.”</a:t>
            </a:r>
          </a:p>
          <a:p>
            <a:r>
              <a:rPr lang="en-GB" b="1" dirty="0"/>
              <a:t>Upload options</a:t>
            </a:r>
          </a:p>
          <a:p>
            <a:r>
              <a:rPr lang="en-GB" dirty="0"/>
              <a:t>(</a:t>
            </a:r>
            <a:r>
              <a:rPr lang="en-GB" b="1" dirty="0"/>
              <a:t>A</a:t>
            </a:r>
            <a:r>
              <a:rPr lang="en-GB" dirty="0"/>
              <a:t> g): upload pictures of situations that were a problem, so that organisations can go onto the platform and easily see what to change, “because visual things can have much more impact than just…a dense script”</a:t>
            </a:r>
          </a:p>
          <a:p>
            <a:endParaRPr lang="en-GB" dirty="0"/>
          </a:p>
          <a:p>
            <a:endParaRPr lang="en-GB" dirty="0"/>
          </a:p>
          <a:p>
            <a:endParaRPr lang="en-GB" dirty="0"/>
          </a:p>
          <a:p>
            <a:endParaRPr lang="en-US" dirty="0"/>
          </a:p>
        </p:txBody>
      </p:sp>
      <p:sp>
        <p:nvSpPr>
          <p:cNvPr id="3" name="Slide Number Placeholder 2">
            <a:extLst>
              <a:ext uri="{FF2B5EF4-FFF2-40B4-BE49-F238E27FC236}">
                <a16:creationId xmlns:a16="http://schemas.microsoft.com/office/drawing/2014/main" id="{099CD17E-0D30-C341-9015-461C3EABE77D}"/>
              </a:ext>
            </a:extLst>
          </p:cNvPr>
          <p:cNvSpPr>
            <a:spLocks noGrp="1"/>
          </p:cNvSpPr>
          <p:nvPr>
            <p:ph type="sldNum" sz="quarter" idx="12"/>
          </p:nvPr>
        </p:nvSpPr>
        <p:spPr/>
        <p:txBody>
          <a:bodyPr/>
          <a:lstStyle/>
          <a:p>
            <a:fld id="{E5F92433-EC06-4946-9437-21628564E83E}" type="slidenum">
              <a:rPr lang="en-US" smtClean="0"/>
              <a:t>10</a:t>
            </a:fld>
            <a:endParaRPr lang="en-US"/>
          </a:p>
        </p:txBody>
      </p:sp>
    </p:spTree>
    <p:extLst>
      <p:ext uri="{BB962C8B-B14F-4D97-AF65-F5344CB8AC3E}">
        <p14:creationId xmlns:p14="http://schemas.microsoft.com/office/powerpoint/2010/main" val="561723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19C3D4-846A-8647-8479-181BAEB30D78}"/>
              </a:ext>
            </a:extLst>
          </p:cNvPr>
          <p:cNvSpPr txBox="1"/>
          <p:nvPr/>
        </p:nvSpPr>
        <p:spPr>
          <a:xfrm>
            <a:off x="1012371" y="566057"/>
            <a:ext cx="10167257" cy="5632311"/>
          </a:xfrm>
          <a:prstGeom prst="rect">
            <a:avLst/>
          </a:prstGeom>
          <a:noFill/>
        </p:spPr>
        <p:txBody>
          <a:bodyPr wrap="square" rtlCol="0">
            <a:spAutoFit/>
          </a:bodyPr>
          <a:lstStyle/>
          <a:p>
            <a:r>
              <a:rPr lang="en-GB" b="1" dirty="0"/>
              <a:t>Have a question about solutions or ideas for improvements/what would have made it better</a:t>
            </a:r>
          </a:p>
          <a:p>
            <a:r>
              <a:rPr lang="en-GB" i="1" dirty="0"/>
              <a:t>autistic people want to be part of the solution</a:t>
            </a:r>
            <a:r>
              <a:rPr lang="en-GB" dirty="0"/>
              <a:t>. </a:t>
            </a:r>
          </a:p>
          <a:p>
            <a:r>
              <a:rPr lang="en-GB" dirty="0"/>
              <a:t>(</a:t>
            </a:r>
            <a:r>
              <a:rPr lang="en-GB" b="1" dirty="0"/>
              <a:t>A</a:t>
            </a:r>
            <a:r>
              <a:rPr lang="en-GB" dirty="0"/>
              <a:t> d): “…it’s crucial to have a field that can capture…learning and solutions” </a:t>
            </a:r>
          </a:p>
          <a:p>
            <a:r>
              <a:rPr lang="en-GB" dirty="0"/>
              <a:t>(</a:t>
            </a:r>
            <a:r>
              <a:rPr lang="en-GB" b="1" dirty="0"/>
              <a:t>A</a:t>
            </a:r>
            <a:r>
              <a:rPr lang="en-GB" dirty="0"/>
              <a:t> d): there are two important aspects: what can autistic people do to change their environments, and what can autistic people do to protect themselves from their environments. </a:t>
            </a:r>
          </a:p>
          <a:p>
            <a:r>
              <a:rPr lang="en-GB" dirty="0"/>
              <a:t>(</a:t>
            </a:r>
            <a:r>
              <a:rPr lang="en-GB" b="1" dirty="0"/>
              <a:t>A</a:t>
            </a:r>
            <a:r>
              <a:rPr lang="en-GB" dirty="0"/>
              <a:t> g): “if you’re autistic you want to know…[how] are other autistic people with their expertise…dealing with it? Have they got something to solve the problem?”</a:t>
            </a:r>
          </a:p>
          <a:p>
            <a:r>
              <a:rPr lang="en-GB" dirty="0"/>
              <a:t>(</a:t>
            </a:r>
            <a:r>
              <a:rPr lang="en-GB" b="1" dirty="0"/>
              <a:t>A</a:t>
            </a:r>
            <a:r>
              <a:rPr lang="en-GB" dirty="0"/>
              <a:t> d): “I want to be able to say and this is what I think would have helped – you know, it may be that it’s not possible to do the thing, you know we can’t probably make the tube quieter very easily, but we do have ideas about what might help and we should be including those”</a:t>
            </a:r>
          </a:p>
          <a:p>
            <a:r>
              <a:rPr lang="en-GB" b="1" dirty="0"/>
              <a:t>Able to save drafts and input experience after event </a:t>
            </a:r>
            <a:endParaRPr lang="en-GB" dirty="0"/>
          </a:p>
          <a:p>
            <a:r>
              <a:rPr lang="en-GB" dirty="0"/>
              <a:t>(R </a:t>
            </a:r>
            <a:r>
              <a:rPr lang="en-GB" i="1" dirty="0"/>
              <a:t>T</a:t>
            </a:r>
            <a:r>
              <a:rPr lang="en-GB" dirty="0"/>
              <a:t> d): drafts could be saved but would stay private, and would only be accessed by the person writing them</a:t>
            </a:r>
          </a:p>
          <a:p>
            <a:r>
              <a:rPr lang="en-GB" b="1" dirty="0"/>
              <a:t>Other features - Hashtag</a:t>
            </a:r>
            <a:endParaRPr lang="en-GB" dirty="0"/>
          </a:p>
          <a:p>
            <a:r>
              <a:rPr lang="en-GB" dirty="0"/>
              <a:t>(</a:t>
            </a:r>
            <a:r>
              <a:rPr lang="en-GB" b="1" dirty="0"/>
              <a:t>P</a:t>
            </a:r>
            <a:r>
              <a:rPr lang="en-GB" dirty="0"/>
              <a:t> </a:t>
            </a:r>
            <a:r>
              <a:rPr lang="en-GB" b="1" dirty="0"/>
              <a:t>A</a:t>
            </a:r>
            <a:r>
              <a:rPr lang="en-GB" dirty="0"/>
              <a:t> d): highlight that as an option, “because I’m still very used to the hashtag”</a:t>
            </a:r>
          </a:p>
          <a:p>
            <a:r>
              <a:rPr lang="en-GB" i="1" dirty="0"/>
              <a:t>Tag or hashtag option for people to search for experiences</a:t>
            </a:r>
            <a:endParaRPr lang="en-GB" dirty="0"/>
          </a:p>
          <a:p>
            <a:r>
              <a:rPr lang="en-GB" b="1" dirty="0"/>
              <a:t>Give clear confirmation once experience has been submitted. </a:t>
            </a:r>
            <a:endParaRPr lang="en-GB" dirty="0"/>
          </a:p>
          <a:p>
            <a:endParaRPr lang="en-GB" dirty="0"/>
          </a:p>
          <a:p>
            <a:endParaRPr lang="en-GB" dirty="0"/>
          </a:p>
          <a:p>
            <a:endParaRPr lang="en-US" dirty="0"/>
          </a:p>
        </p:txBody>
      </p:sp>
      <p:sp>
        <p:nvSpPr>
          <p:cNvPr id="3" name="Slide Number Placeholder 2">
            <a:extLst>
              <a:ext uri="{FF2B5EF4-FFF2-40B4-BE49-F238E27FC236}">
                <a16:creationId xmlns:a16="http://schemas.microsoft.com/office/drawing/2014/main" id="{6934D713-9E9F-C64C-91DC-273A1609C0A2}"/>
              </a:ext>
            </a:extLst>
          </p:cNvPr>
          <p:cNvSpPr>
            <a:spLocks noGrp="1"/>
          </p:cNvSpPr>
          <p:nvPr>
            <p:ph type="sldNum" sz="quarter" idx="12"/>
          </p:nvPr>
        </p:nvSpPr>
        <p:spPr/>
        <p:txBody>
          <a:bodyPr/>
          <a:lstStyle/>
          <a:p>
            <a:fld id="{E5F92433-EC06-4946-9437-21628564E83E}" type="slidenum">
              <a:rPr lang="en-US" smtClean="0"/>
              <a:t>11</a:t>
            </a:fld>
            <a:endParaRPr lang="en-US"/>
          </a:p>
        </p:txBody>
      </p:sp>
    </p:spTree>
    <p:extLst>
      <p:ext uri="{BB962C8B-B14F-4D97-AF65-F5344CB8AC3E}">
        <p14:creationId xmlns:p14="http://schemas.microsoft.com/office/powerpoint/2010/main" val="3275644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19C3D4-846A-8647-8479-181BAEB30D78}"/>
              </a:ext>
            </a:extLst>
          </p:cNvPr>
          <p:cNvSpPr txBox="1"/>
          <p:nvPr/>
        </p:nvSpPr>
        <p:spPr>
          <a:xfrm>
            <a:off x="1066800" y="870857"/>
            <a:ext cx="10167257" cy="923330"/>
          </a:xfrm>
          <a:prstGeom prst="rect">
            <a:avLst/>
          </a:prstGeom>
          <a:noFill/>
        </p:spPr>
        <p:txBody>
          <a:bodyPr wrap="square" rtlCol="0">
            <a:spAutoFit/>
          </a:bodyPr>
          <a:lstStyle/>
          <a:p>
            <a:r>
              <a:rPr lang="en-US" b="1" dirty="0"/>
              <a:t>Enter experiences</a:t>
            </a:r>
          </a:p>
          <a:p>
            <a:endParaRPr lang="en-US" dirty="0"/>
          </a:p>
          <a:p>
            <a:pPr marL="285750" indent="-285750">
              <a:buFont typeface="Arial" panose="020B0604020202020204" pitchFamily="34" charset="0"/>
              <a:buChar char="•"/>
            </a:pPr>
            <a:r>
              <a:rPr lang="en-US" dirty="0" err="1"/>
              <a:t>Crisislogger</a:t>
            </a:r>
            <a:r>
              <a:rPr lang="en-US" dirty="0"/>
              <a:t>: https://</a:t>
            </a:r>
            <a:r>
              <a:rPr lang="en-US" dirty="0" err="1"/>
              <a:t>crisislogger.org</a:t>
            </a:r>
            <a:r>
              <a:rPr lang="en-US" dirty="0"/>
              <a:t>/</a:t>
            </a:r>
          </a:p>
        </p:txBody>
      </p:sp>
      <p:sp>
        <p:nvSpPr>
          <p:cNvPr id="5" name="Rectangle 2">
            <a:extLst>
              <a:ext uri="{FF2B5EF4-FFF2-40B4-BE49-F238E27FC236}">
                <a16:creationId xmlns:a16="http://schemas.microsoft.com/office/drawing/2014/main" id="{808FAE9F-9569-5140-A02F-57E29834D510}"/>
              </a:ext>
            </a:extLst>
          </p:cNvPr>
          <p:cNvSpPr>
            <a:spLocks noChangeArrowheads="1"/>
          </p:cNvSpPr>
          <p:nvPr/>
        </p:nvSpPr>
        <p:spPr bwMode="auto">
          <a:xfrm>
            <a:off x="4942114" y="31786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descr="Graphical user interface, application&#10;&#10;Description automatically generated">
            <a:extLst>
              <a:ext uri="{FF2B5EF4-FFF2-40B4-BE49-F238E27FC236}">
                <a16:creationId xmlns:a16="http://schemas.microsoft.com/office/drawing/2014/main" id="{3C804750-584C-9F47-BC63-856BB7EF20C6}"/>
              </a:ext>
            </a:extLst>
          </p:cNvPr>
          <p:cNvPicPr>
            <a:picLocks noChangeAspect="1"/>
          </p:cNvPicPr>
          <p:nvPr/>
        </p:nvPicPr>
        <p:blipFill>
          <a:blip r:embed="rId2"/>
          <a:stretch>
            <a:fillRect/>
          </a:stretch>
        </p:blipFill>
        <p:spPr>
          <a:xfrm>
            <a:off x="1752600" y="2002973"/>
            <a:ext cx="7696155" cy="3717284"/>
          </a:xfrm>
          <a:prstGeom prst="rect">
            <a:avLst/>
          </a:prstGeom>
        </p:spPr>
      </p:pic>
      <p:sp>
        <p:nvSpPr>
          <p:cNvPr id="7" name="Slide Number Placeholder 6">
            <a:extLst>
              <a:ext uri="{FF2B5EF4-FFF2-40B4-BE49-F238E27FC236}">
                <a16:creationId xmlns:a16="http://schemas.microsoft.com/office/drawing/2014/main" id="{71B82902-FCD6-E749-8F75-6D4AC9AF5942}"/>
              </a:ext>
            </a:extLst>
          </p:cNvPr>
          <p:cNvSpPr>
            <a:spLocks noGrp="1"/>
          </p:cNvSpPr>
          <p:nvPr>
            <p:ph type="sldNum" sz="quarter" idx="12"/>
          </p:nvPr>
        </p:nvSpPr>
        <p:spPr/>
        <p:txBody>
          <a:bodyPr/>
          <a:lstStyle/>
          <a:p>
            <a:fld id="{E5F92433-EC06-4946-9437-21628564E83E}" type="slidenum">
              <a:rPr lang="en-US" smtClean="0"/>
              <a:t>12</a:t>
            </a:fld>
            <a:endParaRPr lang="en-US"/>
          </a:p>
        </p:txBody>
      </p:sp>
    </p:spTree>
    <p:extLst>
      <p:ext uri="{BB962C8B-B14F-4D97-AF65-F5344CB8AC3E}">
        <p14:creationId xmlns:p14="http://schemas.microsoft.com/office/powerpoint/2010/main" val="3341787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19C3D4-846A-8647-8479-181BAEB30D78}"/>
              </a:ext>
            </a:extLst>
          </p:cNvPr>
          <p:cNvSpPr txBox="1"/>
          <p:nvPr/>
        </p:nvSpPr>
        <p:spPr>
          <a:xfrm>
            <a:off x="892628" y="237506"/>
            <a:ext cx="10406743" cy="5909310"/>
          </a:xfrm>
          <a:prstGeom prst="rect">
            <a:avLst/>
          </a:prstGeom>
          <a:noFill/>
        </p:spPr>
        <p:txBody>
          <a:bodyPr wrap="square" rtlCol="0">
            <a:spAutoFit/>
          </a:bodyPr>
          <a:lstStyle/>
          <a:p>
            <a:r>
              <a:rPr lang="en-US" b="1" dirty="0"/>
              <a:t>View other’s experiences Page</a:t>
            </a:r>
          </a:p>
          <a:p>
            <a:r>
              <a:rPr lang="en-US" dirty="0"/>
              <a:t>Search function</a:t>
            </a:r>
          </a:p>
          <a:p>
            <a:r>
              <a:rPr lang="en-US" dirty="0"/>
              <a:t>Filter options</a:t>
            </a:r>
          </a:p>
          <a:p>
            <a:r>
              <a:rPr lang="en-US" dirty="0"/>
              <a:t>	* Autistic-only</a:t>
            </a:r>
          </a:p>
          <a:p>
            <a:r>
              <a:rPr lang="en-US" dirty="0"/>
              <a:t>	* Child-friendly (tag for adult content)</a:t>
            </a:r>
          </a:p>
          <a:p>
            <a:r>
              <a:rPr lang="en-US" dirty="0"/>
              <a:t>	* No distressing experiences (tag for sensitive content) </a:t>
            </a:r>
          </a:p>
          <a:p>
            <a:r>
              <a:rPr lang="en-US" dirty="0"/>
              <a:t>See different kinds of input option</a:t>
            </a:r>
          </a:p>
          <a:p>
            <a:r>
              <a:rPr lang="en-US" dirty="0"/>
              <a:t>	* All, or selection of:</a:t>
            </a:r>
          </a:p>
          <a:p>
            <a:r>
              <a:rPr lang="en-US" dirty="0"/>
              <a:t>		* Text</a:t>
            </a:r>
          </a:p>
          <a:p>
            <a:r>
              <a:rPr lang="en-US" dirty="0"/>
              <a:t>		* Videos</a:t>
            </a:r>
          </a:p>
          <a:p>
            <a:r>
              <a:rPr lang="en-US" dirty="0"/>
              <a:t>		* Sound recordings</a:t>
            </a:r>
          </a:p>
          <a:p>
            <a:r>
              <a:rPr lang="en-US" dirty="0"/>
              <a:t>		* Images</a:t>
            </a:r>
          </a:p>
          <a:p>
            <a:r>
              <a:rPr lang="en-US" dirty="0"/>
              <a:t>Display experiences</a:t>
            </a:r>
          </a:p>
          <a:p>
            <a:r>
              <a:rPr lang="en-US" dirty="0"/>
              <a:t>Option to flag for moderation</a:t>
            </a:r>
          </a:p>
          <a:p>
            <a:r>
              <a:rPr lang="en-US" dirty="0"/>
              <a:t> </a:t>
            </a:r>
          </a:p>
          <a:p>
            <a:endParaRPr lang="en-US" dirty="0"/>
          </a:p>
          <a:p>
            <a:r>
              <a:rPr lang="en-US" dirty="0"/>
              <a:t>Sort by options</a:t>
            </a:r>
          </a:p>
          <a:p>
            <a:r>
              <a:rPr lang="en-US" dirty="0"/>
              <a:t>	* Date</a:t>
            </a:r>
          </a:p>
          <a:p>
            <a:r>
              <a:rPr lang="en-US" dirty="0"/>
              <a:t>	* Relevance</a:t>
            </a:r>
          </a:p>
          <a:p>
            <a:r>
              <a:rPr lang="en-US" dirty="0"/>
              <a:t>Option to save to personal page</a:t>
            </a:r>
          </a:p>
          <a:p>
            <a:endParaRPr lang="en-US" i="1" dirty="0"/>
          </a:p>
        </p:txBody>
      </p:sp>
      <p:sp>
        <p:nvSpPr>
          <p:cNvPr id="5" name="Rectangle 2">
            <a:extLst>
              <a:ext uri="{FF2B5EF4-FFF2-40B4-BE49-F238E27FC236}">
                <a16:creationId xmlns:a16="http://schemas.microsoft.com/office/drawing/2014/main" id="{808FAE9F-9569-5140-A02F-57E29834D510}"/>
              </a:ext>
            </a:extLst>
          </p:cNvPr>
          <p:cNvSpPr>
            <a:spLocks noChangeArrowheads="1"/>
          </p:cNvSpPr>
          <p:nvPr/>
        </p:nvSpPr>
        <p:spPr bwMode="auto">
          <a:xfrm>
            <a:off x="4942114" y="31786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Slide Number Placeholder 3">
            <a:extLst>
              <a:ext uri="{FF2B5EF4-FFF2-40B4-BE49-F238E27FC236}">
                <a16:creationId xmlns:a16="http://schemas.microsoft.com/office/drawing/2014/main" id="{FA69715B-3CFE-6740-ABC0-36C54B3A32A0}"/>
              </a:ext>
            </a:extLst>
          </p:cNvPr>
          <p:cNvSpPr>
            <a:spLocks noGrp="1"/>
          </p:cNvSpPr>
          <p:nvPr>
            <p:ph type="sldNum" sz="quarter" idx="12"/>
          </p:nvPr>
        </p:nvSpPr>
        <p:spPr/>
        <p:txBody>
          <a:bodyPr/>
          <a:lstStyle/>
          <a:p>
            <a:fld id="{E5F92433-EC06-4946-9437-21628564E83E}" type="slidenum">
              <a:rPr lang="en-US" smtClean="0"/>
              <a:t>13</a:t>
            </a:fld>
            <a:endParaRPr lang="en-US"/>
          </a:p>
        </p:txBody>
      </p:sp>
    </p:spTree>
    <p:extLst>
      <p:ext uri="{BB962C8B-B14F-4D97-AF65-F5344CB8AC3E}">
        <p14:creationId xmlns:p14="http://schemas.microsoft.com/office/powerpoint/2010/main" val="723702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1D907D-6EB4-F143-A4B5-C8798B356717}"/>
              </a:ext>
            </a:extLst>
          </p:cNvPr>
          <p:cNvSpPr/>
          <p:nvPr/>
        </p:nvSpPr>
        <p:spPr>
          <a:xfrm>
            <a:off x="522515" y="467142"/>
            <a:ext cx="9220200" cy="5355312"/>
          </a:xfrm>
          <a:prstGeom prst="rect">
            <a:avLst/>
          </a:prstGeom>
        </p:spPr>
        <p:txBody>
          <a:bodyPr wrap="square">
            <a:spAutoFit/>
          </a:bodyPr>
          <a:lstStyle/>
          <a:p>
            <a:pPr>
              <a:buSzPts val="1000"/>
              <a:tabLst>
                <a:tab pos="457200" algn="l"/>
              </a:tabLst>
            </a:pPr>
            <a:r>
              <a:rPr lang="en-US" b="1" dirty="0"/>
              <a:t>View other’s experiences Page</a:t>
            </a:r>
          </a:p>
          <a:p>
            <a:pPr lvl="0">
              <a:buSzPts val="1000"/>
              <a:tabLst>
                <a:tab pos="457200" algn="l"/>
              </a:tabLst>
            </a:pPr>
            <a:endParaRPr lang="en-GB" b="1" dirty="0">
              <a:latin typeface="Times New Roman" panose="02020603050405020304" pitchFamily="18" charset="0"/>
              <a:ea typeface="Times New Roman" panose="02020603050405020304" pitchFamily="18" charset="0"/>
            </a:endParaRPr>
          </a:p>
          <a:p>
            <a:pPr lvl="0">
              <a:buSzPts val="1000"/>
              <a:tabLst>
                <a:tab pos="457200" algn="l"/>
              </a:tabLst>
            </a:pPr>
            <a:r>
              <a:rPr lang="en-GB" b="1" dirty="0">
                <a:latin typeface="Times New Roman" panose="02020603050405020304" pitchFamily="18" charset="0"/>
                <a:ea typeface="Times New Roman" panose="02020603050405020304" pitchFamily="18" charset="0"/>
              </a:rPr>
              <a:t>Be able to search</a:t>
            </a:r>
            <a:endParaRPr lang="en-GB" dirty="0">
              <a:latin typeface="Times New Roman" panose="02020603050405020304" pitchFamily="18" charset="0"/>
              <a:ea typeface="Times New Roman" panose="02020603050405020304" pitchFamily="18" charset="0"/>
            </a:endParaRPr>
          </a:p>
          <a:p>
            <a:pPr lvl="0">
              <a:buSzPts val="1000"/>
              <a:tabLst>
                <a:tab pos="457200" algn="l"/>
              </a:tabLst>
            </a:pPr>
            <a:r>
              <a:rPr lang="en-GB" b="1" dirty="0">
                <a:latin typeface="Times New Roman" panose="02020603050405020304" pitchFamily="18" charset="0"/>
                <a:ea typeface="Times New Roman" panose="02020603050405020304" pitchFamily="18" charset="0"/>
              </a:rPr>
              <a:t>Be able to filter out distressing experiences/self-censor </a:t>
            </a:r>
          </a:p>
          <a:p>
            <a:r>
              <a:rPr lang="en-GB" dirty="0">
                <a:latin typeface="Times New Roman" panose="02020603050405020304" pitchFamily="18" charset="0"/>
                <a:ea typeface="Times New Roman" panose="02020603050405020304" pitchFamily="18" charset="0"/>
              </a:rPr>
              <a:t>(</a:t>
            </a:r>
            <a:r>
              <a:rPr lang="en-GB" b="1" dirty="0">
                <a:latin typeface="Times New Roman" panose="02020603050405020304" pitchFamily="18" charset="0"/>
                <a:ea typeface="Times New Roman" panose="02020603050405020304" pitchFamily="18" charset="0"/>
              </a:rPr>
              <a:t>A</a:t>
            </a:r>
            <a:r>
              <a:rPr lang="en-GB" dirty="0">
                <a:latin typeface="Times New Roman" panose="02020603050405020304" pitchFamily="18" charset="0"/>
                <a:ea typeface="Times New Roman" panose="02020603050405020304" pitchFamily="18" charset="0"/>
              </a:rPr>
              <a:t> d): may cause additional stress: “don’t particularly want to be aroused, as it were, by 	reading about things”</a:t>
            </a:r>
          </a:p>
          <a:p>
            <a:pPr lvl="0">
              <a:buSzPts val="1000"/>
              <a:tabLst>
                <a:tab pos="457200" algn="l"/>
              </a:tabLst>
            </a:pPr>
            <a:r>
              <a:rPr lang="en-GB" dirty="0">
                <a:latin typeface="Times New Roman" panose="02020603050405020304" pitchFamily="18" charset="0"/>
                <a:ea typeface="Times New Roman" panose="02020603050405020304" pitchFamily="18" charset="0"/>
              </a:rPr>
              <a:t>(</a:t>
            </a:r>
            <a:r>
              <a:rPr lang="en-GB" b="1" dirty="0">
                <a:latin typeface="Times New Roman" panose="02020603050405020304" pitchFamily="18" charset="0"/>
                <a:ea typeface="Times New Roman" panose="02020603050405020304" pitchFamily="18" charset="0"/>
              </a:rPr>
              <a:t>A</a:t>
            </a:r>
            <a:r>
              <a:rPr lang="en-GB" dirty="0">
                <a:latin typeface="Times New Roman" panose="02020603050405020304" pitchFamily="18" charset="0"/>
                <a:ea typeface="Times New Roman" panose="02020603050405020304" pitchFamily="18" charset="0"/>
              </a:rPr>
              <a:t> d): include option to moderate out distressing or negative experiences: “if I’m feeling particularly stressed and I’m going to go on a platform, I don’t want to be reading…a lot of what went wrong on your day, I’d rather click on a button that filters to the – what happened, and what went well, and who accommodated you well”</a:t>
            </a:r>
          </a:p>
          <a:p>
            <a:pPr lvl="0">
              <a:buSzPts val="1000"/>
              <a:tabLst>
                <a:tab pos="457200" algn="l"/>
              </a:tabLst>
            </a:pPr>
            <a:r>
              <a:rPr lang="en-GB" b="1" dirty="0">
                <a:latin typeface="Times New Roman" panose="02020603050405020304" pitchFamily="18" charset="0"/>
                <a:ea typeface="Times New Roman" panose="02020603050405020304" pitchFamily="18" charset="0"/>
              </a:rPr>
              <a:t>Be able to filter autism-only experiences</a:t>
            </a:r>
          </a:p>
          <a:p>
            <a:pPr marL="285750" lvl="0" indent="-285750">
              <a:buSzPts val="1000"/>
              <a:buFontTx/>
              <a:buChar char="-"/>
              <a:tabLst>
                <a:tab pos="457200" algn="l"/>
              </a:tabLst>
            </a:pPr>
            <a:r>
              <a:rPr lang="en-GB" dirty="0">
                <a:latin typeface="Times New Roman" panose="02020603050405020304" pitchFamily="18" charset="0"/>
                <a:ea typeface="Times New Roman" panose="02020603050405020304" pitchFamily="18" charset="0"/>
              </a:rPr>
              <a:t>Desire for an autism first space</a:t>
            </a:r>
          </a:p>
          <a:p>
            <a:pPr marL="285750" lvl="0" indent="-285750">
              <a:buSzPts val="1000"/>
              <a:buFontTx/>
              <a:buChar char="-"/>
              <a:tabLst>
                <a:tab pos="457200" algn="l"/>
              </a:tabLst>
            </a:pPr>
            <a:r>
              <a:rPr lang="en-GB" dirty="0">
                <a:latin typeface="Times New Roman" panose="02020603050405020304" pitchFamily="18" charset="0"/>
                <a:ea typeface="Times New Roman" panose="02020603050405020304" pitchFamily="18" charset="0"/>
              </a:rPr>
              <a:t>Desire for relevance</a:t>
            </a:r>
          </a:p>
          <a:p>
            <a:pPr lvl="0">
              <a:buSzPts val="1000"/>
              <a:tabLst>
                <a:tab pos="457200" algn="l"/>
              </a:tabLst>
            </a:pPr>
            <a:r>
              <a:rPr lang="en-GB" dirty="0">
                <a:latin typeface="Times New Roman" panose="02020603050405020304" pitchFamily="18" charset="0"/>
                <a:ea typeface="Times New Roman" panose="02020603050405020304" pitchFamily="18" charset="0"/>
              </a:rPr>
              <a:t>(</a:t>
            </a:r>
            <a:r>
              <a:rPr lang="en-GB" b="1" dirty="0">
                <a:latin typeface="Times New Roman" panose="02020603050405020304" pitchFamily="18" charset="0"/>
                <a:ea typeface="Times New Roman" panose="02020603050405020304" pitchFamily="18" charset="0"/>
              </a:rPr>
              <a:t>A</a:t>
            </a:r>
            <a:r>
              <a:rPr lang="en-GB" dirty="0">
                <a:latin typeface="Times New Roman" panose="02020603050405020304" pitchFamily="18" charset="0"/>
                <a:ea typeface="Times New Roman" panose="02020603050405020304" pitchFamily="18" charset="0"/>
              </a:rPr>
              <a:t> d): “that would be good…if you’re an autistic person who wants someone to relate to…you can always filter it through to see personal perspectives, whilst…parents might be looking for a different thing”</a:t>
            </a:r>
          </a:p>
          <a:p>
            <a:pPr>
              <a:buSzPts val="1000"/>
              <a:tabLst>
                <a:tab pos="457200" algn="l"/>
              </a:tabLst>
            </a:pPr>
            <a:r>
              <a:rPr lang="en-GB" dirty="0"/>
              <a:t>(</a:t>
            </a:r>
            <a:r>
              <a:rPr lang="en-GB" b="1" dirty="0"/>
              <a:t>A</a:t>
            </a:r>
            <a:r>
              <a:rPr lang="en-GB" dirty="0"/>
              <a:t> d): “it’s very difficult to make a place welcoming to autistic people when you also have a lot of neurotypical people explaining about autistic people” </a:t>
            </a:r>
          </a:p>
          <a:p>
            <a:pPr lvl="0">
              <a:buSzPts val="1000"/>
              <a:tabLst>
                <a:tab pos="457200" algn="l"/>
              </a:tabLst>
            </a:pPr>
            <a:endParaRPr lang="en-GB" dirty="0">
              <a:latin typeface="Times New Roman" panose="02020603050405020304" pitchFamily="18" charset="0"/>
              <a:ea typeface="Times New Roman" panose="02020603050405020304" pitchFamily="18" charset="0"/>
            </a:endParaRPr>
          </a:p>
        </p:txBody>
      </p:sp>
      <p:sp>
        <p:nvSpPr>
          <p:cNvPr id="3" name="Slide Number Placeholder 2">
            <a:extLst>
              <a:ext uri="{FF2B5EF4-FFF2-40B4-BE49-F238E27FC236}">
                <a16:creationId xmlns:a16="http://schemas.microsoft.com/office/drawing/2014/main" id="{3DB65E85-B3D6-A649-843E-BBC92ABE41CB}"/>
              </a:ext>
            </a:extLst>
          </p:cNvPr>
          <p:cNvSpPr>
            <a:spLocks noGrp="1"/>
          </p:cNvSpPr>
          <p:nvPr>
            <p:ph type="sldNum" sz="quarter" idx="12"/>
          </p:nvPr>
        </p:nvSpPr>
        <p:spPr/>
        <p:txBody>
          <a:bodyPr/>
          <a:lstStyle/>
          <a:p>
            <a:fld id="{E5F92433-EC06-4946-9437-21628564E83E}" type="slidenum">
              <a:rPr lang="en-US" smtClean="0"/>
              <a:t>14</a:t>
            </a:fld>
            <a:endParaRPr lang="en-US"/>
          </a:p>
        </p:txBody>
      </p:sp>
    </p:spTree>
    <p:extLst>
      <p:ext uri="{BB962C8B-B14F-4D97-AF65-F5344CB8AC3E}">
        <p14:creationId xmlns:p14="http://schemas.microsoft.com/office/powerpoint/2010/main" val="3984932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19C3D4-846A-8647-8479-181BAEB30D78}"/>
              </a:ext>
            </a:extLst>
          </p:cNvPr>
          <p:cNvSpPr txBox="1"/>
          <p:nvPr/>
        </p:nvSpPr>
        <p:spPr>
          <a:xfrm>
            <a:off x="631371" y="108857"/>
            <a:ext cx="10406743" cy="5355312"/>
          </a:xfrm>
          <a:prstGeom prst="rect">
            <a:avLst/>
          </a:prstGeom>
          <a:noFill/>
        </p:spPr>
        <p:txBody>
          <a:bodyPr wrap="square" rtlCol="0">
            <a:spAutoFit/>
          </a:bodyPr>
          <a:lstStyle/>
          <a:p>
            <a:r>
              <a:rPr lang="en-US" b="1" dirty="0"/>
              <a:t>My Experiences Page</a:t>
            </a:r>
            <a:endParaRPr lang="en-US" dirty="0"/>
          </a:p>
          <a:p>
            <a:r>
              <a:rPr lang="en-US" dirty="0"/>
              <a:t>Private page</a:t>
            </a:r>
          </a:p>
          <a:p>
            <a:r>
              <a:rPr lang="en-US" dirty="0"/>
              <a:t>Shows list of experiences submitted or saved by user</a:t>
            </a:r>
          </a:p>
          <a:p>
            <a:r>
              <a:rPr lang="en-US" dirty="0"/>
              <a:t>Show status of experiences</a:t>
            </a:r>
          </a:p>
          <a:p>
            <a:r>
              <a:rPr lang="en-US" dirty="0"/>
              <a:t>Shows date or time stamp of when experience submitted</a:t>
            </a:r>
          </a:p>
          <a:p>
            <a:r>
              <a:rPr lang="en-US" dirty="0"/>
              <a:t>View full experiences</a:t>
            </a:r>
          </a:p>
          <a:p>
            <a:r>
              <a:rPr lang="en-US" dirty="0"/>
              <a:t>Edit experiences</a:t>
            </a:r>
          </a:p>
          <a:p>
            <a:r>
              <a:rPr lang="en-US" dirty="0"/>
              <a:t>	Add tags</a:t>
            </a:r>
          </a:p>
          <a:p>
            <a:r>
              <a:rPr lang="en-US" dirty="0"/>
              <a:t>Change sharing permissions for experiences:</a:t>
            </a:r>
          </a:p>
          <a:p>
            <a:r>
              <a:rPr lang="en-US" dirty="0"/>
              <a:t>	* Publish openly </a:t>
            </a:r>
          </a:p>
          <a:p>
            <a:r>
              <a:rPr lang="en-US" dirty="0"/>
              <a:t>	* Only for research</a:t>
            </a:r>
          </a:p>
          <a:p>
            <a:r>
              <a:rPr lang="en-US" dirty="0"/>
              <a:t>	* Only for autistic people</a:t>
            </a:r>
          </a:p>
          <a:p>
            <a:r>
              <a:rPr lang="en-US" dirty="0"/>
              <a:t>Delete experiences</a:t>
            </a:r>
          </a:p>
          <a:p>
            <a:r>
              <a:rPr lang="en-US" dirty="0"/>
              <a:t>Export button - share page with someone else or email to self </a:t>
            </a:r>
          </a:p>
          <a:p>
            <a:endParaRPr lang="en-US" dirty="0"/>
          </a:p>
          <a:p>
            <a:r>
              <a:rPr lang="en-US" dirty="0"/>
              <a:t>Allow someone else to edit/co-create page – toggle consent </a:t>
            </a:r>
          </a:p>
          <a:p>
            <a:r>
              <a:rPr lang="en-GB" dirty="0"/>
              <a:t>View and edit tags created by machine learning algorithm as well as own </a:t>
            </a:r>
          </a:p>
          <a:p>
            <a:endParaRPr lang="en-US" dirty="0"/>
          </a:p>
          <a:p>
            <a:endParaRPr lang="en-US" i="1" dirty="0"/>
          </a:p>
        </p:txBody>
      </p:sp>
      <p:sp>
        <p:nvSpPr>
          <p:cNvPr id="5" name="Rectangle 2">
            <a:extLst>
              <a:ext uri="{FF2B5EF4-FFF2-40B4-BE49-F238E27FC236}">
                <a16:creationId xmlns:a16="http://schemas.microsoft.com/office/drawing/2014/main" id="{808FAE9F-9569-5140-A02F-57E29834D510}"/>
              </a:ext>
            </a:extLst>
          </p:cNvPr>
          <p:cNvSpPr>
            <a:spLocks noChangeArrowheads="1"/>
          </p:cNvSpPr>
          <p:nvPr/>
        </p:nvSpPr>
        <p:spPr bwMode="auto">
          <a:xfrm>
            <a:off x="4942114" y="31786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Slide Number Placeholder 2">
            <a:extLst>
              <a:ext uri="{FF2B5EF4-FFF2-40B4-BE49-F238E27FC236}">
                <a16:creationId xmlns:a16="http://schemas.microsoft.com/office/drawing/2014/main" id="{D48C8723-6839-C04C-8A7B-95F379646A9C}"/>
              </a:ext>
            </a:extLst>
          </p:cNvPr>
          <p:cNvSpPr>
            <a:spLocks noGrp="1"/>
          </p:cNvSpPr>
          <p:nvPr>
            <p:ph type="sldNum" sz="quarter" idx="12"/>
          </p:nvPr>
        </p:nvSpPr>
        <p:spPr/>
        <p:txBody>
          <a:bodyPr/>
          <a:lstStyle/>
          <a:p>
            <a:fld id="{E5F92433-EC06-4946-9437-21628564E83E}" type="slidenum">
              <a:rPr lang="en-US" smtClean="0"/>
              <a:t>15</a:t>
            </a:fld>
            <a:endParaRPr lang="en-US"/>
          </a:p>
        </p:txBody>
      </p:sp>
    </p:spTree>
    <p:extLst>
      <p:ext uri="{BB962C8B-B14F-4D97-AF65-F5344CB8AC3E}">
        <p14:creationId xmlns:p14="http://schemas.microsoft.com/office/powerpoint/2010/main" val="1961656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EF8610-236B-DA4D-BCB3-20171F06B121}"/>
              </a:ext>
            </a:extLst>
          </p:cNvPr>
          <p:cNvSpPr>
            <a:spLocks noGrp="1"/>
          </p:cNvSpPr>
          <p:nvPr>
            <p:ph type="sldNum" sz="quarter" idx="12"/>
          </p:nvPr>
        </p:nvSpPr>
        <p:spPr/>
        <p:txBody>
          <a:bodyPr/>
          <a:lstStyle/>
          <a:p>
            <a:fld id="{E5F92433-EC06-4946-9437-21628564E83E}" type="slidenum">
              <a:rPr lang="en-US" smtClean="0"/>
              <a:t>16</a:t>
            </a:fld>
            <a:endParaRPr lang="en-US"/>
          </a:p>
        </p:txBody>
      </p:sp>
      <p:sp>
        <p:nvSpPr>
          <p:cNvPr id="3" name="Rectangle 2">
            <a:extLst>
              <a:ext uri="{FF2B5EF4-FFF2-40B4-BE49-F238E27FC236}">
                <a16:creationId xmlns:a16="http://schemas.microsoft.com/office/drawing/2014/main" id="{AB0D775C-7768-8844-B53E-C8A7A9C77E93}"/>
              </a:ext>
            </a:extLst>
          </p:cNvPr>
          <p:cNvSpPr/>
          <p:nvPr/>
        </p:nvSpPr>
        <p:spPr>
          <a:xfrm>
            <a:off x="678873" y="529166"/>
            <a:ext cx="6096000" cy="2308324"/>
          </a:xfrm>
          <a:prstGeom prst="rect">
            <a:avLst/>
          </a:prstGeom>
        </p:spPr>
        <p:txBody>
          <a:bodyPr>
            <a:spAutoFit/>
          </a:bodyPr>
          <a:lstStyle/>
          <a:p>
            <a:r>
              <a:rPr lang="en-US" b="1" dirty="0"/>
              <a:t>Crisis Support Page</a:t>
            </a:r>
          </a:p>
          <a:p>
            <a:endParaRPr lang="en-GB" dirty="0"/>
          </a:p>
          <a:p>
            <a:r>
              <a:rPr lang="en-GB" dirty="0"/>
              <a:t>Need other help</a:t>
            </a:r>
          </a:p>
          <a:p>
            <a:r>
              <a:rPr lang="en-GB" dirty="0"/>
              <a:t>	* Link to different websites which can offer advice on:</a:t>
            </a:r>
          </a:p>
          <a:p>
            <a:r>
              <a:rPr lang="en-GB" dirty="0"/>
              <a:t>		* medical issues</a:t>
            </a:r>
          </a:p>
          <a:p>
            <a:r>
              <a:rPr lang="en-GB" dirty="0"/>
              <a:t>		* diagnostic issues</a:t>
            </a:r>
          </a:p>
          <a:p>
            <a:r>
              <a:rPr lang="en-GB" dirty="0"/>
              <a:t>		* anxiety issues</a:t>
            </a:r>
          </a:p>
          <a:p>
            <a:r>
              <a:rPr lang="en-GB" dirty="0"/>
              <a:t>		* general autism information (Autistica)</a:t>
            </a:r>
          </a:p>
        </p:txBody>
      </p:sp>
    </p:spTree>
    <p:extLst>
      <p:ext uri="{BB962C8B-B14F-4D97-AF65-F5344CB8AC3E}">
        <p14:creationId xmlns:p14="http://schemas.microsoft.com/office/powerpoint/2010/main" val="3790847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19C3D4-846A-8647-8479-181BAEB30D78}"/>
              </a:ext>
            </a:extLst>
          </p:cNvPr>
          <p:cNvSpPr txBox="1"/>
          <p:nvPr/>
        </p:nvSpPr>
        <p:spPr>
          <a:xfrm>
            <a:off x="892628" y="435428"/>
            <a:ext cx="10406743" cy="3970318"/>
          </a:xfrm>
          <a:prstGeom prst="rect">
            <a:avLst/>
          </a:prstGeom>
          <a:noFill/>
        </p:spPr>
        <p:txBody>
          <a:bodyPr wrap="square" rtlCol="0">
            <a:spAutoFit/>
          </a:bodyPr>
          <a:lstStyle/>
          <a:p>
            <a:r>
              <a:rPr lang="en-US" b="1" dirty="0"/>
              <a:t>My Experiences Page</a:t>
            </a:r>
          </a:p>
          <a:p>
            <a:endParaRPr lang="en-US" dirty="0"/>
          </a:p>
          <a:p>
            <a:r>
              <a:rPr lang="en-GB" dirty="0"/>
              <a:t>(</a:t>
            </a:r>
            <a:r>
              <a:rPr lang="en-GB" b="1" dirty="0"/>
              <a:t>P</a:t>
            </a:r>
            <a:r>
              <a:rPr lang="en-GB" dirty="0"/>
              <a:t> </a:t>
            </a:r>
            <a:r>
              <a:rPr lang="en-GB" b="1" dirty="0"/>
              <a:t>A</a:t>
            </a:r>
            <a:r>
              <a:rPr lang="en-GB" dirty="0"/>
              <a:t> d): important to deliver on promises: prior experience of being incentivised to use an app (Molehill Mountain) because it promised to give a mood graph, and was frustrated when this wasn’t offered</a:t>
            </a:r>
          </a:p>
          <a:p>
            <a:r>
              <a:rPr lang="en-GB" b="1" dirty="0"/>
              <a:t>Data visualisations</a:t>
            </a:r>
          </a:p>
          <a:p>
            <a:r>
              <a:rPr lang="en-GB" dirty="0"/>
              <a:t>(</a:t>
            </a:r>
            <a:r>
              <a:rPr lang="en-GB" b="1" dirty="0"/>
              <a:t>A</a:t>
            </a:r>
            <a:r>
              <a:rPr lang="en-GB" dirty="0"/>
              <a:t> d): have graphs linking data</a:t>
            </a:r>
          </a:p>
          <a:p>
            <a:r>
              <a:rPr lang="en-GB" dirty="0"/>
              <a:t>·  (</a:t>
            </a:r>
            <a:r>
              <a:rPr lang="en-GB" b="1" dirty="0"/>
              <a:t>A</a:t>
            </a:r>
            <a:r>
              <a:rPr lang="en-GB" dirty="0"/>
              <a:t> </a:t>
            </a:r>
            <a:r>
              <a:rPr lang="en-GB" b="1" dirty="0"/>
              <a:t>P</a:t>
            </a:r>
            <a:r>
              <a:rPr lang="en-GB" dirty="0"/>
              <a:t> d): would help to trace causes and correlations based on patterns of occurrences </a:t>
            </a:r>
          </a:p>
          <a:p>
            <a:r>
              <a:rPr lang="en-GB" dirty="0"/>
              <a:t>·  (</a:t>
            </a:r>
            <a:r>
              <a:rPr lang="en-GB" b="1" dirty="0"/>
              <a:t>A</a:t>
            </a:r>
            <a:r>
              <a:rPr lang="en-GB" dirty="0"/>
              <a:t> </a:t>
            </a:r>
            <a:r>
              <a:rPr lang="en-GB" b="1" dirty="0"/>
              <a:t>P</a:t>
            </a:r>
            <a:r>
              <a:rPr lang="en-GB" dirty="0"/>
              <a:t> d): “…with the accumulation of data…you begin to see connections in your own life – and that adds value, you know you were talking about increments of value, but increments of value going both ways”</a:t>
            </a:r>
          </a:p>
          <a:p>
            <a:r>
              <a:rPr lang="en-GB" b="1" dirty="0"/>
              <a:t>Be able to share page with others</a:t>
            </a:r>
            <a:endParaRPr lang="en-GB" dirty="0"/>
          </a:p>
          <a:p>
            <a:r>
              <a:rPr lang="en-GB" dirty="0"/>
              <a:t>(</a:t>
            </a:r>
            <a:r>
              <a:rPr lang="en-GB" b="1" dirty="0"/>
              <a:t>A</a:t>
            </a:r>
            <a:r>
              <a:rPr lang="en-GB" dirty="0"/>
              <a:t> d): make it something that an autistic person could use with their mentor – help create plans</a:t>
            </a:r>
          </a:p>
          <a:p>
            <a:endParaRPr lang="en-GB" dirty="0"/>
          </a:p>
          <a:p>
            <a:endParaRPr lang="en-US" dirty="0"/>
          </a:p>
          <a:p>
            <a:endParaRPr lang="en-US" i="1" dirty="0"/>
          </a:p>
        </p:txBody>
      </p:sp>
      <p:sp>
        <p:nvSpPr>
          <p:cNvPr id="5" name="Rectangle 2">
            <a:extLst>
              <a:ext uri="{FF2B5EF4-FFF2-40B4-BE49-F238E27FC236}">
                <a16:creationId xmlns:a16="http://schemas.microsoft.com/office/drawing/2014/main" id="{808FAE9F-9569-5140-A02F-57E29834D510}"/>
              </a:ext>
            </a:extLst>
          </p:cNvPr>
          <p:cNvSpPr>
            <a:spLocks noChangeArrowheads="1"/>
          </p:cNvSpPr>
          <p:nvPr/>
        </p:nvSpPr>
        <p:spPr bwMode="auto">
          <a:xfrm>
            <a:off x="4942114" y="31786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Slide Number Placeholder 2">
            <a:extLst>
              <a:ext uri="{FF2B5EF4-FFF2-40B4-BE49-F238E27FC236}">
                <a16:creationId xmlns:a16="http://schemas.microsoft.com/office/drawing/2014/main" id="{4E47A8C1-7000-5445-BEEB-D832F3C27983}"/>
              </a:ext>
            </a:extLst>
          </p:cNvPr>
          <p:cNvSpPr>
            <a:spLocks noGrp="1"/>
          </p:cNvSpPr>
          <p:nvPr>
            <p:ph type="sldNum" sz="quarter" idx="12"/>
          </p:nvPr>
        </p:nvSpPr>
        <p:spPr/>
        <p:txBody>
          <a:bodyPr/>
          <a:lstStyle/>
          <a:p>
            <a:fld id="{E5F92433-EC06-4946-9437-21628564E83E}" type="slidenum">
              <a:rPr lang="en-US" smtClean="0"/>
              <a:t>17</a:t>
            </a:fld>
            <a:endParaRPr lang="en-US"/>
          </a:p>
        </p:txBody>
      </p:sp>
    </p:spTree>
    <p:extLst>
      <p:ext uri="{BB962C8B-B14F-4D97-AF65-F5344CB8AC3E}">
        <p14:creationId xmlns:p14="http://schemas.microsoft.com/office/powerpoint/2010/main" val="196006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19C3D4-846A-8647-8479-181BAEB30D78}"/>
              </a:ext>
            </a:extLst>
          </p:cNvPr>
          <p:cNvSpPr txBox="1"/>
          <p:nvPr/>
        </p:nvSpPr>
        <p:spPr>
          <a:xfrm>
            <a:off x="892628" y="97971"/>
            <a:ext cx="10406743" cy="7848302"/>
          </a:xfrm>
          <a:prstGeom prst="rect">
            <a:avLst/>
          </a:prstGeom>
          <a:noFill/>
        </p:spPr>
        <p:txBody>
          <a:bodyPr wrap="square" rtlCol="0">
            <a:spAutoFit/>
          </a:bodyPr>
          <a:lstStyle/>
          <a:p>
            <a:r>
              <a:rPr lang="en-US" b="1" dirty="0"/>
              <a:t>Moderation flow (suggested steps)</a:t>
            </a:r>
          </a:p>
          <a:p>
            <a:r>
              <a:rPr lang="en-US" i="1" dirty="0"/>
              <a:t>User</a:t>
            </a:r>
            <a:endParaRPr lang="en-US" dirty="0"/>
          </a:p>
          <a:p>
            <a:r>
              <a:rPr lang="en-US" dirty="0"/>
              <a:t>Clear code of conduct written by autistic people</a:t>
            </a:r>
          </a:p>
          <a:p>
            <a:r>
              <a:rPr lang="en-US" dirty="0"/>
              <a:t>Guidelines for entering experiences on behalf of others</a:t>
            </a:r>
          </a:p>
          <a:p>
            <a:r>
              <a:rPr lang="en-US" dirty="0"/>
              <a:t>Things to consider when sharing experiences</a:t>
            </a:r>
          </a:p>
          <a:p>
            <a:r>
              <a:rPr lang="en-US" dirty="0"/>
              <a:t>Can see process steps clearly </a:t>
            </a:r>
          </a:p>
          <a:p>
            <a:r>
              <a:rPr lang="en-US" dirty="0"/>
              <a:t>Ability to see progress of own experiences being moderated</a:t>
            </a:r>
          </a:p>
          <a:p>
            <a:r>
              <a:rPr lang="en-US" dirty="0"/>
              <a:t>Information on moderation timelines (2-5 days?)</a:t>
            </a:r>
          </a:p>
          <a:p>
            <a:r>
              <a:rPr lang="en-US" dirty="0"/>
              <a:t>Ability to get in touch to ask for clarification or express concerns</a:t>
            </a:r>
          </a:p>
          <a:p>
            <a:r>
              <a:rPr lang="en-US" dirty="0"/>
              <a:t>Ability to flag comments for moderation</a:t>
            </a:r>
          </a:p>
          <a:p>
            <a:r>
              <a:rPr lang="en-US" dirty="0"/>
              <a:t>Ability to give feedback easily on code of conduct and make suggestions for improvements </a:t>
            </a:r>
          </a:p>
          <a:p>
            <a:endParaRPr lang="en-US" dirty="0"/>
          </a:p>
          <a:p>
            <a:r>
              <a:rPr lang="en-US" dirty="0"/>
              <a:t>Option to apply to be a moderator?</a:t>
            </a:r>
          </a:p>
          <a:p>
            <a:endParaRPr lang="en-US" i="1" dirty="0"/>
          </a:p>
          <a:p>
            <a:r>
              <a:rPr lang="en-US" i="1" dirty="0"/>
              <a:t>Moderator</a:t>
            </a:r>
          </a:p>
          <a:p>
            <a:r>
              <a:rPr lang="en-US" dirty="0"/>
              <a:t>Signup and onboarding process</a:t>
            </a:r>
          </a:p>
          <a:p>
            <a:r>
              <a:rPr lang="en-US" dirty="0"/>
              <a:t>Clear code of conduct</a:t>
            </a:r>
          </a:p>
          <a:p>
            <a:r>
              <a:rPr lang="en-US" dirty="0"/>
              <a:t>Clear process and steps</a:t>
            </a:r>
          </a:p>
          <a:p>
            <a:r>
              <a:rPr lang="en-US" dirty="0"/>
              <a:t>Can view an experience and assess it anonymously </a:t>
            </a:r>
          </a:p>
          <a:p>
            <a:r>
              <a:rPr lang="en-US" dirty="0"/>
              <a:t>Can publish experience if appropriate</a:t>
            </a:r>
          </a:p>
          <a:p>
            <a:r>
              <a:rPr lang="en-US" dirty="0"/>
              <a:t>Can reject experience if appropriate </a:t>
            </a:r>
          </a:p>
          <a:p>
            <a:endParaRPr lang="en-US" dirty="0"/>
          </a:p>
          <a:p>
            <a:r>
              <a:rPr lang="en-US" dirty="0"/>
              <a:t>Can invite people to become moderators?</a:t>
            </a:r>
          </a:p>
          <a:p>
            <a:endParaRPr lang="en-US" dirty="0"/>
          </a:p>
          <a:p>
            <a:endParaRPr lang="en-US" dirty="0"/>
          </a:p>
          <a:p>
            <a:endParaRPr lang="en-US" dirty="0"/>
          </a:p>
          <a:p>
            <a:endParaRPr lang="en-US" i="1" dirty="0"/>
          </a:p>
        </p:txBody>
      </p:sp>
      <p:sp>
        <p:nvSpPr>
          <p:cNvPr id="5" name="Rectangle 2">
            <a:extLst>
              <a:ext uri="{FF2B5EF4-FFF2-40B4-BE49-F238E27FC236}">
                <a16:creationId xmlns:a16="http://schemas.microsoft.com/office/drawing/2014/main" id="{808FAE9F-9569-5140-A02F-57E29834D510}"/>
              </a:ext>
            </a:extLst>
          </p:cNvPr>
          <p:cNvSpPr>
            <a:spLocks noChangeArrowheads="1"/>
          </p:cNvSpPr>
          <p:nvPr/>
        </p:nvSpPr>
        <p:spPr bwMode="auto">
          <a:xfrm>
            <a:off x="4942114" y="31786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Slide Number Placeholder 2">
            <a:extLst>
              <a:ext uri="{FF2B5EF4-FFF2-40B4-BE49-F238E27FC236}">
                <a16:creationId xmlns:a16="http://schemas.microsoft.com/office/drawing/2014/main" id="{E8208ACB-CAE4-324B-91E7-563CE0D613B5}"/>
              </a:ext>
            </a:extLst>
          </p:cNvPr>
          <p:cNvSpPr>
            <a:spLocks noGrp="1"/>
          </p:cNvSpPr>
          <p:nvPr>
            <p:ph type="sldNum" sz="quarter" idx="12"/>
          </p:nvPr>
        </p:nvSpPr>
        <p:spPr/>
        <p:txBody>
          <a:bodyPr/>
          <a:lstStyle/>
          <a:p>
            <a:fld id="{E5F92433-EC06-4946-9437-21628564E83E}" type="slidenum">
              <a:rPr lang="en-US" smtClean="0"/>
              <a:t>18</a:t>
            </a:fld>
            <a:endParaRPr lang="en-US"/>
          </a:p>
        </p:txBody>
      </p:sp>
    </p:spTree>
    <p:extLst>
      <p:ext uri="{BB962C8B-B14F-4D97-AF65-F5344CB8AC3E}">
        <p14:creationId xmlns:p14="http://schemas.microsoft.com/office/powerpoint/2010/main" val="2186987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19C3D4-846A-8647-8479-181BAEB30D78}"/>
              </a:ext>
            </a:extLst>
          </p:cNvPr>
          <p:cNvSpPr txBox="1"/>
          <p:nvPr/>
        </p:nvSpPr>
        <p:spPr>
          <a:xfrm>
            <a:off x="413657" y="293913"/>
            <a:ext cx="10406743" cy="6463308"/>
          </a:xfrm>
          <a:prstGeom prst="rect">
            <a:avLst/>
          </a:prstGeom>
          <a:noFill/>
        </p:spPr>
        <p:txBody>
          <a:bodyPr wrap="square" rtlCol="0">
            <a:spAutoFit/>
          </a:bodyPr>
          <a:lstStyle/>
          <a:p>
            <a:r>
              <a:rPr lang="en-US" b="1" dirty="0"/>
              <a:t>Moderation flow</a:t>
            </a:r>
          </a:p>
          <a:p>
            <a:endParaRPr lang="en-US" b="1" dirty="0"/>
          </a:p>
          <a:p>
            <a:pPr lvl="0"/>
            <a:r>
              <a:rPr lang="en-GB" b="1" dirty="0"/>
              <a:t>Clear code of conduct written with Autistic people based on existing models</a:t>
            </a:r>
            <a:endParaRPr lang="en-GB" dirty="0"/>
          </a:p>
          <a:p>
            <a:r>
              <a:rPr lang="en-GB" dirty="0"/>
              <a:t>(</a:t>
            </a:r>
            <a:r>
              <a:rPr lang="en-GB" b="1" dirty="0"/>
              <a:t>A</a:t>
            </a:r>
            <a:r>
              <a:rPr lang="en-GB" dirty="0"/>
              <a:t> d): clear instructions, “I think you need to have a very, very clear set of rules” </a:t>
            </a:r>
          </a:p>
          <a:p>
            <a:pPr lvl="0"/>
            <a:r>
              <a:rPr lang="en-GB" dirty="0"/>
              <a:t>(</a:t>
            </a:r>
            <a:r>
              <a:rPr lang="en-GB" b="1" dirty="0"/>
              <a:t>A</a:t>
            </a:r>
            <a:r>
              <a:rPr lang="en-GB" dirty="0"/>
              <a:t> d): rules should use autism-friendly language</a:t>
            </a:r>
          </a:p>
          <a:p>
            <a:r>
              <a:rPr lang="en-GB" dirty="0"/>
              <a:t>(</a:t>
            </a:r>
            <a:r>
              <a:rPr lang="en-GB" b="1" dirty="0"/>
              <a:t>A</a:t>
            </a:r>
            <a:r>
              <a:rPr lang="en-GB" dirty="0"/>
              <a:t> d): Should reflect people who contribute “I think that it should be a mixture of people, people who are autistic and maybe parents of autistic people, because then it’s a wider scope…if there are gonna be parents, guardians, etcetera…who are contributing, advocating for the autistic person that they care for, that are in their lives…then there needs to be people who are also in that category to moderate, not just coming from an autistic person and vice versa” </a:t>
            </a:r>
          </a:p>
          <a:p>
            <a:r>
              <a:rPr lang="en-GB" dirty="0"/>
              <a:t>(</a:t>
            </a:r>
            <a:r>
              <a:rPr lang="en-GB" b="1" dirty="0"/>
              <a:t>A</a:t>
            </a:r>
            <a:r>
              <a:rPr lang="en-GB" dirty="0"/>
              <a:t> d): important to have more than one person look at each comment</a:t>
            </a:r>
          </a:p>
          <a:p>
            <a:r>
              <a:rPr lang="en-GB" dirty="0"/>
              <a:t>(R </a:t>
            </a:r>
            <a:r>
              <a:rPr lang="en-GB" i="1" dirty="0"/>
              <a:t>T</a:t>
            </a:r>
            <a:r>
              <a:rPr lang="en-GB" dirty="0"/>
              <a:t> d): This could be a branching option, where moderators could select other moderators, and is therefore quite scalable </a:t>
            </a:r>
          </a:p>
          <a:p>
            <a:r>
              <a:rPr lang="en-GB" dirty="0"/>
              <a:t>(R </a:t>
            </a:r>
            <a:r>
              <a:rPr lang="en-GB" i="1" dirty="0"/>
              <a:t>T</a:t>
            </a:r>
            <a:r>
              <a:rPr lang="en-GB" dirty="0"/>
              <a:t> g): try to make sure that panel is representative of, not just autistic people but different cross-sections, because they will have more diverse lived experience</a:t>
            </a:r>
          </a:p>
          <a:p>
            <a:pPr lvl="0"/>
            <a:r>
              <a:rPr lang="en-GB" dirty="0"/>
              <a:t>(R </a:t>
            </a:r>
            <a:r>
              <a:rPr lang="en-GB" i="1" dirty="0"/>
              <a:t>T</a:t>
            </a:r>
            <a:r>
              <a:rPr lang="en-GB" dirty="0"/>
              <a:t> g): “that could be a key feature of the platform’s code of conduct”</a:t>
            </a:r>
          </a:p>
          <a:p>
            <a:pPr lvl="0"/>
            <a:r>
              <a:rPr lang="en-GB" dirty="0"/>
              <a:t>(</a:t>
            </a:r>
            <a:r>
              <a:rPr lang="en-GB" b="1" dirty="0"/>
              <a:t>A</a:t>
            </a:r>
            <a:r>
              <a:rPr lang="en-GB" dirty="0"/>
              <a:t> d): “I think that needs to be a feature in there somewhere, think about how you word it”</a:t>
            </a:r>
          </a:p>
          <a:p>
            <a:r>
              <a:rPr lang="en-GB" b="1" dirty="0"/>
              <a:t>(A</a:t>
            </a:r>
            <a:r>
              <a:rPr lang="en-GB" dirty="0"/>
              <a:t> d): use existing guidelines as template: “I wouldn’t want to start from scratch, obviously, I’d want to know what is the process for moderating social media, what are the rules, and how might we want to tailor that to this circumstance”</a:t>
            </a:r>
            <a:r>
              <a:rPr lang="en-GB" dirty="0">
                <a:effectLst/>
              </a:rPr>
              <a:t> </a:t>
            </a:r>
            <a:endParaRPr lang="en-US" dirty="0"/>
          </a:p>
          <a:p>
            <a:endParaRPr lang="en-US" dirty="0"/>
          </a:p>
          <a:p>
            <a:endParaRPr lang="en-US" dirty="0"/>
          </a:p>
          <a:p>
            <a:endParaRPr lang="en-US" i="1" dirty="0"/>
          </a:p>
        </p:txBody>
      </p:sp>
      <p:sp>
        <p:nvSpPr>
          <p:cNvPr id="5" name="Rectangle 2">
            <a:extLst>
              <a:ext uri="{FF2B5EF4-FFF2-40B4-BE49-F238E27FC236}">
                <a16:creationId xmlns:a16="http://schemas.microsoft.com/office/drawing/2014/main" id="{808FAE9F-9569-5140-A02F-57E29834D510}"/>
              </a:ext>
            </a:extLst>
          </p:cNvPr>
          <p:cNvSpPr>
            <a:spLocks noChangeArrowheads="1"/>
          </p:cNvSpPr>
          <p:nvPr/>
        </p:nvSpPr>
        <p:spPr bwMode="auto">
          <a:xfrm>
            <a:off x="4942114" y="31786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Slide Number Placeholder 2">
            <a:extLst>
              <a:ext uri="{FF2B5EF4-FFF2-40B4-BE49-F238E27FC236}">
                <a16:creationId xmlns:a16="http://schemas.microsoft.com/office/drawing/2014/main" id="{422ECF34-E7A6-924C-8F23-B811B5FF3166}"/>
              </a:ext>
            </a:extLst>
          </p:cNvPr>
          <p:cNvSpPr>
            <a:spLocks noGrp="1"/>
          </p:cNvSpPr>
          <p:nvPr>
            <p:ph type="sldNum" sz="quarter" idx="12"/>
          </p:nvPr>
        </p:nvSpPr>
        <p:spPr/>
        <p:txBody>
          <a:bodyPr/>
          <a:lstStyle/>
          <a:p>
            <a:fld id="{E5F92433-EC06-4946-9437-21628564E83E}" type="slidenum">
              <a:rPr lang="en-US" smtClean="0"/>
              <a:t>19</a:t>
            </a:fld>
            <a:endParaRPr lang="en-US"/>
          </a:p>
        </p:txBody>
      </p:sp>
    </p:spTree>
    <p:extLst>
      <p:ext uri="{BB962C8B-B14F-4D97-AF65-F5344CB8AC3E}">
        <p14:creationId xmlns:p14="http://schemas.microsoft.com/office/powerpoint/2010/main" val="2746427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19C3D4-846A-8647-8479-181BAEB30D78}"/>
              </a:ext>
            </a:extLst>
          </p:cNvPr>
          <p:cNvSpPr txBox="1"/>
          <p:nvPr/>
        </p:nvSpPr>
        <p:spPr>
          <a:xfrm>
            <a:off x="772886" y="631371"/>
            <a:ext cx="10167257" cy="4893647"/>
          </a:xfrm>
          <a:prstGeom prst="rect">
            <a:avLst/>
          </a:prstGeom>
          <a:noFill/>
        </p:spPr>
        <p:txBody>
          <a:bodyPr wrap="square" rtlCol="0">
            <a:spAutoFit/>
          </a:bodyPr>
          <a:lstStyle/>
          <a:p>
            <a:r>
              <a:rPr lang="en-US" sz="2400" b="1" dirty="0"/>
              <a:t>Contents</a:t>
            </a:r>
          </a:p>
          <a:p>
            <a:endParaRPr lang="en-US" dirty="0"/>
          </a:p>
          <a:p>
            <a:r>
              <a:rPr lang="en-US" b="1" dirty="0"/>
              <a:t>Platform pages and page-flows: content, community evidence, sources and resources</a:t>
            </a:r>
          </a:p>
          <a:p>
            <a:r>
              <a:rPr lang="en-US" dirty="0"/>
              <a:t>Landing Page</a:t>
            </a:r>
          </a:p>
          <a:p>
            <a:r>
              <a:rPr lang="en-US" dirty="0"/>
              <a:t>Sign-up flow</a:t>
            </a:r>
          </a:p>
          <a:p>
            <a:r>
              <a:rPr lang="en-US" dirty="0"/>
              <a:t>Sign-in</a:t>
            </a:r>
          </a:p>
          <a:p>
            <a:r>
              <a:rPr lang="en-US" dirty="0"/>
              <a:t>Enter experiences flow</a:t>
            </a:r>
          </a:p>
          <a:p>
            <a:r>
              <a:rPr lang="en-US" dirty="0"/>
              <a:t>View others’ experiences page</a:t>
            </a:r>
          </a:p>
          <a:p>
            <a:r>
              <a:rPr lang="en-US" dirty="0"/>
              <a:t>View own experiences page</a:t>
            </a:r>
          </a:p>
          <a:p>
            <a:r>
              <a:rPr lang="en-US" dirty="0"/>
              <a:t>Moderation flow</a:t>
            </a:r>
          </a:p>
          <a:p>
            <a:r>
              <a:rPr lang="en-US" dirty="0"/>
              <a:t>Settings page</a:t>
            </a:r>
          </a:p>
          <a:p>
            <a:r>
              <a:rPr lang="en-US" dirty="0"/>
              <a:t>About page</a:t>
            </a:r>
          </a:p>
          <a:p>
            <a:endParaRPr lang="en-US" dirty="0"/>
          </a:p>
          <a:p>
            <a:r>
              <a:rPr lang="en-US" b="1" dirty="0"/>
              <a:t>Additional design considerations</a:t>
            </a:r>
          </a:p>
          <a:p>
            <a:r>
              <a:rPr lang="en-US" dirty="0"/>
              <a:t>Style</a:t>
            </a:r>
          </a:p>
          <a:p>
            <a:r>
              <a:rPr lang="en-US" dirty="0"/>
              <a:t>Help</a:t>
            </a:r>
          </a:p>
          <a:p>
            <a:r>
              <a:rPr lang="en-US" dirty="0"/>
              <a:t>Accessibility</a:t>
            </a:r>
          </a:p>
        </p:txBody>
      </p:sp>
      <p:sp>
        <p:nvSpPr>
          <p:cNvPr id="4" name="Slide Number Placeholder 3">
            <a:extLst>
              <a:ext uri="{FF2B5EF4-FFF2-40B4-BE49-F238E27FC236}">
                <a16:creationId xmlns:a16="http://schemas.microsoft.com/office/drawing/2014/main" id="{2EC396EA-8C9D-084C-8194-313459D37A9A}"/>
              </a:ext>
            </a:extLst>
          </p:cNvPr>
          <p:cNvSpPr>
            <a:spLocks noGrp="1"/>
          </p:cNvSpPr>
          <p:nvPr>
            <p:ph type="sldNum" sz="quarter" idx="12"/>
          </p:nvPr>
        </p:nvSpPr>
        <p:spPr/>
        <p:txBody>
          <a:bodyPr/>
          <a:lstStyle/>
          <a:p>
            <a:fld id="{E5F92433-EC06-4946-9437-21628564E83E}" type="slidenum">
              <a:rPr lang="en-US" smtClean="0"/>
              <a:t>2</a:t>
            </a:fld>
            <a:endParaRPr lang="en-US"/>
          </a:p>
        </p:txBody>
      </p:sp>
    </p:spTree>
    <p:extLst>
      <p:ext uri="{BB962C8B-B14F-4D97-AF65-F5344CB8AC3E}">
        <p14:creationId xmlns:p14="http://schemas.microsoft.com/office/powerpoint/2010/main" val="2638187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19C3D4-846A-8647-8479-181BAEB30D78}"/>
              </a:ext>
            </a:extLst>
          </p:cNvPr>
          <p:cNvSpPr txBox="1"/>
          <p:nvPr/>
        </p:nvSpPr>
        <p:spPr>
          <a:xfrm>
            <a:off x="315686" y="-87086"/>
            <a:ext cx="10406743" cy="7848302"/>
          </a:xfrm>
          <a:prstGeom prst="rect">
            <a:avLst/>
          </a:prstGeom>
          <a:noFill/>
        </p:spPr>
        <p:txBody>
          <a:bodyPr wrap="square" rtlCol="0">
            <a:spAutoFit/>
          </a:bodyPr>
          <a:lstStyle/>
          <a:p>
            <a:endParaRPr lang="en-US" b="1" dirty="0"/>
          </a:p>
          <a:p>
            <a:r>
              <a:rPr lang="en-GB" dirty="0"/>
              <a:t>(</a:t>
            </a:r>
            <a:r>
              <a:rPr lang="en-GB" b="1" dirty="0"/>
              <a:t>A</a:t>
            </a:r>
            <a:r>
              <a:rPr lang="en-GB" dirty="0"/>
              <a:t> d): Should reflect people who contribute “I think that it should be a mixture of people, people who are autistic and maybe parents of autistic people, because then it’s a wider scope…if there are gonna be parents, guardians, etcetera…who are contributing, advocating for the autistic person that they care for, that are in their lives…then there needs to be people who are also in that category to moderate, not just coming from an autistic person and vice versa” </a:t>
            </a:r>
          </a:p>
          <a:p>
            <a:r>
              <a:rPr lang="en-GB" dirty="0"/>
              <a:t>(</a:t>
            </a:r>
            <a:r>
              <a:rPr lang="en-GB" b="1" dirty="0"/>
              <a:t>A</a:t>
            </a:r>
            <a:r>
              <a:rPr lang="en-GB" dirty="0"/>
              <a:t> d): important to have more than one person look at each comment</a:t>
            </a:r>
          </a:p>
          <a:p>
            <a:r>
              <a:rPr lang="en-GB" dirty="0"/>
              <a:t>(R </a:t>
            </a:r>
            <a:r>
              <a:rPr lang="en-GB" i="1" dirty="0"/>
              <a:t>T</a:t>
            </a:r>
            <a:r>
              <a:rPr lang="en-GB" dirty="0"/>
              <a:t> d): This could be a branching option, where moderators could select other moderators, and is therefore quite scalable </a:t>
            </a:r>
          </a:p>
          <a:p>
            <a:r>
              <a:rPr lang="en-GB" dirty="0"/>
              <a:t>(R </a:t>
            </a:r>
            <a:r>
              <a:rPr lang="en-GB" i="1" dirty="0"/>
              <a:t>T</a:t>
            </a:r>
            <a:r>
              <a:rPr lang="en-GB" dirty="0"/>
              <a:t> g): try to make sure that panel is representative of, not just autistic people but different cross-sections, because they will have more diverse lived experience</a:t>
            </a:r>
          </a:p>
          <a:p>
            <a:r>
              <a:rPr lang="en-GB" dirty="0"/>
              <a:t>(</a:t>
            </a:r>
            <a:r>
              <a:rPr lang="en-GB" b="1" dirty="0"/>
              <a:t>A</a:t>
            </a:r>
            <a:r>
              <a:rPr lang="en-GB" dirty="0"/>
              <a:t> d): “it’s very difficult to make a place welcoming to autistic people when you also have a lot of neurotypical people explaining about autistic people” </a:t>
            </a:r>
          </a:p>
          <a:p>
            <a:pPr lvl="0"/>
            <a:r>
              <a:rPr lang="en-GB" dirty="0"/>
              <a:t>(R </a:t>
            </a:r>
            <a:r>
              <a:rPr lang="en-GB" i="1" dirty="0"/>
              <a:t>T</a:t>
            </a:r>
            <a:r>
              <a:rPr lang="en-GB" dirty="0"/>
              <a:t> g): “that could be a key feature of the platform’s code of conduct”</a:t>
            </a:r>
          </a:p>
          <a:p>
            <a:r>
              <a:rPr lang="en-GB" dirty="0"/>
              <a:t>(</a:t>
            </a:r>
            <a:r>
              <a:rPr lang="en-GB" b="1" dirty="0"/>
              <a:t>A</a:t>
            </a:r>
            <a:r>
              <a:rPr lang="en-GB" dirty="0"/>
              <a:t> d): “I think that needs to be a feature in there somewhere, think about how you word it”</a:t>
            </a:r>
          </a:p>
          <a:p>
            <a:r>
              <a:rPr lang="en-US" b="1" dirty="0"/>
              <a:t>Use existing model</a:t>
            </a:r>
          </a:p>
          <a:p>
            <a:r>
              <a:rPr lang="en-GB" dirty="0"/>
              <a:t>(</a:t>
            </a:r>
            <a:r>
              <a:rPr lang="en-GB" b="1" dirty="0"/>
              <a:t>A</a:t>
            </a:r>
            <a:r>
              <a:rPr lang="en-GB" dirty="0"/>
              <a:t> d): use existing guidelines as template: “I wouldn’t want to start from scratch, obviously, I’d want to know what is the process for moderating social media, what are the rules, and how might we want to tailor that to this circumstance”</a:t>
            </a:r>
          </a:p>
          <a:p>
            <a:r>
              <a:rPr lang="en-GB" dirty="0"/>
              <a:t>(</a:t>
            </a:r>
            <a:r>
              <a:rPr lang="en-GB" b="1" dirty="0"/>
              <a:t>A</a:t>
            </a:r>
            <a:r>
              <a:rPr lang="en-GB" dirty="0"/>
              <a:t> d): “I think you have to work on the basis, unfortunately, that every single corner of the internet which doesn’t have moderation just seems to fill up with Nazis, they’re everywhere, and it happens in the most unlikely places, so I would say at least for the first couple of times you need to moderate the users”</a:t>
            </a:r>
          </a:p>
          <a:p>
            <a:r>
              <a:rPr lang="en-GB" dirty="0"/>
              <a:t>(</a:t>
            </a:r>
            <a:r>
              <a:rPr lang="en-GB" b="1" dirty="0"/>
              <a:t>P</a:t>
            </a:r>
            <a:r>
              <a:rPr lang="en-GB" dirty="0"/>
              <a:t> d): debates about autistic identity: “you can easily cause offense. very, very quickly, so there’s a danger that you could just get into whirlpools of this kind of stuff”)</a:t>
            </a:r>
          </a:p>
          <a:p>
            <a:endParaRPr lang="en-GB" dirty="0"/>
          </a:p>
          <a:p>
            <a:endParaRPr lang="en-US" b="1" dirty="0"/>
          </a:p>
          <a:p>
            <a:endParaRPr lang="en-US" dirty="0"/>
          </a:p>
          <a:p>
            <a:endParaRPr lang="en-US" i="1" dirty="0"/>
          </a:p>
        </p:txBody>
      </p:sp>
      <p:sp>
        <p:nvSpPr>
          <p:cNvPr id="5" name="Rectangle 2">
            <a:extLst>
              <a:ext uri="{FF2B5EF4-FFF2-40B4-BE49-F238E27FC236}">
                <a16:creationId xmlns:a16="http://schemas.microsoft.com/office/drawing/2014/main" id="{808FAE9F-9569-5140-A02F-57E29834D510}"/>
              </a:ext>
            </a:extLst>
          </p:cNvPr>
          <p:cNvSpPr>
            <a:spLocks noChangeArrowheads="1"/>
          </p:cNvSpPr>
          <p:nvPr/>
        </p:nvSpPr>
        <p:spPr bwMode="auto">
          <a:xfrm>
            <a:off x="4942114" y="31786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Slide Number Placeholder 2">
            <a:extLst>
              <a:ext uri="{FF2B5EF4-FFF2-40B4-BE49-F238E27FC236}">
                <a16:creationId xmlns:a16="http://schemas.microsoft.com/office/drawing/2014/main" id="{5C630CD4-B5CE-8148-8153-DDEFDFC854AA}"/>
              </a:ext>
            </a:extLst>
          </p:cNvPr>
          <p:cNvSpPr>
            <a:spLocks noGrp="1"/>
          </p:cNvSpPr>
          <p:nvPr>
            <p:ph type="sldNum" sz="quarter" idx="12"/>
          </p:nvPr>
        </p:nvSpPr>
        <p:spPr/>
        <p:txBody>
          <a:bodyPr/>
          <a:lstStyle/>
          <a:p>
            <a:fld id="{E5F92433-EC06-4946-9437-21628564E83E}" type="slidenum">
              <a:rPr lang="en-US" smtClean="0"/>
              <a:t>20</a:t>
            </a:fld>
            <a:endParaRPr lang="en-US"/>
          </a:p>
        </p:txBody>
      </p:sp>
    </p:spTree>
    <p:extLst>
      <p:ext uri="{BB962C8B-B14F-4D97-AF65-F5344CB8AC3E}">
        <p14:creationId xmlns:p14="http://schemas.microsoft.com/office/powerpoint/2010/main" val="432603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19C3D4-846A-8647-8479-181BAEB30D78}"/>
              </a:ext>
            </a:extLst>
          </p:cNvPr>
          <p:cNvSpPr txBox="1"/>
          <p:nvPr/>
        </p:nvSpPr>
        <p:spPr>
          <a:xfrm>
            <a:off x="449283" y="476992"/>
            <a:ext cx="10406743" cy="4524315"/>
          </a:xfrm>
          <a:prstGeom prst="rect">
            <a:avLst/>
          </a:prstGeom>
          <a:noFill/>
        </p:spPr>
        <p:txBody>
          <a:bodyPr wrap="square" rtlCol="0">
            <a:spAutoFit/>
          </a:bodyPr>
          <a:lstStyle/>
          <a:p>
            <a:r>
              <a:rPr lang="en-US" b="1" dirty="0"/>
              <a:t>Moderation flow</a:t>
            </a:r>
            <a:endParaRPr lang="en-GB" dirty="0"/>
          </a:p>
          <a:p>
            <a:pPr lvl="0"/>
            <a:endParaRPr lang="en-GB" dirty="0"/>
          </a:p>
          <a:p>
            <a:pPr marL="285750" lvl="0" indent="-285750">
              <a:buFont typeface="Arial" panose="020B0604020202020204" pitchFamily="34" charset="0"/>
              <a:buChar char="•"/>
            </a:pPr>
            <a:r>
              <a:rPr lang="en-GB" dirty="0"/>
              <a:t>Adapt existing code of conduct (e.g. </a:t>
            </a:r>
            <a:r>
              <a:rPr lang="en-GB" i="1" dirty="0" err="1"/>
              <a:t>AutAngels</a:t>
            </a:r>
            <a:r>
              <a:rPr lang="en-GB" dirty="0"/>
              <a:t> code of conduct: </a:t>
            </a:r>
            <a:r>
              <a:rPr lang="en-GB" dirty="0">
                <a:hlinkClick r:id="rId2"/>
              </a:rPr>
              <a:t>https://www.autangel.org.uk/</a:t>
            </a:r>
            <a:r>
              <a:rPr lang="en-GB" dirty="0"/>
              <a:t>), Autistica’s) with autistic people and parents </a:t>
            </a:r>
          </a:p>
          <a:p>
            <a:pPr marL="285750" lvl="0" indent="-285750">
              <a:buFont typeface="Arial" panose="020B0604020202020204" pitchFamily="34" charset="0"/>
              <a:buChar char="•"/>
            </a:pPr>
            <a:r>
              <a:rPr lang="en-GB" dirty="0"/>
              <a:t>Co-create guidance for answering experience on behalf of others </a:t>
            </a:r>
          </a:p>
          <a:p>
            <a:pPr marL="285750" lvl="0" indent="-285750">
              <a:buFont typeface="Arial" panose="020B0604020202020204" pitchFamily="34" charset="0"/>
              <a:buChar char="•"/>
            </a:pPr>
            <a:r>
              <a:rPr lang="en-GB" dirty="0"/>
              <a:t>What we should moderate for:</a:t>
            </a:r>
          </a:p>
          <a:p>
            <a:pPr lvl="0"/>
            <a:r>
              <a:rPr lang="en-GB" b="1" dirty="0"/>
              <a:t>	* </a:t>
            </a:r>
            <a:r>
              <a:rPr lang="en-GB" dirty="0"/>
              <a:t>Take out personally identifying information</a:t>
            </a:r>
          </a:p>
          <a:p>
            <a:pPr lvl="0"/>
            <a:r>
              <a:rPr lang="en-GB" b="1" dirty="0"/>
              <a:t>	* </a:t>
            </a:r>
            <a:r>
              <a:rPr lang="en-GB" dirty="0"/>
              <a:t>Moderate for: sexist, racist, discriminative language or language harmful to autistic people</a:t>
            </a:r>
            <a:r>
              <a:rPr lang="en-GB" b="1" dirty="0"/>
              <a:t> </a:t>
            </a:r>
            <a:endParaRPr lang="en-GB" dirty="0"/>
          </a:p>
          <a:p>
            <a:pPr lvl="0"/>
            <a:r>
              <a:rPr lang="en-GB" b="1" dirty="0"/>
              <a:t>	* </a:t>
            </a:r>
            <a:r>
              <a:rPr lang="en-GB" dirty="0"/>
              <a:t>Compromising information</a:t>
            </a:r>
          </a:p>
          <a:p>
            <a:pPr lvl="0"/>
            <a:r>
              <a:rPr lang="en-GB" dirty="0"/>
              <a:t>* Have autistic moderators</a:t>
            </a:r>
          </a:p>
          <a:p>
            <a:pPr lvl="0"/>
            <a:r>
              <a:rPr lang="en-GB" dirty="0"/>
              <a:t>* Moderators should also tag potentially distressing experiences, and adult content</a:t>
            </a:r>
          </a:p>
          <a:p>
            <a:endParaRPr lang="en-US" dirty="0"/>
          </a:p>
          <a:p>
            <a:pPr lvl="0"/>
            <a:r>
              <a:rPr lang="en-GB" b="1" dirty="0"/>
              <a:t>Next Step: collaboratively create a code of conduct and define moderation process concretely </a:t>
            </a:r>
          </a:p>
          <a:p>
            <a:pPr lvl="0"/>
            <a:endParaRPr lang="en-GB" b="1" dirty="0"/>
          </a:p>
          <a:p>
            <a:endParaRPr lang="en-US" dirty="0"/>
          </a:p>
          <a:p>
            <a:endParaRPr lang="en-US" i="1" dirty="0"/>
          </a:p>
        </p:txBody>
      </p:sp>
      <p:sp>
        <p:nvSpPr>
          <p:cNvPr id="5" name="Rectangle 2">
            <a:extLst>
              <a:ext uri="{FF2B5EF4-FFF2-40B4-BE49-F238E27FC236}">
                <a16:creationId xmlns:a16="http://schemas.microsoft.com/office/drawing/2014/main" id="{808FAE9F-9569-5140-A02F-57E29834D510}"/>
              </a:ext>
            </a:extLst>
          </p:cNvPr>
          <p:cNvSpPr>
            <a:spLocks noChangeArrowheads="1"/>
          </p:cNvSpPr>
          <p:nvPr/>
        </p:nvSpPr>
        <p:spPr bwMode="auto">
          <a:xfrm>
            <a:off x="4942114" y="31786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Slide Number Placeholder 2">
            <a:extLst>
              <a:ext uri="{FF2B5EF4-FFF2-40B4-BE49-F238E27FC236}">
                <a16:creationId xmlns:a16="http://schemas.microsoft.com/office/drawing/2014/main" id="{9B7A4512-91C4-434B-8CA1-ED71BF799F4B}"/>
              </a:ext>
            </a:extLst>
          </p:cNvPr>
          <p:cNvSpPr>
            <a:spLocks noGrp="1"/>
          </p:cNvSpPr>
          <p:nvPr>
            <p:ph type="sldNum" sz="quarter" idx="12"/>
          </p:nvPr>
        </p:nvSpPr>
        <p:spPr/>
        <p:txBody>
          <a:bodyPr/>
          <a:lstStyle/>
          <a:p>
            <a:fld id="{E5F92433-EC06-4946-9437-21628564E83E}" type="slidenum">
              <a:rPr lang="en-US" smtClean="0"/>
              <a:t>21</a:t>
            </a:fld>
            <a:endParaRPr lang="en-US"/>
          </a:p>
        </p:txBody>
      </p:sp>
    </p:spTree>
    <p:extLst>
      <p:ext uri="{BB962C8B-B14F-4D97-AF65-F5344CB8AC3E}">
        <p14:creationId xmlns:p14="http://schemas.microsoft.com/office/powerpoint/2010/main" val="648049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19C3D4-846A-8647-8479-181BAEB30D78}"/>
              </a:ext>
            </a:extLst>
          </p:cNvPr>
          <p:cNvSpPr txBox="1"/>
          <p:nvPr/>
        </p:nvSpPr>
        <p:spPr>
          <a:xfrm>
            <a:off x="892628" y="435428"/>
            <a:ext cx="10406743" cy="6463308"/>
          </a:xfrm>
          <a:prstGeom prst="rect">
            <a:avLst/>
          </a:prstGeom>
          <a:noFill/>
        </p:spPr>
        <p:txBody>
          <a:bodyPr wrap="square" rtlCol="0">
            <a:spAutoFit/>
          </a:bodyPr>
          <a:lstStyle/>
          <a:p>
            <a:r>
              <a:rPr lang="en-US" b="1" dirty="0"/>
              <a:t>Settings Page</a:t>
            </a:r>
          </a:p>
          <a:p>
            <a:endParaRPr lang="en-US" dirty="0"/>
          </a:p>
          <a:p>
            <a:r>
              <a:rPr lang="en-US" dirty="0"/>
              <a:t>View profile</a:t>
            </a:r>
          </a:p>
          <a:p>
            <a:r>
              <a:rPr lang="en-US" dirty="0"/>
              <a:t>Change signup information answers</a:t>
            </a:r>
          </a:p>
          <a:p>
            <a:r>
              <a:rPr lang="en-GB" dirty="0"/>
              <a:t>Customise platform</a:t>
            </a:r>
            <a:endParaRPr lang="en-GB" b="1" dirty="0"/>
          </a:p>
          <a:p>
            <a:r>
              <a:rPr lang="en-GB" b="1" dirty="0"/>
              <a:t>	* </a:t>
            </a:r>
            <a:r>
              <a:rPr lang="en-GB" dirty="0"/>
              <a:t>colour palette</a:t>
            </a:r>
            <a:r>
              <a:rPr lang="en-GB" b="1" dirty="0"/>
              <a:t> </a:t>
            </a:r>
          </a:p>
          <a:p>
            <a:r>
              <a:rPr lang="en-GB" b="1" dirty="0"/>
              <a:t>	</a:t>
            </a:r>
            <a:r>
              <a:rPr lang="en-GB" dirty="0"/>
              <a:t>* contrast, </a:t>
            </a:r>
          </a:p>
          <a:p>
            <a:r>
              <a:rPr lang="en-GB" dirty="0"/>
              <a:t>	* text size</a:t>
            </a:r>
          </a:p>
          <a:p>
            <a:r>
              <a:rPr lang="en-GB" dirty="0"/>
              <a:t>	* default input mode</a:t>
            </a:r>
          </a:p>
          <a:p>
            <a:r>
              <a:rPr lang="en-GB" dirty="0"/>
              <a:t>	* default view modes</a:t>
            </a:r>
          </a:p>
          <a:p>
            <a:r>
              <a:rPr lang="en-GB" dirty="0"/>
              <a:t>Accessibility settings</a:t>
            </a:r>
            <a:endParaRPr lang="en-US" dirty="0"/>
          </a:p>
          <a:p>
            <a:r>
              <a:rPr lang="en-GB" dirty="0"/>
              <a:t>Help with platform</a:t>
            </a:r>
          </a:p>
          <a:p>
            <a:r>
              <a:rPr lang="en-GB" dirty="0"/>
              <a:t>Need other help</a:t>
            </a:r>
          </a:p>
          <a:p>
            <a:r>
              <a:rPr lang="en-GB" dirty="0"/>
              <a:t>	* Link to different websites which can offer advice on:</a:t>
            </a:r>
          </a:p>
          <a:p>
            <a:r>
              <a:rPr lang="en-GB" dirty="0"/>
              <a:t>		* medical issues</a:t>
            </a:r>
          </a:p>
          <a:p>
            <a:r>
              <a:rPr lang="en-GB" dirty="0"/>
              <a:t>		* diagnostic issues</a:t>
            </a:r>
          </a:p>
          <a:p>
            <a:r>
              <a:rPr lang="en-GB" dirty="0"/>
              <a:t>		* anxiety issues</a:t>
            </a:r>
          </a:p>
          <a:p>
            <a:r>
              <a:rPr lang="en-GB" dirty="0"/>
              <a:t>		* general autism information (Autistica)</a:t>
            </a:r>
          </a:p>
          <a:p>
            <a:r>
              <a:rPr lang="en-GB" dirty="0"/>
              <a:t>Get in touch</a:t>
            </a:r>
          </a:p>
          <a:p>
            <a:r>
              <a:rPr lang="en-GB" dirty="0"/>
              <a:t>Logout</a:t>
            </a:r>
          </a:p>
          <a:p>
            <a:endParaRPr lang="en-GB" dirty="0"/>
          </a:p>
          <a:p>
            <a:endParaRPr lang="en-US" dirty="0"/>
          </a:p>
          <a:p>
            <a:endParaRPr lang="en-US" i="1" dirty="0"/>
          </a:p>
        </p:txBody>
      </p:sp>
      <p:sp>
        <p:nvSpPr>
          <p:cNvPr id="5" name="Rectangle 2">
            <a:extLst>
              <a:ext uri="{FF2B5EF4-FFF2-40B4-BE49-F238E27FC236}">
                <a16:creationId xmlns:a16="http://schemas.microsoft.com/office/drawing/2014/main" id="{808FAE9F-9569-5140-A02F-57E29834D510}"/>
              </a:ext>
            </a:extLst>
          </p:cNvPr>
          <p:cNvSpPr>
            <a:spLocks noChangeArrowheads="1"/>
          </p:cNvSpPr>
          <p:nvPr/>
        </p:nvSpPr>
        <p:spPr bwMode="auto">
          <a:xfrm>
            <a:off x="4942114" y="31786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Slide Number Placeholder 2">
            <a:extLst>
              <a:ext uri="{FF2B5EF4-FFF2-40B4-BE49-F238E27FC236}">
                <a16:creationId xmlns:a16="http://schemas.microsoft.com/office/drawing/2014/main" id="{13AA9324-6DD1-8A4A-A852-0D896D243CC1}"/>
              </a:ext>
            </a:extLst>
          </p:cNvPr>
          <p:cNvSpPr>
            <a:spLocks noGrp="1"/>
          </p:cNvSpPr>
          <p:nvPr>
            <p:ph type="sldNum" sz="quarter" idx="12"/>
          </p:nvPr>
        </p:nvSpPr>
        <p:spPr/>
        <p:txBody>
          <a:bodyPr/>
          <a:lstStyle/>
          <a:p>
            <a:fld id="{E5F92433-EC06-4946-9437-21628564E83E}" type="slidenum">
              <a:rPr lang="en-US" smtClean="0"/>
              <a:t>22</a:t>
            </a:fld>
            <a:endParaRPr lang="en-US"/>
          </a:p>
        </p:txBody>
      </p:sp>
    </p:spTree>
    <p:extLst>
      <p:ext uri="{BB962C8B-B14F-4D97-AF65-F5344CB8AC3E}">
        <p14:creationId xmlns:p14="http://schemas.microsoft.com/office/powerpoint/2010/main" val="3098731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19C3D4-846A-8647-8479-181BAEB30D78}"/>
              </a:ext>
            </a:extLst>
          </p:cNvPr>
          <p:cNvSpPr txBox="1"/>
          <p:nvPr/>
        </p:nvSpPr>
        <p:spPr>
          <a:xfrm>
            <a:off x="892628" y="435428"/>
            <a:ext cx="10406743" cy="2585323"/>
          </a:xfrm>
          <a:prstGeom prst="rect">
            <a:avLst/>
          </a:prstGeom>
          <a:noFill/>
        </p:spPr>
        <p:txBody>
          <a:bodyPr wrap="square" rtlCol="0">
            <a:spAutoFit/>
          </a:bodyPr>
          <a:lstStyle/>
          <a:p>
            <a:r>
              <a:rPr lang="en-US" b="1" dirty="0"/>
              <a:t>Settings Page</a:t>
            </a:r>
          </a:p>
          <a:p>
            <a:endParaRPr lang="en-US" dirty="0"/>
          </a:p>
          <a:p>
            <a:pPr marL="285750" indent="-285750">
              <a:buFont typeface="Arial" panose="020B0604020202020204" pitchFamily="34" charset="0"/>
              <a:buChar char="•"/>
            </a:pPr>
            <a:r>
              <a:rPr lang="en-GB" dirty="0"/>
              <a:t>Chris has designed and researched lots of accessibility features</a:t>
            </a:r>
          </a:p>
          <a:p>
            <a:pPr marL="285750" indent="-285750">
              <a:buFont typeface="Arial" panose="020B0604020202020204" pitchFamily="34" charset="0"/>
              <a:buChar char="•"/>
            </a:pPr>
            <a:r>
              <a:rPr lang="en-GB" dirty="0"/>
              <a:t>He has also designed a useful settings menu </a:t>
            </a:r>
          </a:p>
          <a:p>
            <a:pPr marL="285750" indent="-285750">
              <a:buFont typeface="Arial" panose="020B0604020202020204" pitchFamily="34" charset="0"/>
              <a:buChar char="•"/>
            </a:pPr>
            <a:r>
              <a:rPr lang="en-GB" dirty="0"/>
              <a:t>Also help functions</a:t>
            </a:r>
          </a:p>
          <a:p>
            <a:pPr marL="285750" indent="-285750">
              <a:buFont typeface="Arial" panose="020B0604020202020204" pitchFamily="34" charset="0"/>
              <a:buChar char="•"/>
            </a:pPr>
            <a:r>
              <a:rPr lang="en-GB" dirty="0"/>
              <a:t>“Get in touch” should go via. Open Humans system so that it remains anonymous </a:t>
            </a:r>
          </a:p>
          <a:p>
            <a:endParaRPr lang="en-GB" dirty="0"/>
          </a:p>
          <a:p>
            <a:endParaRPr lang="en-US" dirty="0"/>
          </a:p>
          <a:p>
            <a:endParaRPr lang="en-US" i="1" dirty="0"/>
          </a:p>
        </p:txBody>
      </p:sp>
      <p:sp>
        <p:nvSpPr>
          <p:cNvPr id="5" name="Rectangle 2">
            <a:extLst>
              <a:ext uri="{FF2B5EF4-FFF2-40B4-BE49-F238E27FC236}">
                <a16:creationId xmlns:a16="http://schemas.microsoft.com/office/drawing/2014/main" id="{808FAE9F-9569-5140-A02F-57E29834D510}"/>
              </a:ext>
            </a:extLst>
          </p:cNvPr>
          <p:cNvSpPr>
            <a:spLocks noChangeArrowheads="1"/>
          </p:cNvSpPr>
          <p:nvPr/>
        </p:nvSpPr>
        <p:spPr bwMode="auto">
          <a:xfrm>
            <a:off x="4942114" y="31786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Slide Number Placeholder 2">
            <a:extLst>
              <a:ext uri="{FF2B5EF4-FFF2-40B4-BE49-F238E27FC236}">
                <a16:creationId xmlns:a16="http://schemas.microsoft.com/office/drawing/2014/main" id="{E013520D-532D-BD44-B726-33381C67C140}"/>
              </a:ext>
            </a:extLst>
          </p:cNvPr>
          <p:cNvSpPr>
            <a:spLocks noGrp="1"/>
          </p:cNvSpPr>
          <p:nvPr>
            <p:ph type="sldNum" sz="quarter" idx="12"/>
          </p:nvPr>
        </p:nvSpPr>
        <p:spPr/>
        <p:txBody>
          <a:bodyPr/>
          <a:lstStyle/>
          <a:p>
            <a:fld id="{E5F92433-EC06-4946-9437-21628564E83E}" type="slidenum">
              <a:rPr lang="en-US" smtClean="0"/>
              <a:t>23</a:t>
            </a:fld>
            <a:endParaRPr lang="en-US"/>
          </a:p>
        </p:txBody>
      </p:sp>
    </p:spTree>
    <p:extLst>
      <p:ext uri="{BB962C8B-B14F-4D97-AF65-F5344CB8AC3E}">
        <p14:creationId xmlns:p14="http://schemas.microsoft.com/office/powerpoint/2010/main" val="1823415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19C3D4-846A-8647-8479-181BAEB30D78}"/>
              </a:ext>
            </a:extLst>
          </p:cNvPr>
          <p:cNvSpPr txBox="1"/>
          <p:nvPr/>
        </p:nvSpPr>
        <p:spPr>
          <a:xfrm>
            <a:off x="631371" y="0"/>
            <a:ext cx="10406743" cy="8125301"/>
          </a:xfrm>
          <a:prstGeom prst="rect">
            <a:avLst/>
          </a:prstGeom>
          <a:noFill/>
        </p:spPr>
        <p:txBody>
          <a:bodyPr wrap="square" rtlCol="0">
            <a:spAutoFit/>
          </a:bodyPr>
          <a:lstStyle/>
          <a:p>
            <a:r>
              <a:rPr lang="en-US" b="1" dirty="0"/>
              <a:t>About Page: suggested content</a:t>
            </a:r>
            <a:br>
              <a:rPr lang="en-GB" dirty="0">
                <a:effectLst/>
              </a:rPr>
            </a:br>
            <a:r>
              <a:rPr lang="en-GB" dirty="0">
                <a:effectLst/>
              </a:rPr>
              <a:t>* Project news and updates</a:t>
            </a:r>
          </a:p>
          <a:p>
            <a:r>
              <a:rPr lang="en-GB" dirty="0"/>
              <a:t>* Testimonials </a:t>
            </a:r>
            <a:endParaRPr lang="en-GB" dirty="0">
              <a:effectLst/>
            </a:endParaRPr>
          </a:p>
          <a:p>
            <a:r>
              <a:rPr lang="en-GB" dirty="0"/>
              <a:t>* How it works</a:t>
            </a:r>
          </a:p>
          <a:p>
            <a:r>
              <a:rPr lang="en-GB" dirty="0">
                <a:effectLst/>
              </a:rPr>
              <a:t>* Our main goals </a:t>
            </a:r>
            <a:br>
              <a:rPr lang="en-GB" dirty="0">
                <a:effectLst/>
              </a:rPr>
            </a:br>
            <a:r>
              <a:rPr lang="en-GB" dirty="0">
                <a:effectLst/>
              </a:rPr>
              <a:t>* Overview of project</a:t>
            </a:r>
          </a:p>
          <a:p>
            <a:r>
              <a:rPr lang="en-GB" dirty="0"/>
              <a:t>* S</a:t>
            </a:r>
            <a:r>
              <a:rPr lang="en-GB" dirty="0">
                <a:effectLst/>
              </a:rPr>
              <a:t>ensory processing info </a:t>
            </a:r>
            <a:br>
              <a:rPr lang="en-GB" dirty="0">
                <a:effectLst/>
              </a:rPr>
            </a:br>
            <a:r>
              <a:rPr lang="en-GB" dirty="0">
                <a:effectLst/>
              </a:rPr>
              <a:t>* About our community</a:t>
            </a:r>
          </a:p>
          <a:p>
            <a:r>
              <a:rPr lang="en-GB" dirty="0"/>
              <a:t>	* Autistic citizen scientists</a:t>
            </a:r>
          </a:p>
          <a:p>
            <a:r>
              <a:rPr lang="en-GB" dirty="0"/>
              <a:t>	* Researchers</a:t>
            </a:r>
          </a:p>
          <a:p>
            <a:r>
              <a:rPr lang="en-GB" dirty="0">
                <a:effectLst/>
              </a:rPr>
              <a:t>	* Organisations</a:t>
            </a:r>
          </a:p>
          <a:p>
            <a:r>
              <a:rPr lang="en-GB" dirty="0"/>
              <a:t>		* Alan Turing Institute</a:t>
            </a:r>
          </a:p>
          <a:p>
            <a:r>
              <a:rPr lang="en-GB" dirty="0">
                <a:effectLst/>
              </a:rPr>
              <a:t>		* Autistica</a:t>
            </a:r>
          </a:p>
          <a:p>
            <a:r>
              <a:rPr lang="en-GB" dirty="0"/>
              <a:t>		* Open Humans</a:t>
            </a:r>
            <a:br>
              <a:rPr lang="en-GB" dirty="0">
                <a:effectLst/>
              </a:rPr>
            </a:br>
            <a:r>
              <a:rPr lang="en-GB" dirty="0">
                <a:effectLst/>
              </a:rPr>
              <a:t>* How </a:t>
            </a:r>
            <a:r>
              <a:rPr lang="en-GB" dirty="0" err="1">
                <a:effectLst/>
              </a:rPr>
              <a:t>AutSPACE</a:t>
            </a:r>
            <a:r>
              <a:rPr lang="en-GB" dirty="0">
                <a:effectLst/>
              </a:rPr>
              <a:t> was created (participatory science)</a:t>
            </a:r>
            <a:br>
              <a:rPr lang="en-GB" dirty="0">
                <a:effectLst/>
              </a:rPr>
            </a:br>
            <a:r>
              <a:rPr lang="en-GB" dirty="0">
                <a:effectLst/>
              </a:rPr>
              <a:t>* Code of Conduct</a:t>
            </a:r>
          </a:p>
          <a:p>
            <a:r>
              <a:rPr lang="en-GB" dirty="0"/>
              <a:t>* Guidelines on sharing on behalf of others</a:t>
            </a:r>
            <a:br>
              <a:rPr lang="en-GB" dirty="0">
                <a:effectLst/>
              </a:rPr>
            </a:br>
            <a:r>
              <a:rPr lang="en-GB" dirty="0">
                <a:effectLst/>
              </a:rPr>
              <a:t>* How we moderate – simple diagram</a:t>
            </a:r>
            <a:br>
              <a:rPr lang="en-GB" dirty="0">
                <a:effectLst/>
              </a:rPr>
            </a:br>
            <a:r>
              <a:rPr lang="en-GB" dirty="0">
                <a:effectLst/>
              </a:rPr>
              <a:t>* What happens to your data – simple diagram, privacy notice and GDPR</a:t>
            </a:r>
          </a:p>
          <a:p>
            <a:r>
              <a:rPr lang="en-GB" dirty="0"/>
              <a:t>* Open Source (and link to GitHub repositories)</a:t>
            </a:r>
          </a:p>
          <a:p>
            <a:r>
              <a:rPr lang="en-GB" dirty="0">
                <a:effectLst/>
              </a:rPr>
              <a:t>* Get in touch</a:t>
            </a:r>
          </a:p>
          <a:p>
            <a:r>
              <a:rPr lang="en-GB" dirty="0"/>
              <a:t>* Give feedback</a:t>
            </a:r>
          </a:p>
          <a:p>
            <a:r>
              <a:rPr lang="en-GB" dirty="0"/>
              <a:t>* Newsletter sign up</a:t>
            </a:r>
          </a:p>
          <a:p>
            <a:r>
              <a:rPr lang="en-GB" dirty="0">
                <a:effectLst/>
              </a:rPr>
              <a:t>* Resources/links to external resources for concerns, e.g. welfare concerns  </a:t>
            </a:r>
            <a:br>
              <a:rPr lang="en-GB" dirty="0">
                <a:effectLst/>
              </a:rPr>
            </a:br>
            <a:br>
              <a:rPr lang="en-GB" dirty="0">
                <a:effectLst/>
              </a:rPr>
            </a:br>
            <a:endParaRPr lang="en-GB" dirty="0"/>
          </a:p>
          <a:p>
            <a:endParaRPr lang="en-US" dirty="0"/>
          </a:p>
          <a:p>
            <a:endParaRPr lang="en-US" i="1" dirty="0"/>
          </a:p>
        </p:txBody>
      </p:sp>
      <p:sp>
        <p:nvSpPr>
          <p:cNvPr id="5" name="Rectangle 2">
            <a:extLst>
              <a:ext uri="{FF2B5EF4-FFF2-40B4-BE49-F238E27FC236}">
                <a16:creationId xmlns:a16="http://schemas.microsoft.com/office/drawing/2014/main" id="{808FAE9F-9569-5140-A02F-57E29834D510}"/>
              </a:ext>
            </a:extLst>
          </p:cNvPr>
          <p:cNvSpPr>
            <a:spLocks noChangeArrowheads="1"/>
          </p:cNvSpPr>
          <p:nvPr/>
        </p:nvSpPr>
        <p:spPr bwMode="auto">
          <a:xfrm>
            <a:off x="4942114" y="31786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Slide Number Placeholder 2">
            <a:extLst>
              <a:ext uri="{FF2B5EF4-FFF2-40B4-BE49-F238E27FC236}">
                <a16:creationId xmlns:a16="http://schemas.microsoft.com/office/drawing/2014/main" id="{BB157736-3361-C84A-832D-3353ED2CED73}"/>
              </a:ext>
            </a:extLst>
          </p:cNvPr>
          <p:cNvSpPr>
            <a:spLocks noGrp="1"/>
          </p:cNvSpPr>
          <p:nvPr>
            <p:ph type="sldNum" sz="quarter" idx="12"/>
          </p:nvPr>
        </p:nvSpPr>
        <p:spPr/>
        <p:txBody>
          <a:bodyPr/>
          <a:lstStyle/>
          <a:p>
            <a:fld id="{E5F92433-EC06-4946-9437-21628564E83E}" type="slidenum">
              <a:rPr lang="en-US" smtClean="0"/>
              <a:t>24</a:t>
            </a:fld>
            <a:endParaRPr lang="en-US"/>
          </a:p>
        </p:txBody>
      </p:sp>
    </p:spTree>
    <p:extLst>
      <p:ext uri="{BB962C8B-B14F-4D97-AF65-F5344CB8AC3E}">
        <p14:creationId xmlns:p14="http://schemas.microsoft.com/office/powerpoint/2010/main" val="1189842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19C3D4-846A-8647-8479-181BAEB30D78}"/>
              </a:ext>
            </a:extLst>
          </p:cNvPr>
          <p:cNvSpPr txBox="1"/>
          <p:nvPr/>
        </p:nvSpPr>
        <p:spPr>
          <a:xfrm>
            <a:off x="413657" y="293913"/>
            <a:ext cx="10406743" cy="6186309"/>
          </a:xfrm>
          <a:prstGeom prst="rect">
            <a:avLst/>
          </a:prstGeom>
          <a:noFill/>
        </p:spPr>
        <p:txBody>
          <a:bodyPr wrap="square" rtlCol="0">
            <a:spAutoFit/>
          </a:bodyPr>
          <a:lstStyle/>
          <a:p>
            <a:r>
              <a:rPr lang="en-US" b="1" dirty="0"/>
              <a:t>About Page</a:t>
            </a:r>
          </a:p>
          <a:p>
            <a:endParaRPr lang="en-GB" dirty="0"/>
          </a:p>
          <a:p>
            <a:r>
              <a:rPr lang="en-GB" dirty="0"/>
              <a:t>(R </a:t>
            </a:r>
            <a:r>
              <a:rPr lang="en-GB" i="1" dirty="0"/>
              <a:t>T</a:t>
            </a:r>
            <a:r>
              <a:rPr lang="en-GB" dirty="0"/>
              <a:t> d) show videos of people contributing in different ways and maybe for different reasons on the about page – “I’m imagining a vignette…of three different people…who take part for different reasons, with the idea that you should totally see some aspect of yourself across those three”)</a:t>
            </a:r>
          </a:p>
          <a:p>
            <a:r>
              <a:rPr lang="en-GB" dirty="0"/>
              <a:t>Include lots of useful information </a:t>
            </a:r>
          </a:p>
          <a:p>
            <a:r>
              <a:rPr lang="en-GB" dirty="0"/>
              <a:t> * Up-to-date with current research and proposals</a:t>
            </a:r>
          </a:p>
          <a:p>
            <a:r>
              <a:rPr lang="en-GB" dirty="0"/>
              <a:t>* Info about individuals involved </a:t>
            </a:r>
          </a:p>
          <a:p>
            <a:r>
              <a:rPr lang="en-GB" dirty="0"/>
              <a:t>* Info about participatory science and how it </a:t>
            </a:r>
            <a:r>
              <a:rPr lang="en-GB" dirty="0" err="1"/>
              <a:t>wa</a:t>
            </a:r>
            <a:r>
              <a:rPr lang="en-GB" dirty="0"/>
              <a:t> built</a:t>
            </a:r>
          </a:p>
          <a:p>
            <a:r>
              <a:rPr lang="en-GB" dirty="0"/>
              <a:t>* Refer to other website for crisis management tools, calm, help etc. </a:t>
            </a:r>
          </a:p>
          <a:p>
            <a:r>
              <a:rPr lang="en-GB" b="1" dirty="0"/>
              <a:t>Make clear not interested in profit</a:t>
            </a:r>
          </a:p>
          <a:p>
            <a:r>
              <a:rPr lang="en-GB" dirty="0"/>
              <a:t>* (</a:t>
            </a:r>
            <a:r>
              <a:rPr lang="en-GB" b="1" dirty="0"/>
              <a:t>A</a:t>
            </a:r>
            <a:r>
              <a:rPr lang="en-GB" dirty="0"/>
              <a:t> g): Concerns about commercial use: “[put] a ringfence around potential commercial uses, because this is intelligence which commercial interests might want to get their hands on” </a:t>
            </a:r>
          </a:p>
          <a:p>
            <a:r>
              <a:rPr lang="en-GB" dirty="0"/>
              <a:t>* (</a:t>
            </a:r>
            <a:r>
              <a:rPr lang="en-GB" b="1" dirty="0"/>
              <a:t>A</a:t>
            </a:r>
            <a:r>
              <a:rPr lang="en-GB" dirty="0"/>
              <a:t> i): “people might be wary of contributing, because they might think people just want to make money out of my vulnerabilities”</a:t>
            </a:r>
          </a:p>
          <a:p>
            <a:r>
              <a:rPr lang="en-GB" dirty="0"/>
              <a:t>Lots of people prone to information overload – make this clean, and divide into near, clear sections! </a:t>
            </a:r>
          </a:p>
          <a:p>
            <a:r>
              <a:rPr lang="en-GB" b="1" dirty="0"/>
              <a:t>h) What would help?</a:t>
            </a:r>
          </a:p>
          <a:p>
            <a:pPr lvl="0"/>
            <a:r>
              <a:rPr lang="en-GB" dirty="0"/>
              <a:t>(</a:t>
            </a:r>
            <a:r>
              <a:rPr lang="en-GB" b="1" dirty="0"/>
              <a:t>A</a:t>
            </a:r>
            <a:r>
              <a:rPr lang="en-GB" dirty="0"/>
              <a:t> d): “if you were concerned about the welfare of someone… a section if you need advice or if you need help”</a:t>
            </a:r>
          </a:p>
          <a:p>
            <a:endParaRPr lang="en-US" dirty="0"/>
          </a:p>
          <a:p>
            <a:endParaRPr lang="en-US" dirty="0"/>
          </a:p>
          <a:p>
            <a:endParaRPr lang="en-US" i="1" dirty="0"/>
          </a:p>
        </p:txBody>
      </p:sp>
      <p:sp>
        <p:nvSpPr>
          <p:cNvPr id="5" name="Rectangle 2">
            <a:extLst>
              <a:ext uri="{FF2B5EF4-FFF2-40B4-BE49-F238E27FC236}">
                <a16:creationId xmlns:a16="http://schemas.microsoft.com/office/drawing/2014/main" id="{808FAE9F-9569-5140-A02F-57E29834D510}"/>
              </a:ext>
            </a:extLst>
          </p:cNvPr>
          <p:cNvSpPr>
            <a:spLocks noChangeArrowheads="1"/>
          </p:cNvSpPr>
          <p:nvPr/>
        </p:nvSpPr>
        <p:spPr bwMode="auto">
          <a:xfrm>
            <a:off x="4942114" y="31786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Slide Number Placeholder 2">
            <a:extLst>
              <a:ext uri="{FF2B5EF4-FFF2-40B4-BE49-F238E27FC236}">
                <a16:creationId xmlns:a16="http://schemas.microsoft.com/office/drawing/2014/main" id="{EC381D89-2DBA-1749-AE35-6B83D540916A}"/>
              </a:ext>
            </a:extLst>
          </p:cNvPr>
          <p:cNvSpPr>
            <a:spLocks noGrp="1"/>
          </p:cNvSpPr>
          <p:nvPr>
            <p:ph type="sldNum" sz="quarter" idx="12"/>
          </p:nvPr>
        </p:nvSpPr>
        <p:spPr/>
        <p:txBody>
          <a:bodyPr/>
          <a:lstStyle/>
          <a:p>
            <a:fld id="{E5F92433-EC06-4946-9437-21628564E83E}" type="slidenum">
              <a:rPr lang="en-US" smtClean="0"/>
              <a:t>25</a:t>
            </a:fld>
            <a:endParaRPr lang="en-US"/>
          </a:p>
        </p:txBody>
      </p:sp>
    </p:spTree>
    <p:extLst>
      <p:ext uri="{BB962C8B-B14F-4D97-AF65-F5344CB8AC3E}">
        <p14:creationId xmlns:p14="http://schemas.microsoft.com/office/powerpoint/2010/main" val="3645131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19C3D4-846A-8647-8479-181BAEB30D78}"/>
              </a:ext>
            </a:extLst>
          </p:cNvPr>
          <p:cNvSpPr txBox="1"/>
          <p:nvPr/>
        </p:nvSpPr>
        <p:spPr>
          <a:xfrm>
            <a:off x="783771" y="217714"/>
            <a:ext cx="4397829" cy="7571303"/>
          </a:xfrm>
          <a:prstGeom prst="rect">
            <a:avLst/>
          </a:prstGeom>
          <a:noFill/>
        </p:spPr>
        <p:txBody>
          <a:bodyPr wrap="square" rtlCol="0">
            <a:spAutoFit/>
          </a:bodyPr>
          <a:lstStyle/>
          <a:p>
            <a:r>
              <a:rPr lang="en-US" b="1" dirty="0"/>
              <a:t>Additional design considerations</a:t>
            </a:r>
          </a:p>
          <a:p>
            <a:endParaRPr lang="en-US" b="1" dirty="0"/>
          </a:p>
          <a:p>
            <a:r>
              <a:rPr lang="en-US" dirty="0"/>
              <a:t>* autistic people can be overwhelmed by too much information on one page: clear, clean, logical and sequential design. </a:t>
            </a:r>
          </a:p>
          <a:p>
            <a:pPr lvl="0"/>
            <a:r>
              <a:rPr lang="en-GB" dirty="0"/>
              <a:t>* simple words, no metaphors (get help from Rebecca </a:t>
            </a:r>
            <a:r>
              <a:rPr lang="en-GB" dirty="0" err="1"/>
              <a:t>Sterry</a:t>
            </a:r>
            <a:r>
              <a:rPr lang="en-GB" dirty="0"/>
              <a:t>) </a:t>
            </a:r>
          </a:p>
          <a:p>
            <a:pPr lvl="0"/>
            <a:r>
              <a:rPr lang="en-GB" dirty="0"/>
              <a:t>* step-by-steps and diagrams</a:t>
            </a:r>
          </a:p>
          <a:p>
            <a:pPr lvl="0"/>
            <a:r>
              <a:rPr lang="en-GB" dirty="0"/>
              <a:t>* accessible (incorporate Chris’ work)</a:t>
            </a:r>
          </a:p>
          <a:p>
            <a:pPr lvl="0"/>
            <a:r>
              <a:rPr lang="en-GB" dirty="0"/>
              <a:t>* not too high contrast (too bright a screen can cause pain to some autistic people)</a:t>
            </a:r>
          </a:p>
          <a:p>
            <a:pPr lvl="0"/>
            <a:r>
              <a:rPr lang="en-GB" dirty="0"/>
              <a:t>* adapts to different screen sizes well (phone, website, </a:t>
            </a:r>
            <a:r>
              <a:rPr lang="en-GB" dirty="0" err="1"/>
              <a:t>ipad</a:t>
            </a:r>
            <a:r>
              <a:rPr lang="en-GB" dirty="0"/>
              <a:t>)</a:t>
            </a:r>
          </a:p>
          <a:p>
            <a:pPr lvl="0"/>
            <a:r>
              <a:rPr lang="en-GB" dirty="0"/>
              <a:t>* option to ask real people for help</a:t>
            </a:r>
          </a:p>
          <a:p>
            <a:r>
              <a:rPr lang="en-GB" dirty="0"/>
              <a:t>* must contain voice-to-text and screen reader capabilities  </a:t>
            </a:r>
          </a:p>
          <a:p>
            <a:r>
              <a:rPr lang="en-GB" dirty="0"/>
              <a:t>* make motivation salient</a:t>
            </a:r>
          </a:p>
          <a:p>
            <a:r>
              <a:rPr lang="en-GB" dirty="0"/>
              <a:t>* no word limits/counts</a:t>
            </a:r>
          </a:p>
          <a:p>
            <a:r>
              <a:rPr lang="en-GB" dirty="0"/>
              <a:t>* no bewildering alerts or prompts that may provoke anxiety</a:t>
            </a:r>
          </a:p>
          <a:p>
            <a:r>
              <a:rPr lang="en-GB" dirty="0"/>
              <a:t>* no time countdowns  </a:t>
            </a:r>
          </a:p>
          <a:p>
            <a:r>
              <a:rPr lang="en-GB" dirty="0"/>
              <a:t>* Help and guidance options</a:t>
            </a:r>
          </a:p>
          <a:p>
            <a:endParaRPr lang="en-GB" dirty="0"/>
          </a:p>
          <a:p>
            <a:pPr marL="285750" indent="-285750">
              <a:buFont typeface="Arial" panose="020B0604020202020204" pitchFamily="34" charset="0"/>
              <a:buChar char="•"/>
            </a:pPr>
            <a:endParaRPr lang="en-US" dirty="0"/>
          </a:p>
          <a:p>
            <a:endParaRPr lang="en-GB" dirty="0"/>
          </a:p>
          <a:p>
            <a:endParaRPr lang="en-US" dirty="0"/>
          </a:p>
          <a:p>
            <a:endParaRPr lang="en-US" i="1" dirty="0"/>
          </a:p>
        </p:txBody>
      </p:sp>
      <p:sp>
        <p:nvSpPr>
          <p:cNvPr id="5" name="Rectangle 2">
            <a:extLst>
              <a:ext uri="{FF2B5EF4-FFF2-40B4-BE49-F238E27FC236}">
                <a16:creationId xmlns:a16="http://schemas.microsoft.com/office/drawing/2014/main" id="{808FAE9F-9569-5140-A02F-57E29834D510}"/>
              </a:ext>
            </a:extLst>
          </p:cNvPr>
          <p:cNvSpPr>
            <a:spLocks noChangeArrowheads="1"/>
          </p:cNvSpPr>
          <p:nvPr/>
        </p:nvSpPr>
        <p:spPr bwMode="auto">
          <a:xfrm>
            <a:off x="4942114" y="31786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B86D378C-CA1C-5743-8A3A-7D84E73A9AA4}"/>
              </a:ext>
            </a:extLst>
          </p:cNvPr>
          <p:cNvSpPr>
            <a:spLocks noChangeArrowheads="1"/>
          </p:cNvSpPr>
          <p:nvPr/>
        </p:nvSpPr>
        <p:spPr bwMode="auto">
          <a:xfrm flipV="1">
            <a:off x="6357256" y="-1564231"/>
            <a:ext cx="9304545" cy="47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4337" name="Picture 2" descr="How Artificial Intelligence is empowering people on the autism spectrum |  AbilityNet">
            <a:extLst>
              <a:ext uri="{FF2B5EF4-FFF2-40B4-BE49-F238E27FC236}">
                <a16:creationId xmlns:a16="http://schemas.microsoft.com/office/drawing/2014/main" id="{6602A96B-4C80-8F47-A44F-B411CBB49243}"/>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6357256" y="-39177"/>
            <a:ext cx="4691744" cy="689717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634135A6-2714-D241-977D-1245474A2DCF}"/>
              </a:ext>
            </a:extLst>
          </p:cNvPr>
          <p:cNvSpPr>
            <a:spLocks noGrp="1"/>
          </p:cNvSpPr>
          <p:nvPr>
            <p:ph type="sldNum" sz="quarter" idx="12"/>
          </p:nvPr>
        </p:nvSpPr>
        <p:spPr/>
        <p:txBody>
          <a:bodyPr/>
          <a:lstStyle/>
          <a:p>
            <a:fld id="{E5F92433-EC06-4946-9437-21628564E83E}" type="slidenum">
              <a:rPr lang="en-US" smtClean="0"/>
              <a:t>26</a:t>
            </a:fld>
            <a:endParaRPr lang="en-US"/>
          </a:p>
        </p:txBody>
      </p:sp>
    </p:spTree>
    <p:extLst>
      <p:ext uri="{BB962C8B-B14F-4D97-AF65-F5344CB8AC3E}">
        <p14:creationId xmlns:p14="http://schemas.microsoft.com/office/powerpoint/2010/main" val="1935875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19C3D4-846A-8647-8479-181BAEB30D78}"/>
              </a:ext>
            </a:extLst>
          </p:cNvPr>
          <p:cNvSpPr txBox="1"/>
          <p:nvPr/>
        </p:nvSpPr>
        <p:spPr>
          <a:xfrm>
            <a:off x="838200" y="657101"/>
            <a:ext cx="10406743" cy="6463308"/>
          </a:xfrm>
          <a:prstGeom prst="rect">
            <a:avLst/>
          </a:prstGeom>
          <a:noFill/>
        </p:spPr>
        <p:txBody>
          <a:bodyPr wrap="square" rtlCol="0">
            <a:spAutoFit/>
          </a:bodyPr>
          <a:lstStyle/>
          <a:p>
            <a:r>
              <a:rPr lang="en-US" b="1" dirty="0"/>
              <a:t>Additional design considerations</a:t>
            </a:r>
          </a:p>
          <a:p>
            <a:endParaRPr lang="en-US" b="1" dirty="0"/>
          </a:p>
          <a:p>
            <a:r>
              <a:rPr lang="en-GB" dirty="0"/>
              <a:t>(</a:t>
            </a:r>
            <a:r>
              <a:rPr lang="en-GB" b="1" dirty="0"/>
              <a:t>A</a:t>
            </a:r>
            <a:r>
              <a:rPr lang="en-GB" dirty="0"/>
              <a:t> </a:t>
            </a:r>
            <a:r>
              <a:rPr lang="en-GB" b="1" dirty="0"/>
              <a:t>P</a:t>
            </a:r>
            <a:r>
              <a:rPr lang="en-GB" dirty="0"/>
              <a:t> d): “that actually matters to me because I… switch between android and iPad, and It’s how I choose to live my life, but it can be annoying when things don’t work out”</a:t>
            </a:r>
          </a:p>
          <a:p>
            <a:pPr lvl="0"/>
            <a:r>
              <a:rPr lang="en-GB" dirty="0"/>
              <a:t>(</a:t>
            </a:r>
            <a:r>
              <a:rPr lang="en-GB" b="1" dirty="0"/>
              <a:t>A</a:t>
            </a:r>
            <a:r>
              <a:rPr lang="en-GB" dirty="0"/>
              <a:t> d): bring one thing up at a time</a:t>
            </a:r>
          </a:p>
          <a:p>
            <a:pPr lvl="0"/>
            <a:r>
              <a:rPr lang="en-GB" dirty="0"/>
              <a:t>(</a:t>
            </a:r>
            <a:r>
              <a:rPr lang="en-GB" b="1" dirty="0"/>
              <a:t>A</a:t>
            </a:r>
            <a:r>
              <a:rPr lang="en-GB" dirty="0"/>
              <a:t> d): “just one thing or question or visual per page, and then…press next”</a:t>
            </a:r>
          </a:p>
          <a:p>
            <a:pPr lvl="0"/>
            <a:r>
              <a:rPr lang="en-GB" dirty="0"/>
              <a:t>Back-to-top button</a:t>
            </a:r>
          </a:p>
          <a:p>
            <a:r>
              <a:rPr lang="en-GB" dirty="0"/>
              <a:t> (</a:t>
            </a:r>
            <a:r>
              <a:rPr lang="en-GB" b="1" dirty="0"/>
              <a:t>A</a:t>
            </a:r>
            <a:r>
              <a:rPr lang="en-GB" dirty="0"/>
              <a:t> d): “the words used, or any writing used” should be “well-spaced out and in a good font that anyone could read - and obviously a screen reader could pick out as well”</a:t>
            </a:r>
          </a:p>
          <a:p>
            <a:r>
              <a:rPr lang="en-GB" dirty="0"/>
              <a:t>(</a:t>
            </a:r>
            <a:r>
              <a:rPr lang="en-GB" b="1" dirty="0"/>
              <a:t>A</a:t>
            </a:r>
            <a:r>
              <a:rPr lang="en-GB" dirty="0"/>
              <a:t> d): make a button you can press for help to come up</a:t>
            </a:r>
          </a:p>
          <a:p>
            <a:pPr lvl="0"/>
            <a:r>
              <a:rPr lang="en-GB" dirty="0"/>
              <a:t>(</a:t>
            </a:r>
            <a:r>
              <a:rPr lang="en-GB" b="1" dirty="0"/>
              <a:t>P</a:t>
            </a:r>
            <a:r>
              <a:rPr lang="en-GB" dirty="0"/>
              <a:t> d): Have a tagline: “this is what we’re looking for, this is what we want from you, and this is what we’re going to do, and don’t be afraid to repeat yourself just literally on every page like, this is what we want, this is what we need from you, this is what we expect from you”</a:t>
            </a:r>
          </a:p>
          <a:p>
            <a:pPr lvl="0"/>
            <a:r>
              <a:rPr lang="en-GB" dirty="0"/>
              <a:t>(</a:t>
            </a:r>
            <a:r>
              <a:rPr lang="en-GB" b="1" dirty="0"/>
              <a:t>A</a:t>
            </a:r>
            <a:r>
              <a:rPr lang="en-GB" dirty="0"/>
              <a:t> d): “I’m very prone to information overload, so I would want from my point of view this default interface to be as plain and un-distracting as possible…I wouldn’t want something that was busy and distracting, it just needs to be focussed on the content.</a:t>
            </a:r>
          </a:p>
          <a:p>
            <a:endParaRPr lang="en-GB" dirty="0"/>
          </a:p>
          <a:p>
            <a:r>
              <a:rPr lang="en-GB" dirty="0"/>
              <a:t>Blog by an autistic UX designer: </a:t>
            </a:r>
            <a:r>
              <a:rPr lang="en-GB" dirty="0">
                <a:hlinkClick r:id="rId3"/>
              </a:rPr>
              <a:t>https://uxmastery.com/researching-designing-for-autism/</a:t>
            </a:r>
            <a:r>
              <a:rPr lang="en-GB" dirty="0"/>
              <a:t> </a:t>
            </a:r>
          </a:p>
          <a:p>
            <a:endParaRPr lang="en-GB" dirty="0"/>
          </a:p>
          <a:p>
            <a:pPr marL="285750" indent="-285750">
              <a:buFont typeface="Arial" panose="020B0604020202020204" pitchFamily="34" charset="0"/>
              <a:buChar char="•"/>
            </a:pPr>
            <a:endParaRPr lang="en-US" dirty="0"/>
          </a:p>
          <a:p>
            <a:endParaRPr lang="en-GB" dirty="0"/>
          </a:p>
          <a:p>
            <a:endParaRPr lang="en-US" dirty="0"/>
          </a:p>
          <a:p>
            <a:endParaRPr lang="en-US" i="1" dirty="0"/>
          </a:p>
        </p:txBody>
      </p:sp>
      <p:sp>
        <p:nvSpPr>
          <p:cNvPr id="5" name="Rectangle 2">
            <a:extLst>
              <a:ext uri="{FF2B5EF4-FFF2-40B4-BE49-F238E27FC236}">
                <a16:creationId xmlns:a16="http://schemas.microsoft.com/office/drawing/2014/main" id="{808FAE9F-9569-5140-A02F-57E29834D510}"/>
              </a:ext>
            </a:extLst>
          </p:cNvPr>
          <p:cNvSpPr>
            <a:spLocks noChangeArrowheads="1"/>
          </p:cNvSpPr>
          <p:nvPr/>
        </p:nvSpPr>
        <p:spPr bwMode="auto">
          <a:xfrm>
            <a:off x="4942114" y="31786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Slide Number Placeholder 2">
            <a:extLst>
              <a:ext uri="{FF2B5EF4-FFF2-40B4-BE49-F238E27FC236}">
                <a16:creationId xmlns:a16="http://schemas.microsoft.com/office/drawing/2014/main" id="{C5D83DB1-8E61-0242-BC91-E353DD9668AA}"/>
              </a:ext>
            </a:extLst>
          </p:cNvPr>
          <p:cNvSpPr>
            <a:spLocks noGrp="1"/>
          </p:cNvSpPr>
          <p:nvPr>
            <p:ph type="sldNum" sz="quarter" idx="12"/>
          </p:nvPr>
        </p:nvSpPr>
        <p:spPr/>
        <p:txBody>
          <a:bodyPr/>
          <a:lstStyle/>
          <a:p>
            <a:fld id="{E5F92433-EC06-4946-9437-21628564E83E}" type="slidenum">
              <a:rPr lang="en-US" smtClean="0"/>
              <a:t>27</a:t>
            </a:fld>
            <a:endParaRPr lang="en-US"/>
          </a:p>
        </p:txBody>
      </p:sp>
    </p:spTree>
    <p:extLst>
      <p:ext uri="{BB962C8B-B14F-4D97-AF65-F5344CB8AC3E}">
        <p14:creationId xmlns:p14="http://schemas.microsoft.com/office/powerpoint/2010/main" val="1367458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08FAE9F-9569-5140-A02F-57E29834D510}"/>
              </a:ext>
            </a:extLst>
          </p:cNvPr>
          <p:cNvSpPr>
            <a:spLocks noChangeArrowheads="1"/>
          </p:cNvSpPr>
          <p:nvPr/>
        </p:nvSpPr>
        <p:spPr bwMode="auto">
          <a:xfrm>
            <a:off x="4942114" y="31786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53F98943-A7AD-6148-AF40-8B2B93D90B9E}"/>
              </a:ext>
            </a:extLst>
          </p:cNvPr>
          <p:cNvSpPr>
            <a:spLocks noChangeArrowheads="1"/>
          </p:cNvSpPr>
          <p:nvPr/>
        </p:nvSpPr>
        <p:spPr bwMode="auto">
          <a:xfrm>
            <a:off x="1382484" y="772886"/>
            <a:ext cx="1566384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7409" name="Picture 1" descr="Graphical user interface, website&#10;&#10;Description automatically generated">
            <a:extLst>
              <a:ext uri="{FF2B5EF4-FFF2-40B4-BE49-F238E27FC236}">
                <a16:creationId xmlns:a16="http://schemas.microsoft.com/office/drawing/2014/main" id="{4E223EB1-0DBA-C94D-9CA4-9068BF610395}"/>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382484" y="772885"/>
            <a:ext cx="9427032" cy="530923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495D1139-FF13-194F-B010-EE22FE99B517}"/>
              </a:ext>
            </a:extLst>
          </p:cNvPr>
          <p:cNvSpPr>
            <a:spLocks noGrp="1"/>
          </p:cNvSpPr>
          <p:nvPr>
            <p:ph type="sldNum" sz="quarter" idx="12"/>
          </p:nvPr>
        </p:nvSpPr>
        <p:spPr/>
        <p:txBody>
          <a:bodyPr/>
          <a:lstStyle/>
          <a:p>
            <a:fld id="{E5F92433-EC06-4946-9437-21628564E83E}" type="slidenum">
              <a:rPr lang="en-US" smtClean="0"/>
              <a:t>28</a:t>
            </a:fld>
            <a:endParaRPr lang="en-US"/>
          </a:p>
        </p:txBody>
      </p:sp>
    </p:spTree>
    <p:extLst>
      <p:ext uri="{BB962C8B-B14F-4D97-AF65-F5344CB8AC3E}">
        <p14:creationId xmlns:p14="http://schemas.microsoft.com/office/powerpoint/2010/main" val="886049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19C3D4-846A-8647-8479-181BAEB30D78}"/>
              </a:ext>
            </a:extLst>
          </p:cNvPr>
          <p:cNvSpPr txBox="1"/>
          <p:nvPr/>
        </p:nvSpPr>
        <p:spPr>
          <a:xfrm>
            <a:off x="892628" y="843677"/>
            <a:ext cx="10406743" cy="2585323"/>
          </a:xfrm>
          <a:prstGeom prst="rect">
            <a:avLst/>
          </a:prstGeom>
          <a:noFill/>
        </p:spPr>
        <p:txBody>
          <a:bodyPr wrap="square" rtlCol="0">
            <a:spAutoFit/>
          </a:bodyPr>
          <a:lstStyle/>
          <a:p>
            <a:r>
              <a:rPr lang="en-US" b="1" dirty="0"/>
              <a:t>Additional design considerations</a:t>
            </a:r>
          </a:p>
          <a:p>
            <a:endParaRPr lang="en-US" b="1" dirty="0"/>
          </a:p>
          <a:p>
            <a:r>
              <a:rPr lang="en-GB" dirty="0"/>
              <a:t>Use Chris’ Accessibility Menu: </a:t>
            </a:r>
            <a:r>
              <a:rPr lang="en-GB" dirty="0">
                <a:hlinkClick r:id="rId2"/>
              </a:rPr>
              <a:t>https://5wwsja.axshare.com/#g=1&amp;p=1-settings</a:t>
            </a:r>
            <a:endParaRPr lang="en-GB" dirty="0"/>
          </a:p>
          <a:p>
            <a:r>
              <a:rPr lang="en-GB" dirty="0"/>
              <a:t>Screen reader options: https://5wwsja.axshare.com/#g=1&amp;p=0-home-light-screen-reader-option-2</a:t>
            </a:r>
          </a:p>
          <a:p>
            <a:endParaRPr lang="en-GB" dirty="0"/>
          </a:p>
          <a:p>
            <a:pPr marL="285750" indent="-285750">
              <a:buFont typeface="Arial" panose="020B0604020202020204" pitchFamily="34" charset="0"/>
              <a:buChar char="•"/>
            </a:pPr>
            <a:endParaRPr lang="en-US" dirty="0"/>
          </a:p>
          <a:p>
            <a:endParaRPr lang="en-GB" dirty="0"/>
          </a:p>
          <a:p>
            <a:endParaRPr lang="en-US" dirty="0"/>
          </a:p>
          <a:p>
            <a:endParaRPr lang="en-US" i="1" dirty="0"/>
          </a:p>
        </p:txBody>
      </p:sp>
      <p:sp>
        <p:nvSpPr>
          <p:cNvPr id="5" name="Rectangle 2">
            <a:extLst>
              <a:ext uri="{FF2B5EF4-FFF2-40B4-BE49-F238E27FC236}">
                <a16:creationId xmlns:a16="http://schemas.microsoft.com/office/drawing/2014/main" id="{808FAE9F-9569-5140-A02F-57E29834D510}"/>
              </a:ext>
            </a:extLst>
          </p:cNvPr>
          <p:cNvSpPr>
            <a:spLocks noChangeArrowheads="1"/>
          </p:cNvSpPr>
          <p:nvPr/>
        </p:nvSpPr>
        <p:spPr bwMode="auto">
          <a:xfrm>
            <a:off x="4942114" y="31786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Slide Number Placeholder 2">
            <a:extLst>
              <a:ext uri="{FF2B5EF4-FFF2-40B4-BE49-F238E27FC236}">
                <a16:creationId xmlns:a16="http://schemas.microsoft.com/office/drawing/2014/main" id="{960DD58C-3D29-F149-9930-68131370C98B}"/>
              </a:ext>
            </a:extLst>
          </p:cNvPr>
          <p:cNvSpPr>
            <a:spLocks noGrp="1"/>
          </p:cNvSpPr>
          <p:nvPr>
            <p:ph type="sldNum" sz="quarter" idx="12"/>
          </p:nvPr>
        </p:nvSpPr>
        <p:spPr/>
        <p:txBody>
          <a:bodyPr/>
          <a:lstStyle/>
          <a:p>
            <a:fld id="{E5F92433-EC06-4946-9437-21628564E83E}" type="slidenum">
              <a:rPr lang="en-US" smtClean="0"/>
              <a:t>29</a:t>
            </a:fld>
            <a:endParaRPr lang="en-US"/>
          </a:p>
        </p:txBody>
      </p:sp>
    </p:spTree>
    <p:extLst>
      <p:ext uri="{BB962C8B-B14F-4D97-AF65-F5344CB8AC3E}">
        <p14:creationId xmlns:p14="http://schemas.microsoft.com/office/powerpoint/2010/main" val="2609169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19C3D4-846A-8647-8479-181BAEB30D78}"/>
              </a:ext>
            </a:extLst>
          </p:cNvPr>
          <p:cNvSpPr txBox="1"/>
          <p:nvPr/>
        </p:nvSpPr>
        <p:spPr>
          <a:xfrm>
            <a:off x="174171" y="-96982"/>
            <a:ext cx="10167257" cy="7848302"/>
          </a:xfrm>
          <a:prstGeom prst="rect">
            <a:avLst/>
          </a:prstGeom>
          <a:noFill/>
        </p:spPr>
        <p:txBody>
          <a:bodyPr wrap="square" rtlCol="0">
            <a:spAutoFit/>
          </a:bodyPr>
          <a:lstStyle/>
          <a:p>
            <a:r>
              <a:rPr lang="en-US" b="1" u="sng" dirty="0"/>
              <a:t>Landing Page</a:t>
            </a:r>
          </a:p>
          <a:p>
            <a:r>
              <a:rPr lang="en-US" dirty="0"/>
              <a:t>Navigation bar</a:t>
            </a:r>
          </a:p>
          <a:p>
            <a:r>
              <a:rPr lang="en-US" dirty="0">
                <a:effectLst/>
              </a:rPr>
              <a:t>	* Login/sign-out</a:t>
            </a:r>
          </a:p>
          <a:p>
            <a:r>
              <a:rPr lang="en-US" dirty="0"/>
              <a:t>	* Help</a:t>
            </a:r>
          </a:p>
          <a:p>
            <a:r>
              <a:rPr lang="en-US" dirty="0">
                <a:effectLst/>
              </a:rPr>
              <a:t>	* Links to other pages</a:t>
            </a:r>
          </a:p>
          <a:p>
            <a:r>
              <a:rPr lang="en-US" dirty="0"/>
              <a:t>	* Accessibility icon</a:t>
            </a:r>
          </a:p>
          <a:p>
            <a:r>
              <a:rPr lang="en-US" dirty="0">
                <a:effectLst/>
              </a:rPr>
              <a:t>	* Text-to-voice/voice-to-text options</a:t>
            </a:r>
          </a:p>
          <a:p>
            <a:r>
              <a:rPr lang="en-US" dirty="0"/>
              <a:t>	* Crisis support – we make it clear we don’t provide this but can link to other places</a:t>
            </a:r>
            <a:endParaRPr lang="en-US" dirty="0">
              <a:effectLst/>
            </a:endParaRPr>
          </a:p>
          <a:p>
            <a:r>
              <a:rPr lang="en-US" dirty="0"/>
              <a:t>Title</a:t>
            </a:r>
          </a:p>
          <a:p>
            <a:r>
              <a:rPr lang="en-US" dirty="0">
                <a:effectLst/>
              </a:rPr>
              <a:t>Strapline</a:t>
            </a:r>
          </a:p>
          <a:p>
            <a:r>
              <a:rPr lang="en-US" dirty="0">
                <a:effectLst/>
              </a:rPr>
              <a:t>Engaging visual imagery or video</a:t>
            </a:r>
          </a:p>
          <a:p>
            <a:r>
              <a:rPr lang="en-US" dirty="0"/>
              <a:t>OH, Autistica and ATI logos</a:t>
            </a:r>
            <a:endParaRPr lang="en-US" dirty="0">
              <a:effectLst/>
            </a:endParaRPr>
          </a:p>
          <a:p>
            <a:r>
              <a:rPr lang="en-US" dirty="0"/>
              <a:t>Call to actions</a:t>
            </a:r>
          </a:p>
          <a:p>
            <a:r>
              <a:rPr lang="en-US" dirty="0">
                <a:effectLst/>
              </a:rPr>
              <a:t>	* sign up</a:t>
            </a:r>
          </a:p>
          <a:p>
            <a:r>
              <a:rPr lang="en-US" dirty="0"/>
              <a:t>	* enter experience</a:t>
            </a:r>
          </a:p>
          <a:p>
            <a:r>
              <a:rPr lang="en-US" dirty="0">
                <a:effectLst/>
              </a:rPr>
              <a:t>	* read experiences</a:t>
            </a:r>
          </a:p>
          <a:p>
            <a:r>
              <a:rPr lang="en-US" dirty="0"/>
              <a:t>	* find out more</a:t>
            </a:r>
          </a:p>
          <a:p>
            <a:r>
              <a:rPr lang="en-US" dirty="0">
                <a:effectLst/>
              </a:rPr>
              <a:t>Information on:</a:t>
            </a:r>
          </a:p>
          <a:p>
            <a:r>
              <a:rPr lang="en-US" dirty="0"/>
              <a:t>	* Project summary (inc. sensory processing)</a:t>
            </a:r>
          </a:p>
          <a:p>
            <a:r>
              <a:rPr lang="en-US" dirty="0">
                <a:effectLst/>
              </a:rPr>
              <a:t>	* How it works – step by step</a:t>
            </a:r>
          </a:p>
          <a:p>
            <a:r>
              <a:rPr lang="en-US" dirty="0"/>
              <a:t>	* Main goals – how it will help</a:t>
            </a:r>
          </a:p>
          <a:p>
            <a:r>
              <a:rPr lang="en-US" dirty="0"/>
              <a:t>	* Autistic-first space with autistic community</a:t>
            </a:r>
          </a:p>
          <a:p>
            <a:r>
              <a:rPr lang="en-US" dirty="0">
                <a:effectLst/>
              </a:rPr>
              <a:t>	* Reassurance about data: anonymous, you choose, no selling for profit</a:t>
            </a:r>
          </a:p>
          <a:p>
            <a:r>
              <a:rPr lang="en-US" dirty="0"/>
              <a:t>Get in touch</a:t>
            </a:r>
          </a:p>
          <a:p>
            <a:r>
              <a:rPr lang="en-US" dirty="0"/>
              <a:t>Give feedback</a:t>
            </a:r>
          </a:p>
          <a:p>
            <a:endParaRPr lang="en-US" dirty="0">
              <a:effectLst/>
            </a:endParaRPr>
          </a:p>
          <a:p>
            <a:br>
              <a:rPr lang="en-GB" dirty="0">
                <a:effectLst/>
              </a:rPr>
            </a:br>
            <a:endParaRPr lang="en-US" dirty="0"/>
          </a:p>
        </p:txBody>
      </p:sp>
      <p:sp>
        <p:nvSpPr>
          <p:cNvPr id="4" name="Slide Number Placeholder 3">
            <a:extLst>
              <a:ext uri="{FF2B5EF4-FFF2-40B4-BE49-F238E27FC236}">
                <a16:creationId xmlns:a16="http://schemas.microsoft.com/office/drawing/2014/main" id="{8576D631-8BA7-0E44-8A75-3681D9AA663C}"/>
              </a:ext>
            </a:extLst>
          </p:cNvPr>
          <p:cNvSpPr>
            <a:spLocks noGrp="1"/>
          </p:cNvSpPr>
          <p:nvPr>
            <p:ph type="sldNum" sz="quarter" idx="12"/>
          </p:nvPr>
        </p:nvSpPr>
        <p:spPr/>
        <p:txBody>
          <a:bodyPr/>
          <a:lstStyle/>
          <a:p>
            <a:fld id="{E5F92433-EC06-4946-9437-21628564E83E}" type="slidenum">
              <a:rPr lang="en-US" smtClean="0"/>
              <a:t>3</a:t>
            </a:fld>
            <a:endParaRPr lang="en-US"/>
          </a:p>
        </p:txBody>
      </p:sp>
    </p:spTree>
    <p:extLst>
      <p:ext uri="{BB962C8B-B14F-4D97-AF65-F5344CB8AC3E}">
        <p14:creationId xmlns:p14="http://schemas.microsoft.com/office/powerpoint/2010/main" val="585119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19C3D4-846A-8647-8479-181BAEB30D78}"/>
              </a:ext>
            </a:extLst>
          </p:cNvPr>
          <p:cNvSpPr txBox="1"/>
          <p:nvPr/>
        </p:nvSpPr>
        <p:spPr>
          <a:xfrm>
            <a:off x="522514" y="217714"/>
            <a:ext cx="10406743" cy="7294305"/>
          </a:xfrm>
          <a:prstGeom prst="rect">
            <a:avLst/>
          </a:prstGeom>
          <a:noFill/>
        </p:spPr>
        <p:txBody>
          <a:bodyPr wrap="square" rtlCol="0">
            <a:spAutoFit/>
          </a:bodyPr>
          <a:lstStyle/>
          <a:p>
            <a:r>
              <a:rPr lang="en-US" b="1" dirty="0"/>
              <a:t>Next Steps: </a:t>
            </a:r>
          </a:p>
          <a:p>
            <a:endParaRPr lang="en-GB" dirty="0"/>
          </a:p>
          <a:p>
            <a:pPr marL="285750" indent="-285750">
              <a:buFont typeface="Arial" panose="020B0604020202020204" pitchFamily="34" charset="0"/>
              <a:buChar char="•"/>
            </a:pPr>
            <a:r>
              <a:rPr lang="en-GB" dirty="0"/>
              <a:t>Determine first iteration of platform components</a:t>
            </a:r>
          </a:p>
          <a:p>
            <a:pPr marL="285750" indent="-285750">
              <a:buFont typeface="Arial" panose="020B0604020202020204" pitchFamily="34" charset="0"/>
              <a:buChar char="•"/>
            </a:pPr>
            <a:r>
              <a:rPr lang="en-GB" dirty="0"/>
              <a:t>Create visual wireframe</a:t>
            </a:r>
          </a:p>
          <a:p>
            <a:pPr marL="285750" indent="-285750">
              <a:buFont typeface="Arial" panose="020B0604020202020204" pitchFamily="34" charset="0"/>
              <a:buChar char="•"/>
            </a:pPr>
            <a:r>
              <a:rPr lang="en-GB" dirty="0"/>
              <a:t>Retrieve useful design work and code from Fujitsu team</a:t>
            </a:r>
          </a:p>
          <a:p>
            <a:pPr marL="285750" indent="-285750">
              <a:buFont typeface="Arial" panose="020B0604020202020204" pitchFamily="34" charset="0"/>
              <a:buChar char="•"/>
            </a:pPr>
            <a:r>
              <a:rPr lang="en-GB" dirty="0"/>
              <a:t>Find existing open source code which can be used or adapted </a:t>
            </a:r>
          </a:p>
          <a:p>
            <a:pPr marL="285750" indent="-285750">
              <a:buFont typeface="Arial" panose="020B0604020202020204" pitchFamily="34" charset="0"/>
              <a:buChar char="•"/>
            </a:pPr>
            <a:r>
              <a:rPr lang="en-GB" dirty="0"/>
              <a:t>Write text for pages (and test)</a:t>
            </a:r>
          </a:p>
          <a:p>
            <a:pPr marL="285750" indent="-285750">
              <a:buFont typeface="Arial" panose="020B0604020202020204" pitchFamily="34" charset="0"/>
              <a:buChar char="•"/>
            </a:pPr>
            <a:r>
              <a:rPr lang="en-GB" dirty="0"/>
              <a:t>Autism researchers’ – input </a:t>
            </a:r>
          </a:p>
          <a:p>
            <a:pPr marL="285750" indent="-285750">
              <a:buFont typeface="Arial" panose="020B0604020202020204" pitchFamily="34" charset="0"/>
              <a:buChar char="•"/>
            </a:pPr>
            <a:r>
              <a:rPr lang="en-GB" dirty="0"/>
              <a:t>Co-create code of conduct</a:t>
            </a:r>
          </a:p>
          <a:p>
            <a:pPr marL="285750" indent="-285750">
              <a:buFont typeface="Arial" panose="020B0604020202020204" pitchFamily="34" charset="0"/>
              <a:buChar char="•"/>
            </a:pPr>
            <a:r>
              <a:rPr lang="en-GB" dirty="0"/>
              <a:t>Co-create guidelines for entering on behalf of others</a:t>
            </a:r>
          </a:p>
          <a:p>
            <a:pPr marL="285750" indent="-285750">
              <a:buFont typeface="Arial" panose="020B0604020202020204" pitchFamily="34" charset="0"/>
              <a:buChar char="•"/>
            </a:pPr>
            <a:r>
              <a:rPr lang="en-GB" dirty="0"/>
              <a:t>Define moderation process for platform</a:t>
            </a:r>
          </a:p>
          <a:p>
            <a:pPr marL="285750" indent="-285750">
              <a:buFont typeface="Arial" panose="020B0604020202020204" pitchFamily="34" charset="0"/>
              <a:buChar char="•"/>
            </a:pPr>
            <a:r>
              <a:rPr lang="en-GB" dirty="0"/>
              <a:t>And recruit moderators </a:t>
            </a:r>
          </a:p>
          <a:p>
            <a:pPr marL="285750" indent="-285750">
              <a:buFont typeface="Arial" panose="020B0604020202020204" pitchFamily="34" charset="0"/>
              <a:buChar char="•"/>
            </a:pPr>
            <a:r>
              <a:rPr lang="en-GB" dirty="0"/>
              <a:t>Define moderation process for research submissions</a:t>
            </a:r>
          </a:p>
          <a:p>
            <a:pPr marL="285750" indent="-285750">
              <a:buFont typeface="Arial" panose="020B0604020202020204" pitchFamily="34" charset="0"/>
              <a:buChar char="•"/>
            </a:pPr>
            <a:r>
              <a:rPr lang="en-GB" dirty="0"/>
              <a:t>Create prototype (and test)</a:t>
            </a:r>
          </a:p>
          <a:p>
            <a:pPr marL="285750" indent="-285750">
              <a:buFont typeface="Arial" panose="020B0604020202020204" pitchFamily="34" charset="0"/>
              <a:buChar char="•"/>
            </a:pPr>
            <a:r>
              <a:rPr lang="en-GB" dirty="0"/>
              <a:t>Get ethics approval to collect data</a:t>
            </a:r>
          </a:p>
          <a:p>
            <a:pPr marL="285750" indent="-285750">
              <a:buFont typeface="Arial" panose="020B0604020202020204" pitchFamily="34" charset="0"/>
              <a:buChar char="•"/>
            </a:pPr>
            <a:r>
              <a:rPr lang="en-GB" dirty="0"/>
              <a:t>Turn prototype into working website</a:t>
            </a:r>
          </a:p>
          <a:p>
            <a:pPr marL="285750" indent="-285750">
              <a:buFont typeface="Arial" panose="020B0604020202020204" pitchFamily="34" charset="0"/>
              <a:buChar char="•"/>
            </a:pPr>
            <a:r>
              <a:rPr lang="en-GB" dirty="0"/>
              <a:t>Launch</a:t>
            </a:r>
          </a:p>
          <a:p>
            <a:pPr marL="285750" indent="-285750">
              <a:buFont typeface="Arial" panose="020B0604020202020204" pitchFamily="34" charset="0"/>
              <a:buChar char="•"/>
            </a:pPr>
            <a:r>
              <a:rPr lang="en-GB" dirty="0"/>
              <a:t>Publicise </a:t>
            </a:r>
          </a:p>
          <a:p>
            <a:pPr marL="285750" indent="-285750">
              <a:buFont typeface="Arial" panose="020B0604020202020204" pitchFamily="34" charset="0"/>
              <a:buChar char="•"/>
            </a:pPr>
            <a:r>
              <a:rPr lang="en-GB" dirty="0"/>
              <a:t>Iterate</a:t>
            </a:r>
          </a:p>
          <a:p>
            <a:pPr marL="285750" indent="-285750">
              <a:buFont typeface="Arial" panose="020B0604020202020204" pitchFamily="34" charset="0"/>
              <a:buChar char="•"/>
            </a:pPr>
            <a:endParaRPr lang="en-GB" dirty="0"/>
          </a:p>
          <a:p>
            <a:endParaRPr lang="en-GB" dirty="0"/>
          </a:p>
          <a:p>
            <a:pPr marL="285750" indent="-285750">
              <a:buFont typeface="Arial" panose="020B0604020202020204" pitchFamily="34" charset="0"/>
              <a:buChar char="•"/>
            </a:pPr>
            <a:endParaRPr lang="en-US" dirty="0"/>
          </a:p>
          <a:p>
            <a:endParaRPr lang="en-GB" dirty="0"/>
          </a:p>
          <a:p>
            <a:endParaRPr lang="en-US" dirty="0"/>
          </a:p>
          <a:p>
            <a:endParaRPr lang="en-US" i="1" dirty="0"/>
          </a:p>
        </p:txBody>
      </p:sp>
      <p:sp>
        <p:nvSpPr>
          <p:cNvPr id="5" name="Rectangle 2">
            <a:extLst>
              <a:ext uri="{FF2B5EF4-FFF2-40B4-BE49-F238E27FC236}">
                <a16:creationId xmlns:a16="http://schemas.microsoft.com/office/drawing/2014/main" id="{808FAE9F-9569-5140-A02F-57E29834D510}"/>
              </a:ext>
            </a:extLst>
          </p:cNvPr>
          <p:cNvSpPr>
            <a:spLocks noChangeArrowheads="1"/>
          </p:cNvSpPr>
          <p:nvPr/>
        </p:nvSpPr>
        <p:spPr bwMode="auto">
          <a:xfrm>
            <a:off x="4942114" y="31786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Slide Number Placeholder 2">
            <a:extLst>
              <a:ext uri="{FF2B5EF4-FFF2-40B4-BE49-F238E27FC236}">
                <a16:creationId xmlns:a16="http://schemas.microsoft.com/office/drawing/2014/main" id="{991795A4-3240-6848-AB5F-79CC754BB45C}"/>
              </a:ext>
            </a:extLst>
          </p:cNvPr>
          <p:cNvSpPr>
            <a:spLocks noGrp="1"/>
          </p:cNvSpPr>
          <p:nvPr>
            <p:ph type="sldNum" sz="quarter" idx="12"/>
          </p:nvPr>
        </p:nvSpPr>
        <p:spPr/>
        <p:txBody>
          <a:bodyPr/>
          <a:lstStyle/>
          <a:p>
            <a:fld id="{E5F92433-EC06-4946-9437-21628564E83E}" type="slidenum">
              <a:rPr lang="en-US" smtClean="0"/>
              <a:t>30</a:t>
            </a:fld>
            <a:endParaRPr lang="en-US"/>
          </a:p>
        </p:txBody>
      </p:sp>
    </p:spTree>
    <p:extLst>
      <p:ext uri="{BB962C8B-B14F-4D97-AF65-F5344CB8AC3E}">
        <p14:creationId xmlns:p14="http://schemas.microsoft.com/office/powerpoint/2010/main" val="2348119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19C3D4-846A-8647-8479-181BAEB30D78}"/>
              </a:ext>
            </a:extLst>
          </p:cNvPr>
          <p:cNvSpPr txBox="1"/>
          <p:nvPr/>
        </p:nvSpPr>
        <p:spPr>
          <a:xfrm>
            <a:off x="522514" y="217714"/>
            <a:ext cx="10406743" cy="5355312"/>
          </a:xfrm>
          <a:prstGeom prst="rect">
            <a:avLst/>
          </a:prstGeom>
          <a:noFill/>
        </p:spPr>
        <p:txBody>
          <a:bodyPr wrap="square" rtlCol="0">
            <a:spAutoFit/>
          </a:bodyPr>
          <a:lstStyle/>
          <a:p>
            <a:r>
              <a:rPr lang="en-US" b="1" dirty="0"/>
              <a:t>Simple Story:</a:t>
            </a:r>
          </a:p>
          <a:p>
            <a:endParaRPr lang="en-US" b="1" dirty="0"/>
          </a:p>
          <a:p>
            <a:r>
              <a:rPr lang="en-US" dirty="0"/>
              <a:t>User: Autistic adult, mid-thirties, in full time work</a:t>
            </a:r>
          </a:p>
          <a:p>
            <a:r>
              <a:rPr lang="en-US" dirty="0"/>
              <a:t>Desire: To use the platform to share with researchers her experience with the morning commute.</a:t>
            </a:r>
          </a:p>
          <a:p>
            <a:r>
              <a:rPr lang="en-US" dirty="0"/>
              <a:t>Journey: </a:t>
            </a:r>
          </a:p>
          <a:p>
            <a:r>
              <a:rPr lang="en-US" dirty="0"/>
              <a:t>	1. After work, goes to landing page, logs in,</a:t>
            </a:r>
          </a:p>
          <a:p>
            <a:r>
              <a:rPr lang="en-US" dirty="0"/>
              <a:t>	2. Goes to “share experience” page.</a:t>
            </a:r>
          </a:p>
          <a:p>
            <a:r>
              <a:rPr lang="en-US" dirty="0"/>
              <a:t>	3. Enters text: “The sound is painful on the train so I wear noise cancelling headphones:</a:t>
            </a:r>
          </a:p>
          <a:p>
            <a:r>
              <a:rPr lang="en-US" dirty="0"/>
              <a:t>	4. Presses submit</a:t>
            </a:r>
          </a:p>
          <a:p>
            <a:r>
              <a:rPr lang="en-US" dirty="0"/>
              <a:t>	5. Receives confirmation story is submitted.</a:t>
            </a:r>
          </a:p>
          <a:p>
            <a:r>
              <a:rPr lang="en-US" dirty="0"/>
              <a:t>	6. Can then add another experience, or edit the text or sharing permissions of the one already submitted.  </a:t>
            </a:r>
            <a:endParaRPr lang="en-GB" dirty="0"/>
          </a:p>
          <a:p>
            <a:endParaRPr lang="en-GB" dirty="0"/>
          </a:p>
          <a:p>
            <a:pPr marL="285750" indent="-285750">
              <a:buFont typeface="Arial" panose="020B0604020202020204" pitchFamily="34" charset="0"/>
              <a:buChar char="•"/>
            </a:pPr>
            <a:endParaRPr lang="en-GB" dirty="0"/>
          </a:p>
          <a:p>
            <a:endParaRPr lang="en-GB" dirty="0"/>
          </a:p>
          <a:p>
            <a:pPr marL="285750" indent="-285750">
              <a:buFont typeface="Arial" panose="020B0604020202020204" pitchFamily="34" charset="0"/>
              <a:buChar char="•"/>
            </a:pPr>
            <a:endParaRPr lang="en-US" dirty="0"/>
          </a:p>
          <a:p>
            <a:endParaRPr lang="en-GB" dirty="0"/>
          </a:p>
          <a:p>
            <a:endParaRPr lang="en-US" dirty="0"/>
          </a:p>
          <a:p>
            <a:endParaRPr lang="en-US" i="1" dirty="0"/>
          </a:p>
        </p:txBody>
      </p:sp>
      <p:sp>
        <p:nvSpPr>
          <p:cNvPr id="5" name="Rectangle 2">
            <a:extLst>
              <a:ext uri="{FF2B5EF4-FFF2-40B4-BE49-F238E27FC236}">
                <a16:creationId xmlns:a16="http://schemas.microsoft.com/office/drawing/2014/main" id="{808FAE9F-9569-5140-A02F-57E29834D510}"/>
              </a:ext>
            </a:extLst>
          </p:cNvPr>
          <p:cNvSpPr>
            <a:spLocks noChangeArrowheads="1"/>
          </p:cNvSpPr>
          <p:nvPr/>
        </p:nvSpPr>
        <p:spPr bwMode="auto">
          <a:xfrm>
            <a:off x="4942114" y="31786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Slide Number Placeholder 2">
            <a:extLst>
              <a:ext uri="{FF2B5EF4-FFF2-40B4-BE49-F238E27FC236}">
                <a16:creationId xmlns:a16="http://schemas.microsoft.com/office/drawing/2014/main" id="{991795A4-3240-6848-AB5F-79CC754BB45C}"/>
              </a:ext>
            </a:extLst>
          </p:cNvPr>
          <p:cNvSpPr>
            <a:spLocks noGrp="1"/>
          </p:cNvSpPr>
          <p:nvPr>
            <p:ph type="sldNum" sz="quarter" idx="12"/>
          </p:nvPr>
        </p:nvSpPr>
        <p:spPr/>
        <p:txBody>
          <a:bodyPr/>
          <a:lstStyle/>
          <a:p>
            <a:fld id="{E5F92433-EC06-4946-9437-21628564E83E}" type="slidenum">
              <a:rPr lang="en-US" smtClean="0"/>
              <a:t>31</a:t>
            </a:fld>
            <a:endParaRPr lang="en-US"/>
          </a:p>
        </p:txBody>
      </p:sp>
    </p:spTree>
    <p:extLst>
      <p:ext uri="{BB962C8B-B14F-4D97-AF65-F5344CB8AC3E}">
        <p14:creationId xmlns:p14="http://schemas.microsoft.com/office/powerpoint/2010/main" val="29401285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7028D1-0467-C547-A492-0405C34E6FDD}"/>
              </a:ext>
            </a:extLst>
          </p:cNvPr>
          <p:cNvSpPr>
            <a:spLocks noGrp="1"/>
          </p:cNvSpPr>
          <p:nvPr>
            <p:ph type="sldNum" sz="quarter" idx="12"/>
          </p:nvPr>
        </p:nvSpPr>
        <p:spPr/>
        <p:txBody>
          <a:bodyPr/>
          <a:lstStyle/>
          <a:p>
            <a:fld id="{E5F92433-EC06-4946-9437-21628564E83E}" type="slidenum">
              <a:rPr lang="en-US" smtClean="0"/>
              <a:t>32</a:t>
            </a:fld>
            <a:endParaRPr lang="en-US"/>
          </a:p>
        </p:txBody>
      </p:sp>
      <p:sp>
        <p:nvSpPr>
          <p:cNvPr id="3" name="Rectangle 2">
            <a:extLst>
              <a:ext uri="{FF2B5EF4-FFF2-40B4-BE49-F238E27FC236}">
                <a16:creationId xmlns:a16="http://schemas.microsoft.com/office/drawing/2014/main" id="{1D816815-7082-644D-B3C7-C9D1D8D39154}"/>
              </a:ext>
            </a:extLst>
          </p:cNvPr>
          <p:cNvSpPr/>
          <p:nvPr/>
        </p:nvSpPr>
        <p:spPr>
          <a:xfrm>
            <a:off x="0" y="0"/>
            <a:ext cx="12192000" cy="7293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0EF278B-8270-444E-A180-7384A511F87C}"/>
              </a:ext>
            </a:extLst>
          </p:cNvPr>
          <p:cNvSpPr/>
          <p:nvPr/>
        </p:nvSpPr>
        <p:spPr>
          <a:xfrm>
            <a:off x="751115" y="2148566"/>
            <a:ext cx="7685314" cy="2335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947AE0A-FA7E-1E40-95DA-570BAD4F8F27}"/>
              </a:ext>
            </a:extLst>
          </p:cNvPr>
          <p:cNvSpPr/>
          <p:nvPr/>
        </p:nvSpPr>
        <p:spPr>
          <a:xfrm>
            <a:off x="8730340" y="2148566"/>
            <a:ext cx="1850571" cy="6452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152A1BA-C4AD-F54B-8A65-6B52DBAAF1C0}"/>
              </a:ext>
            </a:extLst>
          </p:cNvPr>
          <p:cNvSpPr/>
          <p:nvPr/>
        </p:nvSpPr>
        <p:spPr>
          <a:xfrm>
            <a:off x="8730340" y="2992209"/>
            <a:ext cx="1850571" cy="6452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B16E156-FC7C-1642-9806-9DA6F2B1BEB8}"/>
              </a:ext>
            </a:extLst>
          </p:cNvPr>
          <p:cNvSpPr/>
          <p:nvPr/>
        </p:nvSpPr>
        <p:spPr>
          <a:xfrm>
            <a:off x="8730340" y="3838800"/>
            <a:ext cx="1850571" cy="6452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AA74D7C-8636-E440-93EA-B5E57CCA7871}"/>
              </a:ext>
            </a:extLst>
          </p:cNvPr>
          <p:cNvSpPr/>
          <p:nvPr/>
        </p:nvSpPr>
        <p:spPr>
          <a:xfrm>
            <a:off x="5700482" y="5116704"/>
            <a:ext cx="1850571" cy="6452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8072340-4D7F-8A45-8FBA-2FC2D20F01A6}"/>
              </a:ext>
            </a:extLst>
          </p:cNvPr>
          <p:cNvSpPr/>
          <p:nvPr/>
        </p:nvSpPr>
        <p:spPr>
          <a:xfrm>
            <a:off x="7921168" y="5076136"/>
            <a:ext cx="2035631" cy="6570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DE85884-7602-4840-8D73-F7F99270D2BA}"/>
              </a:ext>
            </a:extLst>
          </p:cNvPr>
          <p:cNvSpPr/>
          <p:nvPr/>
        </p:nvSpPr>
        <p:spPr>
          <a:xfrm>
            <a:off x="751115" y="2068879"/>
            <a:ext cx="1936300" cy="923330"/>
          </a:xfrm>
          <a:prstGeom prst="rect">
            <a:avLst/>
          </a:prstGeom>
          <a:noFill/>
        </p:spPr>
        <p:txBody>
          <a:bodyPr wrap="none" lIns="91440" tIns="45720" rIns="91440" bIns="45720">
            <a:spAutoFit/>
          </a:bodyPr>
          <a:lstStyle/>
          <a:p>
            <a:pPr algn="ctr"/>
            <a:r>
              <a:rPr lang="en-GB" sz="5400" b="0" cap="none" spc="0" dirty="0">
                <a:ln w="0"/>
                <a:solidFill>
                  <a:schemeClr val="tx1"/>
                </a:solidFill>
                <a:effectLst>
                  <a:outerShdw blurRad="38100" dist="19050" dir="2700000" algn="tl" rotWithShape="0">
                    <a:schemeClr val="dk1">
                      <a:alpha val="40000"/>
                    </a:schemeClr>
                  </a:outerShdw>
                </a:effectLst>
              </a:rPr>
              <a:t>Write:</a:t>
            </a:r>
          </a:p>
        </p:txBody>
      </p:sp>
      <p:sp>
        <p:nvSpPr>
          <p:cNvPr id="12" name="Rectangle 11">
            <a:extLst>
              <a:ext uri="{FF2B5EF4-FFF2-40B4-BE49-F238E27FC236}">
                <a16:creationId xmlns:a16="http://schemas.microsoft.com/office/drawing/2014/main" id="{1EEE1B9F-3CCA-5248-8FC4-D59A94D26644}"/>
              </a:ext>
            </a:extLst>
          </p:cNvPr>
          <p:cNvSpPr/>
          <p:nvPr/>
        </p:nvSpPr>
        <p:spPr>
          <a:xfrm>
            <a:off x="0" y="-96994"/>
            <a:ext cx="4289700" cy="923330"/>
          </a:xfrm>
          <a:prstGeom prst="rect">
            <a:avLst/>
          </a:prstGeom>
          <a:noFill/>
        </p:spPr>
        <p:txBody>
          <a:bodyPr wrap="none" lIns="91440" tIns="45720" rIns="91440" bIns="45720">
            <a:spAutoFit/>
          </a:bodyPr>
          <a:lstStyle/>
          <a:p>
            <a:pPr algn="ctr"/>
            <a:r>
              <a:rPr lang="en-GB" sz="5400" b="0" cap="none" spc="0" dirty="0">
                <a:ln w="0"/>
                <a:solidFill>
                  <a:schemeClr val="tx1"/>
                </a:solidFill>
                <a:effectLst>
                  <a:outerShdw blurRad="38100" dist="19050" dir="2700000" algn="tl" rotWithShape="0">
                    <a:schemeClr val="dk1">
                      <a:alpha val="40000"/>
                    </a:schemeClr>
                  </a:outerShdw>
                </a:effectLst>
              </a:rPr>
              <a:t>Navigation Bar</a:t>
            </a:r>
          </a:p>
        </p:txBody>
      </p:sp>
      <p:sp>
        <p:nvSpPr>
          <p:cNvPr id="15" name="TextBox 14">
            <a:extLst>
              <a:ext uri="{FF2B5EF4-FFF2-40B4-BE49-F238E27FC236}">
                <a16:creationId xmlns:a16="http://schemas.microsoft.com/office/drawing/2014/main" id="{B906954F-0173-A642-801B-402CD809965F}"/>
              </a:ext>
            </a:extLst>
          </p:cNvPr>
          <p:cNvSpPr txBox="1"/>
          <p:nvPr/>
        </p:nvSpPr>
        <p:spPr>
          <a:xfrm>
            <a:off x="8828315" y="2149691"/>
            <a:ext cx="1632857" cy="646331"/>
          </a:xfrm>
          <a:prstGeom prst="rect">
            <a:avLst/>
          </a:prstGeom>
          <a:noFill/>
        </p:spPr>
        <p:txBody>
          <a:bodyPr wrap="square" rtlCol="0">
            <a:spAutoFit/>
          </a:bodyPr>
          <a:lstStyle/>
          <a:p>
            <a:r>
              <a:rPr lang="en-US" dirty="0"/>
              <a:t>Share for research</a:t>
            </a:r>
          </a:p>
        </p:txBody>
      </p:sp>
      <p:sp>
        <p:nvSpPr>
          <p:cNvPr id="16" name="TextBox 15">
            <a:extLst>
              <a:ext uri="{FF2B5EF4-FFF2-40B4-BE49-F238E27FC236}">
                <a16:creationId xmlns:a16="http://schemas.microsoft.com/office/drawing/2014/main" id="{3B39B69B-1FD3-AE43-B138-3D2299BBD3A9}"/>
              </a:ext>
            </a:extLst>
          </p:cNvPr>
          <p:cNvSpPr txBox="1"/>
          <p:nvPr/>
        </p:nvSpPr>
        <p:spPr>
          <a:xfrm>
            <a:off x="8828314" y="2989959"/>
            <a:ext cx="1632857" cy="369332"/>
          </a:xfrm>
          <a:prstGeom prst="rect">
            <a:avLst/>
          </a:prstGeom>
          <a:noFill/>
        </p:spPr>
        <p:txBody>
          <a:bodyPr wrap="square" rtlCol="0">
            <a:spAutoFit/>
          </a:bodyPr>
          <a:lstStyle/>
          <a:p>
            <a:r>
              <a:rPr lang="en-US" dirty="0"/>
              <a:t>Share publicly</a:t>
            </a:r>
          </a:p>
        </p:txBody>
      </p:sp>
      <p:sp>
        <p:nvSpPr>
          <p:cNvPr id="17" name="TextBox 16">
            <a:extLst>
              <a:ext uri="{FF2B5EF4-FFF2-40B4-BE49-F238E27FC236}">
                <a16:creationId xmlns:a16="http://schemas.microsoft.com/office/drawing/2014/main" id="{E6316900-4466-CC4C-98C6-6984BD9C99FB}"/>
              </a:ext>
            </a:extLst>
          </p:cNvPr>
          <p:cNvSpPr txBox="1"/>
          <p:nvPr/>
        </p:nvSpPr>
        <p:spPr>
          <a:xfrm>
            <a:off x="8799282" y="3868688"/>
            <a:ext cx="1632857" cy="646331"/>
          </a:xfrm>
          <a:prstGeom prst="rect">
            <a:avLst/>
          </a:prstGeom>
          <a:noFill/>
        </p:spPr>
        <p:txBody>
          <a:bodyPr wrap="square" rtlCol="0">
            <a:spAutoFit/>
          </a:bodyPr>
          <a:lstStyle/>
          <a:p>
            <a:r>
              <a:rPr lang="en-US" dirty="0"/>
              <a:t>Share with autistic users</a:t>
            </a:r>
          </a:p>
        </p:txBody>
      </p:sp>
      <p:sp>
        <p:nvSpPr>
          <p:cNvPr id="18" name="TextBox 17">
            <a:extLst>
              <a:ext uri="{FF2B5EF4-FFF2-40B4-BE49-F238E27FC236}">
                <a16:creationId xmlns:a16="http://schemas.microsoft.com/office/drawing/2014/main" id="{60B37EEC-0302-9546-81B4-656BE6433FEB}"/>
              </a:ext>
            </a:extLst>
          </p:cNvPr>
          <p:cNvSpPr txBox="1"/>
          <p:nvPr/>
        </p:nvSpPr>
        <p:spPr>
          <a:xfrm>
            <a:off x="5700482" y="5220005"/>
            <a:ext cx="1850571" cy="369332"/>
          </a:xfrm>
          <a:prstGeom prst="rect">
            <a:avLst/>
          </a:prstGeom>
          <a:noFill/>
        </p:spPr>
        <p:txBody>
          <a:bodyPr wrap="square" rtlCol="0">
            <a:spAutoFit/>
          </a:bodyPr>
          <a:lstStyle/>
          <a:p>
            <a:r>
              <a:rPr lang="en-US" dirty="0"/>
              <a:t>SAVE</a:t>
            </a:r>
          </a:p>
        </p:txBody>
      </p:sp>
      <p:sp>
        <p:nvSpPr>
          <p:cNvPr id="19" name="TextBox 18">
            <a:extLst>
              <a:ext uri="{FF2B5EF4-FFF2-40B4-BE49-F238E27FC236}">
                <a16:creationId xmlns:a16="http://schemas.microsoft.com/office/drawing/2014/main" id="{DAE1FC35-7C75-1542-A9FB-F2BE792587B7}"/>
              </a:ext>
            </a:extLst>
          </p:cNvPr>
          <p:cNvSpPr txBox="1"/>
          <p:nvPr/>
        </p:nvSpPr>
        <p:spPr>
          <a:xfrm>
            <a:off x="7921167" y="5209350"/>
            <a:ext cx="2035631" cy="376123"/>
          </a:xfrm>
          <a:prstGeom prst="rect">
            <a:avLst/>
          </a:prstGeom>
          <a:noFill/>
        </p:spPr>
        <p:txBody>
          <a:bodyPr wrap="square" rtlCol="0">
            <a:spAutoFit/>
          </a:bodyPr>
          <a:lstStyle/>
          <a:p>
            <a:r>
              <a:rPr lang="en-US" dirty="0"/>
              <a:t>SUBMIT</a:t>
            </a:r>
          </a:p>
        </p:txBody>
      </p:sp>
      <p:sp>
        <p:nvSpPr>
          <p:cNvPr id="22" name="Rectangle 21">
            <a:extLst>
              <a:ext uri="{FF2B5EF4-FFF2-40B4-BE49-F238E27FC236}">
                <a16:creationId xmlns:a16="http://schemas.microsoft.com/office/drawing/2014/main" id="{B7AF71A7-3A1D-E440-B23F-8AA780A010C6}"/>
              </a:ext>
            </a:extLst>
          </p:cNvPr>
          <p:cNvSpPr/>
          <p:nvPr/>
        </p:nvSpPr>
        <p:spPr>
          <a:xfrm>
            <a:off x="10943764" y="3816918"/>
            <a:ext cx="657726" cy="645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1ACEB737-25BB-6A49-AAB3-F3CCE9699E7C}"/>
              </a:ext>
            </a:extLst>
          </p:cNvPr>
          <p:cNvSpPr/>
          <p:nvPr/>
        </p:nvSpPr>
        <p:spPr>
          <a:xfrm>
            <a:off x="10922749" y="2980415"/>
            <a:ext cx="657726" cy="645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B127606-3F2F-7F44-A12C-BCEEBBEEF3B4}"/>
              </a:ext>
            </a:extLst>
          </p:cNvPr>
          <p:cNvSpPr/>
          <p:nvPr/>
        </p:nvSpPr>
        <p:spPr>
          <a:xfrm>
            <a:off x="10913002" y="2143912"/>
            <a:ext cx="657726" cy="645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AFFFC304-0CA8-8B4F-ACA1-9ECE4F5C7DB1}"/>
              </a:ext>
            </a:extLst>
          </p:cNvPr>
          <p:cNvSpPr/>
          <p:nvPr/>
        </p:nvSpPr>
        <p:spPr>
          <a:xfrm>
            <a:off x="9769642" y="5220005"/>
            <a:ext cx="1831848" cy="3654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BCC8C7C-50B4-1047-9E50-878E5B69A265}"/>
              </a:ext>
            </a:extLst>
          </p:cNvPr>
          <p:cNvSpPr/>
          <p:nvPr/>
        </p:nvSpPr>
        <p:spPr>
          <a:xfrm>
            <a:off x="11658309" y="4814657"/>
            <a:ext cx="3083545" cy="2244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STORES AS JSON FILE IN BACKEND OH (SQL) DATABASE + “MY PAGE” </a:t>
            </a:r>
          </a:p>
          <a:p>
            <a:pPr algn="ctr"/>
            <a:endParaRPr lang="en-US" dirty="0"/>
          </a:p>
          <a:p>
            <a:pPr algn="ctr"/>
            <a:r>
              <a:rPr lang="en-US" dirty="0"/>
              <a:t>USER GOES TO CONFIRMATION PAGE </a:t>
            </a:r>
          </a:p>
        </p:txBody>
      </p:sp>
      <p:sp>
        <p:nvSpPr>
          <p:cNvPr id="32" name="Right Arrow 31">
            <a:extLst>
              <a:ext uri="{FF2B5EF4-FFF2-40B4-BE49-F238E27FC236}">
                <a16:creationId xmlns:a16="http://schemas.microsoft.com/office/drawing/2014/main" id="{855235D3-EDA3-BE4F-9987-3EF8260F2F54}"/>
              </a:ext>
            </a:extLst>
          </p:cNvPr>
          <p:cNvSpPr/>
          <p:nvPr/>
        </p:nvSpPr>
        <p:spPr>
          <a:xfrm rot="5400000">
            <a:off x="5892577" y="6211874"/>
            <a:ext cx="1831848" cy="3654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611D8CE-AB8C-BE4F-95FE-478158C7B8F5}"/>
              </a:ext>
            </a:extLst>
          </p:cNvPr>
          <p:cNvSpPr/>
          <p:nvPr/>
        </p:nvSpPr>
        <p:spPr>
          <a:xfrm>
            <a:off x="5700482" y="7330574"/>
            <a:ext cx="2735947" cy="1831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dirty="0"/>
              <a:t>STORES TEXT AS JSON FILEE AND TEXT + OPTIONS APPEARS IN “MY PAGE”</a:t>
            </a:r>
          </a:p>
        </p:txBody>
      </p:sp>
      <p:sp>
        <p:nvSpPr>
          <p:cNvPr id="34" name="Rectangle 33">
            <a:extLst>
              <a:ext uri="{FF2B5EF4-FFF2-40B4-BE49-F238E27FC236}">
                <a16:creationId xmlns:a16="http://schemas.microsoft.com/office/drawing/2014/main" id="{55E9C0F7-C3EA-224E-A261-8BEF58F43A09}"/>
              </a:ext>
            </a:extLst>
          </p:cNvPr>
          <p:cNvSpPr/>
          <p:nvPr/>
        </p:nvSpPr>
        <p:spPr>
          <a:xfrm>
            <a:off x="12192000" y="1846510"/>
            <a:ext cx="3083545" cy="2244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CREATES TAG FOR JSON FILE</a:t>
            </a:r>
          </a:p>
          <a:p>
            <a:pPr algn="ctr"/>
            <a:endParaRPr lang="en-US" dirty="0"/>
          </a:p>
          <a:p>
            <a:pPr algn="ctr"/>
            <a:r>
              <a:rPr lang="en-US" dirty="0"/>
              <a:t>IF SHARE PUBLICLY OR WITH AUTISTIC USERS GOEES TO A MODEERATOR </a:t>
            </a:r>
          </a:p>
        </p:txBody>
      </p:sp>
      <p:sp>
        <p:nvSpPr>
          <p:cNvPr id="35" name="Right Arrow 34">
            <a:extLst>
              <a:ext uri="{FF2B5EF4-FFF2-40B4-BE49-F238E27FC236}">
                <a16:creationId xmlns:a16="http://schemas.microsoft.com/office/drawing/2014/main" id="{13E2EE76-0D27-F74C-AAB1-7F826AD3D788}"/>
              </a:ext>
            </a:extLst>
          </p:cNvPr>
          <p:cNvSpPr/>
          <p:nvPr/>
        </p:nvSpPr>
        <p:spPr>
          <a:xfrm>
            <a:off x="11453166" y="2356239"/>
            <a:ext cx="688187" cy="412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ight Arrow 35">
            <a:extLst>
              <a:ext uri="{FF2B5EF4-FFF2-40B4-BE49-F238E27FC236}">
                <a16:creationId xmlns:a16="http://schemas.microsoft.com/office/drawing/2014/main" id="{720ADB38-A417-0B4C-B3C5-9BCF363C1902}"/>
              </a:ext>
            </a:extLst>
          </p:cNvPr>
          <p:cNvSpPr/>
          <p:nvPr/>
        </p:nvSpPr>
        <p:spPr>
          <a:xfrm>
            <a:off x="11503812" y="3085781"/>
            <a:ext cx="688187" cy="412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ight Arrow 36">
            <a:extLst>
              <a:ext uri="{FF2B5EF4-FFF2-40B4-BE49-F238E27FC236}">
                <a16:creationId xmlns:a16="http://schemas.microsoft.com/office/drawing/2014/main" id="{9292283F-142E-E844-B9E9-06BEAC820293}"/>
              </a:ext>
            </a:extLst>
          </p:cNvPr>
          <p:cNvSpPr/>
          <p:nvPr/>
        </p:nvSpPr>
        <p:spPr>
          <a:xfrm>
            <a:off x="11524828" y="3837507"/>
            <a:ext cx="688187" cy="412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a:extLst>
              <a:ext uri="{FF2B5EF4-FFF2-40B4-BE49-F238E27FC236}">
                <a16:creationId xmlns:a16="http://schemas.microsoft.com/office/drawing/2014/main" id="{3EF5BED7-D7E1-314C-BDCA-A4DF94604D2F}"/>
              </a:ext>
            </a:extLst>
          </p:cNvPr>
          <p:cNvSpPr txBox="1"/>
          <p:nvPr/>
        </p:nvSpPr>
        <p:spPr>
          <a:xfrm>
            <a:off x="751115" y="1113514"/>
            <a:ext cx="9560636" cy="738664"/>
          </a:xfrm>
          <a:prstGeom prst="rect">
            <a:avLst/>
          </a:prstGeom>
          <a:noFill/>
          <a:ln>
            <a:solidFill>
              <a:schemeClr val="tx1"/>
            </a:solidFill>
          </a:ln>
        </p:spPr>
        <p:txBody>
          <a:bodyPr wrap="square" rtlCol="0">
            <a:spAutoFit/>
          </a:bodyPr>
          <a:lstStyle/>
          <a:p>
            <a:endParaRPr lang="en-US" dirty="0"/>
          </a:p>
          <a:p>
            <a:r>
              <a:rPr lang="en-US" sz="2400" dirty="0"/>
              <a:t>QUESTION TEXT</a:t>
            </a:r>
          </a:p>
        </p:txBody>
      </p:sp>
    </p:spTree>
    <p:extLst>
      <p:ext uri="{BB962C8B-B14F-4D97-AF65-F5344CB8AC3E}">
        <p14:creationId xmlns:p14="http://schemas.microsoft.com/office/powerpoint/2010/main" val="2578733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73CCCC-7336-8643-866C-3848EB03BCE4}"/>
              </a:ext>
            </a:extLst>
          </p:cNvPr>
          <p:cNvSpPr/>
          <p:nvPr/>
        </p:nvSpPr>
        <p:spPr>
          <a:xfrm>
            <a:off x="290806" y="136525"/>
            <a:ext cx="11250029" cy="7017306"/>
          </a:xfrm>
          <a:prstGeom prst="rect">
            <a:avLst/>
          </a:prstGeom>
        </p:spPr>
        <p:txBody>
          <a:bodyPr wrap="square">
            <a:spAutoFit/>
          </a:bodyPr>
          <a:lstStyle/>
          <a:p>
            <a:r>
              <a:rPr lang="en-US" b="1" dirty="0"/>
              <a:t>Naming and straplines</a:t>
            </a:r>
            <a:endParaRPr lang="en-US" dirty="0"/>
          </a:p>
          <a:p>
            <a:r>
              <a:rPr lang="en-US" dirty="0"/>
              <a:t>Although it’s not so much participatory science, Zooniverse has some examples of good simple taglines, calls to actions, and explanations for citizen science projects: </a:t>
            </a:r>
            <a:r>
              <a:rPr lang="en-US" dirty="0">
                <a:hlinkClick r:id="rId2"/>
              </a:rPr>
              <a:t>https://www.zooniverse.org/</a:t>
            </a:r>
            <a:endParaRPr lang="en-US" dirty="0"/>
          </a:p>
          <a:p>
            <a:endParaRPr lang="en-GB" dirty="0"/>
          </a:p>
          <a:p>
            <a:r>
              <a:rPr lang="en-GB" b="1" dirty="0"/>
              <a:t>Sensory processing for accessible community environments I-SPACE </a:t>
            </a:r>
          </a:p>
          <a:p>
            <a:r>
              <a:rPr lang="en-GB" dirty="0"/>
              <a:t>investigating sensory processing for accessible community environments</a:t>
            </a:r>
          </a:p>
          <a:p>
            <a:r>
              <a:rPr lang="en-GB" dirty="0"/>
              <a:t>USPACE – understanding sensory processing for accessible community environments </a:t>
            </a:r>
          </a:p>
          <a:p>
            <a:endParaRPr lang="en-US" dirty="0"/>
          </a:p>
          <a:p>
            <a:r>
              <a:rPr lang="en-US" b="1" dirty="0"/>
              <a:t>Ideas for names: </a:t>
            </a:r>
          </a:p>
          <a:p>
            <a:r>
              <a:rPr lang="en-US" dirty="0"/>
              <a:t>(many existing websites, platforms, etc. for autistic people use </a:t>
            </a:r>
            <a:r>
              <a:rPr lang="en-US" dirty="0" err="1"/>
              <a:t>Aut</a:t>
            </a:r>
            <a:r>
              <a:rPr lang="en-US" dirty="0"/>
              <a:t> or </a:t>
            </a:r>
            <a:r>
              <a:rPr lang="en-US" dirty="0" err="1"/>
              <a:t>Autis</a:t>
            </a:r>
            <a:r>
              <a:rPr lang="en-US" dirty="0"/>
              <a:t> as a prefix – so this may be a familiar and effective pattern to adopt)</a:t>
            </a:r>
          </a:p>
          <a:p>
            <a:endParaRPr lang="en-US" b="1" dirty="0"/>
          </a:p>
          <a:p>
            <a:r>
              <a:rPr lang="en-US" dirty="0" err="1"/>
              <a:t>AutSPACE</a:t>
            </a:r>
            <a:r>
              <a:rPr lang="en-US" dirty="0"/>
              <a:t> (sensory processing * autism * changing environments *)</a:t>
            </a:r>
          </a:p>
          <a:p>
            <a:r>
              <a:rPr lang="en-US" dirty="0" err="1"/>
              <a:t>BetterSense</a:t>
            </a:r>
            <a:r>
              <a:rPr lang="en-US" dirty="0"/>
              <a:t>	</a:t>
            </a:r>
          </a:p>
          <a:p>
            <a:r>
              <a:rPr lang="en-US" dirty="0" err="1"/>
              <a:t>SenseBook</a:t>
            </a:r>
            <a:endParaRPr lang="en-US" dirty="0"/>
          </a:p>
          <a:p>
            <a:r>
              <a:rPr lang="en-US" dirty="0" err="1"/>
              <a:t>SenseSpace</a:t>
            </a:r>
            <a:endParaRPr lang="en-US" dirty="0"/>
          </a:p>
          <a:p>
            <a:r>
              <a:rPr lang="en-US" dirty="0" err="1"/>
              <a:t>AutMirror</a:t>
            </a:r>
            <a:endParaRPr lang="en-US" dirty="0"/>
          </a:p>
          <a:p>
            <a:r>
              <a:rPr lang="en-US" dirty="0" err="1"/>
              <a:t>AutAuthors</a:t>
            </a:r>
            <a:endParaRPr lang="en-US" dirty="0"/>
          </a:p>
          <a:p>
            <a:endParaRPr lang="en-US" dirty="0"/>
          </a:p>
          <a:p>
            <a:r>
              <a:rPr lang="en-US" b="1" dirty="0"/>
              <a:t>Ideas for straplines: </a:t>
            </a:r>
          </a:p>
          <a:p>
            <a:endParaRPr lang="en-US" dirty="0"/>
          </a:p>
          <a:p>
            <a:r>
              <a:rPr lang="en-US" dirty="0"/>
              <a:t>“Building a better world for autistic people.” </a:t>
            </a:r>
          </a:p>
          <a:p>
            <a:r>
              <a:rPr lang="en-US" dirty="0"/>
              <a:t>“Improving environments for autistic people”</a:t>
            </a:r>
          </a:p>
          <a:p>
            <a:r>
              <a:rPr lang="en-US" dirty="0"/>
              <a:t>” Make spaces make more sense by sharing your stories”</a:t>
            </a:r>
          </a:p>
          <a:p>
            <a:endParaRPr lang="en-US" dirty="0"/>
          </a:p>
        </p:txBody>
      </p:sp>
      <p:sp>
        <p:nvSpPr>
          <p:cNvPr id="3" name="Slide Number Placeholder 2">
            <a:extLst>
              <a:ext uri="{FF2B5EF4-FFF2-40B4-BE49-F238E27FC236}">
                <a16:creationId xmlns:a16="http://schemas.microsoft.com/office/drawing/2014/main" id="{CBAA2863-A8A5-EA49-B067-94B36AD233C9}"/>
              </a:ext>
            </a:extLst>
          </p:cNvPr>
          <p:cNvSpPr>
            <a:spLocks noGrp="1"/>
          </p:cNvSpPr>
          <p:nvPr>
            <p:ph type="sldNum" sz="quarter" idx="12"/>
          </p:nvPr>
        </p:nvSpPr>
        <p:spPr/>
        <p:txBody>
          <a:bodyPr/>
          <a:lstStyle/>
          <a:p>
            <a:fld id="{E5F92433-EC06-4946-9437-21628564E83E}" type="slidenum">
              <a:rPr lang="en-US" smtClean="0"/>
              <a:t>4</a:t>
            </a:fld>
            <a:endParaRPr lang="en-US"/>
          </a:p>
        </p:txBody>
      </p:sp>
    </p:spTree>
    <p:extLst>
      <p:ext uri="{BB962C8B-B14F-4D97-AF65-F5344CB8AC3E}">
        <p14:creationId xmlns:p14="http://schemas.microsoft.com/office/powerpoint/2010/main" val="124955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19C3D4-846A-8647-8479-181BAEB30D78}"/>
              </a:ext>
            </a:extLst>
          </p:cNvPr>
          <p:cNvSpPr txBox="1"/>
          <p:nvPr/>
        </p:nvSpPr>
        <p:spPr>
          <a:xfrm>
            <a:off x="478971" y="435429"/>
            <a:ext cx="10167257" cy="6186309"/>
          </a:xfrm>
          <a:prstGeom prst="rect">
            <a:avLst/>
          </a:prstGeom>
          <a:noFill/>
        </p:spPr>
        <p:txBody>
          <a:bodyPr wrap="square" rtlCol="0">
            <a:spAutoFit/>
          </a:bodyPr>
          <a:lstStyle/>
          <a:p>
            <a:r>
              <a:rPr lang="en-US" b="1" dirty="0"/>
              <a:t>Sign-up Flow</a:t>
            </a:r>
          </a:p>
          <a:p>
            <a:endParaRPr lang="en-US" b="1" dirty="0"/>
          </a:p>
          <a:p>
            <a:r>
              <a:rPr lang="en-US" i="1" dirty="0"/>
              <a:t>Sign-in integration with Open Humans: email and password </a:t>
            </a:r>
          </a:p>
          <a:p>
            <a:r>
              <a:rPr lang="en-US" i="1" dirty="0"/>
              <a:t>Explanation of why they’re going to Open Humans </a:t>
            </a:r>
          </a:p>
          <a:p>
            <a:r>
              <a:rPr lang="en-US" dirty="0"/>
              <a:t>Sign-up questions:</a:t>
            </a:r>
          </a:p>
          <a:p>
            <a:r>
              <a:rPr lang="en-US" dirty="0"/>
              <a:t>	* Are you autistic?</a:t>
            </a:r>
          </a:p>
          <a:p>
            <a:r>
              <a:rPr lang="en-US" dirty="0"/>
              <a:t>	* Are you the parent or full time </a:t>
            </a:r>
            <a:r>
              <a:rPr lang="en-US" dirty="0" err="1"/>
              <a:t>carer</a:t>
            </a:r>
            <a:r>
              <a:rPr lang="en-US" dirty="0"/>
              <a:t> of someone autistic? </a:t>
            </a:r>
          </a:p>
          <a:p>
            <a:r>
              <a:rPr lang="en-US" dirty="0"/>
              <a:t>	* Are you answering on behalf of someone else?</a:t>
            </a:r>
          </a:p>
          <a:p>
            <a:r>
              <a:rPr lang="en-US" dirty="0"/>
              <a:t>	* Option to describe other connection to autism (free text box)</a:t>
            </a:r>
          </a:p>
          <a:p>
            <a:r>
              <a:rPr lang="en-US" i="1" dirty="0"/>
              <a:t>option to sign up straight away or answer more questions</a:t>
            </a:r>
            <a:endParaRPr lang="en-US" dirty="0"/>
          </a:p>
          <a:p>
            <a:r>
              <a:rPr lang="en-US" dirty="0"/>
              <a:t>Additional demographic questions: </a:t>
            </a:r>
            <a:br>
              <a:rPr lang="en-GB" dirty="0">
                <a:effectLst/>
              </a:rPr>
            </a:br>
            <a:r>
              <a:rPr lang="en-GB" dirty="0">
                <a:effectLst/>
              </a:rPr>
              <a:t>	*Ethnicity</a:t>
            </a:r>
            <a:br>
              <a:rPr lang="en-GB" dirty="0">
                <a:effectLst/>
              </a:rPr>
            </a:br>
            <a:r>
              <a:rPr lang="en-GB" dirty="0">
                <a:effectLst/>
              </a:rPr>
              <a:t>	*Education</a:t>
            </a:r>
            <a:br>
              <a:rPr lang="en-GB" dirty="0">
                <a:effectLst/>
              </a:rPr>
            </a:br>
            <a:r>
              <a:rPr lang="en-GB" dirty="0">
                <a:effectLst/>
              </a:rPr>
              <a:t>	*Income bracket</a:t>
            </a:r>
            <a:br>
              <a:rPr lang="en-GB" dirty="0">
                <a:effectLst/>
              </a:rPr>
            </a:br>
            <a:r>
              <a:rPr lang="en-GB" dirty="0">
                <a:effectLst/>
              </a:rPr>
              <a:t>	*Gender identification</a:t>
            </a:r>
            <a:br>
              <a:rPr lang="en-GB" dirty="0">
                <a:effectLst/>
              </a:rPr>
            </a:br>
            <a:r>
              <a:rPr lang="en-GB" dirty="0">
                <a:effectLst/>
              </a:rPr>
              <a:t>	*Sexuality</a:t>
            </a:r>
          </a:p>
          <a:p>
            <a:r>
              <a:rPr lang="en-GB" i="1" dirty="0"/>
              <a:t>o</a:t>
            </a:r>
            <a:r>
              <a:rPr lang="en-GB" i="1" dirty="0">
                <a:effectLst/>
              </a:rPr>
              <a:t>ption to prefer not to answer for each question; option to self-describe for each question</a:t>
            </a:r>
            <a:br>
              <a:rPr lang="en-GB" dirty="0">
                <a:effectLst/>
              </a:rPr>
            </a:br>
            <a:r>
              <a:rPr lang="en-GB" dirty="0">
                <a:effectLst/>
              </a:rPr>
              <a:t>Sign up confirmation</a:t>
            </a:r>
          </a:p>
          <a:p>
            <a:r>
              <a:rPr lang="en-GB" i="1" dirty="0"/>
              <a:t>easy navigation from confirmation page</a:t>
            </a:r>
          </a:p>
          <a:p>
            <a:endParaRPr lang="en-GB" i="1" dirty="0">
              <a:effectLst/>
            </a:endParaRPr>
          </a:p>
          <a:p>
            <a:r>
              <a:rPr lang="en-GB" dirty="0"/>
              <a:t>Option to create a shared account?</a:t>
            </a:r>
            <a:br>
              <a:rPr lang="en-GB" dirty="0">
                <a:effectLst/>
              </a:rPr>
            </a:br>
            <a:endParaRPr lang="en-US" dirty="0"/>
          </a:p>
        </p:txBody>
      </p:sp>
      <p:sp>
        <p:nvSpPr>
          <p:cNvPr id="3" name="Slide Number Placeholder 2">
            <a:extLst>
              <a:ext uri="{FF2B5EF4-FFF2-40B4-BE49-F238E27FC236}">
                <a16:creationId xmlns:a16="http://schemas.microsoft.com/office/drawing/2014/main" id="{945B197F-CC28-A245-9516-AD2D4D84B47E}"/>
              </a:ext>
            </a:extLst>
          </p:cNvPr>
          <p:cNvSpPr>
            <a:spLocks noGrp="1"/>
          </p:cNvSpPr>
          <p:nvPr>
            <p:ph type="sldNum" sz="quarter" idx="12"/>
          </p:nvPr>
        </p:nvSpPr>
        <p:spPr/>
        <p:txBody>
          <a:bodyPr/>
          <a:lstStyle/>
          <a:p>
            <a:fld id="{E5F92433-EC06-4946-9437-21628564E83E}" type="slidenum">
              <a:rPr lang="en-US" smtClean="0"/>
              <a:t>5</a:t>
            </a:fld>
            <a:endParaRPr lang="en-US"/>
          </a:p>
        </p:txBody>
      </p:sp>
    </p:spTree>
    <p:extLst>
      <p:ext uri="{BB962C8B-B14F-4D97-AF65-F5344CB8AC3E}">
        <p14:creationId xmlns:p14="http://schemas.microsoft.com/office/powerpoint/2010/main" val="2432724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19C3D4-846A-8647-8479-181BAEB30D78}"/>
              </a:ext>
            </a:extLst>
          </p:cNvPr>
          <p:cNvSpPr txBox="1"/>
          <p:nvPr/>
        </p:nvSpPr>
        <p:spPr>
          <a:xfrm>
            <a:off x="283028" y="337457"/>
            <a:ext cx="10167257" cy="2862322"/>
          </a:xfrm>
          <a:prstGeom prst="rect">
            <a:avLst/>
          </a:prstGeom>
          <a:noFill/>
        </p:spPr>
        <p:txBody>
          <a:bodyPr wrap="square" rtlCol="0">
            <a:spAutoFit/>
          </a:bodyPr>
          <a:lstStyle/>
          <a:p>
            <a:r>
              <a:rPr lang="en-US" b="1" dirty="0"/>
              <a:t>Sign-up Flow</a:t>
            </a:r>
          </a:p>
          <a:p>
            <a:endParaRPr lang="en-US" b="1" dirty="0"/>
          </a:p>
          <a:p>
            <a:r>
              <a:rPr lang="en-GB" dirty="0"/>
              <a:t>(</a:t>
            </a:r>
            <a:r>
              <a:rPr lang="en-GB" b="1" dirty="0"/>
              <a:t>A</a:t>
            </a:r>
            <a:r>
              <a:rPr lang="en-GB" dirty="0"/>
              <a:t> d): “I think it would be useful to create age brackets, because it would be extra data for the research…it could be that certain sensory processing difficulties present to the greatest severity in a particular age group – I think that would be very useful to capture”</a:t>
            </a:r>
          </a:p>
          <a:p>
            <a:r>
              <a:rPr lang="en-GB" dirty="0"/>
              <a:t>(R </a:t>
            </a:r>
            <a:r>
              <a:rPr lang="en-GB" i="1" dirty="0"/>
              <a:t>T</a:t>
            </a:r>
            <a:r>
              <a:rPr lang="en-GB" dirty="0"/>
              <a:t> d): “you do need to consent to Open Humans holding your data, but you can use your Facebook or Google accounts to connect to Open Humans</a:t>
            </a:r>
          </a:p>
          <a:p>
            <a:r>
              <a:rPr lang="en-GB" dirty="0"/>
              <a:t>(</a:t>
            </a:r>
            <a:r>
              <a:rPr lang="en-GB" b="1" dirty="0"/>
              <a:t>A</a:t>
            </a:r>
            <a:r>
              <a:rPr lang="en-GB" dirty="0"/>
              <a:t> d): </a:t>
            </a:r>
            <a:r>
              <a:rPr lang="en-GB" b="1" dirty="0"/>
              <a:t>sequential navigation,</a:t>
            </a:r>
            <a:r>
              <a:rPr lang="en-GB" dirty="0"/>
              <a:t> “it’s got to be… logical…if you do this option, take you to the next option”</a:t>
            </a:r>
          </a:p>
          <a:p>
            <a:endParaRPr lang="en-GB" dirty="0"/>
          </a:p>
          <a:p>
            <a:endParaRPr lang="en-US" dirty="0"/>
          </a:p>
        </p:txBody>
      </p:sp>
      <p:sp>
        <p:nvSpPr>
          <p:cNvPr id="4" name="Slide Number Placeholder 3">
            <a:extLst>
              <a:ext uri="{FF2B5EF4-FFF2-40B4-BE49-F238E27FC236}">
                <a16:creationId xmlns:a16="http://schemas.microsoft.com/office/drawing/2014/main" id="{071610DE-7A96-B341-A4EE-8F12F179589D}"/>
              </a:ext>
            </a:extLst>
          </p:cNvPr>
          <p:cNvSpPr>
            <a:spLocks noGrp="1"/>
          </p:cNvSpPr>
          <p:nvPr>
            <p:ph type="sldNum" sz="quarter" idx="12"/>
          </p:nvPr>
        </p:nvSpPr>
        <p:spPr/>
        <p:txBody>
          <a:bodyPr/>
          <a:lstStyle/>
          <a:p>
            <a:fld id="{E5F92433-EC06-4946-9437-21628564E83E}" type="slidenum">
              <a:rPr lang="en-US" smtClean="0"/>
              <a:t>6</a:t>
            </a:fld>
            <a:endParaRPr lang="en-US"/>
          </a:p>
        </p:txBody>
      </p:sp>
    </p:spTree>
    <p:extLst>
      <p:ext uri="{BB962C8B-B14F-4D97-AF65-F5344CB8AC3E}">
        <p14:creationId xmlns:p14="http://schemas.microsoft.com/office/powerpoint/2010/main" val="2382038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19C3D4-846A-8647-8479-181BAEB30D78}"/>
              </a:ext>
            </a:extLst>
          </p:cNvPr>
          <p:cNvSpPr txBox="1"/>
          <p:nvPr/>
        </p:nvSpPr>
        <p:spPr>
          <a:xfrm>
            <a:off x="664029" y="468119"/>
            <a:ext cx="10167257" cy="2585323"/>
          </a:xfrm>
          <a:prstGeom prst="rect">
            <a:avLst/>
          </a:prstGeom>
          <a:noFill/>
        </p:spPr>
        <p:txBody>
          <a:bodyPr wrap="square" rtlCol="0">
            <a:spAutoFit/>
          </a:bodyPr>
          <a:lstStyle/>
          <a:p>
            <a:r>
              <a:rPr lang="en-US" b="1" dirty="0"/>
              <a:t>Sign-up Flow</a:t>
            </a:r>
          </a:p>
          <a:p>
            <a:endParaRPr lang="en-US" b="1" dirty="0"/>
          </a:p>
          <a:p>
            <a:r>
              <a:rPr lang="en-GB" dirty="0"/>
              <a:t>* Fujitsu have created an integration with the Open Humans signup process which collects email and password for login purposes</a:t>
            </a:r>
          </a:p>
          <a:p>
            <a:r>
              <a:rPr lang="en-GB" dirty="0"/>
              <a:t>* </a:t>
            </a:r>
            <a:r>
              <a:rPr lang="en-GB" dirty="0" err="1"/>
              <a:t>Gov.uk</a:t>
            </a:r>
            <a:r>
              <a:rPr lang="en-GB" dirty="0"/>
              <a:t> has open source code freely available for individual, well-evidenced and user-tested components that could be used for the sign-up flow</a:t>
            </a:r>
          </a:p>
          <a:p>
            <a:r>
              <a:rPr lang="en-GB" dirty="0"/>
              <a:t>* Laura Crane may be able to provide ideas on how best to ask demographic questions</a:t>
            </a:r>
          </a:p>
          <a:p>
            <a:r>
              <a:rPr lang="en-GB" dirty="0"/>
              <a:t>* Free reusable open source code for </a:t>
            </a:r>
            <a:r>
              <a:rPr lang="en-GB" dirty="0" err="1"/>
              <a:t>typeform</a:t>
            </a:r>
            <a:r>
              <a:rPr lang="en-GB" dirty="0"/>
              <a:t>-style surveys: https://</a:t>
            </a:r>
            <a:r>
              <a:rPr lang="en-GB" dirty="0" err="1"/>
              <a:t>github.com</a:t>
            </a:r>
            <a:r>
              <a:rPr lang="en-GB" dirty="0"/>
              <a:t>/</a:t>
            </a:r>
            <a:r>
              <a:rPr lang="en-GB" dirty="0" err="1"/>
              <a:t>ohmyform</a:t>
            </a:r>
            <a:r>
              <a:rPr lang="en-GB" dirty="0"/>
              <a:t>/</a:t>
            </a:r>
            <a:r>
              <a:rPr lang="en-GB" dirty="0" err="1"/>
              <a:t>ohmyform</a:t>
            </a:r>
            <a:r>
              <a:rPr lang="en-GB" dirty="0"/>
              <a:t> </a:t>
            </a:r>
          </a:p>
          <a:p>
            <a:pPr marL="285750" indent="-285750">
              <a:buFont typeface="Arial" panose="020B0604020202020204" pitchFamily="34" charset="0"/>
              <a:buChar char="•"/>
            </a:pPr>
            <a:endParaRPr lang="en-US" dirty="0"/>
          </a:p>
        </p:txBody>
      </p:sp>
      <p:pic>
        <p:nvPicPr>
          <p:cNvPr id="4" name="Picture 3" descr="Graphical user interface, text, application&#10;&#10;Description automatically generated">
            <a:extLst>
              <a:ext uri="{FF2B5EF4-FFF2-40B4-BE49-F238E27FC236}">
                <a16:creationId xmlns:a16="http://schemas.microsoft.com/office/drawing/2014/main" id="{3173AF14-3242-164B-8C35-81F47838B662}"/>
              </a:ext>
            </a:extLst>
          </p:cNvPr>
          <p:cNvPicPr>
            <a:picLocks noChangeAspect="1"/>
          </p:cNvPicPr>
          <p:nvPr/>
        </p:nvPicPr>
        <p:blipFill>
          <a:blip r:embed="rId2"/>
          <a:stretch>
            <a:fillRect/>
          </a:stretch>
        </p:blipFill>
        <p:spPr>
          <a:xfrm>
            <a:off x="1162909" y="3429000"/>
            <a:ext cx="4475892" cy="3118654"/>
          </a:xfrm>
          <a:prstGeom prst="rect">
            <a:avLst/>
          </a:prstGeom>
        </p:spPr>
      </p:pic>
      <p:sp>
        <p:nvSpPr>
          <p:cNvPr id="5" name="Rectangle 2">
            <a:extLst>
              <a:ext uri="{FF2B5EF4-FFF2-40B4-BE49-F238E27FC236}">
                <a16:creationId xmlns:a16="http://schemas.microsoft.com/office/drawing/2014/main" id="{808FAE9F-9569-5140-A02F-57E29834D510}"/>
              </a:ext>
            </a:extLst>
          </p:cNvPr>
          <p:cNvSpPr>
            <a:spLocks noChangeArrowheads="1"/>
          </p:cNvSpPr>
          <p:nvPr/>
        </p:nvSpPr>
        <p:spPr bwMode="auto">
          <a:xfrm>
            <a:off x="4942114" y="31786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3" descr="Guide - getting started with HMRC or Gov.UK Verify Feb 2017 - YouTube">
            <a:extLst>
              <a:ext uri="{FF2B5EF4-FFF2-40B4-BE49-F238E27FC236}">
                <a16:creationId xmlns:a16="http://schemas.microsoft.com/office/drawing/2014/main" id="{C3BF4ABB-59EB-D546-918F-6D4FDCD61432}"/>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6248400" y="3568260"/>
            <a:ext cx="4680857" cy="263622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6983768A-784E-184E-9BE2-0DAE0B3F6AD2}"/>
              </a:ext>
            </a:extLst>
          </p:cNvPr>
          <p:cNvSpPr>
            <a:spLocks noGrp="1"/>
          </p:cNvSpPr>
          <p:nvPr>
            <p:ph type="sldNum" sz="quarter" idx="12"/>
          </p:nvPr>
        </p:nvSpPr>
        <p:spPr/>
        <p:txBody>
          <a:bodyPr/>
          <a:lstStyle/>
          <a:p>
            <a:fld id="{E5F92433-EC06-4946-9437-21628564E83E}" type="slidenum">
              <a:rPr lang="en-US" smtClean="0"/>
              <a:t>7</a:t>
            </a:fld>
            <a:endParaRPr lang="en-US"/>
          </a:p>
        </p:txBody>
      </p:sp>
    </p:spTree>
    <p:extLst>
      <p:ext uri="{BB962C8B-B14F-4D97-AF65-F5344CB8AC3E}">
        <p14:creationId xmlns:p14="http://schemas.microsoft.com/office/powerpoint/2010/main" val="3755083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19C3D4-846A-8647-8479-181BAEB30D78}"/>
              </a:ext>
            </a:extLst>
          </p:cNvPr>
          <p:cNvSpPr txBox="1"/>
          <p:nvPr/>
        </p:nvSpPr>
        <p:spPr>
          <a:xfrm>
            <a:off x="1066800" y="870857"/>
            <a:ext cx="10167257" cy="1754326"/>
          </a:xfrm>
          <a:prstGeom prst="rect">
            <a:avLst/>
          </a:prstGeom>
          <a:noFill/>
        </p:spPr>
        <p:txBody>
          <a:bodyPr wrap="square" rtlCol="0">
            <a:spAutoFit/>
          </a:bodyPr>
          <a:lstStyle/>
          <a:p>
            <a:r>
              <a:rPr lang="en-US" b="1" dirty="0"/>
              <a:t>Sign-in Flow</a:t>
            </a:r>
          </a:p>
          <a:p>
            <a:endParaRPr lang="en-US" b="1" dirty="0"/>
          </a:p>
          <a:p>
            <a:r>
              <a:rPr lang="en-US" i="1" dirty="0"/>
              <a:t>Take user details and log them into their private account via Open Humans </a:t>
            </a:r>
          </a:p>
          <a:p>
            <a:r>
              <a:rPr lang="en-US" i="1" dirty="0"/>
              <a:t>Explanation of why signing up via Open Humans  (drop down?)</a:t>
            </a:r>
          </a:p>
          <a:p>
            <a:r>
              <a:rPr lang="en-US" dirty="0"/>
              <a:t>Help for forgotten usernames and passwords/for problems signing in</a:t>
            </a:r>
          </a:p>
          <a:p>
            <a:r>
              <a:rPr lang="en-US" i="1" dirty="0"/>
              <a:t>(check Open Humans process)</a:t>
            </a:r>
          </a:p>
        </p:txBody>
      </p:sp>
      <p:sp>
        <p:nvSpPr>
          <p:cNvPr id="5" name="Rectangle 2">
            <a:extLst>
              <a:ext uri="{FF2B5EF4-FFF2-40B4-BE49-F238E27FC236}">
                <a16:creationId xmlns:a16="http://schemas.microsoft.com/office/drawing/2014/main" id="{808FAE9F-9569-5140-A02F-57E29834D510}"/>
              </a:ext>
            </a:extLst>
          </p:cNvPr>
          <p:cNvSpPr>
            <a:spLocks noChangeArrowheads="1"/>
          </p:cNvSpPr>
          <p:nvPr/>
        </p:nvSpPr>
        <p:spPr bwMode="auto">
          <a:xfrm>
            <a:off x="4942114" y="31786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Slide Number Placeholder 2">
            <a:extLst>
              <a:ext uri="{FF2B5EF4-FFF2-40B4-BE49-F238E27FC236}">
                <a16:creationId xmlns:a16="http://schemas.microsoft.com/office/drawing/2014/main" id="{27D8F27F-E570-244F-A8DF-DF5C2072F4A2}"/>
              </a:ext>
            </a:extLst>
          </p:cNvPr>
          <p:cNvSpPr>
            <a:spLocks noGrp="1"/>
          </p:cNvSpPr>
          <p:nvPr>
            <p:ph type="sldNum" sz="quarter" idx="12"/>
          </p:nvPr>
        </p:nvSpPr>
        <p:spPr/>
        <p:txBody>
          <a:bodyPr/>
          <a:lstStyle/>
          <a:p>
            <a:fld id="{E5F92433-EC06-4946-9437-21628564E83E}" type="slidenum">
              <a:rPr lang="en-US" smtClean="0"/>
              <a:t>8</a:t>
            </a:fld>
            <a:endParaRPr lang="en-US"/>
          </a:p>
        </p:txBody>
      </p:sp>
    </p:spTree>
    <p:extLst>
      <p:ext uri="{BB962C8B-B14F-4D97-AF65-F5344CB8AC3E}">
        <p14:creationId xmlns:p14="http://schemas.microsoft.com/office/powerpoint/2010/main" val="3193738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19C3D4-846A-8647-8479-181BAEB30D78}"/>
              </a:ext>
            </a:extLst>
          </p:cNvPr>
          <p:cNvSpPr txBox="1"/>
          <p:nvPr/>
        </p:nvSpPr>
        <p:spPr>
          <a:xfrm>
            <a:off x="631371" y="170719"/>
            <a:ext cx="10406743" cy="7017306"/>
          </a:xfrm>
          <a:prstGeom prst="rect">
            <a:avLst/>
          </a:prstGeom>
          <a:noFill/>
        </p:spPr>
        <p:txBody>
          <a:bodyPr wrap="square" rtlCol="0">
            <a:spAutoFit/>
          </a:bodyPr>
          <a:lstStyle/>
          <a:p>
            <a:r>
              <a:rPr lang="en-US" b="1" dirty="0"/>
              <a:t>Enter experiences Flow</a:t>
            </a:r>
          </a:p>
          <a:p>
            <a:endParaRPr lang="en-US" b="1" dirty="0"/>
          </a:p>
          <a:p>
            <a:r>
              <a:rPr lang="en-US" i="1" dirty="0"/>
              <a:t>Asks user to enter experience </a:t>
            </a:r>
          </a:p>
          <a:p>
            <a:r>
              <a:rPr lang="en-US" i="1" dirty="0"/>
              <a:t>Asks user what would have made their experience better</a:t>
            </a:r>
          </a:p>
          <a:p>
            <a:r>
              <a:rPr lang="en-US" i="1" dirty="0"/>
              <a:t>Takes input</a:t>
            </a:r>
          </a:p>
          <a:p>
            <a:r>
              <a:rPr lang="en-US" i="1" dirty="0"/>
              <a:t>	* </a:t>
            </a:r>
            <a:r>
              <a:rPr lang="en-US" dirty="0"/>
              <a:t>free text</a:t>
            </a:r>
          </a:p>
          <a:p>
            <a:r>
              <a:rPr lang="en-US" i="1" dirty="0"/>
              <a:t>	* </a:t>
            </a:r>
            <a:r>
              <a:rPr lang="en-US" dirty="0"/>
              <a:t>structured input</a:t>
            </a:r>
          </a:p>
          <a:p>
            <a:r>
              <a:rPr lang="en-US" dirty="0"/>
              <a:t>	* record videos</a:t>
            </a:r>
          </a:p>
          <a:p>
            <a:r>
              <a:rPr lang="en-US" dirty="0"/>
              <a:t>	* record voice</a:t>
            </a:r>
          </a:p>
          <a:p>
            <a:r>
              <a:rPr lang="en-US" i="1" dirty="0"/>
              <a:t>* </a:t>
            </a:r>
            <a:r>
              <a:rPr lang="en-US" dirty="0"/>
              <a:t>Option</a:t>
            </a:r>
            <a:r>
              <a:rPr lang="en-US" i="1" dirty="0"/>
              <a:t> to </a:t>
            </a:r>
            <a:r>
              <a:rPr lang="en-US" dirty="0"/>
              <a:t>upload extra files or other as supplement</a:t>
            </a:r>
          </a:p>
          <a:p>
            <a:r>
              <a:rPr lang="en-US" dirty="0"/>
              <a:t>Save option</a:t>
            </a:r>
          </a:p>
          <a:p>
            <a:r>
              <a:rPr lang="en-US" i="1" dirty="0"/>
              <a:t>Change permissions:</a:t>
            </a:r>
          </a:p>
          <a:p>
            <a:r>
              <a:rPr lang="en-US" b="1" i="1" dirty="0"/>
              <a:t>	* </a:t>
            </a:r>
            <a:r>
              <a:rPr lang="en-US" i="1" dirty="0"/>
              <a:t>for researcher</a:t>
            </a:r>
          </a:p>
          <a:p>
            <a:r>
              <a:rPr lang="en-US" b="1" i="1" dirty="0"/>
              <a:t>	* s</a:t>
            </a:r>
            <a:r>
              <a:rPr lang="en-US" i="1" dirty="0"/>
              <a:t>hare online</a:t>
            </a:r>
          </a:p>
          <a:p>
            <a:r>
              <a:rPr lang="en-US" b="1" i="1" dirty="0"/>
              <a:t>	* </a:t>
            </a:r>
            <a:r>
              <a:rPr lang="en-US" i="1" dirty="0"/>
              <a:t>share online only with autistic people</a:t>
            </a:r>
          </a:p>
          <a:p>
            <a:r>
              <a:rPr lang="en-US" dirty="0"/>
              <a:t>Add tags option</a:t>
            </a:r>
          </a:p>
          <a:p>
            <a:r>
              <a:rPr lang="en-US" dirty="0"/>
              <a:t>Review option</a:t>
            </a:r>
          </a:p>
          <a:p>
            <a:r>
              <a:rPr lang="en-US" i="1" dirty="0"/>
              <a:t>Submit option – </a:t>
            </a:r>
            <a:r>
              <a:rPr lang="en-US" dirty="0"/>
              <a:t>let’s you skip the suggestions button</a:t>
            </a:r>
          </a:p>
          <a:p>
            <a:r>
              <a:rPr lang="en-US" dirty="0"/>
              <a:t>	* consent (radio) button – second consent that appears if you’ve uploaded a video or a voice – research suggestion if not okay with consent statement </a:t>
            </a:r>
          </a:p>
          <a:p>
            <a:r>
              <a:rPr lang="en-US" i="1" dirty="0"/>
              <a:t>Suggestions button – </a:t>
            </a:r>
            <a:r>
              <a:rPr lang="en-US" dirty="0"/>
              <a:t>continues to what would have been better page</a:t>
            </a:r>
            <a:endParaRPr lang="en-US" i="1" dirty="0"/>
          </a:p>
          <a:p>
            <a:r>
              <a:rPr lang="en-US" dirty="0"/>
              <a:t>Confirmation page</a:t>
            </a:r>
          </a:p>
          <a:p>
            <a:r>
              <a:rPr lang="en-US" dirty="0"/>
              <a:t>Easy navigation from confirmation page</a:t>
            </a:r>
          </a:p>
          <a:p>
            <a:endParaRPr lang="en-US" dirty="0"/>
          </a:p>
          <a:p>
            <a:endParaRPr lang="en-US" i="1" dirty="0"/>
          </a:p>
        </p:txBody>
      </p:sp>
      <p:sp>
        <p:nvSpPr>
          <p:cNvPr id="5" name="Rectangle 2">
            <a:extLst>
              <a:ext uri="{FF2B5EF4-FFF2-40B4-BE49-F238E27FC236}">
                <a16:creationId xmlns:a16="http://schemas.microsoft.com/office/drawing/2014/main" id="{808FAE9F-9569-5140-A02F-57E29834D510}"/>
              </a:ext>
            </a:extLst>
          </p:cNvPr>
          <p:cNvSpPr>
            <a:spLocks noChangeArrowheads="1"/>
          </p:cNvSpPr>
          <p:nvPr/>
        </p:nvSpPr>
        <p:spPr bwMode="auto">
          <a:xfrm>
            <a:off x="4942114" y="31786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Slide Number Placeholder 2">
            <a:extLst>
              <a:ext uri="{FF2B5EF4-FFF2-40B4-BE49-F238E27FC236}">
                <a16:creationId xmlns:a16="http://schemas.microsoft.com/office/drawing/2014/main" id="{8DE20043-B738-0640-99F6-466020995661}"/>
              </a:ext>
            </a:extLst>
          </p:cNvPr>
          <p:cNvSpPr>
            <a:spLocks noGrp="1"/>
          </p:cNvSpPr>
          <p:nvPr>
            <p:ph type="sldNum" sz="quarter" idx="12"/>
          </p:nvPr>
        </p:nvSpPr>
        <p:spPr/>
        <p:txBody>
          <a:bodyPr/>
          <a:lstStyle/>
          <a:p>
            <a:fld id="{E5F92433-EC06-4946-9437-21628564E83E}" type="slidenum">
              <a:rPr lang="en-US" smtClean="0"/>
              <a:t>9</a:t>
            </a:fld>
            <a:endParaRPr lang="en-US"/>
          </a:p>
        </p:txBody>
      </p:sp>
    </p:spTree>
    <p:extLst>
      <p:ext uri="{BB962C8B-B14F-4D97-AF65-F5344CB8AC3E}">
        <p14:creationId xmlns:p14="http://schemas.microsoft.com/office/powerpoint/2010/main" val="3977881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5920</TotalTime>
  <Words>4230</Words>
  <Application>Microsoft Macintosh PowerPoint</Application>
  <PresentationFormat>Widescreen</PresentationFormat>
  <Paragraphs>481</Paragraphs>
  <Slides>32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Times New Roman</vt:lpstr>
      <vt:lpstr>Office Theme</vt:lpstr>
      <vt:lpstr>Autistica Turing Platform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Autistica Turing Platform</dc:title>
  <dc:creator>Georgia Aitkenhead</dc:creator>
  <cp:lastModifiedBy>Georgia Aitkenhead</cp:lastModifiedBy>
  <cp:revision>24</cp:revision>
  <dcterms:created xsi:type="dcterms:W3CDTF">2020-10-21T11:06:02Z</dcterms:created>
  <dcterms:modified xsi:type="dcterms:W3CDTF">2021-10-04T15:12:44Z</dcterms:modified>
</cp:coreProperties>
</file>