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d34f937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d34f937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d34f937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d34f937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d34f937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d34f937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d34f937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d34f937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d34f937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4d34f937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Multi-label actor-action classification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VisualCortex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Bin Yang, Ruitao Lin, Zhexin Xu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18650"/>
            <a:ext cx="1942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PCD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013400" y="4714975"/>
            <a:ext cx="22416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ResNet 34, from </a:t>
            </a:r>
            <a:r>
              <a:rPr lang="en" sz="600"/>
              <a:t>He et al, Deep residual learning for image recognition. </a:t>
            </a:r>
            <a:endParaRPr sz="600"/>
          </a:p>
        </p:txBody>
      </p:sp>
      <p:sp>
        <p:nvSpPr>
          <p:cNvPr id="94" name="Google Shape;94;p14"/>
          <p:cNvSpPr/>
          <p:nvPr/>
        </p:nvSpPr>
        <p:spPr>
          <a:xfrm>
            <a:off x="4108175" y="2174675"/>
            <a:ext cx="54600" cy="535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4108175" y="2964725"/>
            <a:ext cx="54600" cy="535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186200" y="3046850"/>
            <a:ext cx="2125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Feature detector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186200" y="2233600"/>
            <a:ext cx="2125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Obtain feature vector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746000" y="2107925"/>
            <a:ext cx="1206300" cy="24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ResNet 152</a:t>
            </a:r>
            <a:endParaRPr sz="1300"/>
          </a:p>
        </p:txBody>
      </p:sp>
      <p:sp>
        <p:nvSpPr>
          <p:cNvPr id="99" name="Google Shape;99;p14"/>
          <p:cNvSpPr/>
          <p:nvPr/>
        </p:nvSpPr>
        <p:spPr>
          <a:xfrm>
            <a:off x="2746000" y="2488925"/>
            <a:ext cx="1206300" cy="24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vg_pool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2746000" y="2869925"/>
            <a:ext cx="1206300" cy="24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746000" y="3263525"/>
            <a:ext cx="1206300" cy="24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746000" y="3657125"/>
            <a:ext cx="1206300" cy="24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utput</a:t>
            </a:r>
            <a:endParaRPr/>
          </a:p>
        </p:txBody>
      </p:sp>
      <p:cxnSp>
        <p:nvCxnSpPr>
          <p:cNvPr id="103" name="Google Shape;103;p14"/>
          <p:cNvCxnSpPr>
            <a:stCxn id="98" idx="2"/>
            <a:endCxn id="99" idx="0"/>
          </p:cNvCxnSpPr>
          <p:nvPr/>
        </p:nvCxnSpPr>
        <p:spPr>
          <a:xfrm>
            <a:off x="3349150" y="2349125"/>
            <a:ext cx="0" cy="13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3349150" y="2730125"/>
            <a:ext cx="0" cy="13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3349150" y="3117425"/>
            <a:ext cx="0" cy="13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3349150" y="1968125"/>
            <a:ext cx="0" cy="13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3349150" y="3511025"/>
            <a:ext cx="0" cy="139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4"/>
          <p:cNvSpPr/>
          <p:nvPr/>
        </p:nvSpPr>
        <p:spPr>
          <a:xfrm>
            <a:off x="2746000" y="1726925"/>
            <a:ext cx="1206300" cy="24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Image</a:t>
            </a:r>
            <a:endParaRPr sz="1300"/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925" y="1122600"/>
            <a:ext cx="536775" cy="35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 flipH="1">
            <a:off x="6620000" y="1726925"/>
            <a:ext cx="54600" cy="506700"/>
          </a:xfrm>
          <a:prstGeom prst="rightBrace">
            <a:avLst>
              <a:gd fmla="val 50000" name="adj1"/>
              <a:gd fmla="val 5100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10775" y="1465650"/>
            <a:ext cx="54600" cy="2472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10775" y="3988175"/>
            <a:ext cx="54600" cy="535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flipH="1">
            <a:off x="6620000" y="2253700"/>
            <a:ext cx="54600" cy="628800"/>
          </a:xfrm>
          <a:prstGeom prst="rightBrace">
            <a:avLst>
              <a:gd fmla="val 50000" name="adj1"/>
              <a:gd fmla="val 5100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flipH="1">
            <a:off x="6620000" y="2943336"/>
            <a:ext cx="54600" cy="994200"/>
          </a:xfrm>
          <a:prstGeom prst="rightBrace">
            <a:avLst>
              <a:gd fmla="val 50000" name="adj1"/>
              <a:gd fmla="val 5100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flipH="1">
            <a:off x="6620000" y="3988175"/>
            <a:ext cx="54600" cy="535200"/>
          </a:xfrm>
          <a:prstGeom prst="rightBrace">
            <a:avLst>
              <a:gd fmla="val 50000" name="adj1"/>
              <a:gd fmla="val 5100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 flipH="1">
            <a:off x="6633800" y="1465650"/>
            <a:ext cx="27000" cy="241200"/>
          </a:xfrm>
          <a:prstGeom prst="rightBrace">
            <a:avLst>
              <a:gd fmla="val 50000" name="adj1"/>
              <a:gd fmla="val 5100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6112275" y="1318650"/>
            <a:ext cx="482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Conv1</a:t>
            </a:r>
            <a:endParaRPr sz="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Bn1</a:t>
            </a:r>
            <a:endParaRPr sz="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Relu</a:t>
            </a:r>
            <a:endParaRPr sz="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Maxpool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6137175" y="1853850"/>
            <a:ext cx="4326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Layer1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137175" y="3360125"/>
            <a:ext cx="4326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Layer3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6137175" y="2501850"/>
            <a:ext cx="4326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Layer2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6137175" y="4103750"/>
            <a:ext cx="4326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Layer4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540825" y="2479600"/>
            <a:ext cx="43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Base feature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7571825" y="4161700"/>
            <a:ext cx="43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Top </a:t>
            </a:r>
            <a:r>
              <a:rPr lang="en" sz="500">
                <a:latin typeface="Lato"/>
                <a:ea typeface="Lato"/>
                <a:cs typeface="Lato"/>
                <a:sym typeface="Lato"/>
              </a:rPr>
              <a:t>feature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PCSA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775" y="1543625"/>
            <a:ext cx="282698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PCD-R(2+1)D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758775" y="4694300"/>
            <a:ext cx="52209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Tran et al. 2017. </a:t>
            </a:r>
            <a:r>
              <a:rPr lang="en" sz="1000">
                <a:solidFill>
                  <a:srgbClr val="666666"/>
                </a:solidFill>
              </a:rPr>
              <a:t>A Closer Look at Spatiotemporal Convolutions for Action Recognition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714525" y="4266525"/>
            <a:ext cx="899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3D Conv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2186775" y="4266525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(2+1)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 Conv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3929925" y="4313425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R(2+1)D-18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6"/>
          <p:cNvSpPr/>
          <p:nvPr/>
        </p:nvSpPr>
        <p:spPr>
          <a:xfrm rot="10800000">
            <a:off x="5359850" y="1540875"/>
            <a:ext cx="393000" cy="1932900"/>
          </a:xfrm>
          <a:prstGeom prst="leftBrace">
            <a:avLst>
              <a:gd fmla="val 50000" name="adj1"/>
              <a:gd fmla="val 311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6"/>
          <p:cNvCxnSpPr>
            <a:stCxn id="139" idx="1"/>
          </p:cNvCxnSpPr>
          <p:nvPr/>
        </p:nvCxnSpPr>
        <p:spPr>
          <a:xfrm>
            <a:off x="5752850" y="2871986"/>
            <a:ext cx="484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458600" y="2145325"/>
            <a:ext cx="3217876" cy="19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925" y="1086753"/>
            <a:ext cx="1388338" cy="31666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6"/>
          <p:cNvGrpSpPr/>
          <p:nvPr/>
        </p:nvGrpSpPr>
        <p:grpSpPr>
          <a:xfrm>
            <a:off x="6144679" y="766048"/>
            <a:ext cx="2751684" cy="4019577"/>
            <a:chOff x="6617429" y="769798"/>
            <a:chExt cx="2751684" cy="4019577"/>
          </a:xfrm>
        </p:grpSpPr>
        <p:sp>
          <p:nvSpPr>
            <p:cNvPr id="144" name="Google Shape;144;p16"/>
            <p:cNvSpPr txBox="1"/>
            <p:nvPr/>
          </p:nvSpPr>
          <p:spPr>
            <a:xfrm>
              <a:off x="6653800" y="4317175"/>
              <a:ext cx="14124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PCD-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R(2+1)D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 rot="-5400000">
              <a:off x="6827516" y="1354298"/>
              <a:ext cx="326700" cy="123000"/>
            </a:xfrm>
            <a:prstGeom prst="snip1Rect">
              <a:avLst>
                <a:gd fmla="val 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 rot="-5400000">
              <a:off x="7008016" y="1354298"/>
              <a:ext cx="326700" cy="123000"/>
            </a:xfrm>
            <a:prstGeom prst="snip1Rect">
              <a:avLst>
                <a:gd fmla="val 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 rot="-5400000">
              <a:off x="7539866" y="1354298"/>
              <a:ext cx="326700" cy="123000"/>
            </a:xfrm>
            <a:prstGeom prst="snip1Rect">
              <a:avLst>
                <a:gd fmla="val 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7340341" y="1300423"/>
              <a:ext cx="3807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...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 rot="-5400000">
              <a:off x="7183691" y="1354298"/>
              <a:ext cx="326700" cy="123000"/>
            </a:xfrm>
            <a:prstGeom prst="snip1Rect">
              <a:avLst>
                <a:gd fmla="val 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8392313" y="1336657"/>
              <a:ext cx="9768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Lato"/>
                  <a:ea typeface="Lato"/>
                  <a:cs typeface="Lato"/>
                  <a:sym typeface="Lato"/>
                </a:rPr>
                <a:t>Detectors</a:t>
              </a:r>
              <a:endParaRPr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 rot="5400000">
              <a:off x="7285466" y="764773"/>
              <a:ext cx="109800" cy="794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6617429" y="769798"/>
              <a:ext cx="14124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43 classes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3" name="Google Shape;153;p16"/>
            <p:cNvCxnSpPr>
              <a:stCxn id="149" idx="3"/>
              <a:endCxn id="149" idx="1"/>
            </p:cNvCxnSpPr>
            <p:nvPr/>
          </p:nvCxnSpPr>
          <p:spPr>
            <a:xfrm>
              <a:off x="7285541" y="1415798"/>
              <a:ext cx="12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6"/>
            <p:cNvCxnSpPr>
              <a:endCxn id="146" idx="1"/>
            </p:cNvCxnSpPr>
            <p:nvPr/>
          </p:nvCxnSpPr>
          <p:spPr>
            <a:xfrm>
              <a:off x="7109866" y="1415798"/>
              <a:ext cx="12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6"/>
            <p:cNvCxnSpPr>
              <a:stCxn id="147" idx="3"/>
              <a:endCxn id="147" idx="1"/>
            </p:cNvCxnSpPr>
            <p:nvPr/>
          </p:nvCxnSpPr>
          <p:spPr>
            <a:xfrm>
              <a:off x="7641716" y="1415798"/>
              <a:ext cx="12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6"/>
            <p:cNvCxnSpPr>
              <a:stCxn id="145" idx="3"/>
              <a:endCxn id="145" idx="1"/>
            </p:cNvCxnSpPr>
            <p:nvPr/>
          </p:nvCxnSpPr>
          <p:spPr>
            <a:xfrm>
              <a:off x="6929366" y="1415798"/>
              <a:ext cx="123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 txBox="1"/>
            <p:nvPr/>
          </p:nvSpPr>
          <p:spPr>
            <a:xfrm>
              <a:off x="7427170" y="1172672"/>
              <a:ext cx="557400" cy="4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833050" y="2262850"/>
              <a:ext cx="1053900" cy="126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R(2+1)D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with initial parameters trained </a:t>
              </a:r>
              <a:r>
                <a:rPr lang="en" sz="1000"/>
                <a:t>on Kinetics-400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16"/>
            <p:cNvPicPr preferRelativeResize="0"/>
            <p:nvPr/>
          </p:nvPicPr>
          <p:blipFill rotWithShape="1">
            <a:blip r:embed="rId4">
              <a:alphaModFix/>
            </a:blip>
            <a:srcRect b="0" l="0" r="0" t="77243"/>
            <a:stretch/>
          </p:blipFill>
          <p:spPr>
            <a:xfrm>
              <a:off x="6629450" y="3564049"/>
              <a:ext cx="1388325" cy="720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6"/>
            <p:cNvPicPr preferRelativeResize="0"/>
            <p:nvPr/>
          </p:nvPicPr>
          <p:blipFill rotWithShape="1">
            <a:blip r:embed="rId4">
              <a:alphaModFix/>
            </a:blip>
            <a:srcRect b="88927" l="0" r="0" t="1815"/>
            <a:stretch/>
          </p:blipFill>
          <p:spPr>
            <a:xfrm>
              <a:off x="6694875" y="1620700"/>
              <a:ext cx="1257475" cy="2655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16"/>
          <p:cNvSpPr txBox="1"/>
          <p:nvPr/>
        </p:nvSpPr>
        <p:spPr>
          <a:xfrm>
            <a:off x="6395788" y="1796425"/>
            <a:ext cx="976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2048×86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/>
          <p:nvPr/>
        </p:nvSpPr>
        <p:spPr>
          <a:xfrm rot="10800000">
            <a:off x="7894075" y="1152150"/>
            <a:ext cx="179100" cy="701700"/>
          </a:xfrm>
          <a:prstGeom prst="leftBrace">
            <a:avLst>
              <a:gd fmla="val 50000" name="adj1"/>
              <a:gd fmla="val 471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4650" y="2020514"/>
            <a:ext cx="179100" cy="21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7103374" y="1238728"/>
            <a:ext cx="976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Softmax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