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4c63169c1f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3169c1f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g24c63169c1f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4c63169c1f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c63169c1f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g24c63169c1f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4c63169c1f_0_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c63169c1f_0_2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g24c63169c1f_0_21: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b654f8bd51_1_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b654f8bd51_1_1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g2b654f8bd51_1_1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Google Shape;87;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Google Shape;88;p26"/>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5" name="Google Shape;25;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8" name="Shape 28"/>
        <p:cNvGrpSpPr/>
        <p:nvPr/>
      </p:nvGrpSpPr>
      <p:grpSpPr>
        <a:xfrm>
          <a:off x="0" y="0"/>
          <a:ext cx="0" cy="0"/>
          <a:chOff x="0" y="0"/>
          <a:chExt cx="0" cy="0"/>
        </a:xfrm>
      </p:grpSpPr>
      <p:sp>
        <p:nvSpPr>
          <p:cNvPr id="29" name="Google Shape;29;p17"/>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9"/>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20"/>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20"/>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0"/>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1" name="Shape 61"/>
        <p:cNvGrpSpPr/>
        <p:nvPr/>
      </p:nvGrpSpPr>
      <p:grpSpPr>
        <a:xfrm>
          <a:off x="0" y="0"/>
          <a:ext cx="0" cy="0"/>
          <a:chOff x="0" y="0"/>
          <a:chExt cx="0" cy="0"/>
        </a:xfrm>
      </p:grpSpPr>
      <p:sp>
        <p:nvSpPr>
          <p:cNvPr id="62" name="Google Shape;62;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type="pic" idx="2"/>
          </p:nvPr>
        </p:nvSpPr>
        <p:spPr>
          <a:xfrm>
            <a:off x="5183188" y="987425"/>
            <a:ext cx="6172200" cy="4873625"/>
          </a:xfrm>
          <a:prstGeom prst="rect">
            <a:avLst/>
          </a:prstGeom>
          <a:noFill/>
          <a:ln>
            <a:noFill/>
          </a:ln>
        </p:spPr>
      </p:sp>
      <p:sp>
        <p:nvSpPr>
          <p:cNvPr id="68" name="Google Shape;68;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flipH="1">
            <a:off x="7049882" y="-335412"/>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2698025" y="1940325"/>
            <a:ext cx="6718500" cy="10158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2400" i="1">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Submitted in the partial fulfillment for the award of the degree of</a:t>
            </a:r>
            <a:endParaRPr sz="2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BACHELOR OF ENGINEERING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400" i="1">
                <a:latin typeface="Calibri" panose="020F0502020204030204"/>
                <a:ea typeface="Calibri" panose="020F0502020204030204"/>
                <a:cs typeface="Calibri" panose="020F0502020204030204"/>
                <a:sym typeface="Calibri" panose="020F0502020204030204"/>
              </a:rPr>
              <a:t>in</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r>
              <a:rPr lang="en-US" sz="2100" b="1">
                <a:latin typeface="Times New Roman" panose="02020603050405020304"/>
                <a:ea typeface="Times New Roman" panose="02020603050405020304"/>
                <a:cs typeface="Times New Roman" panose="02020603050405020304"/>
                <a:sym typeface="Times New Roman" panose="02020603050405020304"/>
              </a:rPr>
              <a:t>WITH SPECIALIZATION IN </a:t>
            </a: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INTERNET OF THINGS</a:t>
            </a:r>
            <a:endParaRPr sz="15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txBox="1"/>
          <p:nvPr/>
        </p:nvSpPr>
        <p:spPr>
          <a:xfrm>
            <a:off x="6881359" y="619967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US"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166250" y="6053799"/>
            <a:ext cx="58827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Department of AIT-CSE</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
          <p:cNvSpPr txBox="1"/>
          <p:nvPr/>
        </p:nvSpPr>
        <p:spPr>
          <a:xfrm>
            <a:off x="944800" y="228575"/>
            <a:ext cx="10409100" cy="834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2400"/>
              </a:spcBef>
              <a:spcAft>
                <a:spcPts val="600"/>
              </a:spcAft>
              <a:buClr>
                <a:schemeClr val="dk1"/>
              </a:buClr>
              <a:buSzPts val="1100"/>
              <a:buFont typeface="Arial" panose="020B0604020202020204"/>
              <a:buNone/>
            </a:pPr>
            <a:r>
              <a:rPr lang="en-US" sz="3400" b="1">
                <a:solidFill>
                  <a:schemeClr val="dk1"/>
                </a:solidFill>
                <a:latin typeface="Times New Roman" panose="02020603050405020304"/>
                <a:ea typeface="Times New Roman" panose="02020603050405020304"/>
                <a:cs typeface="Times New Roman" panose="02020603050405020304"/>
                <a:sym typeface="Times New Roman" panose="02020603050405020304"/>
              </a:rPr>
              <a:t>Mental Health Prediction using Machine Learning</a:t>
            </a:r>
            <a:endParaRPr sz="3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 name="Google Shape;105;p1"/>
          <p:cNvSpPr txBox="1"/>
          <p:nvPr/>
        </p:nvSpPr>
        <p:spPr>
          <a:xfrm>
            <a:off x="842550" y="4553100"/>
            <a:ext cx="4233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Submitted by: </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NIMIT GARG (21BCS4626)</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REYAAN SACHDEVA (21BCS5381)</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
          <p:cNvSpPr txBox="1"/>
          <p:nvPr/>
        </p:nvSpPr>
        <p:spPr>
          <a:xfrm>
            <a:off x="7681250" y="4725650"/>
            <a:ext cx="2939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Under the Supervision of: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MR. ANKUR SHARMA</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Outline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p:nvPr>
            <p:ph type="body" idx="1"/>
          </p:nvPr>
        </p:nvSpPr>
        <p:spPr>
          <a:xfrm>
            <a:off x="752250" y="1588225"/>
            <a:ext cx="10601700" cy="49524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Overview</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Scope &amp; Objectives</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Implementation Plan</a:t>
            </a:r>
            <a:endParaRPr sz="32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
        <p:nvSpPr>
          <p:cNvPr id="113" name="Google Shape;113;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269240"/>
            <a:ext cx="10515600" cy="9169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Project Overview</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3"/>
          <p:cNvSpPr txBox="1"/>
          <p:nvPr>
            <p:ph type="body" idx="1"/>
          </p:nvPr>
        </p:nvSpPr>
        <p:spPr>
          <a:xfrm>
            <a:off x="838200" y="1322070"/>
            <a:ext cx="10515600" cy="52622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This project endeavors to build a predictive model for mental health estimation by analyzing diverse lifestyle factors, particularly stress levels. The dataset includes information from participants, considering age, gender, and occupation (Student, Corporate, Others), among other factors. Employing a machine learning regression model, the project aims to correlate these inputs with self-reported stress scale responses and physiological indicators. </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Focused on stress prediction as a proxy for mental well-being, the project emphasizes ethical considerations, ensuring participant privacy. Real-world applications span personalized interventions in counseling, corporate wellness programs, and targeted healthcare strategies, addressing the critical intersection of mental health awareness and technology's role in stress comprehension.</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p:txBody>
      </p:sp>
      <p:sp>
        <p:nvSpPr>
          <p:cNvPr id="120" name="Google Shape;120;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24c63169c1f_0_0"/>
          <p:cNvSpPr txBox="1"/>
          <p:nvPr>
            <p:ph type="title"/>
          </p:nvPr>
        </p:nvSpPr>
        <p:spPr>
          <a:xfrm>
            <a:off x="838200" y="207010"/>
            <a:ext cx="10515600" cy="938530"/>
          </a:xfrm>
          <a:prstGeom prst="rect">
            <a:avLst/>
          </a:prstGeom>
        </p:spPr>
        <p:txBody>
          <a:bodyPr spcFirstLastPara="1" wrap="square" lIns="91425" tIns="45700" rIns="91425" bIns="45700" anchor="ctr" anchorCtr="0">
            <a:noAutofit/>
          </a:bodyPr>
          <a:lstStyle/>
          <a:p>
            <a:pPr marL="0" lvl="0" indent="0" algn="ctr" rtl="0">
              <a:lnSpc>
                <a:spcPct val="105000"/>
              </a:lnSpc>
              <a:spcBef>
                <a:spcPts val="2400"/>
              </a:spcBef>
              <a:spcAft>
                <a:spcPts val="600"/>
              </a:spcAft>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g24c63169c1f_0_0"/>
          <p:cNvSpPr txBox="1"/>
          <p:nvPr>
            <p:ph type="body" idx="1"/>
          </p:nvPr>
        </p:nvSpPr>
        <p:spPr>
          <a:xfrm>
            <a:off x="838200" y="1544320"/>
            <a:ext cx="10515600" cy="5036820"/>
          </a:xfrm>
          <a:prstGeom prst="rect">
            <a:avLst/>
          </a:prstGeom>
        </p:spPr>
        <p:txBody>
          <a:bodyPr spcFirstLastPara="1" wrap="square" lIns="91425" tIns="45700" rIns="91425" bIns="45700" anchor="t" anchorCtr="0">
            <a:noAutofit/>
          </a:bodyPr>
          <a:lstStyle/>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Comprehensive Data Collection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By gathering diverse data from participants, including age, gender, occupation, sleep patterns, physical activity, and dietary habits, the project will encompass a wide range of lifestyle factors to ensure a comprehensive dataset for mental health analysis.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Development of Predictive Model</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Build a machine learning regression model to predict individuals' mental health based on stress levels and utilize advanced algorithms to establish correlations between lifestyle factors, stress responses, and physiological indicators.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400" b="1">
                <a:latin typeface="Times New Roman" panose="02020603050405020304"/>
                <a:ea typeface="Times New Roman" panose="02020603050405020304"/>
                <a:cs typeface="Times New Roman" panose="02020603050405020304"/>
                <a:sym typeface="Times New Roman" panose="02020603050405020304"/>
              </a:rPr>
              <a:t>Ethical Data Handling</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000">
                <a:latin typeface="Times New Roman" panose="02020603050405020304"/>
                <a:ea typeface="Times New Roman" panose="02020603050405020304"/>
                <a:cs typeface="Times New Roman" panose="02020603050405020304"/>
                <a:sym typeface="Times New Roman" panose="02020603050405020304"/>
              </a:rPr>
              <a:t>Prioritize ethical considerations, ensuring participant privacy and responsible data handling</a:t>
            </a:r>
            <a:r>
              <a:rPr lang="en-US" sz="2000">
                <a:latin typeface="Times New Roman" panose="02020603050405020304"/>
                <a:ea typeface="Times New Roman" panose="02020603050405020304"/>
                <a:cs typeface="Times New Roman" panose="02020603050405020304"/>
                <a:sym typeface="Times New Roman" panose="02020603050405020304"/>
              </a:rPr>
              <a:t> and i</a:t>
            </a:r>
            <a:r>
              <a:rPr sz="2000">
                <a:latin typeface="Times New Roman" panose="02020603050405020304"/>
                <a:ea typeface="Times New Roman" panose="02020603050405020304"/>
                <a:cs typeface="Times New Roman" panose="02020603050405020304"/>
                <a:sym typeface="Times New Roman" panose="02020603050405020304"/>
              </a:rPr>
              <a:t>mplement stringent data protection measures to safeguard sensitive information and comply with ethical guidelines.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4c63169c1f_0_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g24c63169c1f_0_10"/>
          <p:cNvSpPr txBox="1"/>
          <p:nvPr>
            <p:ph type="title"/>
          </p:nvPr>
        </p:nvSpPr>
        <p:spPr>
          <a:xfrm>
            <a:off x="838200" y="211455"/>
            <a:ext cx="10515600" cy="976630"/>
          </a:xfrm>
          <a:prstGeom prst="rect">
            <a:avLst/>
          </a:prstGeom>
        </p:spPr>
        <p:txBody>
          <a:bodyPr spcFirstLastPara="1" wrap="square" lIns="91425" tIns="45700" rIns="91425" bIns="45700" anchor="ctr" anchorCtr="0">
            <a:normAutofit/>
          </a:bodyPr>
          <a:lstStyle/>
          <a:p>
            <a:pPr marL="0" lvl="0" indent="0" algn="ctr" rtl="0">
              <a:lnSpc>
                <a:spcPct val="105000"/>
              </a:lnSpc>
              <a:spcBef>
                <a:spcPts val="2400"/>
              </a:spcBef>
              <a:spcAft>
                <a:spcPts val="60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g24c63169c1f_0_10"/>
          <p:cNvSpPr txBox="1"/>
          <p:nvPr>
            <p:ph type="body" idx="1"/>
          </p:nvPr>
        </p:nvSpPr>
        <p:spPr>
          <a:xfrm>
            <a:off x="838200" y="1576705"/>
            <a:ext cx="11003280" cy="4841240"/>
          </a:xfrm>
          <a:prstGeom prst="rect">
            <a:avLst/>
          </a:prstGeom>
        </p:spPr>
        <p:txBody>
          <a:bodyPr spcFirstLastPara="1" wrap="square" lIns="91425" tIns="45700" rIns="91425" bIns="45700" anchor="t" anchorCtr="0">
            <a:normAutofit fontScale="25000"/>
          </a:bodyPr>
          <a:lstStyle/>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Real-world Applications in Mental Health</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Provide practical applications for mental health support in counseling, psychology, and medical science. The project's outcomes will extend to personalized interventions, wellness programs, and healthcare strategies, addressing the real-world implications of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Intersection of Technology and Mental Health Awareness</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Address the evolving role of technology in enhancing mental health awareness. The project acknowledges the critical intersection of technology and mental health, emphasizing the potential for technology to contribute to a deeper understanding of stress factors and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g24c63169c1f_0_1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g24c63169c1f_0_21"/>
          <p:cNvSpPr txBox="1"/>
          <p:nvPr>
            <p:ph type="title"/>
          </p:nvPr>
        </p:nvSpPr>
        <p:spPr>
          <a:xfrm>
            <a:off x="951865" y="284480"/>
            <a:ext cx="10515600" cy="941070"/>
          </a:xfrm>
          <a:prstGeom prst="rect">
            <a:avLst/>
          </a:prstGeom>
        </p:spPr>
        <p:txBody>
          <a:bodyPr spcFirstLastPara="1" wrap="square" lIns="91425" tIns="45700" rIns="91425" bIns="45700" anchor="ctr" anchorCtr="0">
            <a:normAutofit/>
          </a:bodyPr>
          <a:lstStyle/>
          <a:p>
            <a:pPr marL="0" lvl="0" indent="0" algn="ctr" rtl="0">
              <a:lnSpc>
                <a:spcPct val="80000"/>
              </a:lnSpc>
              <a:spcBef>
                <a:spcPts val="0"/>
              </a:spcBef>
              <a:spcAft>
                <a:spcPts val="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Implementation Plan</a:t>
            </a:r>
            <a:endParaRPr b="1">
              <a:latin typeface="Arial" panose="020B0604020202020204"/>
              <a:ea typeface="Arial" panose="020B0604020202020204"/>
              <a:cs typeface="Arial" panose="020B0604020202020204"/>
              <a:sym typeface="Arial" panose="020B0604020202020204"/>
            </a:endParaRPr>
          </a:p>
        </p:txBody>
      </p:sp>
      <p:sp>
        <p:nvSpPr>
          <p:cNvPr id="143" name="Google Shape;143;g24c63169c1f_0_21"/>
          <p:cNvSpPr txBox="1"/>
          <p:nvPr>
            <p:ph type="body" idx="1"/>
          </p:nvPr>
        </p:nvSpPr>
        <p:spPr>
          <a:xfrm>
            <a:off x="1009015" y="1457960"/>
            <a:ext cx="10401935" cy="4752975"/>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Data Collection and Preparation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Design and distribute detailed questionnaires to participants.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Collect diverse data points, ensuring representation across age, gender, and occupations.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Preprocess and clean the dataset to handle missing values and outliers.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US" sz="2400" b="1">
                <a:latin typeface="Times New Roman" panose="02020603050405020304"/>
                <a:ea typeface="Times New Roman" panose="02020603050405020304"/>
                <a:cs typeface="Times New Roman" panose="02020603050405020304"/>
                <a:sym typeface="Times New Roman" panose="02020603050405020304"/>
              </a:rPr>
              <a:t>Model Development and Training</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Select and implement an appropriate machine learning regression model.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Split the dataset into training and testing sets.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Train the model using the training set, adjusting hyperparameters for optimal performance.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000">
                <a:latin typeface="Times New Roman" panose="02020603050405020304"/>
                <a:ea typeface="Times New Roman" panose="02020603050405020304"/>
                <a:cs typeface="Times New Roman" panose="02020603050405020304"/>
                <a:sym typeface="Times New Roman" panose="02020603050405020304"/>
              </a:rPr>
              <a:t>Evaluate the model's accuracy and generalizability on the testing set.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lvl="0" indent="-457200" algn="l" rtl="0">
              <a:lnSpc>
                <a:spcPct val="115000"/>
              </a:lnSpc>
              <a:spcBef>
                <a:spcPts val="1200"/>
              </a:spcBef>
              <a:spcAft>
                <a:spcPts val="0"/>
              </a:spcAft>
              <a:buNone/>
            </a:pPr>
            <a:endParaRPr lang="en-US" sz="29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g24c63169c1f_0_21"/>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1" name="Google Shape;151;g2b654f8bd51_1_14"/>
          <p:cNvSpPr txBox="1"/>
          <p:nvPr>
            <p:ph type="body" idx="1"/>
          </p:nvPr>
        </p:nvSpPr>
        <p:spPr>
          <a:xfrm>
            <a:off x="838200" y="1219835"/>
            <a:ext cx="10515600" cy="5312410"/>
          </a:xfrm>
          <a:prstGeom prst="rect">
            <a:avLst/>
          </a:prstGeom>
        </p:spPr>
        <p:txBody>
          <a:bodyPr spcFirstLastPara="1" wrap="square" lIns="91425" tIns="45700" rIns="91425" bIns="45700" anchor="t" anchorCtr="0">
            <a:normAutofit fontScale="75000"/>
          </a:bodyPr>
          <a:lstStyle/>
          <a:p>
            <a:pPr marL="0" lvl="0" indent="0" algn="l" rtl="0">
              <a:lnSpc>
                <a:spcPct val="115000"/>
              </a:lnSpc>
              <a:spcBef>
                <a:spcPts val="1200"/>
              </a:spcBef>
              <a:spcAft>
                <a:spcPts val="0"/>
              </a:spcAft>
              <a:buNone/>
            </a:pPr>
            <a:r>
              <a:rPr lang="en-US" sz="2900" b="1">
                <a:latin typeface="Times New Roman" panose="02020603050405020304"/>
                <a:ea typeface="Times New Roman" panose="02020603050405020304"/>
                <a:cs typeface="Times New Roman" panose="02020603050405020304"/>
                <a:sym typeface="Times New Roman" panose="02020603050405020304"/>
              </a:rPr>
              <a:t>Ethical Compliance and Privacy Measures</a:t>
            </a:r>
            <a:endParaRPr lang="en-US" sz="29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Establish robust data protection protocols in adherence to ethical guidelines.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Obtain informed consent from participants regarding data usage and privacy.</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Implement secure storage mechanisms for sensitive information.</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US" sz="2900" b="1">
                <a:latin typeface="Times New Roman" panose="02020603050405020304"/>
                <a:ea typeface="Times New Roman" panose="02020603050405020304"/>
                <a:cs typeface="Times New Roman" panose="02020603050405020304"/>
                <a:sym typeface="Times New Roman" panose="02020603050405020304"/>
              </a:rPr>
              <a:t>Real-world Application Integration</a:t>
            </a:r>
            <a:endParaRPr lang="en-US" sz="2900" b="1">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Collaborate with counseling departments, psychologists, and healthcare professionals to incorporate the model's insights into real-world applications.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Design personalized interventions and wellness programs based on the stress predictions.</a:t>
            </a:r>
            <a:endParaRPr lang="en-US" sz="2900">
              <a:latin typeface="Times New Roman" panose="02020603050405020304"/>
              <a:ea typeface="Times New Roman" panose="02020603050405020304"/>
              <a:cs typeface="Times New Roman" panose="02020603050405020304"/>
              <a:sym typeface="Times New Roman" panose="02020603050405020304"/>
            </a:endParaRPr>
          </a:p>
          <a:p>
            <a:pPr marL="342900" lvl="0" algn="l" rtl="0">
              <a:lnSpc>
                <a:spcPct val="115000"/>
              </a:lnSpc>
              <a:spcBef>
                <a:spcPts val="1200"/>
              </a:spcBef>
              <a:spcAft>
                <a:spcPts val="0"/>
              </a:spcAft>
            </a:pPr>
            <a:r>
              <a:rPr lang="en-US" sz="2900">
                <a:latin typeface="Times New Roman" panose="02020603050405020304"/>
                <a:ea typeface="Times New Roman" panose="02020603050405020304"/>
                <a:cs typeface="Times New Roman" panose="02020603050405020304"/>
                <a:sym typeface="Times New Roman" panose="02020603050405020304"/>
              </a:rPr>
              <a:t>Ensure seamless integration with existing healthcare and counseling systems</a:t>
            </a:r>
            <a:endParaRPr sz="2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endParaRPr sz="2900">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g2b654f8bd51_1_14"/>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2" name="Title 1"/>
          <p:cNvSpPr/>
          <p:nvPr>
            <p:ph type="title"/>
          </p:nvPr>
        </p:nvSpPr>
        <p:spPr>
          <a:xfrm>
            <a:off x="838200" y="240665"/>
            <a:ext cx="10515600" cy="979170"/>
          </a:xfrm>
        </p:spPr>
        <p:txBody>
          <a:bodyPr anchor="ctr" anchorCtr="0">
            <a:normAutofit/>
          </a:bodyPr>
          <a:p>
            <a:pPr algn="ctr">
              <a:lnSpc>
                <a:spcPct val="80000"/>
              </a:lnSpc>
            </a:pPr>
            <a:r>
              <a:rPr lang="en-US" b="1">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p:nvPr>
            <p:ph type="body" idx="1"/>
          </p:nvPr>
        </p:nvSpPr>
        <p:spPr>
          <a:xfrm>
            <a:off x="4031615" y="2878455"/>
            <a:ext cx="4128770" cy="1100455"/>
          </a:xfrm>
        </p:spPr>
        <p:txBody>
          <a:bodyPr anchor="ctr" anchorCtr="0"/>
          <a:p>
            <a:pPr marL="114300" indent="0" algn="ctr" fontAlgn="ctr">
              <a:lnSpc>
                <a:spcPct val="100000"/>
              </a:lnSpc>
              <a:buNone/>
            </a:pPr>
            <a:r>
              <a:rPr lang="en-US" sz="5000" b="1"/>
              <a:t>THANK YOU!</a:t>
            </a:r>
            <a:endParaRPr lang="en-US" sz="5000" b="1"/>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4030</Words>
  <Application>WPS Presentation</Application>
  <PresentationFormat/>
  <Paragraphs>93</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Calibri</vt:lpstr>
      <vt:lpstr>Times New Roman</vt:lpstr>
      <vt:lpstr>Times New Roman</vt:lpstr>
      <vt:lpstr>Microsoft YaHei</vt:lpstr>
      <vt:lpstr>Arial Unicode MS</vt:lpstr>
      <vt:lpstr>1_Office Theme</vt:lpstr>
      <vt:lpstr>PowerPoint 演示文稿</vt:lpstr>
      <vt:lpstr>Outline</vt:lpstr>
      <vt:lpstr>Project Overview</vt:lpstr>
      <vt:lpstr>Project Scope &amp; Objectives</vt:lpstr>
      <vt:lpstr>Project Scope &amp; Objectives</vt:lpstr>
      <vt:lpstr>Project Implementation Plan</vt:lpstr>
      <vt:lpstr>Project Implementation Plan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Branding</dc:creator>
  <cp:lastModifiedBy>Lenovo</cp:lastModifiedBy>
  <cp:revision>2</cp:revision>
  <dcterms:created xsi:type="dcterms:W3CDTF">2024-02-05T13:07:00Z</dcterms:created>
  <dcterms:modified xsi:type="dcterms:W3CDTF">2024-02-06T07:53:42Z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72B7E7F96DC54F8B98A7028127288B66</vt:lpwstr>
  </property>
  <property fmtid="{D5CDD505-2E9C-101B-9397-08002B2CF9AE}" pid="3" name="KSOProductBuildVer">
    <vt:lpwstr>1033-11.2.0.11225</vt:lpwstr>
  </property>
</Properties>
</file>