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71" r:id="rId7"/>
    <p:sldId id="259" r:id="rId8"/>
    <p:sldId id="260" r:id="rId9"/>
    <p:sldId id="261" r:id="rId10"/>
    <p:sldId id="262" r:id="rId11"/>
    <p:sldId id="270" r:id="rId12"/>
    <p:sldId id="268" r:id="rId13"/>
    <p:sldId id="272" r:id="rId14"/>
    <p:sldId id="273" r:id="rId15"/>
    <p:sldId id="276" r:id="rId16"/>
    <p:sldId id="277" r:id="rId17"/>
    <p:sldId id="26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6"/>
        <p:guide pos="3873"/>
      </p:guideLst>
    </p:cSldViewPr>
  </p:slideViewPr>
  <p:notesViewPr>
    <p:cSldViewPr snapToGrid="0">
      <p:cViewPr varScale="1">
        <p:scale>
          <a:sx n="100" d="100"/>
          <a:sy n="100" d="100"/>
        </p:scale>
        <p:origin x="0" y="0"/>
      </p:cViewPr>
      <p:guideLst>
        <p:guide orient="horz" pos="2888"/>
        <p:guide pos="217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 name="Google Shape;91;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9" name="Google Shape;109;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6" name="Google Shape;116;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24c63169c1f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4c63169c1f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4" name="Google Shape;124;g24c63169c1f_0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24c63169c1f_0_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c63169c1f_0_1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2" name="Google Shape;132;g24c63169c1f_0_1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24c63169c1f_0_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4c63169c1f_0_2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 name="Google Shape;140;g24c63169c1f_0_21: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2b654f8bd51_1_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b654f8bd51_1_1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g2b654f8bd51_1_14: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5" name="Shape 15"/>
        <p:cNvGrpSpPr/>
        <p:nvPr/>
      </p:nvGrpSpPr>
      <p:grpSpPr>
        <a:xfrm>
          <a:off x="0" y="0"/>
          <a:ext cx="0" cy="0"/>
          <a:chOff x="0" y="0"/>
          <a:chExt cx="0" cy="0"/>
        </a:xfrm>
      </p:grpSpPr>
      <p:sp>
        <p:nvSpPr>
          <p:cNvPr id="16" name="Google Shape;16;p1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 name="Google Shape;18;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6" name="Google Shape;86;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7" name="Google Shape;87;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8" name="Google Shape;88;p26"/>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21" name="Shape 21"/>
        <p:cNvGrpSpPr/>
        <p:nvPr/>
      </p:nvGrpSpPr>
      <p:grpSpPr>
        <a:xfrm>
          <a:off x="0" y="0"/>
          <a:ext cx="0" cy="0"/>
          <a:chOff x="0" y="0"/>
          <a:chExt cx="0" cy="0"/>
        </a:xfrm>
      </p:grpSpPr>
      <p:sp>
        <p:nvSpPr>
          <p:cNvPr id="22" name="Google Shape;22;p16"/>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24" name="Google Shape;24;p16"/>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25" name="Google Shape;25;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8" name="Shape 28"/>
        <p:cNvGrpSpPr/>
        <p:nvPr/>
      </p:nvGrpSpPr>
      <p:grpSpPr>
        <a:xfrm>
          <a:off x="0" y="0"/>
          <a:ext cx="0" cy="0"/>
          <a:chOff x="0" y="0"/>
          <a:chExt cx="0" cy="0"/>
        </a:xfrm>
      </p:grpSpPr>
      <p:sp>
        <p:nvSpPr>
          <p:cNvPr id="29" name="Google Shape;29;p17"/>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3" name="Google Shape;43;p19"/>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1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0" name="Google Shape;50;p20"/>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20"/>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2" name="Google Shape;52;p20"/>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3" name="Google Shape;53;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sp>
        <p:nvSpPr>
          <p:cNvPr id="57" name="Google Shape;57;p2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1" name="Shape 61"/>
        <p:cNvGrpSpPr/>
        <p:nvPr/>
      </p:nvGrpSpPr>
      <p:grpSpPr>
        <a:xfrm>
          <a:off x="0" y="0"/>
          <a:ext cx="0" cy="0"/>
          <a:chOff x="0" y="0"/>
          <a:chExt cx="0" cy="0"/>
        </a:xfrm>
      </p:grpSpPr>
      <p:sp>
        <p:nvSpPr>
          <p:cNvPr id="62" name="Google Shape;62;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type="pic" idx="2"/>
          </p:nvPr>
        </p:nvSpPr>
        <p:spPr>
          <a:xfrm>
            <a:off x="5183188" y="987425"/>
            <a:ext cx="6172200" cy="4873625"/>
          </a:xfrm>
          <a:prstGeom prst="rect">
            <a:avLst/>
          </a:prstGeom>
          <a:noFill/>
          <a:ln>
            <a:noFill/>
          </a:ln>
        </p:spPr>
      </p:sp>
      <p:sp>
        <p:nvSpPr>
          <p:cNvPr id="68" name="Google Shape;68;p23"/>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
          <p:cNvSpPr/>
          <p:nvPr/>
        </p:nvSpPr>
        <p:spPr>
          <a:xfrm>
            <a:off x="-4421" y="6053794"/>
            <a:ext cx="12196420"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4" name="Google Shape;94;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5" name="Google Shape;9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
        <p:nvSpPr>
          <p:cNvPr id="96" name="Google Shape;96;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7" name="Google Shape;97;p1"/>
          <p:cNvSpPr/>
          <p:nvPr/>
        </p:nvSpPr>
        <p:spPr>
          <a:xfrm flipH="1">
            <a:off x="7049882" y="-335412"/>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8" name="Google Shape;98;p1"/>
          <p:cNvSpPr/>
          <p:nvPr/>
        </p:nvSpPr>
        <p:spPr>
          <a:xfrm>
            <a:off x="2734220" y="2082565"/>
            <a:ext cx="6718500" cy="1015800"/>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sz="2400" i="1">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Submitted in the partial fulfillment for the award of the degree of</a:t>
            </a:r>
            <a:endParaRPr sz="2400" b="0" i="1"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800" b="1" i="0" u="none" strike="noStrike" cap="none">
                <a:solidFill>
                  <a:srgbClr val="000000"/>
                </a:solidFill>
                <a:latin typeface="Calibri" panose="020F0502020204030204"/>
                <a:ea typeface="Calibri" panose="020F0502020204030204"/>
                <a:cs typeface="Calibri" panose="020F0502020204030204"/>
                <a:sym typeface="Calibri" panose="020F0502020204030204"/>
              </a:rPr>
              <a:t>BACHELOR OF ENGINEERING </a:t>
            </a:r>
            <a:endPara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US" sz="2400" i="1">
                <a:latin typeface="Calibri" panose="020F0502020204030204"/>
                <a:ea typeface="Calibri" panose="020F0502020204030204"/>
                <a:cs typeface="Calibri" panose="020F0502020204030204"/>
                <a:sym typeface="Calibri" panose="020F0502020204030204"/>
              </a:rPr>
              <a:t>in</a:t>
            </a: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COMPUTER SCIENCE AND ENGINEERING</a:t>
            </a:r>
            <a:endParaRPr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None/>
            </a:pPr>
            <a:r>
              <a:rPr lang="en-US" sz="2100" b="1">
                <a:latin typeface="Times New Roman" panose="02020603050405020304"/>
                <a:ea typeface="Times New Roman" panose="02020603050405020304"/>
                <a:cs typeface="Times New Roman" panose="02020603050405020304"/>
                <a:sym typeface="Times New Roman" panose="02020603050405020304"/>
              </a:rPr>
              <a:t>WITH SPECIALIZATION IN </a:t>
            </a:r>
            <a:r>
              <a:rPr lang="en-US"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INTERNET OF THINGS</a:t>
            </a:r>
            <a:endParaRPr sz="15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9" name="Google Shape;99;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0" name="Google Shape;100;p1"/>
          <p:cNvSpPr txBox="1"/>
          <p:nvPr/>
        </p:nvSpPr>
        <p:spPr>
          <a:xfrm>
            <a:off x="6881359" y="619967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panose="020B0604020202020204"/>
                <a:ea typeface="Arial" panose="020B0604020202020204"/>
                <a:cs typeface="Arial" panose="020B0604020202020204"/>
                <a:sym typeface="Arial" panose="020B0604020202020204"/>
              </a:rPr>
              <a:t>DISCOVER . </a:t>
            </a:r>
            <a:r>
              <a:rPr lang="en-US" sz="2000" b="1" i="0" u="none" strike="noStrike" cap="none">
                <a:solidFill>
                  <a:srgbClr val="C00000"/>
                </a:solidFill>
                <a:latin typeface="Arial" panose="020B0604020202020204"/>
                <a:ea typeface="Arial" panose="020B0604020202020204"/>
                <a:cs typeface="Arial" panose="020B0604020202020204"/>
                <a:sym typeface="Arial" panose="020B0604020202020204"/>
              </a:rPr>
              <a:t>LEARN</a:t>
            </a:r>
            <a:r>
              <a:rPr lang="en-US" sz="2000" b="1" i="0" u="none" strike="noStrike" cap="none">
                <a:solidFill>
                  <a:srgbClr val="595959"/>
                </a:solidFill>
                <a:latin typeface="Arial" panose="020B0604020202020204"/>
                <a:ea typeface="Arial" panose="020B0604020202020204"/>
                <a:cs typeface="Arial" panose="020B0604020202020204"/>
                <a:sym typeface="Arial" panose="020B0604020202020204"/>
              </a:rPr>
              <a:t> . EMPOWER</a:t>
            </a: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1" name="Google Shape;101;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2" name="Google Shape;102;p1"/>
          <p:cNvSpPr txBox="1"/>
          <p:nvPr/>
        </p:nvSpPr>
        <p:spPr>
          <a:xfrm>
            <a:off x="-166250" y="6053799"/>
            <a:ext cx="5882700" cy="4248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Department of AIT-CSE</a:t>
            </a:r>
            <a:endParaRPr sz="16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3" name="Google Shape;103;p1"/>
          <p:cNvSpPr txBox="1"/>
          <p:nvPr/>
        </p:nvSpPr>
        <p:spPr>
          <a:xfrm>
            <a:off x="944800" y="228575"/>
            <a:ext cx="10409100" cy="8343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2400"/>
              </a:spcBef>
              <a:spcAft>
                <a:spcPts val="600"/>
              </a:spcAft>
              <a:buClr>
                <a:schemeClr val="dk1"/>
              </a:buClr>
              <a:buSzPts val="1100"/>
              <a:buFont typeface="Arial" panose="020B0604020202020204"/>
              <a:buNone/>
            </a:pPr>
            <a:r>
              <a:rPr lang="en-US" sz="3400" b="1">
                <a:solidFill>
                  <a:schemeClr val="dk1"/>
                </a:solidFill>
                <a:latin typeface="Times New Roman" panose="02020603050405020304"/>
                <a:ea typeface="Times New Roman" panose="02020603050405020304"/>
                <a:cs typeface="Times New Roman" panose="02020603050405020304"/>
                <a:sym typeface="Times New Roman" panose="02020603050405020304"/>
              </a:rPr>
              <a:t>Mental Health Prediction based on Smartphone Usage using Machine Learning</a:t>
            </a:r>
            <a:endParaRPr sz="3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 name="Google Shape;104;p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5" name="Google Shape;105;p1"/>
          <p:cNvSpPr txBox="1"/>
          <p:nvPr/>
        </p:nvSpPr>
        <p:spPr>
          <a:xfrm>
            <a:off x="842550" y="4553100"/>
            <a:ext cx="42333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Submitted by: </a:t>
            </a: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NIMIT GARG (21BCS4626)</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REYAAN SACHDEVA (21BCS5381)</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1"/>
          <p:cNvSpPr txBox="1"/>
          <p:nvPr/>
        </p:nvSpPr>
        <p:spPr>
          <a:xfrm>
            <a:off x="7681250" y="4725650"/>
            <a:ext cx="29394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Under the Supervision of: </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MR. ANKUR SHARMA</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pPr algn="ctr"/>
            <a:r>
              <a:rPr lang="en-US" b="1">
                <a:latin typeface="Times New Roman" panose="02020603050405020304" charset="0"/>
                <a:cs typeface="Times New Roman" panose="02020603050405020304" charset="0"/>
              </a:rPr>
              <a:t>Preliminary Design</a:t>
            </a:r>
            <a:endParaRPr lang="en-US" b="1">
              <a:latin typeface="Times New Roman" panose="02020603050405020304" charset="0"/>
              <a:cs typeface="Times New Roman" panose="02020603050405020304" charset="0"/>
            </a:endParaRPr>
          </a:p>
        </p:txBody>
      </p:sp>
      <p:sp>
        <p:nvSpPr>
          <p:cNvPr id="4" name="Text Placeholder 3"/>
          <p:cNvSpPr/>
          <p:nvPr>
            <p:ph type="body" idx="1"/>
          </p:nvPr>
        </p:nvSpPr>
        <p:spPr/>
        <p:txBody>
          <a:bodyPr/>
          <a:p>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 name="Picture Placeholder 1" descr="Screenshot (83)"/>
          <p:cNvPicPr>
            <a:picLocks noChangeAspect="1"/>
          </p:cNvPicPr>
          <p:nvPr>
            <p:ph type="pic" idx="4294967295"/>
          </p:nvPr>
        </p:nvPicPr>
        <p:blipFill>
          <a:blip r:embed="rId1"/>
          <a:stretch>
            <a:fillRect/>
          </a:stretch>
        </p:blipFill>
        <p:spPr>
          <a:xfrm>
            <a:off x="3486150" y="4554220"/>
            <a:ext cx="5220335" cy="1637030"/>
          </a:xfrm>
          <a:prstGeom prst="rect">
            <a:avLst/>
          </a:prstGeom>
        </p:spPr>
      </p:pic>
      <p:pic>
        <p:nvPicPr>
          <p:cNvPr id="8" name="Picture 7" descr="Screenshot (84)"/>
          <p:cNvPicPr>
            <a:picLocks noChangeAspect="1"/>
          </p:cNvPicPr>
          <p:nvPr/>
        </p:nvPicPr>
        <p:blipFill>
          <a:blip r:embed="rId2"/>
          <a:stretch>
            <a:fillRect/>
          </a:stretch>
        </p:blipFill>
        <p:spPr>
          <a:xfrm>
            <a:off x="838200" y="1825625"/>
            <a:ext cx="5917565" cy="2713990"/>
          </a:xfrm>
          <a:prstGeom prst="rect">
            <a:avLst/>
          </a:prstGeom>
        </p:spPr>
      </p:pic>
      <p:pic>
        <p:nvPicPr>
          <p:cNvPr id="9" name="Picture 8" descr="Screenshot (85)"/>
          <p:cNvPicPr>
            <a:picLocks noChangeAspect="1"/>
          </p:cNvPicPr>
          <p:nvPr/>
        </p:nvPicPr>
        <p:blipFill>
          <a:blip r:embed="rId3"/>
          <a:stretch>
            <a:fillRect/>
          </a:stretch>
        </p:blipFill>
        <p:spPr>
          <a:xfrm>
            <a:off x="6755765" y="1892300"/>
            <a:ext cx="4598670" cy="26619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269240"/>
            <a:ext cx="10515600" cy="1122045"/>
          </a:xfrm>
        </p:spPr>
        <p:txBody>
          <a:bodyPr/>
          <a:p>
            <a:pPr algn="ctr"/>
            <a:r>
              <a:rPr lang="en-US">
                <a:latin typeface="Times New Roman" panose="02020603050405020304" charset="0"/>
                <a:cs typeface="Times New Roman" panose="02020603050405020304" charset="0"/>
              </a:rPr>
              <a:t>Methodology used</a:t>
            </a:r>
            <a:endParaRPr lang="en-US">
              <a:latin typeface="Times New Roman" panose="02020603050405020304" charset="0"/>
              <a:cs typeface="Times New Roman" panose="02020603050405020304" charset="0"/>
            </a:endParaRPr>
          </a:p>
        </p:txBody>
      </p:sp>
      <p:sp>
        <p:nvSpPr>
          <p:cNvPr id="7" name="Text Placeholder 6"/>
          <p:cNvSpPr/>
          <p:nvPr>
            <p:ph type="body" idx="1"/>
          </p:nvPr>
        </p:nvSpPr>
        <p:spPr>
          <a:xfrm>
            <a:off x="838200" y="1391285"/>
            <a:ext cx="10515600" cy="4785995"/>
          </a:xfrm>
        </p:spPr>
        <p:txBody>
          <a:bodyPr>
            <a:normAutofit fontScale="90000" lnSpcReduction="20000"/>
          </a:bodyPr>
          <a:p>
            <a:pPr marL="114300" indent="0">
              <a:lnSpc>
                <a:spcPct val="100000"/>
              </a:lnSpc>
              <a:buNone/>
            </a:pPr>
            <a:r>
              <a:rPr lang="en-US" sz="3100" b="1">
                <a:latin typeface="Times New Roman" panose="02020603050405020304" charset="0"/>
                <a:cs typeface="Times New Roman" panose="02020603050405020304" charset="0"/>
              </a:rPr>
              <a:t>Data Collection </a:t>
            </a:r>
            <a:endParaRPr lang="en-US" sz="3100" b="1">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Gathered raw data from various sources, like </a:t>
            </a:r>
            <a:r>
              <a:rPr lang="en-US" sz="2000" b="1">
                <a:latin typeface="Times New Roman" panose="02020603050405020304" charset="0"/>
                <a:cs typeface="Times New Roman" panose="02020603050405020304" charset="0"/>
              </a:rPr>
              <a:t>surveys</a:t>
            </a:r>
            <a:r>
              <a:rPr lang="en-US" sz="2000">
                <a:latin typeface="Times New Roman" panose="02020603050405020304" charset="0"/>
                <a:cs typeface="Times New Roman" panose="02020603050405020304" charset="0"/>
              </a:rPr>
              <a:t> and generated using </a:t>
            </a:r>
            <a:r>
              <a:rPr lang="en-US" sz="2000" b="1">
                <a:latin typeface="Times New Roman" panose="02020603050405020304" charset="0"/>
                <a:cs typeface="Times New Roman" panose="02020603050405020304" charset="0"/>
              </a:rPr>
              <a:t>ai platforms</a:t>
            </a:r>
            <a:r>
              <a:rPr lang="en-US" sz="2000">
                <a:latin typeface="Times New Roman" panose="02020603050405020304" charset="0"/>
                <a:cs typeface="Times New Roman" panose="02020603050405020304" charset="0"/>
              </a:rPr>
              <a:t> encompassing phone usage metrics and self-reported user information.</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The attributes included in the dataset contains demographic data, medical histories, screen times, their interpersonal and social attributes, etc.</a:t>
            </a: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marL="114300" indent="0">
              <a:lnSpc>
                <a:spcPct val="100000"/>
              </a:lnSpc>
              <a:buNone/>
            </a:pPr>
            <a:endParaRPr lang="en-US">
              <a:latin typeface="Times New Roman" panose="02020603050405020304" charset="0"/>
              <a:cs typeface="Times New Roman" panose="02020603050405020304" charset="0"/>
            </a:endParaRPr>
          </a:p>
          <a:p>
            <a:pPr marL="114300" indent="0">
              <a:lnSpc>
                <a:spcPct val="100000"/>
              </a:lnSpc>
              <a:buNone/>
            </a:pPr>
            <a:r>
              <a:rPr lang="en-US" sz="3100" b="1">
                <a:latin typeface="Times New Roman" panose="02020603050405020304" charset="0"/>
                <a:cs typeface="Times New Roman" panose="02020603050405020304" charset="0"/>
              </a:rPr>
              <a:t>Data Preprocessing</a:t>
            </a:r>
            <a:r>
              <a:rPr lang="en-US" sz="3100">
                <a:latin typeface="Times New Roman" panose="02020603050405020304" charset="0"/>
                <a:cs typeface="Times New Roman" panose="02020603050405020304" charset="0"/>
              </a:rPr>
              <a:t> </a:t>
            </a:r>
            <a:endParaRPr lang="en-US" sz="31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Conducted meticulous manual correction of data entries to </a:t>
            </a:r>
            <a:r>
              <a:rPr lang="en-US" sz="2000" b="1">
                <a:latin typeface="Times New Roman" panose="02020603050405020304" charset="0"/>
                <a:cs typeface="Times New Roman" panose="02020603050405020304" charset="0"/>
              </a:rPr>
              <a:t>rectify inaccuracies</a:t>
            </a:r>
            <a:r>
              <a:rPr lang="en-US" sz="2000">
                <a:latin typeface="Times New Roman" panose="02020603050405020304" charset="0"/>
                <a:cs typeface="Times New Roman" panose="02020603050405020304" charset="0"/>
              </a:rPr>
              <a:t> and enhance dataset quality.</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Addressed </a:t>
            </a:r>
            <a:r>
              <a:rPr lang="en-US" sz="2000" b="1">
                <a:latin typeface="Times New Roman" panose="02020603050405020304" charset="0"/>
                <a:cs typeface="Times New Roman" panose="02020603050405020304" charset="0"/>
              </a:rPr>
              <a:t>outliers and inconsistencies</a:t>
            </a:r>
            <a:r>
              <a:rPr lang="en-US" sz="2000">
                <a:latin typeface="Times New Roman" panose="02020603050405020304" charset="0"/>
                <a:cs typeface="Times New Roman" panose="02020603050405020304" charset="0"/>
              </a:rPr>
              <a:t> through careful examination and correction procedures.</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Introduced a</a:t>
            </a:r>
            <a:r>
              <a:rPr lang="en-US" sz="2000" b="1">
                <a:latin typeface="Times New Roman" panose="02020603050405020304" charset="0"/>
                <a:cs typeface="Times New Roman" panose="02020603050405020304" charset="0"/>
              </a:rPr>
              <a:t> systematic categorization </a:t>
            </a:r>
            <a:r>
              <a:rPr lang="en-US" sz="2000">
                <a:latin typeface="Times New Roman" panose="02020603050405020304" charset="0"/>
                <a:cs typeface="Times New Roman" panose="02020603050405020304" charset="0"/>
              </a:rPr>
              <a:t>scheme for sleep duration, classifying data into distinct ranges for analytical clarity.</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Applied a similar approach to screen time, categorizing usage patterns into ranges to facilitate meaningful analysis.</a:t>
            </a:r>
            <a:endParaRPr lang="en-US" sz="20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245110"/>
            <a:ext cx="10515600" cy="1196975"/>
          </a:xfrm>
        </p:spPr>
        <p:txBody>
          <a:bodyPr>
            <a:normAutofit/>
          </a:bodyPr>
          <a:p>
            <a:pPr algn="ctr"/>
            <a:r>
              <a:rPr lang="en-US">
                <a:latin typeface="Times New Roman" panose="02020603050405020304" charset="0"/>
                <a:cs typeface="Times New Roman" panose="02020603050405020304" charset="0"/>
                <a:sym typeface="+mn-ea"/>
              </a:rPr>
              <a:t>Methodology used</a:t>
            </a:r>
            <a:endParaRPr lang="en-US"/>
          </a:p>
        </p:txBody>
      </p:sp>
      <p:sp>
        <p:nvSpPr>
          <p:cNvPr id="7" name="Text Placeholder 6"/>
          <p:cNvSpPr/>
          <p:nvPr>
            <p:ph type="body" idx="1"/>
          </p:nvPr>
        </p:nvSpPr>
        <p:spPr>
          <a:xfrm>
            <a:off x="838200" y="1530985"/>
            <a:ext cx="10515600" cy="4646295"/>
          </a:xfrm>
        </p:spPr>
        <p:txBody>
          <a:bodyPr>
            <a:normAutofit lnSpcReduction="10000"/>
          </a:bodyPr>
          <a:p>
            <a:pPr marL="114300" indent="0">
              <a:buNone/>
            </a:pPr>
            <a:r>
              <a:rPr lang="en-US" b="1">
                <a:latin typeface="Times New Roman" panose="02020603050405020304" charset="0"/>
                <a:cs typeface="Times New Roman" panose="02020603050405020304" charset="0"/>
              </a:rPr>
              <a:t>Model Evaluation</a:t>
            </a:r>
            <a:endParaRPr lang="en-US"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Utilized a set of predefined metrics to evaluate the different model's performances accurately, to decide the suitable classification model, i.e. </a:t>
            </a:r>
            <a:r>
              <a:rPr lang="en-US" sz="1800" b="1">
                <a:latin typeface="Times New Roman" panose="02020603050405020304" charset="0"/>
                <a:cs typeface="Times New Roman" panose="02020603050405020304" charset="0"/>
              </a:rPr>
              <a:t>Gaussian Naive-Bayes </a:t>
            </a:r>
            <a:r>
              <a:rPr lang="en-US" sz="1800">
                <a:latin typeface="Times New Roman" panose="02020603050405020304" charset="0"/>
                <a:cs typeface="Times New Roman" panose="02020603050405020304" charset="0"/>
              </a:rPr>
              <a:t>model </a:t>
            </a:r>
            <a:r>
              <a:rPr lang="en-US" sz="1800" b="1">
                <a:latin typeface="Times New Roman" panose="02020603050405020304" charset="0"/>
                <a:cs typeface="Times New Roman" panose="02020603050405020304" charset="0"/>
              </a:rPr>
              <a:t>and Random Forest</a:t>
            </a:r>
            <a:r>
              <a:rPr lang="en-US" sz="1800">
                <a:latin typeface="Times New Roman" panose="02020603050405020304" charset="0"/>
                <a:cs typeface="Times New Roman" panose="02020603050405020304" charset="0"/>
              </a:rPr>
              <a:t> which could be used.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Metrics included accuracy, precision, recall, and errors, providing a comprehensive understanding of the model's predictive capabilities. </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Employed cross-validation techniques to assess the model's consistency and reliability across different subsets of the data.</a:t>
            </a:r>
            <a:endParaRPr lang="en-US" sz="1800">
              <a:latin typeface="Times New Roman" panose="02020603050405020304" charset="0"/>
              <a:cs typeface="Times New Roman" panose="02020603050405020304" charset="0"/>
            </a:endParaRPr>
          </a:p>
          <a:p>
            <a:pPr marL="114300" indent="0">
              <a:buNone/>
            </a:pPr>
            <a:endParaRPr lang="en-US" sz="20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Limitations and Future Work</a:t>
            </a:r>
            <a:endParaRPr lang="en-US">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Acknowledged inherent limitations in the methodology, such as potential biases in the dataset and assumptions made during model development due to the synthetic data used.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Identified areas for future improvement, including the exploration of additional features and the incorporation of more diverse datasets and found out the areas where real time implementation can be done.</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365125"/>
            <a:ext cx="10515600" cy="837565"/>
          </a:xfrm>
        </p:spPr>
        <p:txBody>
          <a:bodyPr/>
          <a:p>
            <a:pPr algn="ctr"/>
            <a:r>
              <a:rPr lang="en-US">
                <a:latin typeface="Times New Roman" panose="02020603050405020304" charset="0"/>
                <a:cs typeface="Times New Roman" panose="02020603050405020304" charset="0"/>
              </a:rPr>
              <a:t>Features Analysis</a:t>
            </a:r>
            <a:endParaRPr lang="en-US">
              <a:latin typeface="Times New Roman" panose="02020603050405020304" charset="0"/>
              <a:cs typeface="Times New Roman" panose="02020603050405020304" charset="0"/>
            </a:endParaRPr>
          </a:p>
        </p:txBody>
      </p:sp>
      <p:sp>
        <p:nvSpPr>
          <p:cNvPr id="7" name="Text Placeholder 6"/>
          <p:cNvSpPr/>
          <p:nvPr>
            <p:ph type="body" idx="1"/>
          </p:nvPr>
        </p:nvSpPr>
        <p:spPr>
          <a:xfrm>
            <a:off x="838200" y="1358900"/>
            <a:ext cx="10515600" cy="4818380"/>
          </a:xfrm>
        </p:spPr>
        <p:txBody>
          <a:bodyPr>
            <a:normAutofit/>
          </a:bodyPr>
          <a:p>
            <a:pPr marL="114300" indent="0">
              <a:buNone/>
            </a:pPr>
            <a:r>
              <a:rPr lang="en-US" b="1">
                <a:latin typeface="Times New Roman" panose="02020603050405020304" charset="0"/>
                <a:cs typeface="Times New Roman" panose="02020603050405020304" charset="0"/>
              </a:rPr>
              <a:t>Phone Usage Metrics</a:t>
            </a:r>
            <a:endParaRPr lang="en-US" b="1">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Screen Time:</a:t>
            </a:r>
            <a:r>
              <a:rPr lang="en-US" sz="1800">
                <a:latin typeface="Times New Roman" panose="02020603050405020304" charset="0"/>
                <a:cs typeface="Times New Roman" panose="02020603050405020304" charset="0"/>
              </a:rPr>
              <a:t> We are analyzing the screen times of users as they tell us about the phone usage habits of a user which are the main focus of our project.</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App Categories:</a:t>
            </a:r>
            <a:r>
              <a:rPr lang="en-US" sz="1800">
                <a:latin typeface="Times New Roman" panose="02020603050405020304" charset="0"/>
                <a:cs typeface="Times New Roman" panose="02020603050405020304" charset="0"/>
              </a:rPr>
              <a:t> We will analyze the different categories of apps used by user to indicate the bad usage which can be avoided to improve their mental health. </a:t>
            </a:r>
            <a:endParaRPr lang="en-US" sz="1800">
              <a:latin typeface="Times New Roman" panose="02020603050405020304" charset="0"/>
              <a:cs typeface="Times New Roman" panose="02020603050405020304" charset="0"/>
            </a:endParaRPr>
          </a:p>
          <a:p>
            <a:pPr marL="114300" indent="0">
              <a:buNone/>
            </a:pPr>
            <a:endParaRPr lang="en-US" sz="21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User-Provided Information</a:t>
            </a:r>
            <a:endParaRPr lang="en-US" b="1">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Field of Study</a:t>
            </a:r>
            <a:r>
              <a:rPr lang="en-US" sz="1800">
                <a:latin typeface="Times New Roman" panose="02020603050405020304" charset="0"/>
                <a:cs typeface="Times New Roman" panose="02020603050405020304" charset="0"/>
              </a:rPr>
              <a:t>: Field of study plays a important role as it signifies the amount of usage a user should have like in marketing and computer science the usage is itself going to be high as compared to other fields thus contributing in model building. </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Sleep Duration:</a:t>
            </a:r>
            <a:r>
              <a:rPr lang="en-US" sz="1800">
                <a:latin typeface="Times New Roman" panose="02020603050405020304" charset="0"/>
                <a:cs typeface="Times New Roman" panose="02020603050405020304" charset="0"/>
              </a:rPr>
              <a:t> Sleep duration plays a significant role in deciding different effects on mental health of a user. Less sleep duration for continous days can have a bad impact on our mental health increasing stress, anxiety and depression levels. </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365125"/>
            <a:ext cx="10515600" cy="847725"/>
          </a:xfrm>
        </p:spPr>
        <p:txBody>
          <a:bodyPr>
            <a:normAutofit/>
          </a:bodyPr>
          <a:p>
            <a:pPr algn="ctr"/>
            <a:r>
              <a:rPr lang="en-US">
                <a:latin typeface="Times New Roman" panose="02020603050405020304" charset="0"/>
                <a:cs typeface="Times New Roman" panose="02020603050405020304" charset="0"/>
                <a:sym typeface="+mn-ea"/>
              </a:rPr>
              <a:t>Features Analysis</a:t>
            </a:r>
            <a:endParaRPr lang="en-US"/>
          </a:p>
        </p:txBody>
      </p:sp>
      <p:sp>
        <p:nvSpPr>
          <p:cNvPr id="7" name="Text Placeholder 6"/>
          <p:cNvSpPr/>
          <p:nvPr>
            <p:ph type="body" idx="1"/>
          </p:nvPr>
        </p:nvSpPr>
        <p:spPr>
          <a:xfrm>
            <a:off x="838200" y="1296035"/>
            <a:ext cx="10515600" cy="4881245"/>
          </a:xfrm>
        </p:spPr>
        <p:txBody>
          <a:bodyPr>
            <a:normAutofit/>
          </a:bodyPr>
          <a:p>
            <a:pPr marL="114300" indent="0">
              <a:buNone/>
            </a:pPr>
            <a:r>
              <a:rPr lang="en-US" b="1">
                <a:latin typeface="Times New Roman" panose="02020603050405020304" charset="0"/>
                <a:cs typeface="Times New Roman" panose="02020603050405020304" charset="0"/>
              </a:rPr>
              <a:t>Feature Engineering Insights</a:t>
            </a:r>
            <a:endParaRPr lang="en-US" b="1">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Expected Screen Time Usage</a:t>
            </a:r>
            <a:r>
              <a:rPr lang="en-US" sz="1800">
                <a:latin typeface="Times New Roman" panose="02020603050405020304" charset="0"/>
                <a:cs typeface="Times New Roman" panose="02020603050405020304" charset="0"/>
              </a:rPr>
              <a:t>:  We have calculated a value names expected screen time usage which depends on field of study like for marketing , business and computer science fields the expected screen time is supposed to be high as compared to other fields.</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Categorized Sleep Duration:</a:t>
            </a:r>
            <a:r>
              <a:rPr lang="en-US" sz="1800">
                <a:latin typeface="Times New Roman" panose="02020603050405020304" charset="0"/>
                <a:cs typeface="Times New Roman" panose="02020603050405020304" charset="0"/>
              </a:rPr>
              <a:t> We have also categorized the sleep duration in multiple ranges like below 5 hours, 5-9 hours and above 9 hours to make it easy to apply conditional changes.</a:t>
            </a:r>
            <a:endParaRPr lang="en-US" sz="1800">
              <a:latin typeface="Times New Roman" panose="02020603050405020304" charset="0"/>
              <a:cs typeface="Times New Roman" panose="02020603050405020304" charset="0"/>
            </a:endParaRPr>
          </a:p>
          <a:p>
            <a:pPr marL="114300" indent="0">
              <a:buNone/>
            </a:pPr>
            <a:endParaRPr lang="en-US" sz="18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Visualizations &amp; Iterative Analysis</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Correlation Heatmaps:</a:t>
            </a:r>
            <a:r>
              <a:rPr lang="en-US" sz="1800">
                <a:latin typeface="Times New Roman" panose="02020603050405020304" charset="0"/>
                <a:cs typeface="Times New Roman" panose="02020603050405020304" charset="0"/>
              </a:rPr>
              <a:t> We will be using different correlation matrices and heatmaps to visualize the different features and how they are connected to each other and when these different features are combined they are more likely to act better when used in a model.</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Continuous Refinement: </a:t>
            </a:r>
            <a:r>
              <a:rPr lang="en-US" sz="1800">
                <a:latin typeface="Times New Roman" panose="02020603050405020304" charset="0"/>
                <a:cs typeface="Times New Roman" panose="02020603050405020304" charset="0"/>
              </a:rPr>
              <a:t>At last continous feedbacks from users and iterative analysis of features would make model more and more better in the future and will be applicable in different real time application.</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Placeholder 6"/>
          <p:cNvSpPr/>
          <p:nvPr>
            <p:ph type="body" idx="1"/>
          </p:nvPr>
        </p:nvSpPr>
        <p:spPr>
          <a:xfrm>
            <a:off x="4031615" y="2878455"/>
            <a:ext cx="4128770" cy="1100455"/>
          </a:xfrm>
        </p:spPr>
        <p:txBody>
          <a:bodyPr anchor="ctr" anchorCtr="0"/>
          <a:p>
            <a:pPr marL="114300" indent="0" algn="ctr" fontAlgn="ctr">
              <a:lnSpc>
                <a:spcPct val="100000"/>
              </a:lnSpc>
              <a:buNone/>
            </a:pPr>
            <a:r>
              <a:rPr lang="en-US" sz="5000" b="1"/>
              <a:t>THANK YOU!</a:t>
            </a:r>
            <a:endParaRPr lang="en-US" sz="5000" b="1"/>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2"/>
          <p:cNvSpPr txBox="1"/>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Outline</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2"/>
          <p:cNvSpPr txBox="1"/>
          <p:nvPr>
            <p:ph type="body" idx="1"/>
          </p:nvPr>
        </p:nvSpPr>
        <p:spPr>
          <a:xfrm>
            <a:off x="752250" y="1588225"/>
            <a:ext cx="10601700" cy="4952400"/>
          </a:xfrm>
          <a:prstGeom prst="rect">
            <a:avLst/>
          </a:prstGeom>
          <a:noFill/>
          <a:ln>
            <a:noFill/>
          </a:ln>
        </p:spPr>
        <p:txBody>
          <a:bodyPr spcFirstLastPara="1" wrap="square" lIns="91425" tIns="45700" rIns="91425" bIns="45700" anchor="t" anchorCtr="0">
            <a:noAutofit/>
          </a:bodyPr>
          <a:lstStyle/>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Project Overview</a:t>
            </a:r>
            <a:endParaRPr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Project Scope &amp; Objectives</a:t>
            </a:r>
            <a:endParaRPr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Project Implementation Plan</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Preliminary Design of Project</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Methodology used</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Features Analysis of Project</a:t>
            </a:r>
            <a:endParaRPr sz="3200">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
        <p:nvSpPr>
          <p:cNvPr id="113" name="Google Shape;113;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3"/>
          <p:cNvSpPr txBox="1"/>
          <p:nvPr>
            <p:ph type="title"/>
          </p:nvPr>
        </p:nvSpPr>
        <p:spPr>
          <a:xfrm>
            <a:off x="838200" y="269240"/>
            <a:ext cx="10515600" cy="91694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Project Overview</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9" name="Google Shape;119;p3"/>
          <p:cNvSpPr txBox="1"/>
          <p:nvPr>
            <p:ph type="body" idx="1"/>
          </p:nvPr>
        </p:nvSpPr>
        <p:spPr>
          <a:xfrm>
            <a:off x="838200" y="1322070"/>
            <a:ext cx="10515600" cy="5262245"/>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This project endeavors to build a</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predictive model for </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mental health estimation based on phone usage</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by analyzing diverse lifestyle factors, particularly stress levels. The dataset includes information from participants, considering age, gender, and occupation (Student, Corporate, Others), among other factors. Employing different </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machine learning models</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the project aims to correlate these inputs with self-reported stress scale responses and physiological indicators. </a:t>
            </a:r>
            <a:endPar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Focused on </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stress prediction</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as a proxy for mental well-being, the project emphasizes ethical considerations, ensuring participant privacy. Real-world applications span personalized interventions in counseling, corporate wellness programs, and targeted healthcare strategies, addressing the critical intersection of mental health awareness and technology's role in stress comprehension.</a:t>
            </a:r>
            <a:endPar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endParaRPr>
          </a:p>
        </p:txBody>
      </p:sp>
      <p:sp>
        <p:nvSpPr>
          <p:cNvPr id="120" name="Google Shape;120;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itle 17"/>
          <p:cNvSpPr/>
          <p:nvPr>
            <p:ph type="title"/>
          </p:nvPr>
        </p:nvSpPr>
        <p:spPr>
          <a:xfrm>
            <a:off x="706120" y="2678430"/>
            <a:ext cx="3950335" cy="1561465"/>
          </a:xfrm>
        </p:spPr>
        <p:txBody>
          <a:bodyPr/>
          <a:p>
            <a:pPr algn="ctr"/>
            <a:r>
              <a:rPr lang="en-US" sz="4400">
                <a:latin typeface="Times New Roman" panose="02020603050405020304" charset="0"/>
                <a:cs typeface="Times New Roman" panose="02020603050405020304" charset="0"/>
              </a:rPr>
              <a:t>Project </a:t>
            </a:r>
            <a:br>
              <a:rPr lang="en-US" sz="4400">
                <a:latin typeface="Times New Roman" panose="02020603050405020304" charset="0"/>
                <a:cs typeface="Times New Roman" panose="02020603050405020304" charset="0"/>
              </a:rPr>
            </a:br>
            <a:r>
              <a:rPr lang="en-US" sz="4400">
                <a:latin typeface="Times New Roman" panose="02020603050405020304" charset="0"/>
                <a:cs typeface="Times New Roman" panose="02020603050405020304" charset="0"/>
              </a:rPr>
              <a:t>Timelines </a:t>
            </a:r>
            <a:endParaRPr lang="en-US" sz="4400">
              <a:latin typeface="Times New Roman" panose="02020603050405020304" charset="0"/>
              <a:cs typeface="Times New Roman" panose="02020603050405020304" charset="0"/>
            </a:endParaRPr>
          </a:p>
        </p:txBody>
      </p:sp>
      <p:sp>
        <p:nvSpPr>
          <p:cNvPr id="19" name="Text Placeholder 18"/>
          <p:cNvSpPr/>
          <p:nvPr>
            <p:ph type="body" idx="1"/>
          </p:nvPr>
        </p:nvSpPr>
        <p:spPr/>
        <p:txBody>
          <a:bodyPr/>
          <a:p>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1" name="Picture Placeholder 10" descr="Screenshot (82)"/>
          <p:cNvPicPr>
            <a:picLocks noChangeAspect="1"/>
          </p:cNvPicPr>
          <p:nvPr>
            <p:ph type="pic" idx="4294967295"/>
          </p:nvPr>
        </p:nvPicPr>
        <p:blipFill>
          <a:blip r:embed="rId1"/>
          <a:stretch>
            <a:fillRect/>
          </a:stretch>
        </p:blipFill>
        <p:spPr>
          <a:xfrm>
            <a:off x="4656455" y="267335"/>
            <a:ext cx="6967855" cy="6383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g24c63169c1f_0_0"/>
          <p:cNvSpPr txBox="1"/>
          <p:nvPr>
            <p:ph type="title"/>
          </p:nvPr>
        </p:nvSpPr>
        <p:spPr>
          <a:xfrm>
            <a:off x="838200" y="207010"/>
            <a:ext cx="10515600" cy="938530"/>
          </a:xfrm>
          <a:prstGeom prst="rect">
            <a:avLst/>
          </a:prstGeom>
        </p:spPr>
        <p:txBody>
          <a:bodyPr spcFirstLastPara="1" wrap="square" lIns="91425" tIns="45700" rIns="91425" bIns="45700" anchor="ctr" anchorCtr="0">
            <a:noAutofit/>
          </a:bodyPr>
          <a:lstStyle/>
          <a:p>
            <a:pPr marL="0" lvl="0" indent="0" algn="ctr" rtl="0">
              <a:lnSpc>
                <a:spcPct val="105000"/>
              </a:lnSpc>
              <a:spcBef>
                <a:spcPts val="2400"/>
              </a:spcBef>
              <a:spcAft>
                <a:spcPts val="600"/>
              </a:spcAft>
              <a:buNone/>
            </a:pPr>
            <a:r>
              <a:rPr lang="en-US" b="1">
                <a:latin typeface="Times New Roman" panose="02020603050405020304"/>
                <a:ea typeface="Times New Roman" panose="02020603050405020304"/>
                <a:cs typeface="Times New Roman" panose="02020603050405020304"/>
                <a:sym typeface="Times New Roman" panose="02020603050405020304"/>
              </a:rPr>
              <a:t>Project Scope &amp; Objectives</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27" name="Google Shape;127;g24c63169c1f_0_0"/>
          <p:cNvSpPr txBox="1"/>
          <p:nvPr>
            <p:ph type="body" idx="1"/>
          </p:nvPr>
        </p:nvSpPr>
        <p:spPr>
          <a:xfrm>
            <a:off x="838200" y="1332230"/>
            <a:ext cx="10515600" cy="5248910"/>
          </a:xfrm>
          <a:prstGeom prst="rect">
            <a:avLst/>
          </a:prstGeom>
        </p:spPr>
        <p:txBody>
          <a:bodyPr spcFirstLastPara="1" wrap="square" lIns="91425" tIns="45700" rIns="91425" bIns="45700" anchor="t" anchorCtr="0">
            <a:noAutofit/>
          </a:bodyPr>
          <a:lstStyle/>
          <a:p>
            <a:pPr marL="0" lvl="0" indent="0" algn="just" rtl="0">
              <a:lnSpc>
                <a:spcPct val="105000"/>
              </a:lnSpc>
              <a:spcBef>
                <a:spcPts val="1200"/>
              </a:spcBef>
              <a:spcAft>
                <a:spcPts val="0"/>
              </a:spcAft>
              <a:buClr>
                <a:schemeClr val="dk1"/>
              </a:buClr>
              <a:buSzPts val="605"/>
              <a:buFont typeface="Arial" panose="020B0604020202020204"/>
              <a:buNone/>
            </a:pPr>
            <a:r>
              <a:rPr lang="en-US" sz="2400" b="1">
                <a:latin typeface="Times New Roman" panose="02020603050405020304"/>
                <a:ea typeface="Times New Roman" panose="02020603050405020304"/>
                <a:cs typeface="Times New Roman" panose="02020603050405020304"/>
                <a:sym typeface="Times New Roman" panose="02020603050405020304"/>
              </a:rPr>
              <a:t>Comprehensive Data Collection</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By gathering diverse data from different datasets available and survey from participants, including age, gender, occupation, sleep patterns, physical activity, and dietary habits, the project will encompass a wide range of lifestyle factors to ensure a comprehensive dataset for mental health analysis.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400" b="1">
                <a:latin typeface="Times New Roman" panose="02020603050405020304"/>
                <a:ea typeface="Times New Roman" panose="02020603050405020304"/>
                <a:cs typeface="Times New Roman" panose="02020603050405020304"/>
                <a:sym typeface="Times New Roman" panose="02020603050405020304"/>
              </a:rPr>
              <a:t>Development of Predictive Model</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Build a machine learning </a:t>
            </a:r>
            <a:r>
              <a:rPr lang="en-US" sz="2000" b="1">
                <a:latin typeface="Times New Roman" panose="02020603050405020304"/>
                <a:ea typeface="Times New Roman" panose="02020603050405020304"/>
                <a:cs typeface="Times New Roman" panose="02020603050405020304"/>
                <a:sym typeface="Times New Roman" panose="02020603050405020304"/>
              </a:rPr>
              <a:t>classification model</a:t>
            </a:r>
            <a:r>
              <a:rPr lang="en-US" sz="2000">
                <a:latin typeface="Times New Roman" panose="02020603050405020304"/>
                <a:ea typeface="Times New Roman" panose="02020603050405020304"/>
                <a:cs typeface="Times New Roman" panose="02020603050405020304"/>
                <a:sym typeface="Times New Roman" panose="02020603050405020304"/>
              </a:rPr>
              <a:t> to predict individuals' mental health based on sas-sv scale and utilize advanced algorithms to establish correlations between lifestyle factors, stress responses, and physiological indicators.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sz="2400" b="1">
                <a:latin typeface="Times New Roman" panose="02020603050405020304"/>
                <a:ea typeface="Times New Roman" panose="02020603050405020304"/>
                <a:cs typeface="Times New Roman" panose="02020603050405020304"/>
                <a:sym typeface="Times New Roman" panose="02020603050405020304"/>
              </a:rPr>
              <a:t>Ethical Data Handling</a:t>
            </a:r>
            <a:endParaRPr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sz="2000">
                <a:latin typeface="Times New Roman" panose="02020603050405020304"/>
                <a:ea typeface="Times New Roman" panose="02020603050405020304"/>
                <a:cs typeface="Times New Roman" panose="02020603050405020304"/>
                <a:sym typeface="Times New Roman" panose="02020603050405020304"/>
              </a:rPr>
              <a:t>Prioritize ethical considerations, ensuring participant privacy and responsible data handling</a:t>
            </a:r>
            <a:r>
              <a:rPr lang="en-US" sz="2000">
                <a:latin typeface="Times New Roman" panose="02020603050405020304"/>
                <a:ea typeface="Times New Roman" panose="02020603050405020304"/>
                <a:cs typeface="Times New Roman" panose="02020603050405020304"/>
                <a:sym typeface="Times New Roman" panose="02020603050405020304"/>
              </a:rPr>
              <a:t> and i</a:t>
            </a:r>
            <a:r>
              <a:rPr sz="2000">
                <a:latin typeface="Times New Roman" panose="02020603050405020304"/>
                <a:ea typeface="Times New Roman" panose="02020603050405020304"/>
                <a:cs typeface="Times New Roman" panose="02020603050405020304"/>
                <a:sym typeface="Times New Roman" panose="02020603050405020304"/>
              </a:rPr>
              <a:t>mplement stringent data protection measures to safeguard sensitive information and comply with ethical guidelines.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28" name="Google Shape;128;g24c63169c1f_0_0"/>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g24c63169c1f_0_10"/>
          <p:cNvSpPr txBox="1"/>
          <p:nvPr>
            <p:ph type="title"/>
          </p:nvPr>
        </p:nvSpPr>
        <p:spPr>
          <a:xfrm>
            <a:off x="838200" y="211455"/>
            <a:ext cx="10515600" cy="976630"/>
          </a:xfrm>
          <a:prstGeom prst="rect">
            <a:avLst/>
          </a:prstGeom>
        </p:spPr>
        <p:txBody>
          <a:bodyPr spcFirstLastPara="1" wrap="square" lIns="91425" tIns="45700" rIns="91425" bIns="45700" anchor="ctr" anchorCtr="0">
            <a:normAutofit/>
          </a:bodyPr>
          <a:lstStyle/>
          <a:p>
            <a:pPr marL="0" lvl="0" indent="0" algn="ctr" rtl="0">
              <a:lnSpc>
                <a:spcPct val="105000"/>
              </a:lnSpc>
              <a:spcBef>
                <a:spcPts val="2400"/>
              </a:spcBef>
              <a:spcAft>
                <a:spcPts val="600"/>
              </a:spcAft>
              <a:buClr>
                <a:schemeClr val="dk1"/>
              </a:buClr>
              <a:buSzPts val="1100"/>
              <a:buFont typeface="Arial" panose="020B0604020202020204"/>
              <a:buNone/>
            </a:pPr>
            <a:r>
              <a:rPr lang="en-US" b="1">
                <a:latin typeface="Times New Roman" panose="02020603050405020304"/>
                <a:ea typeface="Times New Roman" panose="02020603050405020304"/>
                <a:cs typeface="Times New Roman" panose="02020603050405020304"/>
                <a:sym typeface="Times New Roman" panose="02020603050405020304"/>
              </a:rPr>
              <a:t>Project Scope &amp; Objectives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g24c63169c1f_0_10"/>
          <p:cNvSpPr txBox="1"/>
          <p:nvPr>
            <p:ph type="body" idx="1"/>
          </p:nvPr>
        </p:nvSpPr>
        <p:spPr>
          <a:xfrm>
            <a:off x="838200" y="1576705"/>
            <a:ext cx="11003280" cy="4841240"/>
          </a:xfrm>
          <a:prstGeom prst="rect">
            <a:avLst/>
          </a:prstGeom>
        </p:spPr>
        <p:txBody>
          <a:bodyPr spcFirstLastPara="1" wrap="square" lIns="91425" tIns="45700" rIns="91425" bIns="45700" anchor="t" anchorCtr="0">
            <a:normAutofit fontScale="25000"/>
          </a:bodyPr>
          <a:lstStyle/>
          <a:p>
            <a:pPr marL="0" lvl="0" indent="0" algn="l" rtl="0">
              <a:lnSpc>
                <a:spcPct val="105000"/>
              </a:lnSpc>
              <a:spcBef>
                <a:spcPts val="1200"/>
              </a:spcBef>
              <a:spcAft>
                <a:spcPts val="0"/>
              </a:spcAft>
              <a:buClr>
                <a:schemeClr val="dk1"/>
              </a:buClr>
              <a:buSzPts val="560"/>
              <a:buFont typeface="Arial" panose="020B0604020202020204"/>
              <a:buNone/>
            </a:pPr>
            <a:r>
              <a:rPr lang="en-US" sz="9600" b="1">
                <a:latin typeface="Times New Roman" panose="02020603050405020304"/>
                <a:ea typeface="Times New Roman" panose="02020603050405020304"/>
                <a:cs typeface="Times New Roman" panose="02020603050405020304"/>
                <a:sym typeface="Times New Roman" panose="02020603050405020304"/>
              </a:rPr>
              <a:t>Real-world Applications in Mental Health</a:t>
            </a:r>
            <a:endParaRPr lang="en-US" sz="96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8000">
                <a:latin typeface="Times New Roman" panose="02020603050405020304"/>
                <a:ea typeface="Times New Roman" panose="02020603050405020304"/>
                <a:cs typeface="Times New Roman" panose="02020603050405020304"/>
                <a:sym typeface="Times New Roman" panose="02020603050405020304"/>
              </a:rPr>
              <a:t>Provide practical applications for mental health support in counseling, psychology, and medical science. The project's outcomes will extend to personalized interventions, wellness programs, and healthcare strategies, addressing the real-world implications of mental well-being.</a:t>
            </a:r>
            <a:endParaRPr lang="en-US" sz="8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endParaRPr lang="en-US" sz="8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9600" b="1">
                <a:latin typeface="Times New Roman" panose="02020603050405020304"/>
                <a:ea typeface="Times New Roman" panose="02020603050405020304"/>
                <a:cs typeface="Times New Roman" panose="02020603050405020304"/>
                <a:sym typeface="Times New Roman" panose="02020603050405020304"/>
              </a:rPr>
              <a:t>Intersection of Technology and Mental Health Awareness</a:t>
            </a:r>
            <a:endParaRPr lang="en-US" sz="96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8000">
                <a:latin typeface="Times New Roman" panose="02020603050405020304"/>
                <a:ea typeface="Times New Roman" panose="02020603050405020304"/>
                <a:cs typeface="Times New Roman" panose="02020603050405020304"/>
                <a:sym typeface="Times New Roman" panose="02020603050405020304"/>
              </a:rPr>
              <a:t>Address the evolving role of technology in enhancing mental health awareness. The project acknowledges the critical intersection of technology and mental health, emphasizing the potential for technology to contribute to a deeper understanding of stress factors and mental well-being.</a:t>
            </a:r>
            <a:endParaRPr lang="en-US" sz="8000">
              <a:latin typeface="Times New Roman" panose="02020603050405020304"/>
              <a:ea typeface="Times New Roman" panose="02020603050405020304"/>
              <a:cs typeface="Times New Roman" panose="02020603050405020304"/>
              <a:sym typeface="Times New Roman" panose="02020603050405020304"/>
            </a:endParaRPr>
          </a:p>
        </p:txBody>
      </p:sp>
      <p:sp>
        <p:nvSpPr>
          <p:cNvPr id="136" name="Google Shape;136;g24c63169c1f_0_10"/>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g24c63169c1f_0_21"/>
          <p:cNvSpPr txBox="1"/>
          <p:nvPr>
            <p:ph type="title"/>
          </p:nvPr>
        </p:nvSpPr>
        <p:spPr>
          <a:xfrm>
            <a:off x="951865" y="284480"/>
            <a:ext cx="10515600" cy="941070"/>
          </a:xfrm>
          <a:prstGeom prst="rect">
            <a:avLst/>
          </a:prstGeom>
        </p:spPr>
        <p:txBody>
          <a:bodyPr spcFirstLastPara="1" wrap="square" lIns="91425" tIns="45700" rIns="91425" bIns="45700" anchor="ctr" anchorCtr="0">
            <a:normAutofit/>
          </a:bodyPr>
          <a:lstStyle/>
          <a:p>
            <a:pPr marL="0" lvl="0" indent="0" algn="ctr" rtl="0">
              <a:lnSpc>
                <a:spcPct val="80000"/>
              </a:lnSpc>
              <a:spcBef>
                <a:spcPts val="0"/>
              </a:spcBef>
              <a:spcAft>
                <a:spcPts val="0"/>
              </a:spcAft>
              <a:buClr>
                <a:schemeClr val="dk1"/>
              </a:buClr>
              <a:buSzPts val="1100"/>
              <a:buFont typeface="Arial" panose="020B0604020202020204"/>
              <a:buNone/>
            </a:pPr>
            <a:r>
              <a:rPr lang="en-US" b="1">
                <a:latin typeface="Times New Roman" panose="02020603050405020304"/>
                <a:ea typeface="Times New Roman" panose="02020603050405020304"/>
                <a:cs typeface="Times New Roman" panose="02020603050405020304"/>
                <a:sym typeface="Times New Roman" panose="02020603050405020304"/>
              </a:rPr>
              <a:t>Project Implementation Plan</a:t>
            </a:r>
            <a:endParaRPr b="1">
              <a:latin typeface="Arial" panose="020B0604020202020204"/>
              <a:ea typeface="Arial" panose="020B0604020202020204"/>
              <a:cs typeface="Arial" panose="020B0604020202020204"/>
              <a:sym typeface="Arial" panose="020B0604020202020204"/>
            </a:endParaRPr>
          </a:p>
        </p:txBody>
      </p:sp>
      <p:sp>
        <p:nvSpPr>
          <p:cNvPr id="143" name="Google Shape;143;g24c63169c1f_0_21"/>
          <p:cNvSpPr txBox="1"/>
          <p:nvPr>
            <p:ph type="body" idx="1"/>
          </p:nvPr>
        </p:nvSpPr>
        <p:spPr>
          <a:xfrm>
            <a:off x="1009015" y="1457960"/>
            <a:ext cx="10401935" cy="4752975"/>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Data Collection and Preparation</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Design and distribute detailed questionnaires to participants.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Collect diverse data points, ensuring representation across age, gender, and occupations.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Preprocess and clean the dataset to handle missing values and outliers.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Model Development and Training</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Select and implement an appropriate machine learning classification model.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Split the dataset into training and testing sets.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Train the model using the training set, adjusting hyperparameters for optimal performance.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Evaluate the model's accuracy and generalizability on the testing set.</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lvl="0" indent="-457200" algn="l" rtl="0">
              <a:lnSpc>
                <a:spcPct val="115000"/>
              </a:lnSpc>
              <a:spcBef>
                <a:spcPts val="1200"/>
              </a:spcBef>
              <a:spcAft>
                <a:spcPts val="0"/>
              </a:spcAft>
              <a:buNone/>
            </a:pPr>
            <a:endParaRPr lang="en-US" sz="29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g24c63169c1f_0_21"/>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1" name="Google Shape;151;g2b654f8bd51_1_14"/>
          <p:cNvSpPr txBox="1"/>
          <p:nvPr>
            <p:ph type="body" idx="1"/>
          </p:nvPr>
        </p:nvSpPr>
        <p:spPr>
          <a:xfrm>
            <a:off x="838200" y="1219835"/>
            <a:ext cx="10515600" cy="5312410"/>
          </a:xfrm>
          <a:prstGeom prst="rect">
            <a:avLst/>
          </a:prstGeom>
        </p:spPr>
        <p:txBody>
          <a:bodyPr spcFirstLastPara="1" wrap="square" lIns="91425" tIns="45700" rIns="91425" bIns="45700" anchor="t" anchorCtr="0">
            <a:normAutofit fontScale="75000"/>
          </a:bodyPr>
          <a:lstStyle/>
          <a:p>
            <a:pPr marL="0" lvl="0" indent="0" algn="l" rtl="0">
              <a:lnSpc>
                <a:spcPct val="115000"/>
              </a:lnSpc>
              <a:spcBef>
                <a:spcPts val="1200"/>
              </a:spcBef>
              <a:spcAft>
                <a:spcPts val="0"/>
              </a:spcAft>
              <a:buNone/>
            </a:pPr>
            <a:r>
              <a:rPr lang="en-US" sz="2900" b="1">
                <a:latin typeface="Times New Roman" panose="02020603050405020304"/>
                <a:ea typeface="Times New Roman" panose="02020603050405020304"/>
                <a:cs typeface="Times New Roman" panose="02020603050405020304"/>
                <a:sym typeface="Times New Roman" panose="02020603050405020304"/>
              </a:rPr>
              <a:t>Ethical Compliance and Privacy Measures</a:t>
            </a:r>
            <a:endParaRPr lang="en-US" sz="2900"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Establish robust data protection protocols in adherence to ethical guidelines.</a:t>
            </a:r>
            <a:endParaRPr lang="en-US" sz="29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Obtain informed consent from participants regarding data usage and privacy.</a:t>
            </a:r>
            <a:endParaRPr lang="en-US" sz="29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Implement secure storage mechanisms for sensitive information.</a:t>
            </a:r>
            <a:endParaRPr lang="en-US" sz="29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US" sz="2900" b="1">
                <a:latin typeface="Times New Roman" panose="02020603050405020304"/>
                <a:ea typeface="Times New Roman" panose="02020603050405020304"/>
                <a:cs typeface="Times New Roman" panose="02020603050405020304"/>
                <a:sym typeface="Times New Roman" panose="02020603050405020304"/>
              </a:rPr>
              <a:t>Real-world Application Integration</a:t>
            </a:r>
            <a:endParaRPr lang="en-US" sz="2900"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Collaborate with counseling departments, psychologists, and healthcare professionals to incorporate the model's insights into real-world applications.</a:t>
            </a:r>
            <a:endParaRPr lang="en-US" sz="29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Design personalized interventions and wellness programs based on the stress predictions.</a:t>
            </a:r>
            <a:endParaRPr lang="en-US" sz="29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Ensure seamless integration with existing healthcare and counseling systems</a:t>
            </a:r>
            <a:endParaRPr sz="29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endParaRPr sz="2900">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g2b654f8bd51_1_14"/>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2" name="Title 1"/>
          <p:cNvSpPr/>
          <p:nvPr>
            <p:ph type="title"/>
          </p:nvPr>
        </p:nvSpPr>
        <p:spPr>
          <a:xfrm>
            <a:off x="838200" y="240665"/>
            <a:ext cx="10515600" cy="979170"/>
          </a:xfrm>
        </p:spPr>
        <p:txBody>
          <a:bodyPr anchor="ctr" anchorCtr="0">
            <a:normAutofit/>
          </a:bodyPr>
          <a:p>
            <a:pPr algn="ctr">
              <a:lnSpc>
                <a:spcPct val="80000"/>
              </a:lnSpc>
            </a:pPr>
            <a:r>
              <a:rPr lang="en-US" b="1">
                <a:latin typeface="Times New Roman" panose="02020603050405020304"/>
                <a:ea typeface="Times New Roman" panose="02020603050405020304"/>
                <a:cs typeface="Times New Roman" panose="02020603050405020304"/>
                <a:sym typeface="Times New Roman" panose="02020603050405020304"/>
              </a:rPr>
              <a:t>Project Implementation Plan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itle 11"/>
          <p:cNvSpPr/>
          <p:nvPr>
            <p:ph type="title"/>
          </p:nvPr>
        </p:nvSpPr>
        <p:spPr/>
        <p:txBody>
          <a:bodyPr/>
          <a:p>
            <a:pPr algn="ctr"/>
            <a:r>
              <a:rPr lang="en-US" b="1">
                <a:latin typeface="Times New Roman" panose="02020603050405020304" charset="0"/>
                <a:cs typeface="Times New Roman" panose="02020603050405020304" charset="0"/>
                <a:sym typeface="+mn-ea"/>
              </a:rPr>
              <a:t>Preliminary Design</a:t>
            </a:r>
            <a:endParaRPr lang="en-US"/>
          </a:p>
        </p:txBody>
      </p:sp>
      <p:sp>
        <p:nvSpPr>
          <p:cNvPr id="13" name="Text Placeholder 12"/>
          <p:cNvSpPr/>
          <p:nvPr>
            <p:ph type="body" idx="1"/>
          </p:nvPr>
        </p:nvSpPr>
        <p:spPr/>
        <p:txBody>
          <a:bodyPr/>
          <a:p>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Placeholder 7" descr="Screenshot (81)"/>
          <p:cNvPicPr>
            <a:picLocks noChangeAspect="1"/>
          </p:cNvPicPr>
          <p:nvPr>
            <p:ph type="pic" idx="4294967295"/>
          </p:nvPr>
        </p:nvPicPr>
        <p:blipFill>
          <a:blip r:embed="rId1"/>
          <a:stretch>
            <a:fillRect/>
          </a:stretch>
        </p:blipFill>
        <p:spPr>
          <a:xfrm>
            <a:off x="816610" y="1691640"/>
            <a:ext cx="10537825" cy="444246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7819</Words>
  <Application>WPS Presentation</Application>
  <PresentationFormat/>
  <Paragraphs>159</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Arial</vt:lpstr>
      <vt:lpstr>Calibri</vt:lpstr>
      <vt:lpstr>Times New Roman</vt:lpstr>
      <vt:lpstr>Times New Roman</vt:lpstr>
      <vt:lpstr>Microsoft YaHei</vt:lpstr>
      <vt:lpstr>Arial Unicode MS</vt:lpstr>
      <vt:lpstr>1_Office Theme</vt:lpstr>
      <vt:lpstr>PowerPoint 演示文稿</vt:lpstr>
      <vt:lpstr>Outline</vt:lpstr>
      <vt:lpstr>Project Overview</vt:lpstr>
      <vt:lpstr>Project  Timelines </vt:lpstr>
      <vt:lpstr>Project Scope &amp; Objectives</vt:lpstr>
      <vt:lpstr>Project Scope &amp; Objectives</vt:lpstr>
      <vt:lpstr>Project Implementation Plan</vt:lpstr>
      <vt:lpstr>Project Implementation Plan</vt:lpstr>
      <vt:lpstr>Preliminary Design</vt:lpstr>
      <vt:lpstr>Preliminary Design</vt:lpstr>
      <vt:lpstr>Methodology used</vt:lpstr>
      <vt:lpstr>Methodology used</vt:lpstr>
      <vt:lpstr>Features Analysis</vt:lpstr>
      <vt:lpstr>Features Analysis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Branding</dc:creator>
  <cp:lastModifiedBy>Lenovo</cp:lastModifiedBy>
  <cp:revision>7</cp:revision>
  <dcterms:created xsi:type="dcterms:W3CDTF">2024-02-05T13:07:00Z</dcterms:created>
  <dcterms:modified xsi:type="dcterms:W3CDTF">2024-02-29T09:37:56Z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72B7E7F96DC54F8B98A7028127288B66</vt:lpwstr>
  </property>
  <property fmtid="{D5CDD505-2E9C-101B-9397-08002B2CF9AE}" pid="3" name="KSOProductBuildVer">
    <vt:lpwstr>1033-11.2.0.11225</vt:lpwstr>
  </property>
</Properties>
</file>