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71" r:id="rId7"/>
    <p:sldId id="259" r:id="rId8"/>
    <p:sldId id="260" r:id="rId9"/>
    <p:sldId id="272" r:id="rId10"/>
    <p:sldId id="273" r:id="rId11"/>
    <p:sldId id="270" r:id="rId12"/>
    <p:sldId id="283" r:id="rId13"/>
    <p:sldId id="286" r:id="rId14"/>
    <p:sldId id="285" r:id="rId15"/>
    <p:sldId id="288" r:id="rId16"/>
    <p:sldId id="289" r:id="rId17"/>
    <p:sldId id="293" r:id="rId18"/>
    <p:sldId id="296" r:id="rId19"/>
    <p:sldId id="267"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 name="Google Shape;9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 name="Google Shape;10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 name="Google Shape;116;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24c63169c1f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c63169c1f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g24c63169c1f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4c63169c1f_0_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c63169c1f_0_1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g24c63169c1f_0_1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3"/>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5" name="Shape 15"/>
        <p:cNvGrpSpPr/>
        <p:nvPr/>
      </p:nvGrpSpPr>
      <p:grpSpPr>
        <a:xfrm>
          <a:off x="0" y="0"/>
          <a:ext cx="0" cy="0"/>
          <a:chOff x="0" y="0"/>
          <a:chExt cx="0" cy="0"/>
        </a:xfrm>
      </p:grpSpPr>
      <p:sp>
        <p:nvSpPr>
          <p:cNvPr id="16" name="Google Shape;16;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8" name="Google Shape;18;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26"/>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6" name="Google Shape;86;p26"/>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7" name="Google Shape;87;p26"/>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8" name="Google Shape;88;p26"/>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21" name="Shape 21"/>
        <p:cNvGrpSpPr/>
        <p:nvPr/>
      </p:nvGrpSpPr>
      <p:grpSpPr>
        <a:xfrm>
          <a:off x="0" y="0"/>
          <a:ext cx="0" cy="0"/>
          <a:chOff x="0" y="0"/>
          <a:chExt cx="0" cy="0"/>
        </a:xfrm>
      </p:grpSpPr>
      <p:sp>
        <p:nvSpPr>
          <p:cNvPr id="22" name="Google Shape;22;p1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24" name="Google Shape;24;p16"/>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5" name="Google Shape;25;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8" name="Shape 28"/>
        <p:cNvGrpSpPr/>
        <p:nvPr/>
      </p:nvGrpSpPr>
      <p:grpSpPr>
        <a:xfrm>
          <a:off x="0" y="0"/>
          <a:ext cx="0" cy="0"/>
          <a:chOff x="0" y="0"/>
          <a:chExt cx="0" cy="0"/>
        </a:xfrm>
      </p:grpSpPr>
      <p:sp>
        <p:nvSpPr>
          <p:cNvPr id="29" name="Google Shape;29;p17"/>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19"/>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0" name="Google Shape;50;p20"/>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20"/>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2" name="Google Shape;52;p20"/>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3" name="Google Shape;53;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sp>
        <p:nvSpPr>
          <p:cNvPr id="57" name="Google Shape;57;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1" name="Shape 61"/>
        <p:cNvGrpSpPr/>
        <p:nvPr/>
      </p:nvGrpSpPr>
      <p:grpSpPr>
        <a:xfrm>
          <a:off x="0" y="0"/>
          <a:ext cx="0" cy="0"/>
          <a:chOff x="0" y="0"/>
          <a:chExt cx="0" cy="0"/>
        </a:xfrm>
      </p:grpSpPr>
      <p:sp>
        <p:nvSpPr>
          <p:cNvPr id="62" name="Google Shape;62;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type="pic" idx="2"/>
          </p:nvPr>
        </p:nvSpPr>
        <p:spPr>
          <a:xfrm>
            <a:off x="5183188" y="987425"/>
            <a:ext cx="6172200" cy="4873625"/>
          </a:xfrm>
          <a:prstGeom prst="rect">
            <a:avLst/>
          </a:prstGeom>
          <a:noFill/>
          <a:ln>
            <a:noFill/>
          </a:ln>
        </p:spPr>
      </p:sp>
      <p:sp>
        <p:nvSpPr>
          <p:cNvPr id="68" name="Google Shape;68;p23"/>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1"/>
          <p:cNvSpPr/>
          <p:nvPr/>
        </p:nvSpPr>
        <p:spPr>
          <a:xfrm flipH="1">
            <a:off x="7049882" y="-335412"/>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1"/>
          <p:cNvSpPr/>
          <p:nvPr/>
        </p:nvSpPr>
        <p:spPr>
          <a:xfrm>
            <a:off x="2734220" y="2082565"/>
            <a:ext cx="6718500" cy="1015800"/>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endParaRPr sz="2400" i="1">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Submitted in the partial fulfillment for the award of the degree of</a:t>
            </a:r>
            <a:endParaRPr sz="2400" b="0" i="1"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800" b="1" i="0" u="none" strike="noStrike" cap="none">
                <a:solidFill>
                  <a:srgbClr val="000000"/>
                </a:solidFill>
                <a:latin typeface="Calibri" panose="020F0502020204030204"/>
                <a:ea typeface="Calibri" panose="020F0502020204030204"/>
                <a:cs typeface="Calibri" panose="020F0502020204030204"/>
                <a:sym typeface="Calibri" panose="020F0502020204030204"/>
              </a:rPr>
              <a:t>BACHELOR OF ENGINEERING </a:t>
            </a:r>
            <a:endParaRPr sz="2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US" sz="2400" i="1">
                <a:latin typeface="Calibri" panose="020F0502020204030204"/>
                <a:ea typeface="Calibri" panose="020F0502020204030204"/>
                <a:cs typeface="Calibri" panose="020F0502020204030204"/>
                <a:sym typeface="Calibri" panose="020F0502020204030204"/>
              </a:rPr>
              <a:t>in</a:t>
            </a: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50000"/>
              </a:lnSpc>
              <a:spcBef>
                <a:spcPts val="0"/>
              </a:spcBef>
              <a:spcAft>
                <a:spcPts val="0"/>
              </a:spcAft>
              <a:buNone/>
            </a:pP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SCIENCE AND ENGINEERING</a:t>
            </a:r>
            <a:endParaRPr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r>
              <a:rPr lang="en-US" sz="2100" b="1">
                <a:latin typeface="Times New Roman" panose="02020603050405020304"/>
                <a:ea typeface="Times New Roman" panose="02020603050405020304"/>
                <a:cs typeface="Times New Roman" panose="02020603050405020304"/>
                <a:sym typeface="Times New Roman" panose="02020603050405020304"/>
              </a:rPr>
              <a:t>WITH SPECIALIZATION IN </a:t>
            </a:r>
            <a:r>
              <a:rPr lang="en-US" sz="21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INTERNET OF THINGS</a:t>
            </a:r>
            <a:endParaRPr sz="15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9" name="Google Shape;99;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0" name="Google Shape;100;p1"/>
          <p:cNvSpPr txBox="1"/>
          <p:nvPr/>
        </p:nvSpPr>
        <p:spPr>
          <a:xfrm>
            <a:off x="6881359" y="619967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DISCOVER . </a:t>
            </a:r>
            <a:r>
              <a:rPr lang="en-US" sz="2000" b="1" i="0" u="none" strike="noStrike" cap="none">
                <a:solidFill>
                  <a:srgbClr val="C00000"/>
                </a:solidFill>
                <a:latin typeface="Arial" panose="020B0604020202020204"/>
                <a:ea typeface="Arial" panose="020B0604020202020204"/>
                <a:cs typeface="Arial" panose="020B0604020202020204"/>
                <a:sym typeface="Arial" panose="020B0604020202020204"/>
              </a:rPr>
              <a:t>LEARN</a:t>
            </a:r>
            <a:r>
              <a:rPr lang="en-US" sz="2000" b="1" i="0" u="none" strike="noStrike" cap="none">
                <a:solidFill>
                  <a:srgbClr val="595959"/>
                </a:solidFill>
                <a:latin typeface="Arial" panose="020B0604020202020204"/>
                <a:ea typeface="Arial" panose="020B0604020202020204"/>
                <a:cs typeface="Arial" panose="020B0604020202020204"/>
                <a:sym typeface="Arial" panose="020B0604020202020204"/>
              </a:rPr>
              <a:t> . EMPOWER</a:t>
            </a:r>
            <a:endParaRPr sz="12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1" name="Google Shape;101;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1"/>
          <p:cNvSpPr txBox="1"/>
          <p:nvPr/>
        </p:nvSpPr>
        <p:spPr>
          <a:xfrm>
            <a:off x="-166250" y="6053799"/>
            <a:ext cx="5882700" cy="4248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Department of AIT-CSE</a:t>
            </a:r>
            <a:endParaRPr sz="16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
          <p:cNvSpPr txBox="1"/>
          <p:nvPr/>
        </p:nvSpPr>
        <p:spPr>
          <a:xfrm>
            <a:off x="944800" y="228575"/>
            <a:ext cx="10409100" cy="8343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2400"/>
              </a:spcBef>
              <a:spcAft>
                <a:spcPts val="600"/>
              </a:spcAft>
              <a:buClr>
                <a:schemeClr val="dk1"/>
              </a:buClr>
              <a:buSzPts val="1100"/>
              <a:buFont typeface="Arial" panose="020B0604020202020204"/>
              <a:buNone/>
            </a:pPr>
            <a:r>
              <a:rPr lang="en-US" sz="3400" b="1">
                <a:solidFill>
                  <a:schemeClr val="dk1"/>
                </a:solidFill>
                <a:latin typeface="Times New Roman" panose="02020603050405020304"/>
                <a:ea typeface="Times New Roman" panose="02020603050405020304"/>
                <a:cs typeface="Times New Roman" panose="02020603050405020304"/>
                <a:sym typeface="Times New Roman" panose="02020603050405020304"/>
              </a:rPr>
              <a:t>Mental Health Prediction based on Smartphone Usage using Machine Learning</a:t>
            </a:r>
            <a:endParaRPr sz="3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Google Shape;104;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5" name="Google Shape;105;p1"/>
          <p:cNvSpPr txBox="1"/>
          <p:nvPr/>
        </p:nvSpPr>
        <p:spPr>
          <a:xfrm>
            <a:off x="842550" y="4553100"/>
            <a:ext cx="4233300" cy="9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Submitted by: </a:t>
            </a:r>
            <a:endParaRPr sz="20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NIMIT GARG (21BCS4626)</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REYAAN SACHDEVA (21BCS5381)</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
          <p:cNvSpPr txBox="1"/>
          <p:nvPr/>
        </p:nvSpPr>
        <p:spPr>
          <a:xfrm>
            <a:off x="7681250" y="4725650"/>
            <a:ext cx="29394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panose="020F0502020204030204"/>
                <a:ea typeface="Calibri" panose="020F0502020204030204"/>
                <a:cs typeface="Calibri" panose="020F0502020204030204"/>
                <a:sym typeface="Calibri" panose="020F0502020204030204"/>
              </a:rPr>
              <a:t>Under the Supervision of: </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MR. ANKUR SHARMA</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a:latin typeface="Times New Roman" panose="02020603050405020304" charset="0"/>
                <a:cs typeface="Times New Roman" panose="02020603050405020304" charset="0"/>
              </a:rPr>
              <a:t>Characteristics Identification</a:t>
            </a:r>
            <a:endParaRPr lang="en-US">
              <a:latin typeface="Times New Roman" panose="02020603050405020304" charset="0"/>
              <a:cs typeface="Times New Roman" panose="02020603050405020304" charset="0"/>
            </a:endParaRPr>
          </a:p>
        </p:txBody>
      </p:sp>
      <p:sp>
        <p:nvSpPr>
          <p:cNvPr id="7" name="Text Placeholder 6"/>
          <p:cNvSpPr/>
          <p:nvPr>
            <p:ph type="body" idx="1"/>
          </p:nvPr>
        </p:nvSpPr>
        <p:spPr>
          <a:xfrm>
            <a:off x="838200" y="1691005"/>
            <a:ext cx="10515600" cy="4486275"/>
          </a:xfrm>
        </p:spPr>
        <p:txBody>
          <a:bodyPr/>
          <a:p>
            <a:pPr marL="114300" indent="0">
              <a:buNone/>
            </a:pPr>
            <a:r>
              <a:rPr lang="en-US" b="1">
                <a:latin typeface="Times New Roman" panose="02020603050405020304" charset="0"/>
                <a:cs typeface="Times New Roman" panose="02020603050405020304" charset="0"/>
              </a:rPr>
              <a:t>Data Attributes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have different types of data attributes collected in multiple scales like PHQ-9, GAD-7 and SAS-SV.</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For example</a:t>
            </a:r>
            <a:r>
              <a:rPr lang="en-US" sz="1800">
                <a:latin typeface="Times New Roman" panose="02020603050405020304" charset="0"/>
                <a:cs typeface="Times New Roman" panose="02020603050405020304" charset="0"/>
              </a:rPr>
              <a:t> - Demographic Attributes like name, age, gender, etc. , Different binary attributes related to these questionnaires like in PHQ-9, we have taken 9 different scores one for each question , in GAD-7 we have taken 7 scores 1 for each question.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If we talk about the SAS-SV we have used different demographic attributes like name, age, gender, and then attributes like Screen Time, Social Engagement,etc.</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Machine Learning Algorithms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are using different classification algorithms like random forest classifiers (RFCs) and Support vector machines (SVMs).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In SVMs we have used different kernels like polynomial, gaussian and linear to find the model with best accuracy and precision.</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p:nvPr>
            <p:ph type="title"/>
          </p:nvPr>
        </p:nvSpPr>
        <p:spPr/>
        <p:txBody>
          <a:bodyPr/>
          <a:p>
            <a:pPr algn="ctr"/>
            <a:r>
              <a:rPr lang="en-US">
                <a:latin typeface="Times New Roman" panose="02020603050405020304" charset="0"/>
                <a:cs typeface="Times New Roman" panose="02020603050405020304" charset="0"/>
                <a:sym typeface="+mn-ea"/>
              </a:rPr>
              <a:t>Characteristics Identification</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1" name="Picture Placeholder 10" descr="Screenshot (95)"/>
          <p:cNvPicPr>
            <a:picLocks noChangeAspect="1"/>
          </p:cNvPicPr>
          <p:nvPr>
            <p:ph type="pic" idx="4294967295"/>
          </p:nvPr>
        </p:nvPicPr>
        <p:blipFill>
          <a:blip r:embed="rId1"/>
          <a:stretch>
            <a:fillRect/>
          </a:stretch>
        </p:blipFill>
        <p:spPr>
          <a:xfrm>
            <a:off x="1748155" y="1833880"/>
            <a:ext cx="8695690" cy="4342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a:latin typeface="Times New Roman" panose="02020603050405020304" charset="0"/>
                <a:cs typeface="Times New Roman" panose="02020603050405020304" charset="0"/>
                <a:sym typeface="+mn-ea"/>
              </a:rPr>
              <a:t>Characteristics Identification</a:t>
            </a:r>
            <a:endParaRPr lang="en-US"/>
          </a:p>
        </p:txBody>
      </p:sp>
      <p:sp>
        <p:nvSpPr>
          <p:cNvPr id="7" name="Text Placeholder 6"/>
          <p:cNvSpPr/>
          <p:nvPr>
            <p:ph type="body" idx="1"/>
          </p:nvPr>
        </p:nvSpPr>
        <p:spPr>
          <a:xfrm>
            <a:off x="838200" y="1691640"/>
            <a:ext cx="10515600" cy="4485640"/>
          </a:xfrm>
        </p:spPr>
        <p:txBody>
          <a:bodyPr/>
          <a:p>
            <a:pPr marL="114300" indent="0">
              <a:buNone/>
            </a:pPr>
            <a:r>
              <a:rPr lang="en-US" b="1">
                <a:latin typeface="Times New Roman" panose="02020603050405020304" charset="0"/>
                <a:cs typeface="Times New Roman" panose="02020603050405020304" charset="0"/>
              </a:rPr>
              <a:t>Evaluation Metrics</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We have used model classification report for defining the evaluation metrices of each model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Different matrices included in this classification report are accuracy, precision, recall, etc..</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94)"/>
          <p:cNvPicPr>
            <a:picLocks noChangeAspect="1"/>
          </p:cNvPicPr>
          <p:nvPr>
            <p:ph type="pic" idx="4294967295"/>
          </p:nvPr>
        </p:nvPicPr>
        <p:blipFill>
          <a:blip r:embed="rId1"/>
          <a:stretch>
            <a:fillRect/>
          </a:stretch>
        </p:blipFill>
        <p:spPr>
          <a:xfrm>
            <a:off x="1136015" y="3429000"/>
            <a:ext cx="8385175" cy="27635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365125"/>
            <a:ext cx="10515600" cy="837565"/>
          </a:xfrm>
        </p:spPr>
        <p:txBody>
          <a:bodyPr/>
          <a:p>
            <a:pPr algn="ctr"/>
            <a:r>
              <a:rPr lang="en-US">
                <a:latin typeface="Times New Roman" panose="02020603050405020304" charset="0"/>
                <a:cs typeface="Times New Roman" panose="02020603050405020304" charset="0"/>
              </a:rPr>
              <a:t>Features Analysis</a:t>
            </a:r>
            <a:endParaRPr lang="en-US">
              <a:latin typeface="Times New Roman" panose="02020603050405020304" charset="0"/>
              <a:cs typeface="Times New Roman" panose="02020603050405020304" charset="0"/>
            </a:endParaRPr>
          </a:p>
        </p:txBody>
      </p:sp>
      <p:sp>
        <p:nvSpPr>
          <p:cNvPr id="7" name="Text Placeholder 6"/>
          <p:cNvSpPr/>
          <p:nvPr>
            <p:ph type="body" idx="1"/>
          </p:nvPr>
        </p:nvSpPr>
        <p:spPr>
          <a:xfrm>
            <a:off x="838200" y="1358900"/>
            <a:ext cx="10515600" cy="4818380"/>
          </a:xfrm>
        </p:spPr>
        <p:txBody>
          <a:bodyPr>
            <a:normAutofit/>
          </a:bodyPr>
          <a:p>
            <a:pPr marL="114300" indent="0">
              <a:buNone/>
            </a:pPr>
            <a:r>
              <a:rPr lang="en-US" b="1">
                <a:latin typeface="Times New Roman" panose="02020603050405020304" charset="0"/>
                <a:cs typeface="Times New Roman" panose="02020603050405020304" charset="0"/>
              </a:rPr>
              <a:t>Phone Usage Metrics</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Screen Time:</a:t>
            </a:r>
            <a:r>
              <a:rPr lang="en-US" sz="1800">
                <a:latin typeface="Times New Roman" panose="02020603050405020304" charset="0"/>
                <a:cs typeface="Times New Roman" panose="02020603050405020304" charset="0"/>
              </a:rPr>
              <a:t> We are analyzing the screen times of users as they tell us about the phone usage habits of a user which are the main focus of our project.</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App Categories:</a:t>
            </a:r>
            <a:r>
              <a:rPr lang="en-US" sz="1800">
                <a:latin typeface="Times New Roman" panose="02020603050405020304" charset="0"/>
                <a:cs typeface="Times New Roman" panose="02020603050405020304" charset="0"/>
              </a:rPr>
              <a:t> We will analyze the different categories of apps used by user to indicate the bad usage which can be avoided to improve their mental health. </a:t>
            </a:r>
            <a:endParaRPr lang="en-US" sz="1800">
              <a:latin typeface="Times New Roman" panose="02020603050405020304" charset="0"/>
              <a:cs typeface="Times New Roman" panose="02020603050405020304" charset="0"/>
            </a:endParaRPr>
          </a:p>
          <a:p>
            <a:pPr marL="114300" indent="0">
              <a:buNone/>
            </a:pPr>
            <a:endParaRPr lang="en-US" sz="21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User-Provided Information</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Field of Study</a:t>
            </a:r>
            <a:r>
              <a:rPr lang="en-US" sz="1800">
                <a:latin typeface="Times New Roman" panose="02020603050405020304" charset="0"/>
                <a:cs typeface="Times New Roman" panose="02020603050405020304" charset="0"/>
              </a:rPr>
              <a:t>: Field of study plays a important role as it signifies the amount of usage a user should have like in marketing and computer science the usage is itself going to be high as compared to other fields thus contributing in model building. </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Sleep Duration:</a:t>
            </a:r>
            <a:r>
              <a:rPr lang="en-US" sz="1800">
                <a:latin typeface="Times New Roman" panose="02020603050405020304" charset="0"/>
                <a:cs typeface="Times New Roman" panose="02020603050405020304" charset="0"/>
              </a:rPr>
              <a:t> Sleep duration plays a significant role in deciding different effects on mental health of a user. Less sleep duration for continous days can have a bad impact on our mental health increasing stress, anxiety and depression levels. </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365125"/>
            <a:ext cx="10515600" cy="847725"/>
          </a:xfrm>
        </p:spPr>
        <p:txBody>
          <a:bodyPr>
            <a:normAutofit/>
          </a:bodyPr>
          <a:p>
            <a:pPr algn="ctr"/>
            <a:r>
              <a:rPr lang="en-US">
                <a:latin typeface="Times New Roman" panose="02020603050405020304" charset="0"/>
                <a:cs typeface="Times New Roman" panose="02020603050405020304" charset="0"/>
                <a:sym typeface="+mn-ea"/>
              </a:rPr>
              <a:t>Features Analysis</a:t>
            </a:r>
            <a:endParaRPr lang="en-US"/>
          </a:p>
        </p:txBody>
      </p:sp>
      <p:sp>
        <p:nvSpPr>
          <p:cNvPr id="7" name="Text Placeholder 6"/>
          <p:cNvSpPr/>
          <p:nvPr>
            <p:ph type="body" idx="1"/>
          </p:nvPr>
        </p:nvSpPr>
        <p:spPr>
          <a:xfrm>
            <a:off x="838200" y="1296035"/>
            <a:ext cx="10515600" cy="4881245"/>
          </a:xfrm>
        </p:spPr>
        <p:txBody>
          <a:bodyPr>
            <a:normAutofit/>
          </a:bodyPr>
          <a:p>
            <a:pPr marL="114300" indent="0">
              <a:buNone/>
            </a:pPr>
            <a:r>
              <a:rPr lang="en-US" b="1">
                <a:latin typeface="Times New Roman" panose="02020603050405020304" charset="0"/>
                <a:cs typeface="Times New Roman" panose="02020603050405020304" charset="0"/>
              </a:rPr>
              <a:t>Feature Engineering Insights</a:t>
            </a:r>
            <a:endParaRPr lang="en-US"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Expected Screen Time Usage</a:t>
            </a:r>
            <a:r>
              <a:rPr lang="en-US" sz="1800">
                <a:latin typeface="Times New Roman" panose="02020603050405020304" charset="0"/>
                <a:cs typeface="Times New Roman" panose="02020603050405020304" charset="0"/>
              </a:rPr>
              <a:t>:  We have calculated a value names expected screen time usage which depends on field of study like for marketing , business and computer science fields the expected screen time is supposed to be high as compared to other fields.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Categorized Sleep Duration:</a:t>
            </a:r>
            <a:r>
              <a:rPr lang="en-US" sz="1800">
                <a:latin typeface="Times New Roman" panose="02020603050405020304" charset="0"/>
                <a:cs typeface="Times New Roman" panose="02020603050405020304" charset="0"/>
              </a:rPr>
              <a:t> We have also categorized the sleep duration in multiple ranges like below 5 hours, 5-9 hours and above 9 hours to make it easy to apply conditional changes.</a:t>
            </a:r>
            <a:endParaRPr lang="en-US" sz="1800">
              <a:latin typeface="Times New Roman" panose="02020603050405020304" charset="0"/>
              <a:cs typeface="Times New Roman" panose="02020603050405020304" charset="0"/>
            </a:endParaRPr>
          </a:p>
          <a:p>
            <a:pPr marL="114300" indent="0">
              <a:buNone/>
            </a:pPr>
            <a:endParaRPr lang="en-US" sz="18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Visualizations &amp; Iterative Analysis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Correlation Heatmaps:</a:t>
            </a:r>
            <a:r>
              <a:rPr lang="en-US" sz="1800">
                <a:latin typeface="Times New Roman" panose="02020603050405020304" charset="0"/>
                <a:cs typeface="Times New Roman" panose="02020603050405020304" charset="0"/>
              </a:rPr>
              <a:t> We will be using different correlation matrices and heatmaps to visualize the different features and how they are connected to each other and when these different features are combined they are more likely to act better when used in a model.</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Continuous Refinement: </a:t>
            </a:r>
            <a:r>
              <a:rPr lang="en-US" sz="1800">
                <a:latin typeface="Times New Roman" panose="02020603050405020304" charset="0"/>
                <a:cs typeface="Times New Roman" panose="02020603050405020304" charset="0"/>
              </a:rPr>
              <a:t>At last continous feedbacks from users and iterative analysis of features would make model more and more better in the future and will be applicable in different real time application.</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167640"/>
            <a:ext cx="10515600" cy="1325563"/>
          </a:xfrm>
        </p:spPr>
        <p:txBody>
          <a:bodyPr/>
          <a:p>
            <a:pPr algn="ctr"/>
            <a:r>
              <a:rPr lang="en-US" b="1">
                <a:latin typeface="Times New Roman" panose="02020603050405020304" charset="0"/>
                <a:cs typeface="Times New Roman" panose="02020603050405020304" charset="0"/>
              </a:rPr>
              <a:t>Results and Outputs</a:t>
            </a:r>
            <a:endParaRPr lang="en-US" b="1">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107)"/>
          <p:cNvPicPr>
            <a:picLocks noChangeAspect="1"/>
          </p:cNvPicPr>
          <p:nvPr>
            <p:ph type="pic" idx="4294967295"/>
          </p:nvPr>
        </p:nvPicPr>
        <p:blipFill>
          <a:blip r:embed="rId1"/>
          <a:stretch>
            <a:fillRect/>
          </a:stretch>
        </p:blipFill>
        <p:spPr>
          <a:xfrm>
            <a:off x="328295" y="1560195"/>
            <a:ext cx="5325110" cy="4465320"/>
          </a:xfrm>
          <a:prstGeom prst="rect">
            <a:avLst/>
          </a:prstGeom>
        </p:spPr>
      </p:pic>
      <p:pic>
        <p:nvPicPr>
          <p:cNvPr id="11" name="Picture 10" descr="Screenshot (106)"/>
          <p:cNvPicPr>
            <a:picLocks noChangeAspect="1"/>
          </p:cNvPicPr>
          <p:nvPr/>
        </p:nvPicPr>
        <p:blipFill>
          <a:blip r:embed="rId2"/>
          <a:stretch>
            <a:fillRect/>
          </a:stretch>
        </p:blipFill>
        <p:spPr>
          <a:xfrm>
            <a:off x="6729730" y="1560195"/>
            <a:ext cx="5110480" cy="4490085"/>
          </a:xfrm>
          <a:prstGeom prst="rect">
            <a:avLst/>
          </a:prstGeom>
        </p:spPr>
      </p:pic>
      <p:sp>
        <p:nvSpPr>
          <p:cNvPr id="2" name="Text Box 1"/>
          <p:cNvSpPr txBox="1"/>
          <p:nvPr/>
        </p:nvSpPr>
        <p:spPr>
          <a:xfrm>
            <a:off x="5394325" y="6137910"/>
            <a:ext cx="1403985" cy="583565"/>
          </a:xfrm>
          <a:prstGeom prst="rect">
            <a:avLst/>
          </a:prstGeom>
          <a:noFill/>
        </p:spPr>
        <p:txBody>
          <a:bodyPr wrap="square" rtlCol="0">
            <a:spAutoFit/>
          </a:bodyPr>
          <a:p>
            <a:r>
              <a:rPr lang="en-US" sz="3200" b="1">
                <a:latin typeface="Times New Roman" panose="02020603050405020304" charset="0"/>
                <a:cs typeface="Times New Roman" panose="02020603050405020304" charset="0"/>
              </a:rPr>
              <a:t>PHQ-9</a:t>
            </a:r>
            <a:endParaRPr lang="en-US" sz="3200" b="1">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146050"/>
            <a:ext cx="10515600" cy="1325563"/>
          </a:xfrm>
        </p:spPr>
        <p:txBody>
          <a:bodyPr/>
          <a:p>
            <a:pPr algn="ctr"/>
            <a:r>
              <a:rPr lang="en-US" b="1">
                <a:latin typeface="Times New Roman" panose="02020603050405020304" charset="0"/>
                <a:cs typeface="Times New Roman" panose="02020603050405020304" charset="0"/>
              </a:rPr>
              <a:t>Results and Outputs</a:t>
            </a:r>
            <a:endParaRPr lang="en-US" b="1">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 name="Picture Placeholder 1" descr="Screenshot (111)"/>
          <p:cNvPicPr>
            <a:picLocks noChangeAspect="1"/>
          </p:cNvPicPr>
          <p:nvPr>
            <p:ph type="pic" idx="4294967295"/>
          </p:nvPr>
        </p:nvPicPr>
        <p:blipFill>
          <a:blip r:embed="rId1"/>
          <a:stretch>
            <a:fillRect/>
          </a:stretch>
        </p:blipFill>
        <p:spPr>
          <a:xfrm>
            <a:off x="462280" y="1607820"/>
            <a:ext cx="5465445" cy="4338955"/>
          </a:xfrm>
          <a:prstGeom prst="rect">
            <a:avLst/>
          </a:prstGeom>
        </p:spPr>
      </p:pic>
      <p:pic>
        <p:nvPicPr>
          <p:cNvPr id="7" name="Picture 6" descr="Screenshot (109)"/>
          <p:cNvPicPr>
            <a:picLocks noChangeAspect="1"/>
          </p:cNvPicPr>
          <p:nvPr/>
        </p:nvPicPr>
        <p:blipFill>
          <a:blip r:embed="rId2"/>
          <a:stretch>
            <a:fillRect/>
          </a:stretch>
        </p:blipFill>
        <p:spPr>
          <a:xfrm>
            <a:off x="6223635" y="1607820"/>
            <a:ext cx="5374640" cy="4339590"/>
          </a:xfrm>
          <a:prstGeom prst="rect">
            <a:avLst/>
          </a:prstGeom>
        </p:spPr>
      </p:pic>
      <p:sp>
        <p:nvSpPr>
          <p:cNvPr id="9" name="Text Box 8"/>
          <p:cNvSpPr txBox="1"/>
          <p:nvPr/>
        </p:nvSpPr>
        <p:spPr>
          <a:xfrm>
            <a:off x="5295900" y="6146800"/>
            <a:ext cx="1600200" cy="583565"/>
          </a:xfrm>
          <a:prstGeom prst="rect">
            <a:avLst/>
          </a:prstGeom>
          <a:noFill/>
        </p:spPr>
        <p:txBody>
          <a:bodyPr wrap="square" rtlCol="0">
            <a:spAutoFit/>
          </a:bodyPr>
          <a:p>
            <a:r>
              <a:rPr lang="en-US" sz="3200" b="1">
                <a:latin typeface="Times New Roman" panose="02020603050405020304" charset="0"/>
                <a:cs typeface="Times New Roman" panose="02020603050405020304" charset="0"/>
              </a:rPr>
              <a:t>SAS-SV</a:t>
            </a:r>
            <a:endParaRPr lang="en-US" sz="3200" b="1">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Placeholder 6"/>
          <p:cNvSpPr/>
          <p:nvPr>
            <p:ph type="body" idx="1"/>
          </p:nvPr>
        </p:nvSpPr>
        <p:spPr>
          <a:xfrm>
            <a:off x="4031615" y="2878455"/>
            <a:ext cx="4128770" cy="1100455"/>
          </a:xfrm>
        </p:spPr>
        <p:txBody>
          <a:bodyPr anchor="ctr" anchorCtr="0"/>
          <a:p>
            <a:pPr marL="114300" indent="0" algn="ctr" fontAlgn="ctr">
              <a:lnSpc>
                <a:spcPct val="100000"/>
              </a:lnSpc>
              <a:buNone/>
            </a:pPr>
            <a:r>
              <a:rPr lang="en-US" sz="5000" b="1"/>
              <a:t>THANK YOU!</a:t>
            </a:r>
            <a:endParaRPr lang="en-US" sz="5000" b="1"/>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
          <p:cNvSpPr txBox="1"/>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Outline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2"/>
          <p:cNvSpPr txBox="1"/>
          <p:nvPr>
            <p:ph type="body" idx="1"/>
          </p:nvPr>
        </p:nvSpPr>
        <p:spPr>
          <a:xfrm>
            <a:off x="752250" y="1588225"/>
            <a:ext cx="10601700" cy="4952400"/>
          </a:xfrm>
          <a:prstGeom prst="rect">
            <a:avLst/>
          </a:prstGeom>
          <a:noFill/>
          <a:ln>
            <a:noFill/>
          </a:ln>
        </p:spPr>
        <p:txBody>
          <a:bodyPr spcFirstLastPara="1" wrap="square" lIns="91425" tIns="45700" rIns="91425" bIns="45700" anchor="t" anchorCtr="0">
            <a:noAutofit/>
          </a:bodyPr>
          <a:lstStyle/>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Introduction to Project</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Scope &amp; Objectives</a:t>
            </a:r>
            <a:endParaRPr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Project Implementation Plan</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Preliminary Design of Project</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Methodology used</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Characteristics Identification</a:t>
            </a:r>
            <a:endParaRPr lang="en-US" sz="3200">
              <a:latin typeface="Times New Roman" panose="02020603050405020304"/>
              <a:ea typeface="Times New Roman" panose="02020603050405020304"/>
              <a:cs typeface="Times New Roman" panose="02020603050405020304"/>
              <a:sym typeface="Times New Roman" panose="02020603050405020304"/>
            </a:endParaRPr>
          </a:p>
          <a:p>
            <a:pPr marL="457200" lvl="0" indent="-368300" algn="l" rtl="0">
              <a:lnSpc>
                <a:spcPct val="90000"/>
              </a:lnSpc>
              <a:spcBef>
                <a:spcPts val="0"/>
              </a:spcBef>
              <a:spcAft>
                <a:spcPts val="0"/>
              </a:spcAft>
              <a:buSzPts val="2200"/>
              <a:buFont typeface="Times New Roman" panose="02020603050405020304"/>
              <a:buChar char="•"/>
            </a:pPr>
            <a:r>
              <a:rPr lang="en-US" sz="3200">
                <a:latin typeface="Times New Roman" panose="02020603050405020304"/>
                <a:ea typeface="Times New Roman" panose="02020603050405020304"/>
                <a:cs typeface="Times New Roman" panose="02020603050405020304"/>
                <a:sym typeface="Times New Roman" panose="02020603050405020304"/>
              </a:rPr>
              <a:t>Features Analysis of Project</a:t>
            </a:r>
            <a:endParaRPr sz="3200">
              <a:latin typeface="Times New Roman" panose="02020603050405020304"/>
              <a:ea typeface="Times New Roman" panose="02020603050405020304"/>
              <a:cs typeface="Times New Roman" panose="02020603050405020304"/>
              <a:sym typeface="Times New Roman" panose="02020603050405020304"/>
            </a:endParaR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
        <p:nvSpPr>
          <p:cNvPr id="113" name="Google Shape;113;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3"/>
          <p:cNvSpPr txBox="1"/>
          <p:nvPr>
            <p:ph type="title"/>
          </p:nvPr>
        </p:nvSpPr>
        <p:spPr>
          <a:xfrm>
            <a:off x="838200" y="269240"/>
            <a:ext cx="10515600" cy="9169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Introduction to Project</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19" name="Google Shape;119;p3"/>
          <p:cNvSpPr txBox="1"/>
          <p:nvPr>
            <p:ph type="body" idx="1"/>
          </p:nvPr>
        </p:nvSpPr>
        <p:spPr>
          <a:xfrm>
            <a:off x="838200" y="1322070"/>
            <a:ext cx="10515600" cy="5262245"/>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This project endeavors to build a</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predictive model for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mental health estimation based on phone usage</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by analyzing diverse lifestyle factors, particularly stress levels. The dataset includes information from participants, considering age, gender, and occupation (Student, Corporate, Others), among other factors. Employing different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machine learning models</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the project aims to correlate these inputs with self-reported stress scale responses and physiological indicators. </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Clr>
                <a:schemeClr val="dk1"/>
              </a:buClr>
              <a:buSzPts val="1100"/>
              <a:buFont typeface="Arial" panose="020B0604020202020204"/>
              <a:buNone/>
            </a:pP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Focused on </a:t>
            </a:r>
            <a:r>
              <a:rPr lang="en-US" sz="2400" b="1">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stress prediction</a:t>
            </a:r>
            <a:r>
              <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rPr>
              <a:t> as a proxy for mental well-being, the project emphasizes ethical considerations, ensuring participant privacy. Real-world applications span personalized interventions in counseling, corporate wellness programs, and targeted healthcare strategies, addressing the critical intersection of mental health awareness and technology's role in stress comprehension.</a:t>
            </a:r>
            <a:endParaRPr lang="en-US" sz="2400">
              <a:solidFill>
                <a:schemeClr val="tx1"/>
              </a:solidFill>
              <a:uFillTx/>
              <a:latin typeface="Times New Roman" panose="02020603050405020304" charset="0"/>
              <a:ea typeface="Times New Roman" panose="02020603050405020304"/>
              <a:cs typeface="Times New Roman" panose="02020603050405020304"/>
              <a:sym typeface="Times New Roman" panose="02020603050405020304"/>
            </a:endParaRPr>
          </a:p>
        </p:txBody>
      </p:sp>
      <p:sp>
        <p:nvSpPr>
          <p:cNvPr id="120" name="Google Shape;120;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itle 17"/>
          <p:cNvSpPr/>
          <p:nvPr>
            <p:ph type="title"/>
          </p:nvPr>
        </p:nvSpPr>
        <p:spPr>
          <a:xfrm>
            <a:off x="706120" y="2678430"/>
            <a:ext cx="3950335" cy="1561465"/>
          </a:xfrm>
        </p:spPr>
        <p:txBody>
          <a:bodyPr/>
          <a:p>
            <a:pPr algn="ctr"/>
            <a:r>
              <a:rPr lang="en-US" sz="4400">
                <a:latin typeface="Times New Roman" panose="02020603050405020304" charset="0"/>
                <a:cs typeface="Times New Roman" panose="02020603050405020304" charset="0"/>
              </a:rPr>
              <a:t>Project </a:t>
            </a:r>
            <a:br>
              <a:rPr lang="en-US" sz="4400">
                <a:latin typeface="Times New Roman" panose="02020603050405020304" charset="0"/>
                <a:cs typeface="Times New Roman" panose="02020603050405020304" charset="0"/>
              </a:rPr>
            </a:br>
            <a:r>
              <a:rPr lang="en-US" sz="4400">
                <a:latin typeface="Times New Roman" panose="02020603050405020304" charset="0"/>
                <a:cs typeface="Times New Roman" panose="02020603050405020304" charset="0"/>
              </a:rPr>
              <a:t>Timelines </a:t>
            </a:r>
            <a:endParaRPr lang="en-US" sz="4400">
              <a:latin typeface="Times New Roman" panose="02020603050405020304" charset="0"/>
              <a:cs typeface="Times New Roman" panose="02020603050405020304" charset="0"/>
            </a:endParaRPr>
          </a:p>
        </p:txBody>
      </p:sp>
      <p:sp>
        <p:nvSpPr>
          <p:cNvPr id="19" name="Text Placeholder 18"/>
          <p:cNvSpPr/>
          <p:nvPr>
            <p:ph type="body" idx="1"/>
          </p:nvPr>
        </p:nvSpPr>
        <p:spPr/>
        <p:txBody>
          <a:bodyPr/>
          <a:p>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1" name="Picture Placeholder 10" descr="Screenshot (82)"/>
          <p:cNvPicPr>
            <a:picLocks noChangeAspect="1"/>
          </p:cNvPicPr>
          <p:nvPr>
            <p:ph type="pic" idx="4294967295"/>
          </p:nvPr>
        </p:nvPicPr>
        <p:blipFill>
          <a:blip r:embed="rId1"/>
          <a:stretch>
            <a:fillRect/>
          </a:stretch>
        </p:blipFill>
        <p:spPr>
          <a:xfrm>
            <a:off x="4656455" y="267335"/>
            <a:ext cx="6967855" cy="6383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g24c63169c1f_0_0"/>
          <p:cNvSpPr txBox="1"/>
          <p:nvPr>
            <p:ph type="title"/>
          </p:nvPr>
        </p:nvSpPr>
        <p:spPr>
          <a:xfrm>
            <a:off x="838200" y="207010"/>
            <a:ext cx="10515600" cy="938530"/>
          </a:xfrm>
          <a:prstGeom prst="rect">
            <a:avLst/>
          </a:prstGeom>
        </p:spPr>
        <p:txBody>
          <a:bodyPr spcFirstLastPara="1" wrap="square" lIns="91425" tIns="45700" rIns="91425" bIns="45700" anchor="ctr" anchorCtr="0">
            <a:noAutofit/>
          </a:bodyPr>
          <a:lstStyle/>
          <a:p>
            <a:pPr marL="0" lvl="0" indent="0" algn="ctr" rtl="0">
              <a:lnSpc>
                <a:spcPct val="105000"/>
              </a:lnSpc>
              <a:spcBef>
                <a:spcPts val="2400"/>
              </a:spcBef>
              <a:spcAft>
                <a:spcPts val="600"/>
              </a:spcAft>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g24c63169c1f_0_0"/>
          <p:cNvSpPr txBox="1"/>
          <p:nvPr>
            <p:ph type="body" idx="1"/>
          </p:nvPr>
        </p:nvSpPr>
        <p:spPr>
          <a:xfrm>
            <a:off x="838200" y="1332230"/>
            <a:ext cx="10515600" cy="5248910"/>
          </a:xfrm>
          <a:prstGeom prst="rect">
            <a:avLst/>
          </a:prstGeom>
        </p:spPr>
        <p:txBody>
          <a:bodyPr spcFirstLastPara="1" wrap="square" lIns="91425" tIns="45700" rIns="91425" bIns="45700" anchor="t" anchorCtr="0">
            <a:noAutofit/>
          </a:bodyPr>
          <a:lstStyle/>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Comprehensive Data Collection</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By gathering diverse data from different datasets available and survey from participants, including age, gender, occupation, sleep patterns, physical activity, and dietary habits, the project will encompass a wide range of lifestyle factors to ensure a comprehensive dataset for mental health analysis.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400" b="1">
                <a:latin typeface="Times New Roman" panose="02020603050405020304"/>
                <a:ea typeface="Times New Roman" panose="02020603050405020304"/>
                <a:cs typeface="Times New Roman" panose="02020603050405020304"/>
                <a:sym typeface="Times New Roman" panose="02020603050405020304"/>
              </a:rPr>
              <a:t>Development of Predictive Model</a:t>
            </a:r>
            <a:endParaRPr lang="en-US"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Build a machine learning </a:t>
            </a:r>
            <a:r>
              <a:rPr lang="en-US" sz="2000" b="1">
                <a:latin typeface="Times New Roman" panose="02020603050405020304"/>
                <a:ea typeface="Times New Roman" panose="02020603050405020304"/>
                <a:cs typeface="Times New Roman" panose="02020603050405020304"/>
                <a:sym typeface="Times New Roman" panose="02020603050405020304"/>
              </a:rPr>
              <a:t>classification model</a:t>
            </a:r>
            <a:r>
              <a:rPr lang="en-US" sz="2000">
                <a:latin typeface="Times New Roman" panose="02020603050405020304"/>
                <a:ea typeface="Times New Roman" panose="02020603050405020304"/>
                <a:cs typeface="Times New Roman" panose="02020603050405020304"/>
                <a:sym typeface="Times New Roman" panose="02020603050405020304"/>
              </a:rPr>
              <a:t> to predict individuals' mental health based on sas-sv scale and utilize advanced algorithms to establish correlations between lifestyle factors, stress responses, and physiological indicators.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400" b="1">
                <a:latin typeface="Times New Roman" panose="02020603050405020304"/>
                <a:ea typeface="Times New Roman" panose="02020603050405020304"/>
                <a:cs typeface="Times New Roman" panose="02020603050405020304"/>
                <a:sym typeface="Times New Roman" panose="02020603050405020304"/>
              </a:rPr>
              <a:t>Ethical Data Handling</a:t>
            </a: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5000"/>
              </a:lnSpc>
              <a:spcBef>
                <a:spcPts val="1200"/>
              </a:spcBef>
              <a:spcAft>
                <a:spcPts val="0"/>
              </a:spcAft>
              <a:buClr>
                <a:schemeClr val="dk1"/>
              </a:buClr>
              <a:buSzPts val="605"/>
              <a:buFont typeface="Arial" panose="020B0604020202020204"/>
              <a:buNone/>
            </a:pPr>
            <a:r>
              <a:rPr sz="2000">
                <a:latin typeface="Times New Roman" panose="02020603050405020304"/>
                <a:ea typeface="Times New Roman" panose="02020603050405020304"/>
                <a:cs typeface="Times New Roman" panose="02020603050405020304"/>
                <a:sym typeface="Times New Roman" panose="02020603050405020304"/>
              </a:rPr>
              <a:t>Prioritize ethical considerations, ensuring participant privacy and responsible data handling</a:t>
            </a:r>
            <a:r>
              <a:rPr lang="en-US" sz="2000">
                <a:latin typeface="Times New Roman" panose="02020603050405020304"/>
                <a:ea typeface="Times New Roman" panose="02020603050405020304"/>
                <a:cs typeface="Times New Roman" panose="02020603050405020304"/>
                <a:sym typeface="Times New Roman" panose="02020603050405020304"/>
              </a:rPr>
              <a:t> and i</a:t>
            </a:r>
            <a:r>
              <a:rPr sz="2000">
                <a:latin typeface="Times New Roman" panose="02020603050405020304"/>
                <a:ea typeface="Times New Roman" panose="02020603050405020304"/>
                <a:cs typeface="Times New Roman" panose="02020603050405020304"/>
                <a:sym typeface="Times New Roman" panose="02020603050405020304"/>
              </a:rPr>
              <a:t>mplement stringent data protection measures to safeguard sensitive information and comply with ethical guidelines.</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g24c63169c1f_0_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g24c63169c1f_0_10"/>
          <p:cNvSpPr txBox="1"/>
          <p:nvPr>
            <p:ph type="title"/>
          </p:nvPr>
        </p:nvSpPr>
        <p:spPr>
          <a:xfrm>
            <a:off x="838200" y="211455"/>
            <a:ext cx="10515600" cy="976630"/>
          </a:xfrm>
          <a:prstGeom prst="rect">
            <a:avLst/>
          </a:prstGeom>
        </p:spPr>
        <p:txBody>
          <a:bodyPr spcFirstLastPara="1" wrap="square" lIns="91425" tIns="45700" rIns="91425" bIns="45700" anchor="ctr" anchorCtr="0">
            <a:normAutofit/>
          </a:bodyPr>
          <a:lstStyle/>
          <a:p>
            <a:pPr marL="0" lvl="0" indent="0" algn="ctr" rtl="0">
              <a:lnSpc>
                <a:spcPct val="105000"/>
              </a:lnSpc>
              <a:spcBef>
                <a:spcPts val="2400"/>
              </a:spcBef>
              <a:spcAft>
                <a:spcPts val="600"/>
              </a:spcAft>
              <a:buClr>
                <a:schemeClr val="dk1"/>
              </a:buClr>
              <a:buSzPts val="1100"/>
              <a:buFont typeface="Arial" panose="020B0604020202020204"/>
              <a:buNone/>
            </a:pPr>
            <a:r>
              <a:rPr lang="en-US" b="1">
                <a:latin typeface="Times New Roman" panose="02020603050405020304"/>
                <a:ea typeface="Times New Roman" panose="02020603050405020304"/>
                <a:cs typeface="Times New Roman" panose="02020603050405020304"/>
                <a:sym typeface="Times New Roman" panose="02020603050405020304"/>
              </a:rPr>
              <a:t>Project Scope &amp; Objectives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35" name="Google Shape;135;g24c63169c1f_0_10"/>
          <p:cNvSpPr txBox="1"/>
          <p:nvPr>
            <p:ph type="body" idx="1"/>
          </p:nvPr>
        </p:nvSpPr>
        <p:spPr>
          <a:xfrm>
            <a:off x="838200" y="1576705"/>
            <a:ext cx="11003280" cy="4841240"/>
          </a:xfrm>
          <a:prstGeom prst="rect">
            <a:avLst/>
          </a:prstGeom>
        </p:spPr>
        <p:txBody>
          <a:bodyPr spcFirstLastPara="1" wrap="square" lIns="91425" tIns="45700" rIns="91425" bIns="45700" anchor="t" anchorCtr="0">
            <a:normAutofit fontScale="25000"/>
          </a:bodyPr>
          <a:lstStyle/>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Real-world Applications in Mental Health</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Provide practical applications for mental health support in counseling, psychology, and medical science. The project's outcomes will extend to personalized interventions, wellness programs, and healthcare strategies, addressing the real-world implications of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endParaRPr lang="en-US" sz="8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9600" b="1">
                <a:latin typeface="Times New Roman" panose="02020603050405020304"/>
                <a:ea typeface="Times New Roman" panose="02020603050405020304"/>
                <a:cs typeface="Times New Roman" panose="02020603050405020304"/>
                <a:sym typeface="Times New Roman" panose="02020603050405020304"/>
              </a:rPr>
              <a:t>Intersection of Technology and Mental Health Awareness</a:t>
            </a:r>
            <a:endParaRPr lang="en-US" sz="96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Clr>
                <a:schemeClr val="dk1"/>
              </a:buClr>
              <a:buSzPts val="560"/>
              <a:buFont typeface="Arial" panose="020B0604020202020204"/>
              <a:buNone/>
            </a:pPr>
            <a:r>
              <a:rPr lang="en-US" sz="8000">
                <a:latin typeface="Times New Roman" panose="02020603050405020304"/>
                <a:ea typeface="Times New Roman" panose="02020603050405020304"/>
                <a:cs typeface="Times New Roman" panose="02020603050405020304"/>
                <a:sym typeface="Times New Roman" panose="02020603050405020304"/>
              </a:rPr>
              <a:t>Address the evolving role of technology in enhancing mental health awareness. The project acknowledges the critical intersection of technology and mental health, emphasizing the potential for technology to contribute to a deeper understanding of stress factors and mental well-being.</a:t>
            </a:r>
            <a:endParaRPr lang="en-US" sz="8000">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g24c63169c1f_0_10"/>
          <p:cNvSpPr txBox="1"/>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269240"/>
            <a:ext cx="10515600" cy="1122045"/>
          </a:xfrm>
        </p:spPr>
        <p:txBody>
          <a:bodyPr/>
          <a:p>
            <a:pPr algn="ctr"/>
            <a:r>
              <a:rPr lang="en-US" b="1">
                <a:latin typeface="Times New Roman" panose="02020603050405020304" charset="0"/>
                <a:cs typeface="Times New Roman" panose="02020603050405020304" charset="0"/>
              </a:rPr>
              <a:t>Methodology used</a:t>
            </a:r>
            <a:endParaRPr lang="en-US" b="1">
              <a:latin typeface="Times New Roman" panose="02020603050405020304" charset="0"/>
              <a:cs typeface="Times New Roman" panose="02020603050405020304" charset="0"/>
            </a:endParaRPr>
          </a:p>
        </p:txBody>
      </p:sp>
      <p:sp>
        <p:nvSpPr>
          <p:cNvPr id="7" name="Text Placeholder 6"/>
          <p:cNvSpPr/>
          <p:nvPr>
            <p:ph type="body" idx="1"/>
          </p:nvPr>
        </p:nvSpPr>
        <p:spPr>
          <a:xfrm>
            <a:off x="838200" y="1391285"/>
            <a:ext cx="10515600" cy="4785995"/>
          </a:xfrm>
        </p:spPr>
        <p:txBody>
          <a:bodyPr>
            <a:normAutofit fontScale="90000" lnSpcReduction="20000"/>
          </a:bodyPr>
          <a:p>
            <a:pPr marL="114300" indent="0">
              <a:lnSpc>
                <a:spcPct val="100000"/>
              </a:lnSpc>
              <a:buNone/>
            </a:pPr>
            <a:r>
              <a:rPr lang="en-US" sz="3100" b="1">
                <a:latin typeface="Times New Roman" panose="02020603050405020304" charset="0"/>
                <a:cs typeface="Times New Roman" panose="02020603050405020304" charset="0"/>
              </a:rPr>
              <a:t>Data Collection </a:t>
            </a:r>
            <a:endParaRPr lang="en-US" sz="3100" b="1">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Gathered raw data from various sources, like </a:t>
            </a:r>
            <a:r>
              <a:rPr lang="en-US" sz="2000" b="1">
                <a:latin typeface="Times New Roman" panose="02020603050405020304" charset="0"/>
                <a:cs typeface="Times New Roman" panose="02020603050405020304" charset="0"/>
              </a:rPr>
              <a:t>surveys</a:t>
            </a:r>
            <a:r>
              <a:rPr lang="en-US" sz="2000">
                <a:latin typeface="Times New Roman" panose="02020603050405020304" charset="0"/>
                <a:cs typeface="Times New Roman" panose="02020603050405020304" charset="0"/>
              </a:rPr>
              <a:t> and generated using </a:t>
            </a:r>
            <a:r>
              <a:rPr lang="en-US" sz="2000" b="1">
                <a:latin typeface="Times New Roman" panose="02020603050405020304" charset="0"/>
                <a:cs typeface="Times New Roman" panose="02020603050405020304" charset="0"/>
              </a:rPr>
              <a:t>ai platforms</a:t>
            </a:r>
            <a:r>
              <a:rPr lang="en-US" sz="2000">
                <a:latin typeface="Times New Roman" panose="02020603050405020304" charset="0"/>
                <a:cs typeface="Times New Roman" panose="02020603050405020304" charset="0"/>
              </a:rPr>
              <a:t> encompassing phone usage metrics and self-reported user information.</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The attributes included in the dataset contains demographic data, medical histories, screen times, their interpersonal and social attributes, etc.</a:t>
            </a: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marL="114300" indent="0">
              <a:lnSpc>
                <a:spcPct val="100000"/>
              </a:lnSpc>
              <a:buNone/>
            </a:pPr>
            <a:endParaRPr lang="en-US">
              <a:latin typeface="Times New Roman" panose="02020603050405020304" charset="0"/>
              <a:cs typeface="Times New Roman" panose="02020603050405020304" charset="0"/>
            </a:endParaRPr>
          </a:p>
          <a:p>
            <a:pPr marL="114300" indent="0">
              <a:lnSpc>
                <a:spcPct val="100000"/>
              </a:lnSpc>
              <a:buNone/>
            </a:pPr>
            <a:r>
              <a:rPr lang="en-US" sz="3100" b="1">
                <a:latin typeface="Times New Roman" panose="02020603050405020304" charset="0"/>
                <a:cs typeface="Times New Roman" panose="02020603050405020304" charset="0"/>
              </a:rPr>
              <a:t>Data Preprocessing</a:t>
            </a:r>
            <a:r>
              <a:rPr lang="en-US" sz="3100">
                <a:latin typeface="Times New Roman" panose="02020603050405020304" charset="0"/>
                <a:cs typeface="Times New Roman" panose="02020603050405020304" charset="0"/>
              </a:rPr>
              <a:t> </a:t>
            </a:r>
            <a:endParaRPr lang="en-US" sz="31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Conducted meticulous manual correction of data entries to </a:t>
            </a:r>
            <a:r>
              <a:rPr lang="en-US" sz="2000" b="1">
                <a:latin typeface="Times New Roman" panose="02020603050405020304" charset="0"/>
                <a:cs typeface="Times New Roman" panose="02020603050405020304" charset="0"/>
              </a:rPr>
              <a:t>rectify inaccuracies</a:t>
            </a:r>
            <a:r>
              <a:rPr lang="en-US" sz="2000">
                <a:latin typeface="Times New Roman" panose="02020603050405020304" charset="0"/>
                <a:cs typeface="Times New Roman" panose="02020603050405020304" charset="0"/>
              </a:rPr>
              <a:t> and enhance dataset quality.</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Addressed </a:t>
            </a:r>
            <a:r>
              <a:rPr lang="en-US" sz="2000" b="1">
                <a:latin typeface="Times New Roman" panose="02020603050405020304" charset="0"/>
                <a:cs typeface="Times New Roman" panose="02020603050405020304" charset="0"/>
              </a:rPr>
              <a:t>outliers and inconsistencies</a:t>
            </a:r>
            <a:r>
              <a:rPr lang="en-US" sz="2000">
                <a:latin typeface="Times New Roman" panose="02020603050405020304" charset="0"/>
                <a:cs typeface="Times New Roman" panose="02020603050405020304" charset="0"/>
              </a:rPr>
              <a:t> through careful examination and correction procedures.</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Introduced a</a:t>
            </a:r>
            <a:r>
              <a:rPr lang="en-US" sz="2000" b="1">
                <a:latin typeface="Times New Roman" panose="02020603050405020304" charset="0"/>
                <a:cs typeface="Times New Roman" panose="02020603050405020304" charset="0"/>
              </a:rPr>
              <a:t> systematic categorization </a:t>
            </a:r>
            <a:r>
              <a:rPr lang="en-US" sz="2000">
                <a:latin typeface="Times New Roman" panose="02020603050405020304" charset="0"/>
                <a:cs typeface="Times New Roman" panose="02020603050405020304" charset="0"/>
              </a:rPr>
              <a:t>scheme for sleep duration, classifying data into distinct ranges for analytical clarity.</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Applied a similar approach to screen time, categorizing usage patterns into ranges to facilitate meaningful analysis.</a:t>
            </a:r>
            <a:endParaRPr lang="en-US" sz="20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838200" y="245110"/>
            <a:ext cx="10515600" cy="1196975"/>
          </a:xfrm>
        </p:spPr>
        <p:txBody>
          <a:bodyPr>
            <a:normAutofit/>
          </a:bodyPr>
          <a:p>
            <a:pPr algn="ctr"/>
            <a:r>
              <a:rPr lang="en-US" b="1">
                <a:latin typeface="Times New Roman" panose="02020603050405020304" charset="0"/>
                <a:cs typeface="Times New Roman" panose="02020603050405020304" charset="0"/>
                <a:sym typeface="+mn-ea"/>
              </a:rPr>
              <a:t>Methodology used</a:t>
            </a:r>
            <a:endParaRPr lang="en-US" b="1"/>
          </a:p>
        </p:txBody>
      </p:sp>
      <p:sp>
        <p:nvSpPr>
          <p:cNvPr id="7" name="Text Placeholder 6"/>
          <p:cNvSpPr/>
          <p:nvPr>
            <p:ph type="body" idx="1"/>
          </p:nvPr>
        </p:nvSpPr>
        <p:spPr>
          <a:xfrm>
            <a:off x="838200" y="1530985"/>
            <a:ext cx="10515600" cy="4646295"/>
          </a:xfrm>
        </p:spPr>
        <p:txBody>
          <a:bodyPr>
            <a:normAutofit lnSpcReduction="10000"/>
          </a:bodyPr>
          <a:p>
            <a:pPr marL="114300" indent="0">
              <a:buNone/>
            </a:pPr>
            <a:r>
              <a:rPr lang="en-US" b="1">
                <a:latin typeface="Times New Roman" panose="02020603050405020304" charset="0"/>
                <a:cs typeface="Times New Roman" panose="02020603050405020304" charset="0"/>
              </a:rPr>
              <a:t>Model Evaluation</a:t>
            </a:r>
            <a:endParaRPr lang="en-US"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Utilized a set of predefined metrics to evaluate the different model's performances accurately, to decide the suitable classification model, i.e. </a:t>
            </a:r>
            <a:r>
              <a:rPr lang="en-US" sz="1800" b="1">
                <a:latin typeface="Times New Roman" panose="02020603050405020304" charset="0"/>
                <a:cs typeface="Times New Roman" panose="02020603050405020304" charset="0"/>
              </a:rPr>
              <a:t>Gaussian Naive-Bayes </a:t>
            </a:r>
            <a:r>
              <a:rPr lang="en-US" sz="1800">
                <a:latin typeface="Times New Roman" panose="02020603050405020304" charset="0"/>
                <a:cs typeface="Times New Roman" panose="02020603050405020304" charset="0"/>
              </a:rPr>
              <a:t>model,</a:t>
            </a:r>
            <a:r>
              <a:rPr lang="en-US" sz="1800" b="1">
                <a:latin typeface="Times New Roman" panose="02020603050405020304" charset="0"/>
                <a:cs typeface="Times New Roman" panose="02020603050405020304" charset="0"/>
              </a:rPr>
              <a:t> Random Forest</a:t>
            </a:r>
            <a:r>
              <a:rPr lang="en-US" sz="1800">
                <a:latin typeface="Times New Roman" panose="02020603050405020304" charset="0"/>
                <a:cs typeface="Times New Roman" panose="02020603050405020304" charset="0"/>
              </a:rPr>
              <a:t> </a:t>
            </a:r>
            <a:r>
              <a:rPr lang="en-US" sz="1800" b="1">
                <a:latin typeface="Times New Roman" panose="02020603050405020304" charset="0"/>
                <a:cs typeface="Times New Roman" panose="02020603050405020304" charset="0"/>
              </a:rPr>
              <a:t>and SVMs</a:t>
            </a:r>
            <a:r>
              <a:rPr lang="en-US" sz="1800">
                <a:latin typeface="Times New Roman" panose="02020603050405020304" charset="0"/>
                <a:cs typeface="Times New Roman" panose="02020603050405020304" charset="0"/>
              </a:rPr>
              <a:t> which could be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Metrics included </a:t>
            </a:r>
            <a:r>
              <a:rPr lang="en-US" sz="1800" b="1">
                <a:latin typeface="Times New Roman" panose="02020603050405020304" charset="0"/>
                <a:cs typeface="Times New Roman" panose="02020603050405020304" charset="0"/>
              </a:rPr>
              <a:t>accuracy, precision, recall, and errors</a:t>
            </a:r>
            <a:r>
              <a:rPr lang="en-US" sz="1800">
                <a:latin typeface="Times New Roman" panose="02020603050405020304" charset="0"/>
                <a:cs typeface="Times New Roman" panose="02020603050405020304" charset="0"/>
              </a:rPr>
              <a:t>, providing a comprehensive understanding of the model's predictive capabilities. </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Employed cross-validation techniques to assess the model's consistency and reliability across different subsets of the data.</a:t>
            </a:r>
            <a:endParaRPr lang="en-US" sz="1800">
              <a:latin typeface="Times New Roman" panose="02020603050405020304" charset="0"/>
              <a:cs typeface="Times New Roman" panose="02020603050405020304" charset="0"/>
            </a:endParaRPr>
          </a:p>
          <a:p>
            <a:pPr marL="114300" indent="0">
              <a:buNone/>
            </a:pPr>
            <a:endParaRPr lang="en-US" sz="2000">
              <a:latin typeface="Times New Roman" panose="02020603050405020304" charset="0"/>
              <a:cs typeface="Times New Roman" panose="02020603050405020304" charset="0"/>
            </a:endParaRPr>
          </a:p>
          <a:p>
            <a:pPr marL="114300" indent="0">
              <a:buNone/>
            </a:pPr>
            <a:r>
              <a:rPr lang="en-US" b="1">
                <a:latin typeface="Times New Roman" panose="02020603050405020304" charset="0"/>
                <a:cs typeface="Times New Roman" panose="02020603050405020304" charset="0"/>
              </a:rPr>
              <a:t>Limitations and Future Work</a:t>
            </a:r>
            <a:endParaRPr lang="en-US">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Acknowledged inherent limitations in the methodology, such as potential biases in the dataset and assumptions made during model development due to the synthetic data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Identified areas for future improvement, including the exploration of additional features and the incorporation of more diverse datasets and found out the areas where real time implementation can be done.</a:t>
            </a:r>
            <a:endParaRPr lang="en-US" sz="1800">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descr="Screenshot (81)"/>
          <p:cNvPicPr>
            <a:picLocks noChangeAspect="1"/>
          </p:cNvPicPr>
          <p:nvPr>
            <p:ph type="pic" idx="4294967295"/>
          </p:nvPr>
        </p:nvPicPr>
        <p:blipFill>
          <a:blip r:embed="rId1"/>
          <a:stretch>
            <a:fillRect/>
          </a:stretch>
        </p:blipFill>
        <p:spPr>
          <a:xfrm>
            <a:off x="911225" y="1207770"/>
            <a:ext cx="10537825" cy="444246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7761</Words>
  <Application>WPS Presentation</Application>
  <PresentationFormat/>
  <Paragraphs>163</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Arial</vt:lpstr>
      <vt:lpstr>Calibri</vt:lpstr>
      <vt:lpstr>Times New Roman</vt:lpstr>
      <vt:lpstr>Times New Roman</vt:lpstr>
      <vt:lpstr>Microsoft YaHei</vt:lpstr>
      <vt:lpstr>Arial Unicode MS</vt:lpstr>
      <vt:lpstr>1_Office Theme</vt:lpstr>
      <vt:lpstr>PowerPoint 演示文稿</vt:lpstr>
      <vt:lpstr>Outline</vt:lpstr>
      <vt:lpstr>Introduction to Project</vt:lpstr>
      <vt:lpstr>Project  Timelines </vt:lpstr>
      <vt:lpstr>Project Scope &amp; Objectives</vt:lpstr>
      <vt:lpstr>Project Scope &amp; Objectives</vt:lpstr>
      <vt:lpstr>Methodology used</vt:lpstr>
      <vt:lpstr>Methodology used</vt:lpstr>
      <vt:lpstr>PowerPoint 演示文稿</vt:lpstr>
      <vt:lpstr>Characteristics Identification</vt:lpstr>
      <vt:lpstr>Characteristics Identification</vt:lpstr>
      <vt:lpstr>Characteristics Identification</vt:lpstr>
      <vt:lpstr>Features Analysis</vt:lpstr>
      <vt:lpstr>Features Analysis</vt:lpstr>
      <vt:lpstr>Results and Outputs</vt:lpstr>
      <vt:lpstr>Results and Outputs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Branding</dc:creator>
  <cp:lastModifiedBy>Lenovo</cp:lastModifiedBy>
  <cp:revision>11</cp:revision>
  <dcterms:created xsi:type="dcterms:W3CDTF">2024-02-05T13:07:00Z</dcterms:created>
  <dcterms:modified xsi:type="dcterms:W3CDTF">2024-04-11T15:24:57Z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72B7E7F96DC54F8B98A7028127288B66</vt:lpwstr>
  </property>
  <property fmtid="{D5CDD505-2E9C-101B-9397-08002B2CF9AE}" pid="3" name="KSOProductBuildVer">
    <vt:lpwstr>1033-12.2.0.13472</vt:lpwstr>
  </property>
</Properties>
</file>