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Montserrat"/>
      <p:regular r:id="rId25"/>
      <p:bold r:id="rId26"/>
      <p:italic r:id="rId27"/>
      <p:boldItalic r:id="rId28"/>
    </p:embeddedFont>
    <p:embeddedFont>
      <p:font typeface="Orbitron"/>
      <p:regular r:id="rId29"/>
      <p:bold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Orbitron-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39afe78f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39afe78f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iri, which is featured on Apple gadgets, has a sales volume of 45.65 percent in the United States, ranking it the top in the industry for virtual assistants on cell phones. This is regardless of the fact that Android is the leading popular OS for smartphones. Despite it being available on the vast majority of Android devices, the Google Assistant has only a 28.9 percent market share. In comparison, Samsung's Bixby scores even lower than Amazon's Alexa, a virtual assistant that is not native to any smartphone. Microsoft’s Cortana has the lowest percentage of virtual assistant users.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5b42d1d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5b42d1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7984e857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7984e857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Mete:	My goals for my future is to continue and enhance what I learned from this internship which is the starting point to creating my own virtual assistant. In the future, I want to study AI in university and develop virtual </a:t>
            </a:r>
            <a:r>
              <a:rPr lang="en"/>
              <a:t>assistants</a:t>
            </a:r>
            <a:r>
              <a:rPr lang="en"/>
              <a:t> for the law enforcement, military, smart homes, and perhaps private firms. I can propose benefits to militaries and police forces with AI because they can use the </a:t>
            </a:r>
            <a:r>
              <a:rPr lang="en"/>
              <a:t>virtual</a:t>
            </a:r>
            <a:r>
              <a:rPr lang="en"/>
              <a:t> assistants to track criminals, lock guns, turn on vehicles, enable different weapons, detect any threats, etc. I can also benefit smarthomes and private </a:t>
            </a:r>
            <a:r>
              <a:rPr lang="en"/>
              <a:t>companies</a:t>
            </a:r>
            <a:r>
              <a:rPr lang="en"/>
              <a:t> with a unique virtual </a:t>
            </a:r>
            <a:r>
              <a:rPr lang="en"/>
              <a:t>assistant</a:t>
            </a:r>
            <a:r>
              <a:rPr lang="en"/>
              <a:t> that </a:t>
            </a:r>
            <a:r>
              <a:rPr lang="en"/>
              <a:t>could open the smartboards, tell the time, open certain files, access certain information, lock all doors, and turn on/off lights and/or windows.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Ravindu: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401c3541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401c3541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725cf9c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725cf9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725cf9c5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725cf9c5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2ae994d3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42ae994d3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61513"/>
                </a:solidFill>
                <a:highlight>
                  <a:srgbClr val="FFFFFF"/>
                </a:highlight>
              </a:rPr>
              <a:t>A chatbot is a computer program that simulates and processes human conversation allowing humans to interact with digital devices as if they were communicating with a real person. This allows users to </a:t>
            </a:r>
            <a:r>
              <a:rPr lang="en">
                <a:solidFill>
                  <a:srgbClr val="161513"/>
                </a:solidFill>
                <a:highlight>
                  <a:srgbClr val="FFFFFF"/>
                </a:highlight>
              </a:rPr>
              <a:t>access</a:t>
            </a:r>
            <a:r>
              <a:rPr lang="en">
                <a:solidFill>
                  <a:srgbClr val="161513"/>
                </a:solidFill>
                <a:highlight>
                  <a:srgbClr val="FFFFFF"/>
                </a:highlight>
              </a:rPr>
              <a:t> support or information of a product based on pre set </a:t>
            </a:r>
            <a:r>
              <a:rPr lang="en">
                <a:solidFill>
                  <a:srgbClr val="161513"/>
                </a:solidFill>
                <a:highlight>
                  <a:srgbClr val="FFFFFF"/>
                </a:highlight>
              </a:rPr>
              <a:t>solutions</a:t>
            </a:r>
            <a:r>
              <a:rPr lang="en">
                <a:solidFill>
                  <a:srgbClr val="161513"/>
                </a:solidFill>
                <a:highlight>
                  <a:srgbClr val="FFFFFF"/>
                </a:highlight>
              </a:rPr>
              <a:t> and questions. In the event of a issue or question that is not pre determined the user is redirected to a human conversation that will allow the user to have their questions clarified or be helped in resolving an issue.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39afe78f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39afe78f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2ae994d3b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2ae994d3b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chatbot is different as it allows users to report their problems and try and fix it them self. We use collective data systems to see trends in issues so that we can directly fix the issue ourselves where possible making the user experience better.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7984e857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7984e857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2ae994d3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2ae994d3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virtual assistant, also known as a digital </a:t>
            </a:r>
            <a:r>
              <a:rPr lang="en"/>
              <a:t>assistant</a:t>
            </a:r>
            <a:r>
              <a:rPr lang="en"/>
              <a:t> is a software program whenever launched on a computer, responds to instructions submitted by a user by executing out the tasks that are defined in those instructions. The instructions can be given in a multitude of forms, including voice, text, and video. The virtual assistant can communicate both verbally and through text responses. </a:t>
            </a:r>
            <a:r>
              <a:rPr lang="en">
                <a:solidFill>
                  <a:schemeClr val="dk1"/>
                </a:solidFill>
              </a:rPr>
              <a:t>Amazon's Alexa, Apple's Siri, Google Assistant, and Microsoft's Cortana are some of the most well-known virtual assistants now on the industry.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2ae994d3b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2ae994d3b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virtual assistant is </a:t>
            </a:r>
            <a:r>
              <a:rPr lang="en"/>
              <a:t>nowhere</a:t>
            </a:r>
            <a:r>
              <a:rPr lang="en"/>
              <a:t> near as known as Siri, Alexa, and Cortana, but we have created a virtual assistant that has superior features and </a:t>
            </a:r>
            <a:r>
              <a:rPr lang="en"/>
              <a:t>benefits</a:t>
            </a:r>
            <a:r>
              <a:rPr lang="en"/>
              <a:t> </a:t>
            </a:r>
            <a:r>
              <a:rPr lang="en"/>
              <a:t>compared</a:t>
            </a:r>
            <a:r>
              <a:rPr lang="en"/>
              <a:t> to the examples listed before. These examples consist of simplicity, user-friendliness, and does the exact same features as any other virtual assistant.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39afe78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39afe78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a virtual assistant provides a variety of benefits. The first benefit is organization which virtual assistants process work and outputs it smoothly. Another </a:t>
            </a:r>
            <a:r>
              <a:rPr lang="en"/>
              <a:t>benefit would be that it could replace colleagues and employees as long as they are programmed correctly and efficiently. The final benefit would be it would assist with tasks that are hard for humans to do alone.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39afe78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39afe78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There can be disadvantages to working with a virtual assistant. The first disadvantage is you need to train the virtual assistant in order for it to run smoothly and efficiently. The other drawback is that some virtual assistants are not very advanced and need a moderate to a significant amount of human supervision in order to get work done precisely. The final </a:t>
            </a:r>
            <a:r>
              <a:rPr lang="en">
                <a:highlight>
                  <a:srgbClr val="FFFFFF"/>
                </a:highlight>
              </a:rPr>
              <a:t>drawback is when the virtual assistant consists of technical issues, the virtual assistant could output false information.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bg>
      <p:bgPr>
        <a:solidFill>
          <a:srgbClr val="FFFFFF"/>
        </a:solidFill>
      </p:bgPr>
    </p:bg>
    <p:spTree>
      <p:nvGrpSpPr>
        <p:cNvPr id="54" name="Shape 54"/>
        <p:cNvGrpSpPr/>
        <p:nvPr/>
      </p:nvGrpSpPr>
      <p:grpSpPr>
        <a:xfrm>
          <a:off x="0" y="0"/>
          <a:ext cx="0" cy="0"/>
          <a:chOff x="0" y="0"/>
          <a:chExt cx="0" cy="0"/>
        </a:xfrm>
      </p:grpSpPr>
      <p:sp>
        <p:nvSpPr>
          <p:cNvPr id="55" name="Google Shape;55;p13"/>
          <p:cNvSpPr/>
          <p:nvPr/>
        </p:nvSpPr>
        <p:spPr>
          <a:xfrm>
            <a:off x="0" y="0"/>
            <a:ext cx="9144000" cy="5143500"/>
          </a:xfrm>
          <a:prstGeom prst="rect">
            <a:avLst/>
          </a:prstGeom>
          <a:solidFill>
            <a:srgbClr val="2835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rotWithShape="1">
          <a:blip r:embed="rId2">
            <a:alphaModFix/>
          </a:blip>
          <a:srcRect b="0" l="25251" r="25256" t="0"/>
          <a:stretch/>
        </p:blipFill>
        <p:spPr>
          <a:xfrm>
            <a:off x="0" y="0"/>
            <a:ext cx="4524375" cy="5143498"/>
          </a:xfrm>
          <a:prstGeom prst="rect">
            <a:avLst/>
          </a:prstGeom>
          <a:noFill/>
          <a:ln>
            <a:noFill/>
          </a:ln>
        </p:spPr>
      </p:pic>
      <p:sp>
        <p:nvSpPr>
          <p:cNvPr id="57" name="Google Shape;57;p13"/>
          <p:cNvSpPr txBox="1"/>
          <p:nvPr>
            <p:ph type="title"/>
          </p:nvPr>
        </p:nvSpPr>
        <p:spPr>
          <a:xfrm>
            <a:off x="5009300" y="869775"/>
            <a:ext cx="3698400" cy="21648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latin typeface="Playfair Display"/>
                <a:ea typeface="Playfair Display"/>
                <a:cs typeface="Playfair Display"/>
                <a:sym typeface="Playfair Display"/>
              </a:defRPr>
            </a:lvl1pPr>
            <a:lvl2pPr lvl="1" algn="l">
              <a:lnSpc>
                <a:spcPct val="100000"/>
              </a:lnSpc>
              <a:spcBef>
                <a:spcPts val="0"/>
              </a:spcBef>
              <a:spcAft>
                <a:spcPts val="0"/>
              </a:spcAft>
              <a:buClr>
                <a:srgbClr val="FFFFFF"/>
              </a:buClr>
              <a:buSzPts val="2800"/>
              <a:buNone/>
              <a:defRPr b="1" sz="2800">
                <a:solidFill>
                  <a:srgbClr val="FFFFFF"/>
                </a:solidFill>
                <a:latin typeface="Playfair Display"/>
                <a:ea typeface="Playfair Display"/>
                <a:cs typeface="Playfair Display"/>
                <a:sym typeface="Playfair Display"/>
              </a:defRPr>
            </a:lvl2pPr>
            <a:lvl3pPr lvl="2" algn="l">
              <a:lnSpc>
                <a:spcPct val="100000"/>
              </a:lnSpc>
              <a:spcBef>
                <a:spcPts val="0"/>
              </a:spcBef>
              <a:spcAft>
                <a:spcPts val="0"/>
              </a:spcAft>
              <a:buClr>
                <a:srgbClr val="FFFFFF"/>
              </a:buClr>
              <a:buSzPts val="2800"/>
              <a:buNone/>
              <a:defRPr b="1" sz="2800">
                <a:solidFill>
                  <a:srgbClr val="FFFFFF"/>
                </a:solidFill>
                <a:latin typeface="Playfair Display"/>
                <a:ea typeface="Playfair Display"/>
                <a:cs typeface="Playfair Display"/>
                <a:sym typeface="Playfair Display"/>
              </a:defRPr>
            </a:lvl3pPr>
            <a:lvl4pPr lvl="3" algn="l">
              <a:lnSpc>
                <a:spcPct val="100000"/>
              </a:lnSpc>
              <a:spcBef>
                <a:spcPts val="0"/>
              </a:spcBef>
              <a:spcAft>
                <a:spcPts val="0"/>
              </a:spcAft>
              <a:buClr>
                <a:srgbClr val="FFFFFF"/>
              </a:buClr>
              <a:buSzPts val="2800"/>
              <a:buNone/>
              <a:defRPr b="1" sz="2800">
                <a:solidFill>
                  <a:srgbClr val="FFFFFF"/>
                </a:solidFill>
                <a:latin typeface="Playfair Display"/>
                <a:ea typeface="Playfair Display"/>
                <a:cs typeface="Playfair Display"/>
                <a:sym typeface="Playfair Display"/>
              </a:defRPr>
            </a:lvl4pPr>
            <a:lvl5pPr lvl="4" algn="l">
              <a:lnSpc>
                <a:spcPct val="100000"/>
              </a:lnSpc>
              <a:spcBef>
                <a:spcPts val="0"/>
              </a:spcBef>
              <a:spcAft>
                <a:spcPts val="0"/>
              </a:spcAft>
              <a:buClr>
                <a:srgbClr val="FFFFFF"/>
              </a:buClr>
              <a:buSzPts val="2800"/>
              <a:buNone/>
              <a:defRPr b="1" sz="2800">
                <a:solidFill>
                  <a:srgbClr val="FFFFFF"/>
                </a:solidFill>
                <a:latin typeface="Playfair Display"/>
                <a:ea typeface="Playfair Display"/>
                <a:cs typeface="Playfair Display"/>
                <a:sym typeface="Playfair Display"/>
              </a:defRPr>
            </a:lvl5pPr>
            <a:lvl6pPr lvl="5" algn="l">
              <a:lnSpc>
                <a:spcPct val="100000"/>
              </a:lnSpc>
              <a:spcBef>
                <a:spcPts val="0"/>
              </a:spcBef>
              <a:spcAft>
                <a:spcPts val="0"/>
              </a:spcAft>
              <a:buClr>
                <a:srgbClr val="FFFFFF"/>
              </a:buClr>
              <a:buSzPts val="2800"/>
              <a:buNone/>
              <a:defRPr b="1" sz="2800">
                <a:solidFill>
                  <a:srgbClr val="FFFFFF"/>
                </a:solidFill>
                <a:latin typeface="Playfair Display"/>
                <a:ea typeface="Playfair Display"/>
                <a:cs typeface="Playfair Display"/>
                <a:sym typeface="Playfair Display"/>
              </a:defRPr>
            </a:lvl6pPr>
            <a:lvl7pPr lvl="6" algn="l">
              <a:lnSpc>
                <a:spcPct val="100000"/>
              </a:lnSpc>
              <a:spcBef>
                <a:spcPts val="0"/>
              </a:spcBef>
              <a:spcAft>
                <a:spcPts val="0"/>
              </a:spcAft>
              <a:buClr>
                <a:srgbClr val="FFFFFF"/>
              </a:buClr>
              <a:buSzPts val="2800"/>
              <a:buNone/>
              <a:defRPr b="1" sz="2800">
                <a:solidFill>
                  <a:srgbClr val="FFFFFF"/>
                </a:solidFill>
                <a:latin typeface="Playfair Display"/>
                <a:ea typeface="Playfair Display"/>
                <a:cs typeface="Playfair Display"/>
                <a:sym typeface="Playfair Display"/>
              </a:defRPr>
            </a:lvl7pPr>
            <a:lvl8pPr lvl="7" algn="l">
              <a:lnSpc>
                <a:spcPct val="100000"/>
              </a:lnSpc>
              <a:spcBef>
                <a:spcPts val="0"/>
              </a:spcBef>
              <a:spcAft>
                <a:spcPts val="0"/>
              </a:spcAft>
              <a:buClr>
                <a:srgbClr val="FFFFFF"/>
              </a:buClr>
              <a:buSzPts val="2800"/>
              <a:buNone/>
              <a:defRPr b="1" sz="2800">
                <a:solidFill>
                  <a:srgbClr val="FFFFFF"/>
                </a:solidFill>
                <a:latin typeface="Playfair Display"/>
                <a:ea typeface="Playfair Display"/>
                <a:cs typeface="Playfair Display"/>
                <a:sym typeface="Playfair Display"/>
              </a:defRPr>
            </a:lvl8pPr>
            <a:lvl9pPr lvl="8" algn="l">
              <a:lnSpc>
                <a:spcPct val="100000"/>
              </a:lnSpc>
              <a:spcBef>
                <a:spcPts val="0"/>
              </a:spcBef>
              <a:spcAft>
                <a:spcPts val="0"/>
              </a:spcAft>
              <a:buClr>
                <a:srgbClr val="FFFFFF"/>
              </a:buClr>
              <a:buSzPts val="2800"/>
              <a:buNone/>
              <a:defRPr b="1" sz="2800">
                <a:solidFill>
                  <a:srgbClr val="FFFFFF"/>
                </a:solidFill>
                <a:latin typeface="Playfair Display"/>
                <a:ea typeface="Playfair Display"/>
                <a:cs typeface="Playfair Display"/>
                <a:sym typeface="Playfair Display"/>
              </a:defRPr>
            </a:lvl9pPr>
          </a:lstStyle>
          <a:p/>
        </p:txBody>
      </p:sp>
      <p:sp>
        <p:nvSpPr>
          <p:cNvPr id="58" name="Google Shape;58;p13"/>
          <p:cNvSpPr txBox="1"/>
          <p:nvPr>
            <p:ph idx="1" type="subTitle"/>
          </p:nvPr>
        </p:nvSpPr>
        <p:spPr>
          <a:xfrm>
            <a:off x="5009300" y="3120375"/>
            <a:ext cx="3698400" cy="6573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1800"/>
              <a:buNone/>
              <a:defRPr b="1" sz="1800">
                <a:solidFill>
                  <a:srgbClr val="FFFFFF"/>
                </a:solidFill>
                <a:latin typeface="Montserrat"/>
                <a:ea typeface="Montserrat"/>
                <a:cs typeface="Montserrat"/>
                <a:sym typeface="Montserrat"/>
              </a:defRPr>
            </a:lvl1pPr>
            <a:lvl2pPr lvl="1" algn="l">
              <a:lnSpc>
                <a:spcPct val="100000"/>
              </a:lnSpc>
              <a:spcBef>
                <a:spcPts val="0"/>
              </a:spcBef>
              <a:spcAft>
                <a:spcPts val="0"/>
              </a:spcAft>
              <a:buClr>
                <a:srgbClr val="FFFFFF"/>
              </a:buClr>
              <a:buSzPts val="1800"/>
              <a:buNone/>
              <a:defRPr b="1" sz="1800">
                <a:solidFill>
                  <a:srgbClr val="FFFFFF"/>
                </a:solidFill>
                <a:latin typeface="Montserrat"/>
                <a:ea typeface="Montserrat"/>
                <a:cs typeface="Montserrat"/>
                <a:sym typeface="Montserrat"/>
              </a:defRPr>
            </a:lvl2pPr>
            <a:lvl3pPr lvl="2" algn="l">
              <a:lnSpc>
                <a:spcPct val="100000"/>
              </a:lnSpc>
              <a:spcBef>
                <a:spcPts val="0"/>
              </a:spcBef>
              <a:spcAft>
                <a:spcPts val="0"/>
              </a:spcAft>
              <a:buClr>
                <a:srgbClr val="FFFFFF"/>
              </a:buClr>
              <a:buSzPts val="1800"/>
              <a:buNone/>
              <a:defRPr b="1" sz="1800">
                <a:solidFill>
                  <a:srgbClr val="FFFFFF"/>
                </a:solidFill>
                <a:latin typeface="Montserrat"/>
                <a:ea typeface="Montserrat"/>
                <a:cs typeface="Montserrat"/>
                <a:sym typeface="Montserrat"/>
              </a:defRPr>
            </a:lvl3pPr>
            <a:lvl4pPr lvl="3" algn="l">
              <a:lnSpc>
                <a:spcPct val="100000"/>
              </a:lnSpc>
              <a:spcBef>
                <a:spcPts val="0"/>
              </a:spcBef>
              <a:spcAft>
                <a:spcPts val="0"/>
              </a:spcAft>
              <a:buClr>
                <a:srgbClr val="FFFFFF"/>
              </a:buClr>
              <a:buSzPts val="1800"/>
              <a:buNone/>
              <a:defRPr b="1" sz="1800">
                <a:solidFill>
                  <a:srgbClr val="FFFFFF"/>
                </a:solidFill>
                <a:latin typeface="Montserrat"/>
                <a:ea typeface="Montserrat"/>
                <a:cs typeface="Montserrat"/>
                <a:sym typeface="Montserrat"/>
              </a:defRPr>
            </a:lvl4pPr>
            <a:lvl5pPr lvl="4" algn="l">
              <a:lnSpc>
                <a:spcPct val="100000"/>
              </a:lnSpc>
              <a:spcBef>
                <a:spcPts val="0"/>
              </a:spcBef>
              <a:spcAft>
                <a:spcPts val="0"/>
              </a:spcAft>
              <a:buClr>
                <a:srgbClr val="FFFFFF"/>
              </a:buClr>
              <a:buSzPts val="1800"/>
              <a:buNone/>
              <a:defRPr b="1" sz="1800">
                <a:solidFill>
                  <a:srgbClr val="FFFFFF"/>
                </a:solidFill>
                <a:latin typeface="Montserrat"/>
                <a:ea typeface="Montserrat"/>
                <a:cs typeface="Montserrat"/>
                <a:sym typeface="Montserrat"/>
              </a:defRPr>
            </a:lvl5pPr>
            <a:lvl6pPr lvl="5" algn="l">
              <a:lnSpc>
                <a:spcPct val="100000"/>
              </a:lnSpc>
              <a:spcBef>
                <a:spcPts val="0"/>
              </a:spcBef>
              <a:spcAft>
                <a:spcPts val="0"/>
              </a:spcAft>
              <a:buClr>
                <a:srgbClr val="FFFFFF"/>
              </a:buClr>
              <a:buSzPts val="1800"/>
              <a:buNone/>
              <a:defRPr b="1" sz="1800">
                <a:solidFill>
                  <a:srgbClr val="FFFFFF"/>
                </a:solidFill>
                <a:latin typeface="Montserrat"/>
                <a:ea typeface="Montserrat"/>
                <a:cs typeface="Montserrat"/>
                <a:sym typeface="Montserrat"/>
              </a:defRPr>
            </a:lvl6pPr>
            <a:lvl7pPr lvl="6" algn="l">
              <a:lnSpc>
                <a:spcPct val="100000"/>
              </a:lnSpc>
              <a:spcBef>
                <a:spcPts val="0"/>
              </a:spcBef>
              <a:spcAft>
                <a:spcPts val="0"/>
              </a:spcAft>
              <a:buClr>
                <a:srgbClr val="FFFFFF"/>
              </a:buClr>
              <a:buSzPts val="1800"/>
              <a:buNone/>
              <a:defRPr b="1" sz="1800">
                <a:solidFill>
                  <a:srgbClr val="FFFFFF"/>
                </a:solidFill>
                <a:latin typeface="Montserrat"/>
                <a:ea typeface="Montserrat"/>
                <a:cs typeface="Montserrat"/>
                <a:sym typeface="Montserrat"/>
              </a:defRPr>
            </a:lvl7pPr>
            <a:lvl8pPr lvl="7" algn="l">
              <a:lnSpc>
                <a:spcPct val="100000"/>
              </a:lnSpc>
              <a:spcBef>
                <a:spcPts val="0"/>
              </a:spcBef>
              <a:spcAft>
                <a:spcPts val="0"/>
              </a:spcAft>
              <a:buClr>
                <a:srgbClr val="FFFFFF"/>
              </a:buClr>
              <a:buSzPts val="1800"/>
              <a:buNone/>
              <a:defRPr b="1" sz="1800">
                <a:solidFill>
                  <a:srgbClr val="FFFFFF"/>
                </a:solidFill>
                <a:latin typeface="Montserrat"/>
                <a:ea typeface="Montserrat"/>
                <a:cs typeface="Montserrat"/>
                <a:sym typeface="Montserrat"/>
              </a:defRPr>
            </a:lvl8pPr>
            <a:lvl9pPr lvl="8" algn="l">
              <a:lnSpc>
                <a:spcPct val="100000"/>
              </a:lnSpc>
              <a:spcBef>
                <a:spcPts val="0"/>
              </a:spcBef>
              <a:spcAft>
                <a:spcPts val="0"/>
              </a:spcAft>
              <a:buClr>
                <a:srgbClr val="FFFFFF"/>
              </a:buClr>
              <a:buSzPts val="1800"/>
              <a:buNone/>
              <a:defRPr b="1" sz="1800">
                <a:solidFill>
                  <a:srgbClr val="FFFFFF"/>
                </a:solidFill>
                <a:latin typeface="Montserrat"/>
                <a:ea typeface="Montserrat"/>
                <a:cs typeface="Montserrat"/>
                <a:sym typeface="Montserrat"/>
              </a:defRPr>
            </a:lvl9pPr>
          </a:lstStyle>
          <a:p/>
        </p:txBody>
      </p:sp>
      <p:sp>
        <p:nvSpPr>
          <p:cNvPr id="59" name="Google Shape;5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33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uschamber.com/co/run/technology/what-is-virtual-assistant" TargetMode="External"/><Relationship Id="rId4" Type="http://schemas.openxmlformats.org/officeDocument/2006/relationships/hyperlink" Target="https://www.techtarget.com/searchcustomerexperience/definition/virtual-assistant-AI-assistant#:~:text=Popular%20virtual%20assistants%20currently%20include,Phone%208.1%20and%20Windows%2010" TargetMode="External"/><Relationship Id="rId5" Type="http://schemas.openxmlformats.org/officeDocument/2006/relationships/hyperlink" Target="https://csuiteassistants.com/blog/pros-and-cons-of-virtual-assistan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oracle.com/chatbots/what-is-a-chatbot/" TargetMode="External"/><Relationship Id="rId4" Type="http://schemas.openxmlformats.org/officeDocument/2006/relationships/hyperlink" Target="https://startupbonsai.com/chatbot-statist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5009300" y="869775"/>
            <a:ext cx="3698400" cy="216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Chatbots and Virtual </a:t>
            </a:r>
            <a:r>
              <a:rPr lang="en">
                <a:solidFill>
                  <a:schemeClr val="dk1"/>
                </a:solidFill>
              </a:rPr>
              <a:t>Assistants</a:t>
            </a:r>
            <a:endParaRPr>
              <a:solidFill>
                <a:schemeClr val="dk1"/>
              </a:solidFill>
            </a:endParaRPr>
          </a:p>
        </p:txBody>
      </p:sp>
      <p:sp>
        <p:nvSpPr>
          <p:cNvPr id="65" name="Google Shape;65;p14"/>
          <p:cNvSpPr txBox="1"/>
          <p:nvPr>
            <p:ph idx="1" type="subTitle"/>
          </p:nvPr>
        </p:nvSpPr>
        <p:spPr>
          <a:xfrm>
            <a:off x="5009300" y="3120375"/>
            <a:ext cx="3698400" cy="6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8E71C"/>
                </a:solidFill>
              </a:rPr>
              <a:t>By Mete and Ravindu</a:t>
            </a:r>
            <a:endParaRPr>
              <a:solidFill>
                <a:srgbClr val="F8E71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113" name="Shape 113"/>
        <p:cNvGrpSpPr/>
        <p:nvPr/>
      </p:nvGrpSpPr>
      <p:grpSpPr>
        <a:xfrm>
          <a:off x="0" y="0"/>
          <a:ext cx="0" cy="0"/>
          <a:chOff x="0" y="0"/>
          <a:chExt cx="0" cy="0"/>
        </a:xfrm>
      </p:grpSpPr>
      <p:sp>
        <p:nvSpPr>
          <p:cNvPr id="114" name="Google Shape;114;p23"/>
          <p:cNvSpPr txBox="1"/>
          <p:nvPr>
            <p:ph type="title"/>
          </p:nvPr>
        </p:nvSpPr>
        <p:spPr>
          <a:xfrm>
            <a:off x="35250" y="92500"/>
            <a:ext cx="907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3100">
                <a:solidFill>
                  <a:schemeClr val="dk1"/>
                </a:solidFill>
                <a:latin typeface="Orbitron"/>
                <a:ea typeface="Orbitron"/>
                <a:cs typeface="Orbitron"/>
                <a:sym typeface="Orbitron"/>
              </a:rPr>
              <a:t>Most used virtual assistant(s)</a:t>
            </a:r>
            <a:endParaRPr i="1" sz="3100">
              <a:solidFill>
                <a:schemeClr val="dk1"/>
              </a:solidFill>
              <a:latin typeface="Orbitron"/>
              <a:ea typeface="Orbitron"/>
              <a:cs typeface="Orbitron"/>
              <a:sym typeface="Orbitron"/>
            </a:endParaRPr>
          </a:p>
          <a:p>
            <a:pPr indent="0" lvl="0" marL="0" rtl="0" algn="l">
              <a:spcBef>
                <a:spcPts val="0"/>
              </a:spcBef>
              <a:spcAft>
                <a:spcPts val="0"/>
              </a:spcAft>
              <a:buSzPts val="990"/>
              <a:buNone/>
            </a:pPr>
            <a:r>
              <a:t/>
            </a:r>
            <a:endParaRPr i="1" sz="3100">
              <a:solidFill>
                <a:schemeClr val="dk1"/>
              </a:solidFill>
              <a:latin typeface="Orbitron"/>
              <a:ea typeface="Orbitron"/>
              <a:cs typeface="Orbitron"/>
              <a:sym typeface="Orbitron"/>
            </a:endParaRPr>
          </a:p>
        </p:txBody>
      </p:sp>
      <p:pic>
        <p:nvPicPr>
          <p:cNvPr id="115" name="Google Shape;115;p23" title="Chart"/>
          <p:cNvPicPr preferRelativeResize="0"/>
          <p:nvPr/>
        </p:nvPicPr>
        <p:blipFill>
          <a:blip r:embed="rId3">
            <a:alphaModFix/>
          </a:blip>
          <a:stretch>
            <a:fillRect/>
          </a:stretch>
        </p:blipFill>
        <p:spPr>
          <a:xfrm>
            <a:off x="110075" y="747075"/>
            <a:ext cx="6749595" cy="417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35250" y="1999050"/>
            <a:ext cx="9073500" cy="5727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SzPts val="990"/>
              <a:buNone/>
            </a:pPr>
            <a:r>
              <a:rPr i="1" lang="en" sz="3100">
                <a:solidFill>
                  <a:schemeClr val="dk1"/>
                </a:solidFill>
                <a:latin typeface="Orbitron"/>
                <a:ea typeface="Orbitron"/>
                <a:cs typeface="Orbitron"/>
                <a:sym typeface="Orbitron"/>
              </a:rPr>
              <a:t>Live demo (Visual code)</a:t>
            </a:r>
            <a:endParaRPr i="1" sz="3100">
              <a:solidFill>
                <a:schemeClr val="dk1"/>
              </a:solidFill>
              <a:latin typeface="Orbitron"/>
              <a:ea typeface="Orbitron"/>
              <a:cs typeface="Orbitron"/>
              <a:sym typeface="Orbitron"/>
            </a:endParaRPr>
          </a:p>
          <a:p>
            <a:pPr indent="0" lvl="0" marL="0" rtl="0" algn="l">
              <a:spcBef>
                <a:spcPts val="0"/>
              </a:spcBef>
              <a:spcAft>
                <a:spcPts val="0"/>
              </a:spcAft>
              <a:buSzPts val="990"/>
              <a:buNone/>
            </a:pPr>
            <a:r>
              <a:t/>
            </a:r>
            <a:endParaRPr i="1" sz="3100">
              <a:solidFill>
                <a:schemeClr val="dk1"/>
              </a:solidFill>
              <a:latin typeface="Orbitron"/>
              <a:ea typeface="Orbitron"/>
              <a:cs typeface="Orbitron"/>
              <a:sym typeface="Orbitr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124" name="Shape 124"/>
        <p:cNvGrpSpPr/>
        <p:nvPr/>
      </p:nvGrpSpPr>
      <p:grpSpPr>
        <a:xfrm>
          <a:off x="0" y="0"/>
          <a:ext cx="0" cy="0"/>
          <a:chOff x="0" y="0"/>
          <a:chExt cx="0" cy="0"/>
        </a:xfrm>
      </p:grpSpPr>
      <p:sp>
        <p:nvSpPr>
          <p:cNvPr id="125" name="Google Shape;125;p25"/>
          <p:cNvSpPr txBox="1"/>
          <p:nvPr>
            <p:ph type="title"/>
          </p:nvPr>
        </p:nvSpPr>
        <p:spPr>
          <a:xfrm>
            <a:off x="35250" y="1387800"/>
            <a:ext cx="9073500" cy="5727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SzPts val="990"/>
              <a:buNone/>
            </a:pPr>
            <a:r>
              <a:rPr i="1" lang="en" sz="3100">
                <a:solidFill>
                  <a:schemeClr val="dk1"/>
                </a:solidFill>
                <a:latin typeface="Orbitron"/>
                <a:ea typeface="Orbitron"/>
                <a:cs typeface="Orbitron"/>
                <a:sym typeface="Orbitron"/>
              </a:rPr>
              <a:t>Future Work (What is next)</a:t>
            </a:r>
            <a:endParaRPr i="1" sz="3100">
              <a:solidFill>
                <a:schemeClr val="dk1"/>
              </a:solidFill>
              <a:latin typeface="Orbitron"/>
              <a:ea typeface="Orbitron"/>
              <a:cs typeface="Orbitron"/>
              <a:sym typeface="Orbitr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0" y="2090125"/>
            <a:ext cx="9073500" cy="5727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SzPts val="990"/>
              <a:buNone/>
            </a:pPr>
            <a:r>
              <a:rPr i="1" lang="en" sz="3100">
                <a:solidFill>
                  <a:schemeClr val="dk1"/>
                </a:solidFill>
                <a:latin typeface="Orbitron"/>
                <a:ea typeface="Orbitron"/>
                <a:cs typeface="Orbitron"/>
                <a:sym typeface="Orbitron"/>
              </a:rPr>
              <a:t>Thank you!</a:t>
            </a:r>
            <a:endParaRPr i="1" sz="3100">
              <a:solidFill>
                <a:schemeClr val="dk1"/>
              </a:solidFill>
              <a:latin typeface="Orbitron"/>
              <a:ea typeface="Orbitron"/>
              <a:cs typeface="Orbitron"/>
              <a:sym typeface="Orbitron"/>
            </a:endParaRPr>
          </a:p>
          <a:p>
            <a:pPr indent="0" lvl="0" marL="0" rtl="0" algn="l">
              <a:spcBef>
                <a:spcPts val="0"/>
              </a:spcBef>
              <a:spcAft>
                <a:spcPts val="0"/>
              </a:spcAft>
              <a:buSzPts val="990"/>
              <a:buNone/>
            </a:pPr>
            <a:r>
              <a:t/>
            </a:r>
            <a:endParaRPr i="1" sz="3100">
              <a:solidFill>
                <a:schemeClr val="dk1"/>
              </a:solidFill>
              <a:latin typeface="Orbitron"/>
              <a:ea typeface="Orbitron"/>
              <a:cs typeface="Orbitron"/>
              <a:sym typeface="Orbitr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134" name="Shape 134"/>
        <p:cNvGrpSpPr/>
        <p:nvPr/>
      </p:nvGrpSpPr>
      <p:grpSpPr>
        <a:xfrm>
          <a:off x="0" y="0"/>
          <a:ext cx="0" cy="0"/>
          <a:chOff x="0" y="0"/>
          <a:chExt cx="0" cy="0"/>
        </a:xfrm>
      </p:grpSpPr>
      <p:sp>
        <p:nvSpPr>
          <p:cNvPr id="135" name="Google Shape;135;p27"/>
          <p:cNvSpPr txBox="1"/>
          <p:nvPr>
            <p:ph type="title"/>
          </p:nvPr>
        </p:nvSpPr>
        <p:spPr>
          <a:xfrm>
            <a:off x="35250" y="0"/>
            <a:ext cx="907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3200">
                <a:solidFill>
                  <a:schemeClr val="dk1"/>
                </a:solidFill>
                <a:latin typeface="Orbitron"/>
                <a:ea typeface="Orbitron"/>
                <a:cs typeface="Orbitron"/>
                <a:sym typeface="Orbitron"/>
              </a:rPr>
              <a:t>References (Mete)</a:t>
            </a:r>
            <a:endParaRPr i="1" sz="3200">
              <a:solidFill>
                <a:schemeClr val="dk1"/>
              </a:solidFill>
              <a:latin typeface="Orbitron"/>
              <a:ea typeface="Orbitron"/>
              <a:cs typeface="Orbitron"/>
              <a:sym typeface="Orbitron"/>
            </a:endParaRPr>
          </a:p>
        </p:txBody>
      </p:sp>
      <p:sp>
        <p:nvSpPr>
          <p:cNvPr id="136" name="Google Shape;136;p27"/>
          <p:cNvSpPr txBox="1"/>
          <p:nvPr/>
        </p:nvSpPr>
        <p:spPr>
          <a:xfrm>
            <a:off x="69075" y="566325"/>
            <a:ext cx="8950500" cy="795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u="sng">
                <a:solidFill>
                  <a:schemeClr val="dk1"/>
                </a:solidFill>
                <a:hlinkClick r:id="rId3">
                  <a:extLst>
                    <a:ext uri="{A12FA001-AC4F-418D-AE19-62706E023703}">
                      <ahyp:hlinkClr val="tx"/>
                    </a:ext>
                  </a:extLst>
                </a:hlinkClick>
              </a:rPr>
              <a:t>https://www.uschamber.com/co/run/technology/what-is-virtual-assistant</a:t>
            </a:r>
            <a:endParaRPr sz="2600">
              <a:solidFill>
                <a:schemeClr val="dk1"/>
              </a:solidFill>
            </a:endParaRPr>
          </a:p>
          <a:p>
            <a:pPr indent="0" lvl="0" marL="0" rtl="0" algn="l">
              <a:spcBef>
                <a:spcPts val="0"/>
              </a:spcBef>
              <a:spcAft>
                <a:spcPts val="0"/>
              </a:spcAft>
              <a:buNone/>
            </a:pPr>
            <a:r>
              <a:rPr lang="en" sz="2600" u="sng">
                <a:solidFill>
                  <a:schemeClr val="dk1"/>
                </a:solidFill>
                <a:hlinkClick r:id="rId4">
                  <a:extLst>
                    <a:ext uri="{A12FA001-AC4F-418D-AE19-62706E023703}">
                      <ahyp:hlinkClr val="tx"/>
                    </a:ext>
                  </a:extLst>
                </a:hlinkClick>
              </a:rPr>
              <a:t>https://www.techtarget.com/searchcustomerexperience/definition/virtual-assistant-AI-assistant#:~:text=Popular%20virtual%20assistants%20currently%20include,Phone%208.1%20and%20Windows%2010</a:t>
            </a:r>
            <a:r>
              <a:rPr lang="en" sz="2600" u="sng">
                <a:solidFill>
                  <a:schemeClr val="dk1"/>
                </a:solidFill>
              </a:rPr>
              <a:t>.</a:t>
            </a:r>
            <a:endParaRPr sz="2600" u="sng">
              <a:solidFill>
                <a:schemeClr val="dk1"/>
              </a:solidFill>
            </a:endParaRPr>
          </a:p>
          <a:p>
            <a:pPr indent="0" lvl="0" marL="0" rtl="0" algn="l">
              <a:spcBef>
                <a:spcPts val="0"/>
              </a:spcBef>
              <a:spcAft>
                <a:spcPts val="0"/>
              </a:spcAft>
              <a:buNone/>
            </a:pPr>
            <a:r>
              <a:rPr lang="en" sz="2600" u="sng">
                <a:solidFill>
                  <a:schemeClr val="dk1"/>
                </a:solidFill>
                <a:hlinkClick r:id="rId5">
                  <a:extLst>
                    <a:ext uri="{A12FA001-AC4F-418D-AE19-62706E023703}">
                      <ahyp:hlinkClr val="tx"/>
                    </a:ext>
                  </a:extLst>
                </a:hlinkClick>
              </a:rPr>
              <a:t>https://csuiteassistants.com/blog/pros-and-cons-of-virtual-assistants/</a:t>
            </a:r>
            <a:endParaRPr sz="26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140" name="Shape 140"/>
        <p:cNvGrpSpPr/>
        <p:nvPr/>
      </p:nvGrpSpPr>
      <p:grpSpPr>
        <a:xfrm>
          <a:off x="0" y="0"/>
          <a:ext cx="0" cy="0"/>
          <a:chOff x="0" y="0"/>
          <a:chExt cx="0" cy="0"/>
        </a:xfrm>
      </p:grpSpPr>
      <p:sp>
        <p:nvSpPr>
          <p:cNvPr id="141" name="Google Shape;141;p28"/>
          <p:cNvSpPr txBox="1"/>
          <p:nvPr>
            <p:ph type="title"/>
          </p:nvPr>
        </p:nvSpPr>
        <p:spPr>
          <a:xfrm>
            <a:off x="35250" y="0"/>
            <a:ext cx="907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3200">
                <a:solidFill>
                  <a:schemeClr val="dk1"/>
                </a:solidFill>
                <a:latin typeface="Orbitron"/>
                <a:ea typeface="Orbitron"/>
                <a:cs typeface="Orbitron"/>
                <a:sym typeface="Orbitron"/>
              </a:rPr>
              <a:t>References (Ravindu)</a:t>
            </a:r>
            <a:endParaRPr i="1" sz="3200">
              <a:solidFill>
                <a:schemeClr val="dk1"/>
              </a:solidFill>
              <a:latin typeface="Orbitron"/>
              <a:ea typeface="Orbitron"/>
              <a:cs typeface="Orbitron"/>
              <a:sym typeface="Orbitron"/>
            </a:endParaRPr>
          </a:p>
        </p:txBody>
      </p:sp>
      <p:sp>
        <p:nvSpPr>
          <p:cNvPr id="142" name="Google Shape;142;p28"/>
          <p:cNvSpPr txBox="1"/>
          <p:nvPr/>
        </p:nvSpPr>
        <p:spPr>
          <a:xfrm>
            <a:off x="35250" y="572700"/>
            <a:ext cx="90735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latin typeface="Playfair Display"/>
                <a:ea typeface="Playfair Display"/>
                <a:cs typeface="Playfair Display"/>
                <a:sym typeface="Playfair Display"/>
                <a:hlinkClick r:id="rId3">
                  <a:extLst>
                    <a:ext uri="{A12FA001-AC4F-418D-AE19-62706E023703}">
                      <ahyp:hlinkClr val="tx"/>
                    </a:ext>
                  </a:extLst>
                </a:hlinkClick>
              </a:rPr>
              <a:t>https://www.oracle.com/chatbots/what-is-a-chatbot/</a:t>
            </a:r>
            <a:endParaRPr>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lang="en" u="sng">
                <a:solidFill>
                  <a:schemeClr val="dk1"/>
                </a:solidFill>
                <a:latin typeface="Playfair Display"/>
                <a:ea typeface="Playfair Display"/>
                <a:cs typeface="Playfair Display"/>
                <a:sym typeface="Playfair Display"/>
                <a:hlinkClick r:id="rId4">
                  <a:extLst>
                    <a:ext uri="{A12FA001-AC4F-418D-AE19-62706E023703}">
                      <ahyp:hlinkClr val="tx"/>
                    </a:ext>
                  </a:extLst>
                </a:hlinkClick>
              </a:rPr>
              <a:t>https://startupbonsai.com/chatbot-statistics/</a:t>
            </a:r>
            <a:endParaRPr>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236400" y="1288875"/>
            <a:ext cx="867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6500">
                <a:solidFill>
                  <a:srgbClr val="FFFF00"/>
                </a:solidFill>
                <a:latin typeface="Orbitron"/>
                <a:ea typeface="Orbitron"/>
                <a:cs typeface="Orbitron"/>
                <a:sym typeface="Orbitron"/>
              </a:rPr>
              <a:t>What is a chatbot?</a:t>
            </a:r>
            <a:endParaRPr i="1" sz="6500">
              <a:solidFill>
                <a:srgbClr val="FFFF00"/>
              </a:solidFill>
              <a:latin typeface="Orbitron"/>
              <a:ea typeface="Orbitron"/>
              <a:cs typeface="Orbitron"/>
              <a:sym typeface="Orbitr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472800" y="288450"/>
            <a:ext cx="867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4200">
                <a:solidFill>
                  <a:schemeClr val="dk1"/>
                </a:solidFill>
                <a:latin typeface="Orbitron"/>
                <a:ea typeface="Orbitron"/>
                <a:cs typeface="Orbitron"/>
                <a:sym typeface="Orbitron"/>
              </a:rPr>
              <a:t>Predicted uses of chatbots</a:t>
            </a:r>
            <a:endParaRPr i="1" sz="4200">
              <a:solidFill>
                <a:schemeClr val="dk1"/>
              </a:solidFill>
              <a:latin typeface="Orbitron"/>
              <a:ea typeface="Orbitron"/>
              <a:cs typeface="Orbitron"/>
              <a:sym typeface="Orbitron"/>
            </a:endParaRPr>
          </a:p>
        </p:txBody>
      </p:sp>
      <p:pic>
        <p:nvPicPr>
          <p:cNvPr id="76" name="Google Shape;76;p16" title="Chart"/>
          <p:cNvPicPr preferRelativeResize="0"/>
          <p:nvPr/>
        </p:nvPicPr>
        <p:blipFill>
          <a:blip r:embed="rId3">
            <a:alphaModFix/>
          </a:blip>
          <a:stretch>
            <a:fillRect/>
          </a:stretch>
        </p:blipFill>
        <p:spPr>
          <a:xfrm>
            <a:off x="152400" y="1013550"/>
            <a:ext cx="8562622" cy="397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202800" y="936075"/>
            <a:ext cx="873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4000">
                <a:solidFill>
                  <a:srgbClr val="F8E71C"/>
                </a:solidFill>
                <a:latin typeface="Orbitron"/>
                <a:ea typeface="Orbitron"/>
                <a:cs typeface="Orbitron"/>
                <a:sym typeface="Orbitron"/>
              </a:rPr>
              <a:t>Why is our chatbot different</a:t>
            </a:r>
            <a:r>
              <a:rPr i="1" lang="en" sz="4000">
                <a:solidFill>
                  <a:srgbClr val="F8E71C"/>
                </a:solidFill>
                <a:latin typeface="Orbitron"/>
                <a:ea typeface="Orbitron"/>
                <a:cs typeface="Orbitron"/>
                <a:sym typeface="Orbitron"/>
              </a:rPr>
              <a:t>?</a:t>
            </a:r>
            <a:endParaRPr i="1" sz="4000">
              <a:solidFill>
                <a:srgbClr val="F8E71C"/>
              </a:solidFill>
              <a:latin typeface="Orbitron"/>
              <a:ea typeface="Orbitron"/>
              <a:cs typeface="Orbitron"/>
              <a:sym typeface="Orbitr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115800" y="381500"/>
            <a:ext cx="873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4000">
                <a:solidFill>
                  <a:srgbClr val="F8E71C"/>
                </a:solidFill>
                <a:latin typeface="Orbitron"/>
                <a:ea typeface="Orbitron"/>
                <a:cs typeface="Orbitron"/>
                <a:sym typeface="Orbitron"/>
              </a:rPr>
              <a:t>What is our chatbot</a:t>
            </a:r>
            <a:endParaRPr i="1" sz="4000">
              <a:solidFill>
                <a:srgbClr val="F8E71C"/>
              </a:solidFill>
              <a:latin typeface="Orbitron"/>
              <a:ea typeface="Orbitron"/>
              <a:cs typeface="Orbitron"/>
              <a:sym typeface="Orbitron"/>
            </a:endParaRPr>
          </a:p>
        </p:txBody>
      </p:sp>
      <p:pic>
        <p:nvPicPr>
          <p:cNvPr id="87" name="Google Shape;87;p18"/>
          <p:cNvPicPr preferRelativeResize="0"/>
          <p:nvPr/>
        </p:nvPicPr>
        <p:blipFill rotWithShape="1">
          <a:blip r:embed="rId3">
            <a:alphaModFix/>
          </a:blip>
          <a:srcRect b="26587" l="6221" r="12018" t="14065"/>
          <a:stretch/>
        </p:blipFill>
        <p:spPr>
          <a:xfrm>
            <a:off x="115800" y="1196175"/>
            <a:ext cx="8738401" cy="363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546900" y="1218350"/>
            <a:ext cx="805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4100">
                <a:solidFill>
                  <a:schemeClr val="dk1"/>
                </a:solidFill>
                <a:latin typeface="Orbitron"/>
                <a:ea typeface="Orbitron"/>
                <a:cs typeface="Orbitron"/>
                <a:sym typeface="Orbitron"/>
              </a:rPr>
              <a:t>What is a virtual </a:t>
            </a:r>
            <a:r>
              <a:rPr i="1" lang="en" sz="4100">
                <a:solidFill>
                  <a:schemeClr val="dk1"/>
                </a:solidFill>
                <a:latin typeface="Orbitron"/>
                <a:ea typeface="Orbitron"/>
                <a:cs typeface="Orbitron"/>
                <a:sym typeface="Orbitron"/>
              </a:rPr>
              <a:t>assistant</a:t>
            </a:r>
            <a:r>
              <a:rPr i="1" lang="en" sz="4100">
                <a:solidFill>
                  <a:schemeClr val="dk1"/>
                </a:solidFill>
                <a:latin typeface="Orbitron"/>
                <a:ea typeface="Orbitron"/>
                <a:cs typeface="Orbitron"/>
                <a:sym typeface="Orbitron"/>
              </a:rPr>
              <a:t>?</a:t>
            </a:r>
            <a:endParaRPr i="1" sz="4100">
              <a:solidFill>
                <a:schemeClr val="dk1"/>
              </a:solidFill>
              <a:latin typeface="Orbitron"/>
              <a:ea typeface="Orbitron"/>
              <a:cs typeface="Orbitron"/>
              <a:sym typeface="Orbitro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70550" y="1218350"/>
            <a:ext cx="907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3200">
                <a:solidFill>
                  <a:schemeClr val="dk1"/>
                </a:solidFill>
                <a:latin typeface="Orbitron"/>
                <a:ea typeface="Orbitron"/>
                <a:cs typeface="Orbitron"/>
                <a:sym typeface="Orbitron"/>
              </a:rPr>
              <a:t> </a:t>
            </a:r>
            <a:r>
              <a:rPr i="1" lang="en" sz="3200">
                <a:solidFill>
                  <a:schemeClr val="dk1"/>
                </a:solidFill>
                <a:latin typeface="Orbitron"/>
                <a:ea typeface="Orbitron"/>
                <a:cs typeface="Orbitron"/>
                <a:sym typeface="Orbitron"/>
              </a:rPr>
              <a:t>Why is </a:t>
            </a:r>
            <a:r>
              <a:rPr i="1" lang="en" sz="3200">
                <a:solidFill>
                  <a:schemeClr val="dk1"/>
                </a:solidFill>
                <a:latin typeface="Orbitron"/>
                <a:ea typeface="Orbitron"/>
                <a:cs typeface="Orbitron"/>
                <a:sym typeface="Orbitron"/>
              </a:rPr>
              <a:t>our virtual assistant different</a:t>
            </a:r>
            <a:r>
              <a:rPr i="1" lang="en" sz="3200">
                <a:solidFill>
                  <a:schemeClr val="dk1"/>
                </a:solidFill>
                <a:latin typeface="Orbitron"/>
                <a:ea typeface="Orbitron"/>
                <a:cs typeface="Orbitron"/>
                <a:sym typeface="Orbitron"/>
              </a:rPr>
              <a:t>?</a:t>
            </a:r>
            <a:endParaRPr i="1" sz="3200">
              <a:solidFill>
                <a:schemeClr val="dk1"/>
              </a:solidFill>
              <a:latin typeface="Orbitron"/>
              <a:ea typeface="Orbitron"/>
              <a:cs typeface="Orbitron"/>
              <a:sym typeface="Orbitro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70500" y="1246575"/>
            <a:ext cx="907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3100">
                <a:solidFill>
                  <a:schemeClr val="dk1"/>
                </a:solidFill>
                <a:latin typeface="Orbitron"/>
                <a:ea typeface="Orbitron"/>
                <a:cs typeface="Orbitron"/>
                <a:sym typeface="Orbitron"/>
              </a:rPr>
              <a:t>What are the pros of virtual assistants?</a:t>
            </a:r>
            <a:endParaRPr i="1" sz="3100">
              <a:solidFill>
                <a:schemeClr val="dk1"/>
              </a:solidFill>
              <a:latin typeface="Orbitron"/>
              <a:ea typeface="Orbitron"/>
              <a:cs typeface="Orbitron"/>
              <a:sym typeface="Orbitron"/>
            </a:endParaRPr>
          </a:p>
        </p:txBody>
      </p:sp>
      <p:pic>
        <p:nvPicPr>
          <p:cNvPr id="103" name="Google Shape;103;p21"/>
          <p:cNvPicPr preferRelativeResize="0"/>
          <p:nvPr/>
        </p:nvPicPr>
        <p:blipFill>
          <a:blip r:embed="rId3">
            <a:alphaModFix/>
          </a:blip>
          <a:stretch>
            <a:fillRect/>
          </a:stretch>
        </p:blipFill>
        <p:spPr>
          <a:xfrm>
            <a:off x="3338500" y="2196750"/>
            <a:ext cx="2466975" cy="184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70550" y="1218350"/>
            <a:ext cx="907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3100">
                <a:solidFill>
                  <a:schemeClr val="dk1"/>
                </a:solidFill>
                <a:latin typeface="Orbitron"/>
                <a:ea typeface="Orbitron"/>
                <a:cs typeface="Orbitron"/>
                <a:sym typeface="Orbitron"/>
              </a:rPr>
              <a:t>What are the cons of </a:t>
            </a:r>
            <a:r>
              <a:rPr i="1" lang="en" sz="3100">
                <a:solidFill>
                  <a:schemeClr val="dk1"/>
                </a:solidFill>
                <a:latin typeface="Orbitron"/>
                <a:ea typeface="Orbitron"/>
                <a:cs typeface="Orbitron"/>
                <a:sym typeface="Orbitron"/>
              </a:rPr>
              <a:t>virtual</a:t>
            </a:r>
            <a:r>
              <a:rPr i="1" lang="en" sz="3100">
                <a:solidFill>
                  <a:schemeClr val="dk1"/>
                </a:solidFill>
                <a:latin typeface="Orbitron"/>
                <a:ea typeface="Orbitron"/>
                <a:cs typeface="Orbitron"/>
                <a:sym typeface="Orbitron"/>
              </a:rPr>
              <a:t> </a:t>
            </a:r>
            <a:r>
              <a:rPr i="1" lang="en" sz="3100">
                <a:solidFill>
                  <a:schemeClr val="dk1"/>
                </a:solidFill>
                <a:latin typeface="Orbitron"/>
                <a:ea typeface="Orbitron"/>
                <a:cs typeface="Orbitron"/>
                <a:sym typeface="Orbitron"/>
              </a:rPr>
              <a:t>assistants?</a:t>
            </a:r>
            <a:endParaRPr i="1" sz="3100">
              <a:solidFill>
                <a:schemeClr val="dk1"/>
              </a:solidFill>
              <a:latin typeface="Orbitron"/>
              <a:ea typeface="Orbitron"/>
              <a:cs typeface="Orbitron"/>
              <a:sym typeface="Orbitron"/>
            </a:endParaRPr>
          </a:p>
        </p:txBody>
      </p:sp>
      <p:pic>
        <p:nvPicPr>
          <p:cNvPr id="109" name="Google Shape;109;p22"/>
          <p:cNvPicPr preferRelativeResize="0"/>
          <p:nvPr/>
        </p:nvPicPr>
        <p:blipFill>
          <a:blip r:embed="rId3">
            <a:alphaModFix/>
          </a:blip>
          <a:stretch>
            <a:fillRect/>
          </a:stretch>
        </p:blipFill>
        <p:spPr>
          <a:xfrm rot="10800000">
            <a:off x="3338500" y="2196750"/>
            <a:ext cx="2466975" cy="184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