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467476c43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467476c43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467476c431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467476c431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467476c431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467476c431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467476c431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467476c431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467476c431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467476c431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Sign Language To Text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Varshidh and Arham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Description</a:t>
            </a:r>
            <a:endParaRPr/>
          </a:p>
        </p:txBody>
      </p:sp>
      <p:sp>
        <p:nvSpPr>
          <p:cNvPr id="284" name="Google Shape;284;p14"/>
          <p:cNvSpPr txBox="1"/>
          <p:nvPr>
            <p:ph idx="1" type="body"/>
          </p:nvPr>
        </p:nvSpPr>
        <p:spPr>
          <a:xfrm>
            <a:off x="145675" y="1423150"/>
            <a:ext cx="8953500" cy="3664200"/>
          </a:xfrm>
          <a:prstGeom prst="rect">
            <a:avLst/>
          </a:prstGeom>
        </p:spPr>
        <p:txBody>
          <a:bodyPr anchorCtr="0" anchor="t" bIns="91425" lIns="91425" spcFirstLastPara="1" rIns="91425" wrap="square" tIns="91425">
            <a:normAutofit fontScale="25000" lnSpcReduction="20000"/>
          </a:bodyPr>
          <a:lstStyle/>
          <a:p>
            <a:pPr indent="0" lvl="0" marL="0" rtl="0" algn="l">
              <a:lnSpc>
                <a:spcPct val="142857"/>
              </a:lnSpc>
              <a:spcBef>
                <a:spcPts val="0"/>
              </a:spcBef>
              <a:spcAft>
                <a:spcPts val="0"/>
              </a:spcAft>
              <a:buNone/>
            </a:pPr>
            <a:r>
              <a:rPr lang="en" sz="4000">
                <a:solidFill>
                  <a:srgbClr val="0D1117"/>
                </a:solidFill>
                <a:latin typeface="Courier New"/>
                <a:ea typeface="Courier New"/>
                <a:cs typeface="Courier New"/>
                <a:sym typeface="Courier New"/>
              </a:rPr>
              <a:t>What is the problem?</a:t>
            </a:r>
            <a:endParaRPr sz="400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sz="4000">
                <a:solidFill>
                  <a:srgbClr val="0D1117"/>
                </a:solidFill>
                <a:latin typeface="Courier New"/>
                <a:ea typeface="Courier New"/>
                <a:cs typeface="Courier New"/>
                <a:sym typeface="Courier New"/>
              </a:rPr>
              <a:t>The problem is not everyone knows sign language and would not be able to understand someone speaking in sign language.</a:t>
            </a:r>
            <a:endParaRPr sz="4000">
              <a:solidFill>
                <a:srgbClr val="0D1117"/>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400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sz="4000">
                <a:solidFill>
                  <a:srgbClr val="0D1117"/>
                </a:solidFill>
                <a:latin typeface="Courier New"/>
                <a:ea typeface="Courier New"/>
                <a:cs typeface="Courier New"/>
                <a:sym typeface="Courier New"/>
              </a:rPr>
              <a:t>How can this problem be solved?</a:t>
            </a:r>
            <a:endParaRPr sz="400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sz="4000">
                <a:solidFill>
                  <a:srgbClr val="0D1117"/>
                </a:solidFill>
                <a:latin typeface="Courier New"/>
                <a:ea typeface="Courier New"/>
                <a:cs typeface="Courier New"/>
                <a:sym typeface="Courier New"/>
              </a:rPr>
              <a:t>By creating a code that can read and give out what sign language is to text.</a:t>
            </a:r>
            <a:endParaRPr sz="4000">
              <a:solidFill>
                <a:srgbClr val="0D1117"/>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400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sz="4000">
                <a:solidFill>
                  <a:srgbClr val="0D1117"/>
                </a:solidFill>
                <a:latin typeface="Courier New"/>
                <a:ea typeface="Courier New"/>
                <a:cs typeface="Courier New"/>
                <a:sym typeface="Courier New"/>
              </a:rPr>
              <a:t>How does AI make this possible?</a:t>
            </a:r>
            <a:endParaRPr sz="400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sz="4000">
                <a:solidFill>
                  <a:srgbClr val="0D1117"/>
                </a:solidFill>
                <a:latin typeface="Courier New"/>
                <a:ea typeface="Courier New"/>
                <a:cs typeface="Courier New"/>
                <a:sym typeface="Courier New"/>
              </a:rPr>
              <a:t>AI makes this possible because through the use of image classification and a neural network, we can create a code that can convert sign language to text. This uses deep learning</a:t>
            </a:r>
            <a:endParaRPr sz="400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sz="4000">
                <a:solidFill>
                  <a:srgbClr val="0D1117"/>
                </a:solidFill>
                <a:latin typeface="Courier New"/>
                <a:ea typeface="Courier New"/>
                <a:cs typeface="Courier New"/>
                <a:sym typeface="Courier New"/>
              </a:rPr>
              <a:t>processes in order to train the machine learning model to identify each gesture in sign language and translate it to text so that a person who is unable to understand sign language can</a:t>
            </a:r>
            <a:endParaRPr sz="400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sz="4000">
                <a:solidFill>
                  <a:srgbClr val="0D1117"/>
                </a:solidFill>
                <a:latin typeface="Courier New"/>
                <a:ea typeface="Courier New"/>
                <a:cs typeface="Courier New"/>
                <a:sym typeface="Courier New"/>
              </a:rPr>
              <a:t>understand the conversation by text.</a:t>
            </a:r>
            <a:endParaRPr sz="4000">
              <a:solidFill>
                <a:srgbClr val="0D1117"/>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400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400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sz="4000">
                <a:solidFill>
                  <a:srgbClr val="0D1117"/>
                </a:solidFill>
                <a:latin typeface="Courier New"/>
                <a:ea typeface="Courier New"/>
                <a:cs typeface="Courier New"/>
                <a:sym typeface="Courier New"/>
              </a:rPr>
              <a:t>How is this helpful?</a:t>
            </a:r>
            <a:endParaRPr sz="400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sz="4000">
                <a:solidFill>
                  <a:srgbClr val="0D1117"/>
                </a:solidFill>
                <a:latin typeface="Courier New"/>
                <a:ea typeface="Courier New"/>
                <a:cs typeface="Courier New"/>
                <a:sym typeface="Courier New"/>
              </a:rPr>
              <a:t>This would be helpful to anyone who uses sign language as a way of communication and they want to talk to anyone who doesn't know ASL.</a:t>
            </a:r>
            <a:endParaRPr sz="4000">
              <a:solidFill>
                <a:srgbClr val="0D1117"/>
              </a:solidFill>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and description</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our dataset, our different columns with different values allow us to </a:t>
            </a:r>
            <a:r>
              <a:rPr lang="en"/>
              <a:t>distinguish</a:t>
            </a:r>
            <a:r>
              <a:rPr lang="en"/>
              <a:t> between the different pictures and hence different letters.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Our dataset comes from an image showing the signs for different letters and hence allows us to </a:t>
            </a:r>
            <a:r>
              <a:rPr lang="en"/>
              <a:t>classify new images when scanning from the existing database.</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1279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r>
              <a:rPr lang="en"/>
              <a:t> - 1</a:t>
            </a:r>
            <a:endParaRPr/>
          </a:p>
        </p:txBody>
      </p:sp>
      <p:sp>
        <p:nvSpPr>
          <p:cNvPr id="296" name="Google Shape;296;p16"/>
          <p:cNvSpPr txBox="1"/>
          <p:nvPr>
            <p:ph idx="1" type="body"/>
          </p:nvPr>
        </p:nvSpPr>
        <p:spPr>
          <a:xfrm>
            <a:off x="0" y="526700"/>
            <a:ext cx="9144000" cy="39222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750">
                <a:solidFill>
                  <a:srgbClr val="0D1117"/>
                </a:solidFill>
                <a:latin typeface="Courier New"/>
                <a:ea typeface="Courier New"/>
                <a:cs typeface="Courier New"/>
                <a:sym typeface="Courier New"/>
              </a:rPr>
              <a:t>Methodology:</a:t>
            </a:r>
            <a:endParaRPr sz="75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75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75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75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sz="750">
                <a:solidFill>
                  <a:srgbClr val="0D1117"/>
                </a:solidFill>
                <a:latin typeface="Courier New"/>
                <a:ea typeface="Courier New"/>
                <a:cs typeface="Courier New"/>
                <a:sym typeface="Courier New"/>
              </a:rPr>
              <a:t>So far we have collected the relevant data needed to train and test the model, so now we need to create the model.</a:t>
            </a:r>
            <a:endParaRPr sz="75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75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sz="750">
                <a:solidFill>
                  <a:srgbClr val="0D1117"/>
                </a:solidFill>
                <a:latin typeface="Courier New"/>
                <a:ea typeface="Courier New"/>
                <a:cs typeface="Courier New"/>
                <a:sym typeface="Courier New"/>
              </a:rPr>
              <a:t>To build a sign language to text model, we first need an algorithm that will act as the foundation from which the program can be coded.</a:t>
            </a:r>
            <a:endParaRPr sz="75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75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sz="750">
                <a:solidFill>
                  <a:srgbClr val="0D1117"/>
                </a:solidFill>
                <a:latin typeface="Courier New"/>
                <a:ea typeface="Courier New"/>
                <a:cs typeface="Courier New"/>
                <a:sym typeface="Courier New"/>
              </a:rPr>
              <a:t>There are many algorithms that we can choose from:</a:t>
            </a:r>
            <a:endParaRPr sz="75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75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sz="750">
                <a:solidFill>
                  <a:srgbClr val="0D1117"/>
                </a:solidFill>
                <a:latin typeface="Courier New"/>
                <a:ea typeface="Courier New"/>
                <a:cs typeface="Courier New"/>
                <a:sym typeface="Courier New"/>
              </a:rPr>
              <a:t>1. Neural Networks</a:t>
            </a:r>
            <a:endParaRPr sz="75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sz="750">
                <a:solidFill>
                  <a:srgbClr val="0D1117"/>
                </a:solidFill>
                <a:latin typeface="Courier New"/>
                <a:ea typeface="Courier New"/>
                <a:cs typeface="Courier New"/>
                <a:sym typeface="Courier New"/>
              </a:rPr>
              <a:t>2. Convolutional Neural Network (CNN)</a:t>
            </a:r>
            <a:endParaRPr sz="75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sz="750">
                <a:solidFill>
                  <a:srgbClr val="0D1117"/>
                </a:solidFill>
                <a:latin typeface="Courier New"/>
                <a:ea typeface="Courier New"/>
                <a:cs typeface="Courier New"/>
                <a:sym typeface="Courier New"/>
              </a:rPr>
              <a:t>3. Multi Layer Perceptron (MLP)</a:t>
            </a:r>
            <a:endParaRPr sz="750">
              <a:solidFill>
                <a:srgbClr val="0D1117"/>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75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sz="750">
                <a:solidFill>
                  <a:srgbClr val="0D1117"/>
                </a:solidFill>
                <a:latin typeface="Courier New"/>
                <a:ea typeface="Courier New"/>
                <a:cs typeface="Courier New"/>
                <a:sym typeface="Courier New"/>
              </a:rPr>
              <a:t>Neural Network:</a:t>
            </a:r>
            <a:endParaRPr sz="75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sz="750">
                <a:solidFill>
                  <a:srgbClr val="0D1117"/>
                </a:solidFill>
                <a:latin typeface="Courier New"/>
                <a:ea typeface="Courier New"/>
                <a:cs typeface="Courier New"/>
                <a:sym typeface="Courier New"/>
              </a:rPr>
              <a:t>A neural network is a code that is supposed to replicate the human brain's thought process, inspired by the neurons of the brain, hence the name. It is a set of algorithms to recognize and classify data given from information on a given database. This is a very common way of classifying images or text and has many different uses in many different industries. The way it works is a code has an input layer, where the data is given. Then there are hidden layers. There could be just one or there could be many. After going through these layers, an output is produced. This is structured to replicate the neurons in a brain.</a:t>
            </a:r>
            <a:endParaRPr sz="750">
              <a:solidFill>
                <a:srgbClr val="0D1117"/>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75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sz="750">
                <a:solidFill>
                  <a:srgbClr val="0D1117"/>
                </a:solidFill>
                <a:latin typeface="Courier New"/>
                <a:ea typeface="Courier New"/>
                <a:cs typeface="Courier New"/>
                <a:sym typeface="Courier New"/>
              </a:rPr>
              <a:t>CNN:</a:t>
            </a:r>
            <a:endParaRPr sz="75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sz="750">
                <a:solidFill>
                  <a:srgbClr val="0D1117"/>
                </a:solidFill>
                <a:latin typeface="Courier New"/>
                <a:ea typeface="Courier New"/>
                <a:cs typeface="Courier New"/>
                <a:sym typeface="Courier New"/>
              </a:rPr>
              <a:t>Neural networks are a part of machine learning and an especially important part of deep learning algorithms. </a:t>
            </a:r>
            <a:r>
              <a:rPr lang="en" sz="750">
                <a:solidFill>
                  <a:srgbClr val="0D1117"/>
                </a:solidFill>
                <a:latin typeface="Courier New"/>
                <a:ea typeface="Courier New"/>
                <a:cs typeface="Courier New"/>
                <a:sym typeface="Courier New"/>
              </a:rPr>
              <a:t>Convolutional</a:t>
            </a:r>
            <a:r>
              <a:rPr lang="en" sz="750">
                <a:solidFill>
                  <a:srgbClr val="0D1117"/>
                </a:solidFill>
                <a:latin typeface="Courier New"/>
                <a:ea typeface="Courier New"/>
                <a:cs typeface="Courier New"/>
                <a:sym typeface="Courier New"/>
              </a:rPr>
              <a:t> neural networks, or CNNs in particular are superior to regular neural networks in terms of processing performance of analysing any image, speech or audio inputs.</a:t>
            </a:r>
            <a:endParaRPr sz="75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sz="750">
                <a:solidFill>
                  <a:srgbClr val="0D1117"/>
                </a:solidFill>
                <a:latin typeface="Courier New"/>
                <a:ea typeface="Courier New"/>
                <a:cs typeface="Courier New"/>
                <a:sym typeface="Courier New"/>
              </a:rPr>
              <a:t>The CNN is also made up of three </a:t>
            </a:r>
            <a:r>
              <a:rPr lang="en" sz="750">
                <a:solidFill>
                  <a:srgbClr val="0D1117"/>
                </a:solidFill>
                <a:latin typeface="Courier New"/>
                <a:ea typeface="Courier New"/>
                <a:cs typeface="Courier New"/>
                <a:sym typeface="Courier New"/>
              </a:rPr>
              <a:t>separate</a:t>
            </a:r>
            <a:r>
              <a:rPr lang="en" sz="750">
                <a:solidFill>
                  <a:srgbClr val="0D1117"/>
                </a:solidFill>
                <a:latin typeface="Courier New"/>
                <a:ea typeface="Courier New"/>
                <a:cs typeface="Courier New"/>
                <a:sym typeface="Courier New"/>
              </a:rPr>
              <a:t> layers: a convolutional layer, a pooling layer and a fully connected (FC) layer.</a:t>
            </a:r>
            <a:endParaRPr sz="75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sz="750">
                <a:solidFill>
                  <a:srgbClr val="0D1117"/>
                </a:solidFill>
                <a:latin typeface="Courier New"/>
                <a:ea typeface="Courier New"/>
                <a:cs typeface="Courier New"/>
                <a:sym typeface="Courier New"/>
              </a:rPr>
              <a:t>This allows to have three dimensions, which are height, width and depth of the input. With each layer in the CNN,</a:t>
            </a:r>
            <a:endParaRPr sz="750">
              <a:solidFill>
                <a:srgbClr val="0D111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sz="750">
                <a:solidFill>
                  <a:srgbClr val="0D1117"/>
                </a:solidFill>
                <a:latin typeface="Courier New"/>
                <a:ea typeface="Courier New"/>
                <a:cs typeface="Courier New"/>
                <a:sym typeface="Courier New"/>
              </a:rPr>
              <a:t>the complexity </a:t>
            </a:r>
            <a:r>
              <a:rPr lang="en" sz="750">
                <a:solidFill>
                  <a:srgbClr val="0D1117"/>
                </a:solidFill>
                <a:latin typeface="Courier New"/>
                <a:ea typeface="Courier New"/>
                <a:cs typeface="Courier New"/>
                <a:sym typeface="Courier New"/>
              </a:rPr>
              <a:t>increases</a:t>
            </a:r>
            <a:r>
              <a:rPr lang="en" sz="750">
                <a:solidFill>
                  <a:srgbClr val="0D1117"/>
                </a:solidFill>
                <a:latin typeface="Courier New"/>
                <a:ea typeface="Courier New"/>
                <a:cs typeface="Courier New"/>
                <a:sym typeface="Courier New"/>
              </a:rPr>
              <a:t> which allows it to identify larger portions of an image until the image is recognised.</a:t>
            </a:r>
            <a:endParaRPr sz="750">
              <a:solidFill>
                <a:srgbClr val="0D1117"/>
              </a:solidFill>
              <a:latin typeface="Courier New"/>
              <a:ea typeface="Courier New"/>
              <a:cs typeface="Courier New"/>
              <a:sym typeface="Courier New"/>
            </a:endParaRPr>
          </a:p>
          <a:p>
            <a:pPr indent="0" lvl="0" marL="0" rtl="0" algn="l">
              <a:spcBef>
                <a:spcPts val="0"/>
              </a:spcBef>
              <a:spcAft>
                <a:spcPts val="1200"/>
              </a:spcAft>
              <a:buNone/>
            </a:pPr>
            <a:r>
              <a:t/>
            </a:r>
            <a:endParaRPr sz="900">
              <a:solidFill>
                <a:srgbClr val="C9D1D9"/>
              </a:solidFill>
              <a:highlight>
                <a:srgbClr val="0D1117"/>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 - 2</a:t>
            </a:r>
            <a:endParaRPr/>
          </a:p>
        </p:txBody>
      </p:sp>
      <p:sp>
        <p:nvSpPr>
          <p:cNvPr id="302" name="Google Shape;302;p17"/>
          <p:cNvSpPr txBox="1"/>
          <p:nvPr>
            <p:ph idx="1" type="body"/>
          </p:nvPr>
        </p:nvSpPr>
        <p:spPr>
          <a:xfrm>
            <a:off x="0" y="1080125"/>
            <a:ext cx="9144000" cy="3915600"/>
          </a:xfrm>
          <a:prstGeom prst="rect">
            <a:avLst/>
          </a:prstGeom>
        </p:spPr>
        <p:txBody>
          <a:bodyPr anchorCtr="0" anchor="t" bIns="91425" lIns="91425" spcFirstLastPara="1" rIns="91425" wrap="square" tIns="91425">
            <a:noAutofit/>
          </a:bodyPr>
          <a:lstStyle/>
          <a:p>
            <a:pPr indent="0" lvl="0" marL="0" rtl="0" algn="l">
              <a:lnSpc>
                <a:spcPct val="122857"/>
              </a:lnSpc>
              <a:spcBef>
                <a:spcPts val="0"/>
              </a:spcBef>
              <a:spcAft>
                <a:spcPts val="0"/>
              </a:spcAft>
              <a:buSzPts val="852"/>
              <a:buNone/>
            </a:pPr>
            <a:r>
              <a:rPr lang="en" sz="797">
                <a:solidFill>
                  <a:srgbClr val="0D1117"/>
                </a:solidFill>
                <a:latin typeface="Courier New"/>
                <a:ea typeface="Courier New"/>
                <a:cs typeface="Courier New"/>
                <a:sym typeface="Courier New"/>
              </a:rPr>
              <a:t>MLP:</a:t>
            </a:r>
            <a:endParaRPr sz="797">
              <a:solidFill>
                <a:srgbClr val="0D1117"/>
              </a:solidFill>
              <a:latin typeface="Courier New"/>
              <a:ea typeface="Courier New"/>
              <a:cs typeface="Courier New"/>
              <a:sym typeface="Courier New"/>
            </a:endParaRPr>
          </a:p>
          <a:p>
            <a:pPr indent="0" lvl="0" marL="0" rtl="0" algn="l">
              <a:lnSpc>
                <a:spcPct val="122857"/>
              </a:lnSpc>
              <a:spcBef>
                <a:spcPts val="0"/>
              </a:spcBef>
              <a:spcAft>
                <a:spcPts val="0"/>
              </a:spcAft>
              <a:buSzPts val="852"/>
              <a:buNone/>
            </a:pPr>
            <a:r>
              <a:rPr lang="en" sz="797">
                <a:solidFill>
                  <a:srgbClr val="0D1117"/>
                </a:solidFill>
                <a:latin typeface="Courier New"/>
                <a:ea typeface="Courier New"/>
                <a:cs typeface="Courier New"/>
                <a:sym typeface="Courier New"/>
              </a:rPr>
              <a:t>A multilayer perceptron is also an algorithm to help classification.</a:t>
            </a:r>
            <a:endParaRPr sz="797">
              <a:solidFill>
                <a:srgbClr val="0D1117"/>
              </a:solidFill>
              <a:latin typeface="Courier New"/>
              <a:ea typeface="Courier New"/>
              <a:cs typeface="Courier New"/>
              <a:sym typeface="Courier New"/>
            </a:endParaRPr>
          </a:p>
          <a:p>
            <a:pPr indent="0" lvl="0" marL="0" rtl="0" algn="l">
              <a:lnSpc>
                <a:spcPct val="122857"/>
              </a:lnSpc>
              <a:spcBef>
                <a:spcPts val="0"/>
              </a:spcBef>
              <a:spcAft>
                <a:spcPts val="0"/>
              </a:spcAft>
              <a:buSzPts val="852"/>
              <a:buNone/>
            </a:pPr>
            <a:r>
              <a:rPr lang="en" sz="797">
                <a:solidFill>
                  <a:srgbClr val="0D1117"/>
                </a:solidFill>
                <a:latin typeface="Courier New"/>
                <a:ea typeface="Courier New"/>
                <a:cs typeface="Courier New"/>
                <a:sym typeface="Courier New"/>
              </a:rPr>
              <a:t>It is also a neural network and follows the same structure as one.</a:t>
            </a:r>
            <a:endParaRPr sz="797">
              <a:solidFill>
                <a:srgbClr val="0D1117"/>
              </a:solidFill>
              <a:latin typeface="Courier New"/>
              <a:ea typeface="Courier New"/>
              <a:cs typeface="Courier New"/>
              <a:sym typeface="Courier New"/>
            </a:endParaRPr>
          </a:p>
          <a:p>
            <a:pPr indent="0" lvl="0" marL="0" rtl="0" algn="l">
              <a:lnSpc>
                <a:spcPct val="122857"/>
              </a:lnSpc>
              <a:spcBef>
                <a:spcPts val="0"/>
              </a:spcBef>
              <a:spcAft>
                <a:spcPts val="0"/>
              </a:spcAft>
              <a:buSzPts val="852"/>
              <a:buNone/>
            </a:pPr>
            <a:r>
              <a:rPr lang="en" sz="797">
                <a:solidFill>
                  <a:srgbClr val="0D1117"/>
                </a:solidFill>
                <a:latin typeface="Courier New"/>
                <a:ea typeface="Courier New"/>
                <a:cs typeface="Courier New"/>
                <a:sym typeface="Courier New"/>
              </a:rPr>
              <a:t>1. An input layer</a:t>
            </a:r>
            <a:endParaRPr sz="797">
              <a:solidFill>
                <a:srgbClr val="0D1117"/>
              </a:solidFill>
              <a:latin typeface="Courier New"/>
              <a:ea typeface="Courier New"/>
              <a:cs typeface="Courier New"/>
              <a:sym typeface="Courier New"/>
            </a:endParaRPr>
          </a:p>
          <a:p>
            <a:pPr indent="0" lvl="0" marL="0" rtl="0" algn="l">
              <a:lnSpc>
                <a:spcPct val="122857"/>
              </a:lnSpc>
              <a:spcBef>
                <a:spcPts val="0"/>
              </a:spcBef>
              <a:spcAft>
                <a:spcPts val="0"/>
              </a:spcAft>
              <a:buSzPts val="852"/>
              <a:buNone/>
            </a:pPr>
            <a:r>
              <a:rPr lang="en" sz="797">
                <a:solidFill>
                  <a:srgbClr val="0D1117"/>
                </a:solidFill>
                <a:latin typeface="Courier New"/>
                <a:ea typeface="Courier New"/>
                <a:cs typeface="Courier New"/>
                <a:sym typeface="Courier New"/>
              </a:rPr>
              <a:t>2. A hidden layer</a:t>
            </a:r>
            <a:endParaRPr sz="797">
              <a:solidFill>
                <a:srgbClr val="0D1117"/>
              </a:solidFill>
              <a:latin typeface="Courier New"/>
              <a:ea typeface="Courier New"/>
              <a:cs typeface="Courier New"/>
              <a:sym typeface="Courier New"/>
            </a:endParaRPr>
          </a:p>
          <a:p>
            <a:pPr indent="0" lvl="0" marL="0" rtl="0" algn="l">
              <a:lnSpc>
                <a:spcPct val="122857"/>
              </a:lnSpc>
              <a:spcBef>
                <a:spcPts val="0"/>
              </a:spcBef>
              <a:spcAft>
                <a:spcPts val="0"/>
              </a:spcAft>
              <a:buSzPts val="852"/>
              <a:buNone/>
            </a:pPr>
            <a:r>
              <a:rPr lang="en" sz="797">
                <a:solidFill>
                  <a:srgbClr val="0D1117"/>
                </a:solidFill>
                <a:latin typeface="Courier New"/>
                <a:ea typeface="Courier New"/>
                <a:cs typeface="Courier New"/>
                <a:sym typeface="Courier New"/>
              </a:rPr>
              <a:t>3. An output layer</a:t>
            </a:r>
            <a:endParaRPr sz="797">
              <a:solidFill>
                <a:srgbClr val="0D1117"/>
              </a:solidFill>
              <a:latin typeface="Courier New"/>
              <a:ea typeface="Courier New"/>
              <a:cs typeface="Courier New"/>
              <a:sym typeface="Courier New"/>
            </a:endParaRPr>
          </a:p>
          <a:p>
            <a:pPr indent="0" lvl="0" marL="0" rtl="0" algn="l">
              <a:lnSpc>
                <a:spcPct val="122857"/>
              </a:lnSpc>
              <a:spcBef>
                <a:spcPts val="0"/>
              </a:spcBef>
              <a:spcAft>
                <a:spcPts val="0"/>
              </a:spcAft>
              <a:buSzPts val="852"/>
              <a:buNone/>
            </a:pPr>
            <a:r>
              <a:rPr lang="en" sz="797">
                <a:solidFill>
                  <a:srgbClr val="0D1117"/>
                </a:solidFill>
                <a:latin typeface="Courier New"/>
                <a:ea typeface="Courier New"/>
                <a:cs typeface="Courier New"/>
                <a:sym typeface="Courier New"/>
              </a:rPr>
              <a:t>In an MLP, there is only one hidden layer but in Neural Networks or CNN's, there can be many.</a:t>
            </a:r>
            <a:endParaRPr sz="797">
              <a:solidFill>
                <a:srgbClr val="0D1117"/>
              </a:solidFill>
              <a:latin typeface="Courier New"/>
              <a:ea typeface="Courier New"/>
              <a:cs typeface="Courier New"/>
              <a:sym typeface="Courier New"/>
            </a:endParaRPr>
          </a:p>
          <a:p>
            <a:pPr indent="0" lvl="0" marL="0" rtl="0" algn="l">
              <a:lnSpc>
                <a:spcPct val="80000"/>
              </a:lnSpc>
              <a:spcBef>
                <a:spcPts val="0"/>
              </a:spcBef>
              <a:spcAft>
                <a:spcPts val="0"/>
              </a:spcAft>
              <a:buSzPts val="852"/>
              <a:buNone/>
            </a:pPr>
            <a:r>
              <a:t/>
            </a:r>
            <a:endParaRPr sz="797">
              <a:solidFill>
                <a:srgbClr val="0D1117"/>
              </a:solidFill>
              <a:latin typeface="Courier New"/>
              <a:ea typeface="Courier New"/>
              <a:cs typeface="Courier New"/>
              <a:sym typeface="Courier New"/>
            </a:endParaRPr>
          </a:p>
          <a:p>
            <a:pPr indent="0" lvl="0" marL="0" rtl="0" algn="l">
              <a:lnSpc>
                <a:spcPct val="122857"/>
              </a:lnSpc>
              <a:spcBef>
                <a:spcPts val="0"/>
              </a:spcBef>
              <a:spcAft>
                <a:spcPts val="0"/>
              </a:spcAft>
              <a:buSzPts val="852"/>
              <a:buNone/>
            </a:pPr>
            <a:r>
              <a:rPr lang="en" sz="797">
                <a:solidFill>
                  <a:srgbClr val="0D1117"/>
                </a:solidFill>
                <a:latin typeface="Courier New"/>
                <a:ea typeface="Courier New"/>
                <a:cs typeface="Courier New"/>
                <a:sym typeface="Courier New"/>
              </a:rPr>
              <a:t>Choice of algorithm:</a:t>
            </a:r>
            <a:endParaRPr sz="797">
              <a:solidFill>
                <a:srgbClr val="0D1117"/>
              </a:solidFill>
              <a:latin typeface="Courier New"/>
              <a:ea typeface="Courier New"/>
              <a:cs typeface="Courier New"/>
              <a:sym typeface="Courier New"/>
            </a:endParaRPr>
          </a:p>
          <a:p>
            <a:pPr indent="0" lvl="0" marL="0" rtl="0" algn="l">
              <a:lnSpc>
                <a:spcPct val="122857"/>
              </a:lnSpc>
              <a:spcBef>
                <a:spcPts val="0"/>
              </a:spcBef>
              <a:spcAft>
                <a:spcPts val="0"/>
              </a:spcAft>
              <a:buSzPts val="852"/>
              <a:buNone/>
            </a:pPr>
            <a:r>
              <a:t/>
            </a:r>
            <a:endParaRPr sz="797">
              <a:solidFill>
                <a:srgbClr val="0D1117"/>
              </a:solidFill>
              <a:latin typeface="Courier New"/>
              <a:ea typeface="Courier New"/>
              <a:cs typeface="Courier New"/>
              <a:sym typeface="Courier New"/>
            </a:endParaRPr>
          </a:p>
          <a:p>
            <a:pPr indent="0" lvl="0" marL="0" rtl="0" algn="l">
              <a:lnSpc>
                <a:spcPct val="122857"/>
              </a:lnSpc>
              <a:spcBef>
                <a:spcPts val="0"/>
              </a:spcBef>
              <a:spcAft>
                <a:spcPts val="0"/>
              </a:spcAft>
              <a:buSzPts val="852"/>
              <a:buNone/>
            </a:pPr>
            <a:r>
              <a:rPr lang="en" sz="797">
                <a:solidFill>
                  <a:srgbClr val="0D1117"/>
                </a:solidFill>
                <a:latin typeface="Courier New"/>
                <a:ea typeface="Courier New"/>
                <a:cs typeface="Courier New"/>
                <a:sym typeface="Courier New"/>
              </a:rPr>
              <a:t>After reviewing each algorithm, we have decided to use the CNN. This is because of its superior prcessing power and multiple layers that allow for more complex processing. This would be helpful</a:t>
            </a:r>
            <a:endParaRPr sz="797">
              <a:solidFill>
                <a:srgbClr val="0D1117"/>
              </a:solidFill>
              <a:latin typeface="Courier New"/>
              <a:ea typeface="Courier New"/>
              <a:cs typeface="Courier New"/>
              <a:sym typeface="Courier New"/>
            </a:endParaRPr>
          </a:p>
          <a:p>
            <a:pPr indent="0" lvl="0" marL="0" rtl="0" algn="l">
              <a:lnSpc>
                <a:spcPct val="122857"/>
              </a:lnSpc>
              <a:spcBef>
                <a:spcPts val="0"/>
              </a:spcBef>
              <a:spcAft>
                <a:spcPts val="0"/>
              </a:spcAft>
              <a:buSzPts val="852"/>
              <a:buNone/>
            </a:pPr>
            <a:r>
              <a:rPr lang="en" sz="797">
                <a:solidFill>
                  <a:srgbClr val="0D1117"/>
                </a:solidFill>
                <a:latin typeface="Courier New"/>
                <a:ea typeface="Courier New"/>
                <a:cs typeface="Courier New"/>
                <a:sym typeface="Courier New"/>
              </a:rPr>
              <a:t>realistically, as the hand signals made by the users may not always be perfectly clear. We believe that the CNN would be able to distinguish different hand signals more effectively.</a:t>
            </a:r>
            <a:endParaRPr sz="797">
              <a:solidFill>
                <a:srgbClr val="0D1117"/>
              </a:solidFill>
              <a:latin typeface="Courier New"/>
              <a:ea typeface="Courier New"/>
              <a:cs typeface="Courier New"/>
              <a:sym typeface="Courier New"/>
            </a:endParaRPr>
          </a:p>
          <a:p>
            <a:pPr indent="0" lvl="0" marL="0" rtl="0" algn="l">
              <a:lnSpc>
                <a:spcPct val="80000"/>
              </a:lnSpc>
              <a:spcBef>
                <a:spcPts val="0"/>
              </a:spcBef>
              <a:spcAft>
                <a:spcPts val="0"/>
              </a:spcAft>
              <a:buSzPts val="852"/>
              <a:buNone/>
            </a:pPr>
            <a:r>
              <a:t/>
            </a:r>
            <a:endParaRPr sz="797">
              <a:solidFill>
                <a:srgbClr val="0D1117"/>
              </a:solidFill>
              <a:latin typeface="Courier New"/>
              <a:ea typeface="Courier New"/>
              <a:cs typeface="Courier New"/>
              <a:sym typeface="Courier New"/>
            </a:endParaRPr>
          </a:p>
          <a:p>
            <a:pPr indent="0" lvl="0" marL="0" rtl="0" algn="l">
              <a:lnSpc>
                <a:spcPct val="122857"/>
              </a:lnSpc>
              <a:spcBef>
                <a:spcPts val="0"/>
              </a:spcBef>
              <a:spcAft>
                <a:spcPts val="0"/>
              </a:spcAft>
              <a:buSzPts val="852"/>
              <a:buNone/>
            </a:pPr>
            <a:r>
              <a:t/>
            </a:r>
            <a:endParaRPr sz="797">
              <a:solidFill>
                <a:srgbClr val="0D1117"/>
              </a:solidFill>
              <a:latin typeface="Courier New"/>
              <a:ea typeface="Courier New"/>
              <a:cs typeface="Courier New"/>
              <a:sym typeface="Courier New"/>
            </a:endParaRPr>
          </a:p>
          <a:p>
            <a:pPr indent="0" lvl="0" marL="0" rtl="0" algn="l">
              <a:lnSpc>
                <a:spcPct val="122857"/>
              </a:lnSpc>
              <a:spcBef>
                <a:spcPts val="0"/>
              </a:spcBef>
              <a:spcAft>
                <a:spcPts val="0"/>
              </a:spcAft>
              <a:buSzPts val="852"/>
              <a:buNone/>
            </a:pPr>
            <a:r>
              <a:rPr lang="en" sz="797">
                <a:solidFill>
                  <a:srgbClr val="0D1117"/>
                </a:solidFill>
                <a:latin typeface="Courier New"/>
                <a:ea typeface="Courier New"/>
                <a:cs typeface="Courier New"/>
                <a:sym typeface="Courier New"/>
              </a:rPr>
              <a:t>Method:</a:t>
            </a:r>
            <a:endParaRPr sz="797">
              <a:solidFill>
                <a:srgbClr val="0D1117"/>
              </a:solidFill>
              <a:latin typeface="Courier New"/>
              <a:ea typeface="Courier New"/>
              <a:cs typeface="Courier New"/>
              <a:sym typeface="Courier New"/>
            </a:endParaRPr>
          </a:p>
          <a:p>
            <a:pPr indent="0" lvl="0" marL="0" rtl="0" algn="l">
              <a:lnSpc>
                <a:spcPct val="122857"/>
              </a:lnSpc>
              <a:spcBef>
                <a:spcPts val="0"/>
              </a:spcBef>
              <a:spcAft>
                <a:spcPts val="0"/>
              </a:spcAft>
              <a:buSzPts val="852"/>
              <a:buNone/>
            </a:pPr>
            <a:r>
              <a:t/>
            </a:r>
            <a:endParaRPr sz="797">
              <a:solidFill>
                <a:srgbClr val="0D1117"/>
              </a:solidFill>
              <a:latin typeface="Courier New"/>
              <a:ea typeface="Courier New"/>
              <a:cs typeface="Courier New"/>
              <a:sym typeface="Courier New"/>
            </a:endParaRPr>
          </a:p>
          <a:p>
            <a:pPr indent="0" lvl="0" marL="0" rtl="0" algn="l">
              <a:lnSpc>
                <a:spcPct val="122857"/>
              </a:lnSpc>
              <a:spcBef>
                <a:spcPts val="0"/>
              </a:spcBef>
              <a:spcAft>
                <a:spcPts val="0"/>
              </a:spcAft>
              <a:buSzPts val="852"/>
              <a:buNone/>
            </a:pPr>
            <a:r>
              <a:rPr lang="en" sz="797">
                <a:solidFill>
                  <a:srgbClr val="0D1117"/>
                </a:solidFill>
                <a:latin typeface="Courier New"/>
                <a:ea typeface="Courier New"/>
                <a:cs typeface="Courier New"/>
                <a:sym typeface="Courier New"/>
              </a:rPr>
              <a:t>1. First, we need to gather the data. This can be from the web or we can create it. We are choosing it from the web as it is a greater range of data.</a:t>
            </a:r>
            <a:endParaRPr sz="797">
              <a:solidFill>
                <a:srgbClr val="0D1117"/>
              </a:solidFill>
              <a:latin typeface="Courier New"/>
              <a:ea typeface="Courier New"/>
              <a:cs typeface="Courier New"/>
              <a:sym typeface="Courier New"/>
            </a:endParaRPr>
          </a:p>
          <a:p>
            <a:pPr indent="0" lvl="0" marL="0" rtl="0" algn="l">
              <a:lnSpc>
                <a:spcPct val="122857"/>
              </a:lnSpc>
              <a:spcBef>
                <a:spcPts val="0"/>
              </a:spcBef>
              <a:spcAft>
                <a:spcPts val="0"/>
              </a:spcAft>
              <a:buSzPts val="852"/>
              <a:buNone/>
            </a:pPr>
            <a:r>
              <a:rPr lang="en" sz="797">
                <a:solidFill>
                  <a:srgbClr val="0D1117"/>
                </a:solidFill>
                <a:latin typeface="Courier New"/>
                <a:ea typeface="Courier New"/>
                <a:cs typeface="Courier New"/>
                <a:sym typeface="Courier New"/>
              </a:rPr>
              <a:t>2. Now we have to prepare the data so it can be read by our model. This is done by changing it and reordering in a proper matrix for it to read.</a:t>
            </a:r>
            <a:endParaRPr sz="797">
              <a:solidFill>
                <a:srgbClr val="0D1117"/>
              </a:solidFill>
              <a:latin typeface="Courier New"/>
              <a:ea typeface="Courier New"/>
              <a:cs typeface="Courier New"/>
              <a:sym typeface="Courier New"/>
            </a:endParaRPr>
          </a:p>
          <a:p>
            <a:pPr indent="0" lvl="0" marL="0" rtl="0" algn="l">
              <a:lnSpc>
                <a:spcPct val="122857"/>
              </a:lnSpc>
              <a:spcBef>
                <a:spcPts val="0"/>
              </a:spcBef>
              <a:spcAft>
                <a:spcPts val="0"/>
              </a:spcAft>
              <a:buSzPts val="852"/>
              <a:buNone/>
            </a:pPr>
            <a:r>
              <a:rPr lang="en" sz="797">
                <a:solidFill>
                  <a:srgbClr val="0D1117"/>
                </a:solidFill>
                <a:latin typeface="Courier New"/>
                <a:ea typeface="Courier New"/>
                <a:cs typeface="Courier New"/>
                <a:sym typeface="Courier New"/>
              </a:rPr>
              <a:t>3. Choosing a model - We have chosen CNN but we will create 3 different codes for all three of them and using the accuracy and precision scores, decide which is best.</a:t>
            </a:r>
            <a:endParaRPr sz="797">
              <a:solidFill>
                <a:srgbClr val="0D1117"/>
              </a:solidFill>
              <a:latin typeface="Courier New"/>
              <a:ea typeface="Courier New"/>
              <a:cs typeface="Courier New"/>
              <a:sym typeface="Courier New"/>
            </a:endParaRPr>
          </a:p>
          <a:p>
            <a:pPr indent="0" lvl="0" marL="0" rtl="0" algn="l">
              <a:lnSpc>
                <a:spcPct val="122857"/>
              </a:lnSpc>
              <a:spcBef>
                <a:spcPts val="0"/>
              </a:spcBef>
              <a:spcAft>
                <a:spcPts val="0"/>
              </a:spcAft>
              <a:buSzPts val="852"/>
              <a:buNone/>
            </a:pPr>
            <a:r>
              <a:rPr lang="en" sz="797">
                <a:solidFill>
                  <a:srgbClr val="0D1117"/>
                </a:solidFill>
                <a:latin typeface="Courier New"/>
                <a:ea typeface="Courier New"/>
                <a:cs typeface="Courier New"/>
                <a:sym typeface="Courier New"/>
              </a:rPr>
              <a:t>4. Now we have to train the model from the dataset.</a:t>
            </a:r>
            <a:endParaRPr sz="797">
              <a:solidFill>
                <a:srgbClr val="0D1117"/>
              </a:solidFill>
              <a:latin typeface="Courier New"/>
              <a:ea typeface="Courier New"/>
              <a:cs typeface="Courier New"/>
              <a:sym typeface="Courier New"/>
            </a:endParaRPr>
          </a:p>
          <a:p>
            <a:pPr indent="0" lvl="0" marL="0" rtl="0" algn="l">
              <a:lnSpc>
                <a:spcPct val="122857"/>
              </a:lnSpc>
              <a:spcBef>
                <a:spcPts val="0"/>
              </a:spcBef>
              <a:spcAft>
                <a:spcPts val="0"/>
              </a:spcAft>
              <a:buSzPts val="852"/>
              <a:buNone/>
            </a:pPr>
            <a:r>
              <a:rPr lang="en" sz="797">
                <a:solidFill>
                  <a:srgbClr val="0D1117"/>
                </a:solidFill>
                <a:latin typeface="Courier New"/>
                <a:ea typeface="Courier New"/>
                <a:cs typeface="Courier New"/>
                <a:sym typeface="Courier New"/>
              </a:rPr>
              <a:t>5. After training, we can evaluate it using the precision and accuracy scores and the confusion matrix.</a:t>
            </a:r>
            <a:endParaRPr sz="797">
              <a:solidFill>
                <a:srgbClr val="0D1117"/>
              </a:solidFill>
              <a:latin typeface="Courier New"/>
              <a:ea typeface="Courier New"/>
              <a:cs typeface="Courier New"/>
              <a:sym typeface="Courier New"/>
            </a:endParaRPr>
          </a:p>
          <a:p>
            <a:pPr indent="0" lvl="0" marL="0" rtl="0" algn="l">
              <a:lnSpc>
                <a:spcPct val="122857"/>
              </a:lnSpc>
              <a:spcBef>
                <a:spcPts val="0"/>
              </a:spcBef>
              <a:spcAft>
                <a:spcPts val="0"/>
              </a:spcAft>
              <a:buSzPts val="852"/>
              <a:buNone/>
            </a:pPr>
            <a:r>
              <a:rPr lang="en" sz="797">
                <a:solidFill>
                  <a:srgbClr val="0D1117"/>
                </a:solidFill>
                <a:latin typeface="Courier New"/>
                <a:ea typeface="Courier New"/>
                <a:cs typeface="Courier New"/>
                <a:sym typeface="Courier New"/>
              </a:rPr>
              <a:t>6. Then, if required, hyperparameter tuning is necessary. This would help give optimal parameters for the model to perform its best.</a:t>
            </a:r>
            <a:endParaRPr sz="797">
              <a:solidFill>
                <a:srgbClr val="0D1117"/>
              </a:solidFill>
              <a:latin typeface="Courier New"/>
              <a:ea typeface="Courier New"/>
              <a:cs typeface="Courier New"/>
              <a:sym typeface="Courier New"/>
            </a:endParaRPr>
          </a:p>
          <a:p>
            <a:pPr indent="0" lvl="0" marL="0" rtl="0" algn="l">
              <a:lnSpc>
                <a:spcPct val="122857"/>
              </a:lnSpc>
              <a:spcBef>
                <a:spcPts val="0"/>
              </a:spcBef>
              <a:spcAft>
                <a:spcPts val="0"/>
              </a:spcAft>
              <a:buSzPts val="852"/>
              <a:buNone/>
            </a:pPr>
            <a:r>
              <a:rPr lang="en" sz="797">
                <a:solidFill>
                  <a:srgbClr val="0D1117"/>
                </a:solidFill>
                <a:latin typeface="Courier New"/>
                <a:ea typeface="Courier New"/>
                <a:cs typeface="Courier New"/>
                <a:sym typeface="Courier New"/>
              </a:rPr>
              <a:t>7. Now the model is ready to test and if it meets the required scores for accuracy and precision, it is ready.</a:t>
            </a:r>
            <a:endParaRPr sz="797">
              <a:solidFill>
                <a:srgbClr val="0D1117"/>
              </a:solidFill>
              <a:latin typeface="Courier New"/>
              <a:ea typeface="Courier New"/>
              <a:cs typeface="Courier New"/>
              <a:sym typeface="Courier New"/>
            </a:endParaRPr>
          </a:p>
          <a:p>
            <a:pPr indent="0" lvl="0" marL="0" rtl="0" algn="l">
              <a:lnSpc>
                <a:spcPct val="122857"/>
              </a:lnSpc>
              <a:spcBef>
                <a:spcPts val="0"/>
              </a:spcBef>
              <a:spcAft>
                <a:spcPts val="0"/>
              </a:spcAft>
              <a:buSzPts val="852"/>
              <a:buNone/>
            </a:pPr>
            <a:r>
              <a:t/>
            </a:r>
            <a:endParaRPr sz="1107"/>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2741850" y="2072100"/>
            <a:ext cx="36603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 Presentation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