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1f50b4f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1f50b4f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46fb738a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46fb738a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e1f50b4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e1f50b4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5b8188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5b8188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e1f50b4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e1f50b4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e1f50b4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e1f50b4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b8188cd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5b8188cd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386075" y="403061"/>
            <a:ext cx="1354500" cy="137700"/>
            <a:chOff x="386075" y="419725"/>
            <a:chExt cx="1354500" cy="137700"/>
          </a:xfrm>
        </p:grpSpPr>
        <p:sp>
          <p:nvSpPr>
            <p:cNvPr id="53" name="Google Shape;53;p13"/>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3"/>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57" name="Google Shape;57;p13"/>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386075" y="403061"/>
            <a:ext cx="1354500" cy="137700"/>
            <a:chOff x="386075" y="419725"/>
            <a:chExt cx="1354500" cy="137700"/>
          </a:xfrm>
        </p:grpSpPr>
        <p:sp>
          <p:nvSpPr>
            <p:cNvPr id="62" name="Google Shape;62;p14"/>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66" name="Google Shape;66;p14"/>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rot="10800000">
            <a:off x="25"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675">
            <a:off x="598753" y="846249"/>
            <a:ext cx="4585800" cy="3450900"/>
          </a:xfrm>
          <a:prstGeom prst="rect">
            <a:avLst/>
          </a:prstGeom>
          <a:solidFill>
            <a:srgbClr val="FFFFFF"/>
          </a:solidFill>
          <a:ln>
            <a:noFill/>
          </a:ln>
          <a:effectLst>
            <a:outerShdw blurRad="228600" rotWithShape="0" algn="tl" dir="5400000" dist="50800">
              <a:srgbClr val="000000">
                <a:alpha val="549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5"/>
          <p:cNvCxnSpPr/>
          <p:nvPr/>
        </p:nvCxnSpPr>
        <p:spPr>
          <a:xfrm>
            <a:off x="13675" y="116600"/>
            <a:ext cx="9116700" cy="0"/>
          </a:xfrm>
          <a:prstGeom prst="straightConnector1">
            <a:avLst/>
          </a:prstGeom>
          <a:noFill/>
          <a:ln cap="flat" cmpd="sng" w="9525">
            <a:solidFill>
              <a:srgbClr val="EEDFCD"/>
            </a:solidFill>
            <a:prstDash val="dash"/>
            <a:round/>
            <a:headEnd len="sm" w="sm" type="none"/>
            <a:tailEnd len="sm" w="sm" type="none"/>
          </a:ln>
        </p:spPr>
      </p:cxnSp>
      <p:cxnSp>
        <p:nvCxnSpPr>
          <p:cNvPr id="72" name="Google Shape;72;p15"/>
          <p:cNvCxnSpPr/>
          <p:nvPr/>
        </p:nvCxnSpPr>
        <p:spPr>
          <a:xfrm>
            <a:off x="13675" y="5027075"/>
            <a:ext cx="9116700" cy="0"/>
          </a:xfrm>
          <a:prstGeom prst="straightConnector1">
            <a:avLst/>
          </a:prstGeom>
          <a:noFill/>
          <a:ln cap="flat" cmpd="sng" w="9525">
            <a:solidFill>
              <a:srgbClr val="EEDFCD"/>
            </a:solidFill>
            <a:prstDash val="dash"/>
            <a:round/>
            <a:headEnd len="sm" w="sm" type="none"/>
            <a:tailEnd len="sm" w="sm" type="none"/>
          </a:ln>
        </p:spPr>
      </p:cxnSp>
      <p:sp>
        <p:nvSpPr>
          <p:cNvPr id="73" name="Google Shape;73;p15"/>
          <p:cNvSpPr txBox="1"/>
          <p:nvPr>
            <p:ph type="ctrTitle"/>
          </p:nvPr>
        </p:nvSpPr>
        <p:spPr>
          <a:xfrm>
            <a:off x="5609550" y="808825"/>
            <a:ext cx="2713200" cy="2282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74" name="Google Shape;74;p15"/>
          <p:cNvSpPr txBox="1"/>
          <p:nvPr>
            <p:ph idx="1" type="subTitle"/>
          </p:nvPr>
        </p:nvSpPr>
        <p:spPr>
          <a:xfrm>
            <a:off x="5609550" y="3469725"/>
            <a:ext cx="2713200" cy="587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80" name="Shape 80"/>
        <p:cNvGrpSpPr/>
        <p:nvPr/>
      </p:nvGrpSpPr>
      <p:grpSpPr>
        <a:xfrm>
          <a:off x="0" y="0"/>
          <a:ext cx="0" cy="0"/>
          <a:chOff x="0" y="0"/>
          <a:chExt cx="0" cy="0"/>
        </a:xfrm>
      </p:grpSpPr>
      <p:sp>
        <p:nvSpPr>
          <p:cNvPr id="81" name="Google Shape;81;p17"/>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ctrTitle"/>
          </p:nvPr>
        </p:nvSpPr>
        <p:spPr>
          <a:xfrm>
            <a:off x="311700" y="3537800"/>
            <a:ext cx="8097600" cy="10059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84" name="Google Shape;8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0" l="4898" r="4889" t="0"/>
          <a:stretch/>
        </p:blipFill>
        <p:spPr>
          <a:xfrm>
            <a:off x="682425" y="933600"/>
            <a:ext cx="4418849" cy="3276450"/>
          </a:xfrm>
          <a:prstGeom prst="rect">
            <a:avLst/>
          </a:prstGeom>
          <a:noFill/>
          <a:ln>
            <a:noFill/>
          </a:ln>
        </p:spPr>
      </p:pic>
      <p:sp>
        <p:nvSpPr>
          <p:cNvPr id="90" name="Google Shape;90;p18"/>
          <p:cNvSpPr txBox="1"/>
          <p:nvPr>
            <p:ph type="ctrTitle"/>
          </p:nvPr>
        </p:nvSpPr>
        <p:spPr>
          <a:xfrm>
            <a:off x="5609550" y="840275"/>
            <a:ext cx="2713200" cy="22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Fraud Detection System For Bank Sector</a:t>
            </a:r>
            <a:endParaRPr/>
          </a:p>
        </p:txBody>
      </p:sp>
      <p:sp>
        <p:nvSpPr>
          <p:cNvPr id="91" name="Google Shape;91;p18"/>
          <p:cNvSpPr txBox="1"/>
          <p:nvPr>
            <p:ph idx="1" type="subTitle"/>
          </p:nvPr>
        </p:nvSpPr>
        <p:spPr>
          <a:xfrm>
            <a:off x="5609550" y="3202325"/>
            <a:ext cx="2713200" cy="5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 Ikhlas.P and Sharon.J</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
                                        <p:tgtEl>
                                          <p:spTgt spid="90"/>
                                        </p:tgtEl>
                                        <p:attrNameLst>
                                          <p:attrName>ppt_w</p:attrName>
                                        </p:attrNameLst>
                                      </p:cBhvr>
                                      <p:tavLst>
                                        <p:tav fmla="" tm="0">
                                          <p:val>
                                            <p:strVal val="0"/>
                                          </p:val>
                                        </p:tav>
                                        <p:tav fmla="" tm="100000">
                                          <p:val>
                                            <p:strVal val="#ppt_w"/>
                                          </p:val>
                                        </p:tav>
                                      </p:tavLst>
                                    </p:anim>
                                    <p:anim calcmode="lin" valueType="num">
                                      <p:cBhvr additive="base">
                                        <p:cTn dur="1"/>
                                        <p:tgtEl>
                                          <p:spTgt spid="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9"/>
                                        </p:tgtEl>
                                        <p:attrNameLst>
                                          <p:attrName>ppt_w</p:attrName>
                                        </p:attrNameLst>
                                      </p:cBhvr>
                                      <p:tavLst>
                                        <p:tav fmla="" tm="0">
                                          <p:val>
                                            <p:strVal val="#ppt_w"/>
                                          </p:val>
                                        </p:tav>
                                        <p:tav fmla="" tm="100000">
                                          <p:val>
                                            <p:strVal val="0"/>
                                          </p:val>
                                        </p:tav>
                                      </p:tavLst>
                                    </p:anim>
                                    <p:anim calcmode="lin" valueType="num">
                                      <p:cBhvr additive="base">
                                        <p:cTn dur="1000"/>
                                        <p:tgtEl>
                                          <p:spTgt spid="89"/>
                                        </p:tgtEl>
                                        <p:attrNameLst>
                                          <p:attrName>ppt_h</p:attrName>
                                        </p:attrNameLst>
                                      </p:cBhvr>
                                      <p:tavLst>
                                        <p:tav fmla="" tm="0">
                                          <p:val>
                                            <p:strVal val="#ppt_h"/>
                                          </p:val>
                                        </p:tav>
                                        <p:tav fmla="" tm="100000">
                                          <p:val>
                                            <p:strVal val="0"/>
                                          </p:val>
                                        </p:tav>
                                      </p:tavLst>
                                    </p:anim>
                                    <p:set>
                                      <p:cBhvr>
                                        <p:cTn dur="1" fill="hold">
                                          <p:stCondLst>
                                            <p:cond delay="1000"/>
                                          </p:stCondLst>
                                        </p:cTn>
                                        <p:tgtEl>
                                          <p:spTgt spid="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1971450" y="733000"/>
            <a:ext cx="489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Contents :</a:t>
            </a:r>
            <a:endParaRPr b="1" sz="1800"/>
          </a:p>
        </p:txBody>
      </p:sp>
      <p:sp>
        <p:nvSpPr>
          <p:cNvPr id="97" name="Google Shape;97;p19"/>
          <p:cNvSpPr txBox="1"/>
          <p:nvPr/>
        </p:nvSpPr>
        <p:spPr>
          <a:xfrm>
            <a:off x="1048925" y="1478600"/>
            <a:ext cx="7152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Project Description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About Our Model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Visualising 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EDA (The Exploratory Data Analysis)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Data!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Thank You - </a:t>
            </a:r>
            <a:r>
              <a:rPr lang="en">
                <a:solidFill>
                  <a:schemeClr val="dk1"/>
                </a:solidFill>
              </a:rPr>
              <a:t>End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b="0" l="19766" r="19766" t="0"/>
          <a:stretch/>
        </p:blipFill>
        <p:spPr>
          <a:xfrm>
            <a:off x="3615001" y="0"/>
            <a:ext cx="5529000" cy="5143508"/>
          </a:xfrm>
          <a:prstGeom prst="rect">
            <a:avLst/>
          </a:prstGeom>
          <a:noFill/>
          <a:ln>
            <a:noFill/>
          </a:ln>
        </p:spPr>
      </p:pic>
      <p:sp>
        <p:nvSpPr>
          <p:cNvPr id="103" name="Google Shape;103;p20"/>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104" name="Google Shape;104;p20"/>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500" u="sng"/>
              <a:t>Problem :</a:t>
            </a:r>
            <a:endParaRPr sz="1500" u="sng"/>
          </a:p>
          <a:p>
            <a:pPr indent="0" lvl="0" marL="0" rtl="0" algn="l">
              <a:spcBef>
                <a:spcPts val="1600"/>
              </a:spcBef>
              <a:spcAft>
                <a:spcPts val="0"/>
              </a:spcAft>
              <a:buNone/>
            </a:pPr>
            <a:r>
              <a:rPr lang="en" sz="1500"/>
              <a:t>Bank frauds are the use of potentially illegal means to obtain money,assets or other property owned or held by a financial institution.</a:t>
            </a:r>
            <a:endParaRPr sz="1500"/>
          </a:p>
          <a:p>
            <a:pPr indent="-302418" lvl="0" marL="457200" rtl="0" algn="l">
              <a:spcBef>
                <a:spcPts val="1600"/>
              </a:spcBef>
              <a:spcAft>
                <a:spcPts val="0"/>
              </a:spcAft>
              <a:buSzPct val="100000"/>
              <a:buChar char="-"/>
            </a:pPr>
            <a:r>
              <a:rPr lang="en" sz="1500"/>
              <a:t>It reveals that fraud is costing the global economy £.89 trillion with losses rising by 56%  in the past decade. - Crowe UK (Accounting Firm)</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Our Model</a:t>
            </a:r>
            <a:endParaRPr/>
          </a:p>
        </p:txBody>
      </p:sp>
      <p:sp>
        <p:nvSpPr>
          <p:cNvPr id="110" name="Google Shape;110;p21"/>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10000"/>
          </a:bodyPr>
          <a:lstStyle/>
          <a:p>
            <a:pPr indent="-307340" lvl="0" marL="457200" rtl="0" algn="l">
              <a:spcBef>
                <a:spcPts val="0"/>
              </a:spcBef>
              <a:spcAft>
                <a:spcPts val="0"/>
              </a:spcAft>
              <a:buClr>
                <a:schemeClr val="lt1"/>
              </a:buClr>
              <a:buSzPct val="100000"/>
              <a:buChar char="●"/>
            </a:pPr>
            <a:r>
              <a:rPr lang="en" sz="1600">
                <a:solidFill>
                  <a:schemeClr val="lt1"/>
                </a:solidFill>
              </a:rPr>
              <a:t>Our fraud detection system has the ability to prevent numerous frauds, such as -  identity theft, accounting fraud etc by detecting illicit activity early in the process and ward off maximum damage to the banking sector.</a:t>
            </a:r>
            <a:endParaRPr sz="1600">
              <a:solidFill>
                <a:schemeClr val="lt1"/>
              </a:solidFill>
            </a:endParaRPr>
          </a:p>
          <a:p>
            <a:pPr indent="0" lvl="0" marL="457200" rtl="0" algn="l">
              <a:spcBef>
                <a:spcPts val="1200"/>
              </a:spcBef>
              <a:spcAft>
                <a:spcPts val="0"/>
              </a:spcAft>
              <a:buClr>
                <a:schemeClr val="dk1"/>
              </a:buClr>
              <a:buSzPct val="68750"/>
              <a:buFont typeface="Arial"/>
              <a:buNone/>
            </a:pPr>
            <a:r>
              <a:rPr b="1" lang="en" sz="1600">
                <a:solidFill>
                  <a:schemeClr val="lt1"/>
                </a:solidFill>
              </a:rPr>
              <a:t>How?</a:t>
            </a:r>
            <a:endParaRPr b="1" sz="1600">
              <a:solidFill>
                <a:schemeClr val="lt1"/>
              </a:solidFill>
            </a:endParaRPr>
          </a:p>
          <a:p>
            <a:pPr indent="-307340" lvl="0" marL="457200" rtl="0" algn="l">
              <a:spcBef>
                <a:spcPts val="1200"/>
              </a:spcBef>
              <a:spcAft>
                <a:spcPts val="0"/>
              </a:spcAft>
              <a:buClr>
                <a:schemeClr val="lt1"/>
              </a:buClr>
              <a:buSzPct val="100000"/>
              <a:buChar char="●"/>
            </a:pPr>
            <a:r>
              <a:rPr lang="en" sz="1600">
                <a:solidFill>
                  <a:schemeClr val="lt1"/>
                </a:solidFill>
              </a:rPr>
              <a:t>The system identifies the patterns and strategies through machine learning,statistical analysis and behaviour monitoring to prevent frauds without any human assistance.</a:t>
            </a:r>
            <a:endParaRPr>
              <a:solidFill>
                <a:schemeClr val="lt1"/>
              </a:solidFill>
            </a:endParaRPr>
          </a:p>
        </p:txBody>
      </p:sp>
      <p:pic>
        <p:nvPicPr>
          <p:cNvPr id="111" name="Google Shape;111;p21"/>
          <p:cNvPicPr preferRelativeResize="0"/>
          <p:nvPr/>
        </p:nvPicPr>
        <p:blipFill rotWithShape="1">
          <a:blip r:embed="rId3">
            <a:alphaModFix/>
          </a:blip>
          <a:srcRect b="7295" l="0" r="0" t="0"/>
          <a:stretch/>
        </p:blipFill>
        <p:spPr>
          <a:xfrm>
            <a:off x="3589075" y="0"/>
            <a:ext cx="555492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blip>
          <a:srcRect b="0" l="18662" r="18668" t="0"/>
          <a:stretch/>
        </p:blipFill>
        <p:spPr>
          <a:xfrm>
            <a:off x="3615001" y="0"/>
            <a:ext cx="5528998" cy="5143507"/>
          </a:xfrm>
          <a:prstGeom prst="rect">
            <a:avLst/>
          </a:prstGeom>
          <a:noFill/>
          <a:ln>
            <a:noFill/>
          </a:ln>
        </p:spPr>
      </p:pic>
      <p:sp>
        <p:nvSpPr>
          <p:cNvPr id="117" name="Google Shape;117;p22"/>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Visualising Data</a:t>
            </a:r>
            <a:endParaRPr/>
          </a:p>
        </p:txBody>
      </p:sp>
      <p:sp>
        <p:nvSpPr>
          <p:cNvPr id="118" name="Google Shape;118;p22"/>
          <p:cNvSpPr txBox="1"/>
          <p:nvPr>
            <p:ph idx="1" type="body"/>
          </p:nvPr>
        </p:nvSpPr>
        <p:spPr>
          <a:xfrm>
            <a:off x="311700" y="1432425"/>
            <a:ext cx="3127500" cy="3365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150" u="sng">
                <a:solidFill>
                  <a:schemeClr val="lt1"/>
                </a:solidFill>
              </a:rPr>
              <a:t>Visualising Data</a:t>
            </a:r>
            <a:r>
              <a:rPr lang="en" sz="1150">
                <a:solidFill>
                  <a:schemeClr val="lt1"/>
                </a:solidFill>
              </a:rPr>
              <a:t> ::</a:t>
            </a:r>
            <a:endParaRPr sz="1150">
              <a:solidFill>
                <a:schemeClr val="lt1"/>
              </a:solidFill>
            </a:endParaRPr>
          </a:p>
          <a:p>
            <a:pPr indent="0" lvl="0" marL="0" rtl="0" algn="l">
              <a:spcBef>
                <a:spcPts val="1200"/>
              </a:spcBef>
              <a:spcAft>
                <a:spcPts val="0"/>
              </a:spcAft>
              <a:buNone/>
            </a:pPr>
            <a:r>
              <a:rPr lang="en" sz="1150">
                <a:solidFill>
                  <a:schemeClr val="lt1"/>
                </a:solidFill>
              </a:rPr>
              <a:t>Data visualisation is the practice of translating information into a visual context, such as common graphics - charts,plots,infographics and even animations, to make data easier to understand and pull insights from. The main goal of data visualization is to make it easier to identify patterns,trends and outliers in large datasets. </a:t>
            </a:r>
            <a:endParaRPr>
              <a:solidFill>
                <a:schemeClr val="lt1"/>
              </a:solidFill>
            </a:endParaRPr>
          </a:p>
          <a:p>
            <a:pPr indent="0" lvl="0" marL="0" rtl="0" algn="l">
              <a:spcBef>
                <a:spcPts val="12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633225"/>
            <a:ext cx="3127500" cy="79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EDA</a:t>
            </a:r>
            <a:endParaRPr/>
          </a:p>
        </p:txBody>
      </p:sp>
      <p:sp>
        <p:nvSpPr>
          <p:cNvPr id="124" name="Google Shape;124;p23"/>
          <p:cNvSpPr txBox="1"/>
          <p:nvPr>
            <p:ph idx="1" type="body"/>
          </p:nvPr>
        </p:nvSpPr>
        <p:spPr>
          <a:xfrm>
            <a:off x="311700" y="1432425"/>
            <a:ext cx="3127500" cy="3365700"/>
          </a:xfrm>
          <a:prstGeom prst="rect">
            <a:avLst/>
          </a:prstGeom>
        </p:spPr>
        <p:txBody>
          <a:bodyPr anchorCtr="0" anchor="t" bIns="91425" lIns="91425" spcFirstLastPara="1" rIns="91425" wrap="square" tIns="91425">
            <a:normAutofit fontScale="77500" lnSpcReduction="20000"/>
          </a:bodyPr>
          <a:lstStyle/>
          <a:p>
            <a:pPr indent="0" lvl="0" marL="0" rtl="0" algn="l">
              <a:lnSpc>
                <a:spcPct val="142857"/>
              </a:lnSpc>
              <a:spcBef>
                <a:spcPts val="0"/>
              </a:spcBef>
              <a:spcAft>
                <a:spcPts val="0"/>
              </a:spcAft>
              <a:buNone/>
            </a:pPr>
            <a:r>
              <a:rPr lang="en" sz="1600">
                <a:solidFill>
                  <a:schemeClr val="lt1"/>
                </a:solidFill>
              </a:rPr>
              <a:t>Exploratory Data Analysis (EDA):</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Exploratory data analysis (EDA) is the first step in the data analysis process.</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It is an approach used by data scientists as a way of analyzing and investigating data sets for any anomalies for example to summarize their main characteristics, often using statistical graphics and other data visualization methods.</a:t>
            </a:r>
            <a:endParaRPr sz="1600">
              <a:solidFill>
                <a:schemeClr val="lt1"/>
              </a:solidFill>
            </a:endParaRPr>
          </a:p>
          <a:p>
            <a:pPr indent="0" lvl="0" marL="0" rtl="0" algn="l">
              <a:lnSpc>
                <a:spcPct val="142857"/>
              </a:lnSpc>
              <a:spcBef>
                <a:spcPts val="0"/>
              </a:spcBef>
              <a:spcAft>
                <a:spcPts val="0"/>
              </a:spcAft>
              <a:buClr>
                <a:schemeClr val="dk1"/>
              </a:buClr>
              <a:buSzPct val="68750"/>
              <a:buFont typeface="Arial"/>
              <a:buNone/>
            </a:pPr>
            <a:r>
              <a:rPr lang="en" sz="1600">
                <a:solidFill>
                  <a:schemeClr val="lt1"/>
                </a:solidFill>
              </a:rPr>
              <a:t>EDA can be performed in a series of steps.</a:t>
            </a:r>
            <a:endParaRPr sz="1600">
              <a:solidFill>
                <a:schemeClr val="lt1"/>
              </a:solidFill>
            </a:endParaRPr>
          </a:p>
          <a:p>
            <a:pPr indent="0" lvl="0" marL="0" rtl="0" algn="l">
              <a:lnSpc>
                <a:spcPct val="100000"/>
              </a:lnSpc>
              <a:spcBef>
                <a:spcPts val="0"/>
              </a:spcBef>
              <a:spcAft>
                <a:spcPts val="0"/>
              </a:spcAft>
              <a:buClr>
                <a:schemeClr val="dk1"/>
              </a:buClr>
              <a:buSzPct val="95652"/>
              <a:buFont typeface="Arial"/>
              <a:buNone/>
            </a:pPr>
            <a:r>
              <a:t/>
            </a:r>
            <a:endParaRPr sz="1150">
              <a:solidFill>
                <a:schemeClr val="dk1"/>
              </a:solidFill>
              <a:highlight>
                <a:schemeClr val="lt1"/>
              </a:highlight>
            </a:endParaRPr>
          </a:p>
          <a:p>
            <a:pPr indent="0" lvl="0" marL="0" rtl="0" algn="l">
              <a:spcBef>
                <a:spcPts val="0"/>
              </a:spcBef>
              <a:spcAft>
                <a:spcPts val="1600"/>
              </a:spcAft>
              <a:buNone/>
            </a:pPr>
            <a:r>
              <a:t/>
            </a:r>
            <a:endParaRPr/>
          </a:p>
        </p:txBody>
      </p:sp>
      <p:pic>
        <p:nvPicPr>
          <p:cNvPr id="125" name="Google Shape;125;p23"/>
          <p:cNvPicPr preferRelativeResize="0"/>
          <p:nvPr/>
        </p:nvPicPr>
        <p:blipFill rotWithShape="1">
          <a:blip r:embed="rId3">
            <a:alphaModFix/>
          </a:blip>
          <a:srcRect b="5150" l="52376" r="0" t="0"/>
          <a:stretch/>
        </p:blipFill>
        <p:spPr>
          <a:xfrm>
            <a:off x="3652275" y="0"/>
            <a:ext cx="549172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rotWithShape="1">
          <a:blip r:embed="rId3">
            <a:alphaModFix/>
          </a:blip>
          <a:srcRect b="19894" l="0" r="0" t="19894"/>
          <a:stretch/>
        </p:blipFill>
        <p:spPr>
          <a:xfrm>
            <a:off x="25" y="11280"/>
            <a:ext cx="9143982" cy="3201930"/>
          </a:xfrm>
          <a:prstGeom prst="flowChartDocument">
            <a:avLst/>
          </a:prstGeom>
          <a:noFill/>
          <a:ln>
            <a:noFill/>
          </a:ln>
        </p:spPr>
      </p:pic>
      <p:sp>
        <p:nvSpPr>
          <p:cNvPr id="131" name="Google Shape;131;p24"/>
          <p:cNvSpPr txBox="1"/>
          <p:nvPr>
            <p:ph type="ctrTitle"/>
          </p:nvPr>
        </p:nvSpPr>
        <p:spPr>
          <a:xfrm>
            <a:off x="311700" y="3537800"/>
            <a:ext cx="8097600" cy="100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rotWithShape="1">
          <a:blip r:embed="rId3">
            <a:alphaModFix/>
          </a:blip>
          <a:srcRect b="10894" l="0" r="0" t="10894"/>
          <a:stretch/>
        </p:blipFill>
        <p:spPr>
          <a:xfrm>
            <a:off x="673800" y="539250"/>
            <a:ext cx="7796400" cy="406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