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2" r:id="rId11"/>
    <p:sldId id="267" r:id="rId12"/>
    <p:sldId id="2146847065" r:id="rId13"/>
    <p:sldId id="2146847066" r:id="rId14"/>
    <p:sldId id="2146847067" r:id="rId15"/>
    <p:sldId id="2146847063" r:id="rId16"/>
    <p:sldId id="268" r:id="rId17"/>
    <p:sldId id="2146847069" r:id="rId18"/>
    <p:sldId id="2146847055" r:id="rId19"/>
    <p:sldId id="269" r:id="rId20"/>
    <p:sldId id="2146847059" r:id="rId21"/>
    <p:sldId id="2146847060" r:id="rId22"/>
    <p:sldId id="214684706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Intelligent Scheme Classification under PMGSY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4310743"/>
            <a:ext cx="766871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Braj Narayan Awasthi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Braj Narayan Awasthi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Babu Banarasi Das University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393AA-05C0-5D00-782A-0561C9F97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A32E40-2AFE-445D-3FED-7BD68193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D8CB49-CA6F-0219-33D7-421C275F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09" y="1482244"/>
            <a:ext cx="8801411" cy="4673600"/>
          </a:xfrm>
        </p:spPr>
      </p:pic>
    </p:spTree>
    <p:extLst>
      <p:ext uri="{BB962C8B-B14F-4D97-AF65-F5344CB8AC3E}">
        <p14:creationId xmlns:p14="http://schemas.microsoft.com/office/powerpoint/2010/main" val="306018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30105-AD33-A0F5-AA88-DD0BECD41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26AD8-80A4-70AD-AA33-EB8B12D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84231D-E133-158C-6DDB-766C2B850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971" y="1301750"/>
            <a:ext cx="8810057" cy="4673600"/>
          </a:xfrm>
        </p:spPr>
      </p:pic>
    </p:spTree>
    <p:extLst>
      <p:ext uri="{BB962C8B-B14F-4D97-AF65-F5344CB8AC3E}">
        <p14:creationId xmlns:p14="http://schemas.microsoft.com/office/powerpoint/2010/main" val="220818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1CA1-6740-2B7A-7816-85EC9BFA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05597-2709-605E-A4B2-BBA86D32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254" y="1301750"/>
            <a:ext cx="8831492" cy="4673600"/>
          </a:xfrm>
        </p:spPr>
      </p:pic>
    </p:spTree>
    <p:extLst>
      <p:ext uri="{BB962C8B-B14F-4D97-AF65-F5344CB8AC3E}">
        <p14:creationId xmlns:p14="http://schemas.microsoft.com/office/powerpoint/2010/main" val="17376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4D9B890-F4EC-A811-A865-5493C27ED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89116"/>
            <a:ext cx="10534935" cy="249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 The model built using IBM </a:t>
            </a:r>
            <a:r>
              <a:rPr lang="en-US" sz="1800" dirty="0" err="1"/>
              <a:t>Watsonx</a:t>
            </a:r>
            <a:r>
              <a:rPr lang="en-US" sz="1800" dirty="0"/>
              <a:t> </a:t>
            </a:r>
            <a:r>
              <a:rPr lang="en-US" sz="1800" dirty="0" err="1"/>
              <a:t>AutoAI</a:t>
            </a:r>
            <a:r>
              <a:rPr lang="en-US" sz="1800" dirty="0"/>
              <a:t> achieved </a:t>
            </a:r>
            <a:r>
              <a:rPr lang="en-US" sz="1800" b="1" dirty="0"/>
              <a:t>~92.2% classification accuracy</a:t>
            </a:r>
            <a:r>
              <a:rPr lang="en-US" sz="1800" dirty="0"/>
              <a:t>.</a:t>
            </a:r>
          </a:p>
          <a:p>
            <a:r>
              <a:rPr lang="en-US" sz="1800" dirty="0"/>
              <a:t> It successfully </a:t>
            </a:r>
            <a:r>
              <a:rPr lang="en-US" sz="1800" b="1" dirty="0"/>
              <a:t>automated the classification</a:t>
            </a:r>
            <a:r>
              <a:rPr lang="en-US" sz="1800" dirty="0"/>
              <a:t> of rural infrastructure projects under PMGSY schemes.</a:t>
            </a:r>
          </a:p>
          <a:p>
            <a:r>
              <a:rPr lang="en-US" sz="1800" dirty="0"/>
              <a:t> The system is </a:t>
            </a:r>
            <a:r>
              <a:rPr lang="en-US" sz="1800" b="1" dirty="0"/>
              <a:t>scalable and cloud-based</a:t>
            </a:r>
            <a:r>
              <a:rPr lang="en-US" sz="1800" dirty="0"/>
              <a:t>, making it suitable for real-world deployment.</a:t>
            </a:r>
          </a:p>
          <a:p>
            <a:r>
              <a:rPr lang="en-US" sz="1800" dirty="0"/>
              <a:t> It enhances </a:t>
            </a:r>
            <a:r>
              <a:rPr lang="en-US" sz="1800" b="1" dirty="0"/>
              <a:t>transparency, speed, and reliability</a:t>
            </a:r>
            <a:r>
              <a:rPr lang="en-US" sz="1800" dirty="0"/>
              <a:t> in government project monitoring.</a:t>
            </a:r>
          </a:p>
          <a:p>
            <a:r>
              <a:rPr lang="en-US" sz="1800" dirty="0"/>
              <a:t> Minor issues like </a:t>
            </a:r>
            <a:r>
              <a:rPr lang="en-US" sz="1800" b="1" dirty="0"/>
              <a:t>class imbalance</a:t>
            </a:r>
            <a:r>
              <a:rPr lang="en-US" sz="1800" dirty="0"/>
              <a:t> can be improved with targeted retraining and data augmentation.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https://github.com/Braj-01/IBM_Cloud_PMGSY_ML_Classification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FF8D04-6D39-773C-4CCC-B1BB5A11E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69030"/>
            <a:ext cx="1076769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ML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ensemble stacking or class balancing to handle minority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class predictions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the system to cover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states or infrastructure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beyond PMGSY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direct reporting, visualization, and policy decision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integration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sensors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live rural development tracking.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984"/>
            <a:ext cx="11029615" cy="4363365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/>
              <a:t>AI Kosh – </a:t>
            </a:r>
            <a:r>
              <a:rPr lang="en-IN" sz="1900" i="1" dirty="0"/>
              <a:t>Pradhan Mantri Gram Sadak Yojna (PMGSY) Dataset</a:t>
            </a:r>
            <a:r>
              <a:rPr lang="en-IN" sz="1900" dirty="0"/>
              <a:t>. Retrieved from:</a:t>
            </a:r>
            <a:br>
              <a:rPr lang="en-IN" sz="1900" dirty="0"/>
            </a:br>
            <a:r>
              <a:rPr lang="en-IN" sz="1900" dirty="0"/>
              <a:t>https://aikosh.indiaai.gov.in/web/datasets/details/pradhan_mantri_gram_sadak_yojna_pmgsy.html</a:t>
            </a:r>
          </a:p>
          <a:p>
            <a:r>
              <a:rPr lang="en-IN" sz="1900" dirty="0"/>
              <a:t>IBM Watsonx.ai Documentation – IBM Knowledge </a:t>
            </a:r>
            <a:r>
              <a:rPr lang="en-IN" sz="1900" dirty="0" err="1"/>
              <a:t>Center</a:t>
            </a:r>
            <a:r>
              <a:rPr lang="en-IN" sz="1900" dirty="0"/>
              <a:t>. Retrieved from:</a:t>
            </a:r>
            <a:br>
              <a:rPr lang="en-IN" sz="1900" dirty="0"/>
            </a:br>
            <a:r>
              <a:rPr lang="en-IN" sz="1900" dirty="0"/>
              <a:t>https://www.ibm.com/docs/en/watsonx</a:t>
            </a:r>
          </a:p>
          <a:p>
            <a:r>
              <a:rPr lang="en-IN" sz="1900" dirty="0"/>
              <a:t>PMGSY Official Website – Ministry of Rural Development, Government of India.</a:t>
            </a:r>
            <a:br>
              <a:rPr lang="en-IN" sz="1900" dirty="0"/>
            </a:br>
            <a:r>
              <a:rPr lang="en-IN" sz="1900" dirty="0"/>
              <a:t>https://pmgsy.nic.in/</a:t>
            </a:r>
          </a:p>
          <a:p>
            <a:r>
              <a:rPr lang="en-IN" sz="1900" dirty="0"/>
              <a:t>Scikit-learn: Machine Learning in Python – Documentation.</a:t>
            </a:r>
            <a:br>
              <a:rPr lang="en-IN" sz="1900" dirty="0"/>
            </a:br>
            <a:r>
              <a:rPr lang="en-IN" sz="1900" dirty="0"/>
              <a:t>https://scikit-learn.org/stable/</a:t>
            </a:r>
          </a:p>
          <a:p>
            <a:r>
              <a:rPr lang="en-IN" sz="1900" dirty="0"/>
              <a:t>Pandas: Python Data Analysis Library – Documentation.</a:t>
            </a:r>
            <a:br>
              <a:rPr lang="en-IN" sz="1900" dirty="0"/>
            </a:br>
            <a:r>
              <a:rPr lang="en-IN" sz="1900" dirty="0"/>
              <a:t>https://pandas.pydata.org/docs/</a:t>
            </a:r>
          </a:p>
          <a:p>
            <a:r>
              <a:rPr lang="en-IN" sz="1900" dirty="0"/>
              <a:t>IBM </a:t>
            </a:r>
            <a:r>
              <a:rPr lang="en-IN" sz="1900" dirty="0" err="1"/>
              <a:t>AutoAI</a:t>
            </a:r>
            <a:r>
              <a:rPr lang="en-IN" sz="1900" dirty="0"/>
              <a:t> – IBM Watson Studio Overview.</a:t>
            </a:r>
            <a:br>
              <a:rPr lang="en-IN" sz="1900" dirty="0"/>
            </a:br>
            <a:r>
              <a:rPr lang="en-IN" sz="1900" dirty="0"/>
              <a:t>https://www.ibm.com/cloud/watson-studio/autoai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95" y="1482520"/>
            <a:ext cx="11714391" cy="467332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EEB512-1550-F6EE-B58E-E4948B4EA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72253"/>
              </p:ext>
            </p:extLst>
          </p:nvPr>
        </p:nvGraphicFramePr>
        <p:xfrm>
          <a:off x="336095" y="1904215"/>
          <a:ext cx="6481847" cy="368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029101" imgH="3886200" progId="AcroExch.Document.11">
                  <p:embed/>
                </p:oleObj>
              </mc:Choice>
              <mc:Fallback>
                <p:oleObj name="Acrobat Document" r:id="rId2" imgW="5029101" imgH="38862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6095" y="1904215"/>
                        <a:ext cx="6481847" cy="368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50FDC3-DA78-6C11-E7CD-7DC1F7A3A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90701"/>
              </p:ext>
            </p:extLst>
          </p:nvPr>
        </p:nvGraphicFramePr>
        <p:xfrm>
          <a:off x="581192" y="1785758"/>
          <a:ext cx="6281521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029101" imgH="3886200" progId="AcroExch.Document.11">
                  <p:embed/>
                </p:oleObj>
              </mc:Choice>
              <mc:Fallback>
                <p:oleObj name="Acrobat Document" r:id="rId2" imgW="5029101" imgH="38862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1192" y="1785758"/>
                        <a:ext cx="6281521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053449-A24C-2915-DDE7-006ADEFA9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49823"/>
              </p:ext>
            </p:extLst>
          </p:nvPr>
        </p:nvGraphicFramePr>
        <p:xfrm>
          <a:off x="581192" y="1556550"/>
          <a:ext cx="9653047" cy="501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346330" imgH="3778206" progId="AcroExch.Document.11">
                  <p:embed/>
                </p:oleObj>
              </mc:Choice>
              <mc:Fallback>
                <p:oleObj name="Acrobat Document" r:id="rId2" imgW="5346330" imgH="3778206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1192" y="1556550"/>
                        <a:ext cx="9653047" cy="5017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Git-hub Link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IBM Certifications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Government agencies and planners struggle to efficiently classify thousands of rural infrastructure projects under different PMGSY schemes (PMGSY-I, II, III, PM-JANMAN, RCPLWEA). Manual classification is slow, error-prone, and not scalable for large-scale implementation.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600" b="1" dirty="0">
              <a:latin typeface="Calibri"/>
              <a:cs typeface="Calibri"/>
            </a:endParaRPr>
          </a:p>
          <a:p>
            <a:r>
              <a:rPr lang="en-IN" sz="1600" dirty="0"/>
              <a:t>The proposed system leverages </a:t>
            </a:r>
            <a:r>
              <a:rPr lang="en-IN" sz="1600" b="1" dirty="0"/>
              <a:t>IBM Watsonx.ai </a:t>
            </a:r>
            <a:r>
              <a:rPr lang="en-IN" sz="1600" b="1" dirty="0" err="1"/>
              <a:t>AutoAI</a:t>
            </a:r>
            <a:r>
              <a:rPr lang="en-IN" sz="1600" dirty="0"/>
              <a:t> to automate the classification of rural infrastructure projects under various PMGSY schemes. It ensures faster, scalable, and accurate categorization using machine learning.</a:t>
            </a:r>
          </a:p>
          <a:p>
            <a:r>
              <a:rPr lang="en-IN" sz="1600" b="1" dirty="0"/>
              <a:t>Key Components:</a:t>
            </a:r>
            <a:endParaRPr lang="en-IN" sz="1600" dirty="0"/>
          </a:p>
          <a:p>
            <a:r>
              <a:rPr lang="en-IN" sz="1600" b="1" dirty="0"/>
              <a:t>Data Collection:</a:t>
            </a:r>
            <a:br>
              <a:rPr lang="en-IN" sz="1600" dirty="0"/>
            </a:br>
            <a:r>
              <a:rPr lang="en-IN" sz="1600" dirty="0"/>
              <a:t>Historical project data sourced from AI Kosh, including features like cost, road length, state, district, number of works, etc.</a:t>
            </a:r>
          </a:p>
          <a:p>
            <a:r>
              <a:rPr lang="en-IN" sz="1600" b="1" dirty="0"/>
              <a:t>Data Preprocessing:</a:t>
            </a:r>
            <a:br>
              <a:rPr lang="en-IN" sz="1600" dirty="0"/>
            </a:br>
            <a:r>
              <a:rPr lang="en-IN" sz="1600" dirty="0"/>
              <a:t>Cleaning, handling missing values, encoding categorical data, feature scaling, and generating derived metrics. PCA used for dimensionality reduction.</a:t>
            </a:r>
          </a:p>
          <a:p>
            <a:r>
              <a:rPr lang="en-IN" sz="1600" b="1" dirty="0"/>
              <a:t>Model Training (</a:t>
            </a:r>
            <a:r>
              <a:rPr lang="en-IN" sz="1600" b="1" dirty="0" err="1"/>
              <a:t>AutoAI</a:t>
            </a:r>
            <a:r>
              <a:rPr lang="en-IN" sz="1600" b="1" dirty="0"/>
              <a:t>):</a:t>
            </a:r>
            <a:br>
              <a:rPr lang="en-IN" sz="1600" dirty="0"/>
            </a:br>
            <a:r>
              <a:rPr lang="en-IN" sz="1600" dirty="0"/>
              <a:t>IBM </a:t>
            </a:r>
            <a:r>
              <a:rPr lang="en-IN" sz="1600" dirty="0" err="1"/>
              <a:t>AutoAI</a:t>
            </a:r>
            <a:r>
              <a:rPr lang="en-IN" sz="1600" dirty="0"/>
              <a:t> automatically selects the best classification pipeline.</a:t>
            </a:r>
            <a:br>
              <a:rPr lang="en-IN" sz="1600" dirty="0"/>
            </a:br>
            <a:r>
              <a:rPr lang="en-IN" sz="1600" dirty="0"/>
              <a:t>Final selected model: </a:t>
            </a:r>
            <a:r>
              <a:rPr lang="en-IN" sz="1600" b="1" dirty="0"/>
              <a:t>Snap Random Forest Classifier</a:t>
            </a:r>
            <a:r>
              <a:rPr lang="en-IN" sz="1600" dirty="0"/>
              <a:t> with ~92.2% accuracy.</a:t>
            </a:r>
          </a:p>
          <a:p>
            <a:r>
              <a:rPr lang="en-IN" sz="1600" b="1" dirty="0"/>
              <a:t>Deployment:</a:t>
            </a:r>
            <a:br>
              <a:rPr lang="en-IN" sz="1600" dirty="0"/>
            </a:br>
            <a:r>
              <a:rPr lang="en-IN" sz="1600" dirty="0"/>
              <a:t>The trained model is deployed using </a:t>
            </a:r>
            <a:r>
              <a:rPr lang="en-IN" sz="1600" b="1" dirty="0"/>
              <a:t>Watsonx.ai Runtime</a:t>
            </a:r>
            <a:r>
              <a:rPr lang="en-IN" sz="1600" dirty="0"/>
              <a:t> as a REST API for real-time predictions.</a:t>
            </a:r>
          </a:p>
          <a:p>
            <a:r>
              <a:rPr lang="en-IN" sz="1600" b="1" dirty="0"/>
              <a:t>Evaluation:</a:t>
            </a:r>
            <a:br>
              <a:rPr lang="en-IN" sz="1600" dirty="0"/>
            </a:br>
            <a:r>
              <a:rPr lang="en-IN" sz="1600" dirty="0"/>
              <a:t>Confusion matrix analysis shows high per-class accuracy (PMGSY-I: 95.8%, PMGSY-II: 95.7%, PM-JANMAN: 100%).</a:t>
            </a:r>
            <a:br>
              <a:rPr lang="en-IN" sz="1600" dirty="0"/>
            </a:br>
            <a:r>
              <a:rPr lang="en-IN" sz="1600" dirty="0"/>
              <a:t>Enables quick, consistent, and reliable classification.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project uses IBM Watsonx.ai </a:t>
            </a:r>
            <a:r>
              <a:rPr lang="en-US" sz="2000" dirty="0" err="1"/>
              <a:t>AutoAI</a:t>
            </a:r>
            <a:r>
              <a:rPr lang="en-US" sz="2000" dirty="0"/>
              <a:t> to classify rural infrastructure projects under PMGSY schemes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1800" b="1" dirty="0"/>
              <a:t>System Requirements:</a:t>
            </a:r>
          </a:p>
          <a:p>
            <a:r>
              <a:rPr lang="en-IN" sz="1800" b="1" dirty="0"/>
              <a:t>Platform:</a:t>
            </a:r>
            <a:r>
              <a:rPr lang="en-IN" sz="1800" dirty="0"/>
              <a:t> IBM Watsonx.ai Studio (Cloud)</a:t>
            </a:r>
          </a:p>
          <a:p>
            <a:r>
              <a:rPr lang="en-IN" sz="1800" b="1" dirty="0"/>
              <a:t>Runtime:</a:t>
            </a:r>
            <a:r>
              <a:rPr lang="en-IN" sz="1800" dirty="0"/>
              <a:t> </a:t>
            </a:r>
            <a:r>
              <a:rPr lang="en-IN" sz="1800" dirty="0" err="1"/>
              <a:t>Watsonx</a:t>
            </a:r>
            <a:r>
              <a:rPr lang="en-IN" sz="1800" dirty="0"/>
              <a:t> </a:t>
            </a:r>
            <a:r>
              <a:rPr lang="en-IN" sz="1800" dirty="0" err="1"/>
              <a:t>AutoAI</a:t>
            </a:r>
            <a:r>
              <a:rPr lang="en-IN" sz="1800" dirty="0"/>
              <a:t> Runtime (Python 3.x)</a:t>
            </a:r>
          </a:p>
          <a:p>
            <a:r>
              <a:rPr lang="en-IN" sz="1800" b="1" dirty="0"/>
              <a:t>Storage:</a:t>
            </a:r>
            <a:r>
              <a:rPr lang="en-IN" sz="1800" dirty="0"/>
              <a:t> IBM Cloud Object Storage (Lite Plan)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Libraries &amp; Tools:</a:t>
            </a:r>
          </a:p>
          <a:p>
            <a:r>
              <a:rPr lang="en-IN" sz="1800" b="1" dirty="0" err="1"/>
              <a:t>AutoAI</a:t>
            </a:r>
            <a:r>
              <a:rPr lang="en-IN" sz="1800" dirty="0"/>
              <a:t> (automated model building &amp; tuning)</a:t>
            </a:r>
          </a:p>
          <a:p>
            <a:r>
              <a:rPr lang="en-IN" sz="1800" b="1" dirty="0"/>
              <a:t>Scikit-learn</a:t>
            </a:r>
            <a:r>
              <a:rPr lang="en-IN" sz="1800" dirty="0"/>
              <a:t> </a:t>
            </a:r>
            <a:r>
              <a:rPr lang="en-IN" sz="1800" i="1" dirty="0"/>
              <a:t>(used internally)</a:t>
            </a:r>
            <a:endParaRPr lang="en-IN" sz="1800" dirty="0"/>
          </a:p>
          <a:p>
            <a:r>
              <a:rPr lang="en-IN" sz="1800" b="1" dirty="0"/>
              <a:t>Pandas, PCA, Feature Transformers</a:t>
            </a:r>
            <a:r>
              <a:rPr lang="en-IN" sz="1800" dirty="0"/>
              <a:t> </a:t>
            </a:r>
            <a:r>
              <a:rPr lang="en-IN" sz="1800" i="1" dirty="0"/>
              <a:t>(via </a:t>
            </a:r>
            <a:r>
              <a:rPr lang="en-IN" sz="1800" i="1" dirty="0" err="1"/>
              <a:t>AutoAI</a:t>
            </a:r>
            <a:r>
              <a:rPr lang="en-IN" sz="1800" i="1" dirty="0"/>
              <a:t> pipeline)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27319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endParaRPr lang="en-IN" sz="4000" b="1" dirty="0"/>
          </a:p>
          <a:p>
            <a:pPr marL="0" indent="0">
              <a:buNone/>
            </a:pPr>
            <a:r>
              <a:rPr lang="en-IN" sz="4000" b="1" dirty="0"/>
              <a:t> </a:t>
            </a:r>
            <a:r>
              <a:rPr lang="en-IN" sz="4400" b="1" dirty="0"/>
              <a:t>Algorithm Selection</a:t>
            </a:r>
            <a:r>
              <a:rPr lang="en-IN" sz="4000" b="1" dirty="0"/>
              <a:t>:</a:t>
            </a:r>
          </a:p>
          <a:p>
            <a:pPr>
              <a:lnSpc>
                <a:spcPct val="170000"/>
              </a:lnSpc>
            </a:pPr>
            <a:endParaRPr lang="en-IN" sz="2300" dirty="0"/>
          </a:p>
          <a:p>
            <a:pPr>
              <a:lnSpc>
                <a:spcPct val="170000"/>
              </a:lnSpc>
            </a:pPr>
            <a:r>
              <a:rPr lang="en-IN" sz="2900" dirty="0"/>
              <a:t>The </a:t>
            </a:r>
            <a:r>
              <a:rPr lang="en-IN" sz="2900" dirty="0" err="1"/>
              <a:t>AutoAI</a:t>
            </a:r>
            <a:r>
              <a:rPr lang="en-IN" sz="2900" dirty="0"/>
              <a:t> system selected </a:t>
            </a:r>
            <a:r>
              <a:rPr lang="en-IN" sz="2900" b="1" dirty="0"/>
              <a:t>Snap Random Forest Classifier</a:t>
            </a:r>
            <a:r>
              <a:rPr lang="en-IN" sz="2900" dirty="0"/>
              <a:t>, a robust ensemble learning algorithm known for handling high-dimensional data and preventing overfitting. It was chosen for its high accuracy and interpretability on structured classification tasks.</a:t>
            </a:r>
          </a:p>
          <a:p>
            <a:pPr marL="0" indent="0">
              <a:buNone/>
            </a:pPr>
            <a:r>
              <a:rPr lang="en-US" sz="4500" b="1" dirty="0"/>
              <a:t>Data Input:</a:t>
            </a:r>
          </a:p>
          <a:p>
            <a:r>
              <a:rPr lang="en-US" sz="2700" dirty="0"/>
              <a:t>Key input features included:</a:t>
            </a:r>
          </a:p>
          <a:p>
            <a:r>
              <a:rPr lang="en-US" sz="2700" dirty="0"/>
              <a:t>NO_OF_ROAD_WORKS_COMPLETED</a:t>
            </a:r>
          </a:p>
          <a:p>
            <a:r>
              <a:rPr lang="en-US" sz="2700" dirty="0"/>
              <a:t>EXPENDITURE_OCCURED_LAKHS</a:t>
            </a:r>
          </a:p>
          <a:p>
            <a:r>
              <a:rPr lang="en-US" sz="2700" dirty="0"/>
              <a:t>COST_OF_WORKS_SANCTIONED_LAKHS</a:t>
            </a:r>
          </a:p>
          <a:p>
            <a:r>
              <a:rPr lang="en-US" sz="2700" dirty="0"/>
              <a:t>LENGTH_OF_ROAD_WORK_COMPLETED_KM</a:t>
            </a:r>
          </a:p>
          <a:p>
            <a:r>
              <a:rPr lang="en-US" sz="2700" dirty="0"/>
              <a:t>NO_OF_BRIDGES_SANCTIONED, STATE_NAME, DISTRICT_NAME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14572-098F-3E33-5AD6-E0A4EC15CD1F}"/>
              </a:ext>
            </a:extLst>
          </p:cNvPr>
          <p:cNvSpPr txBox="1"/>
          <p:nvPr/>
        </p:nvSpPr>
        <p:spPr>
          <a:xfrm>
            <a:off x="829558" y="754145"/>
            <a:ext cx="10256363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Training Process: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AutoAI</a:t>
            </a:r>
            <a:r>
              <a:rPr lang="en-IN" dirty="0"/>
              <a:t> automatically:</a:t>
            </a:r>
          </a:p>
          <a:p>
            <a:pPr>
              <a:lnSpc>
                <a:spcPct val="150000"/>
              </a:lnSpc>
            </a:pPr>
            <a:r>
              <a:rPr lang="en-IN" dirty="0"/>
              <a:t>Performed data preprocessing (missing value handling, encoding, scaling)</a:t>
            </a:r>
          </a:p>
          <a:p>
            <a:pPr>
              <a:lnSpc>
                <a:spcPct val="150000"/>
              </a:lnSpc>
            </a:pPr>
            <a:r>
              <a:rPr lang="en-IN" dirty="0"/>
              <a:t>Conducted </a:t>
            </a:r>
            <a:r>
              <a:rPr lang="en-IN" b="1" dirty="0"/>
              <a:t>automated hyperparameter tuning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Performed </a:t>
            </a:r>
            <a:r>
              <a:rPr lang="en-IN" b="1" dirty="0"/>
              <a:t>train/test split</a:t>
            </a:r>
            <a:r>
              <a:rPr lang="en-IN" dirty="0"/>
              <a:t> and cross-validation</a:t>
            </a:r>
          </a:p>
          <a:p>
            <a:pPr>
              <a:lnSpc>
                <a:spcPct val="150000"/>
              </a:lnSpc>
            </a:pPr>
            <a:r>
              <a:rPr lang="en-IN" dirty="0"/>
              <a:t>Ranked multiple pipelines and selected the best-performing one</a:t>
            </a:r>
          </a:p>
          <a:p>
            <a:pPr>
              <a:lnSpc>
                <a:spcPct val="150000"/>
              </a:lnSpc>
            </a:pPr>
            <a:r>
              <a:rPr lang="en-IN" dirty="0"/>
              <a:t>The final model achieved </a:t>
            </a:r>
            <a:r>
              <a:rPr lang="en-IN" b="1" dirty="0"/>
              <a:t>~92.2% accuracy</a:t>
            </a:r>
            <a:r>
              <a:rPr lang="en-IN" dirty="0"/>
              <a:t> across multiple PMGSY scheme classes.</a:t>
            </a:r>
          </a:p>
          <a:p>
            <a:pPr>
              <a:lnSpc>
                <a:spcPct val="150000"/>
              </a:lnSpc>
            </a:pPr>
            <a:endParaRPr lang="en-IN" sz="2100" dirty="0"/>
          </a:p>
          <a:p>
            <a:r>
              <a:rPr lang="en-US" sz="2100" b="1" dirty="0"/>
              <a:t>Prediction Process:</a:t>
            </a:r>
          </a:p>
          <a:p>
            <a:pPr>
              <a:lnSpc>
                <a:spcPct val="150000"/>
              </a:lnSpc>
            </a:pPr>
            <a:r>
              <a:rPr lang="en-US" dirty="0"/>
              <a:t>The trained model is deployed as an </a:t>
            </a:r>
            <a:r>
              <a:rPr lang="en-US" b="1" dirty="0"/>
              <a:t>online REST API</a:t>
            </a:r>
            <a:r>
              <a:rPr lang="en-US" dirty="0"/>
              <a:t> using </a:t>
            </a:r>
            <a:r>
              <a:rPr lang="en-US" b="1" dirty="0"/>
              <a:t>Watsonx.ai Runtime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Users can input new project data (cost, work completed, location, etc.) via JSON format.</a:t>
            </a:r>
          </a:p>
          <a:p>
            <a:pPr>
              <a:lnSpc>
                <a:spcPct val="150000"/>
              </a:lnSpc>
            </a:pPr>
            <a:r>
              <a:rPr lang="en-US" dirty="0"/>
              <a:t>The model returns the predicted scheme label (e.g., PMGSY-I, II, III, PM-JANMAN).</a:t>
            </a:r>
          </a:p>
          <a:p>
            <a:r>
              <a:rPr lang="en-US" dirty="0"/>
              <a:t>Prediction is near-instant and can be integrated with dashboards or reporting tools.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6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07FED-004C-9387-70B8-30053B24E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369" y="1482244"/>
            <a:ext cx="8775575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1FA7B-2D6C-2078-C966-7755A9E30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0C751A-389B-76BC-F79E-1F85ACBA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6D0A67-E96F-266D-E707-A2472518B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865" y="1482244"/>
            <a:ext cx="8724356" cy="4673600"/>
          </a:xfrm>
        </p:spPr>
      </p:pic>
    </p:spTree>
    <p:extLst>
      <p:ext uri="{BB962C8B-B14F-4D97-AF65-F5344CB8AC3E}">
        <p14:creationId xmlns:p14="http://schemas.microsoft.com/office/powerpoint/2010/main" val="37691506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405</TotalTime>
  <Words>911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Acrobat Document</vt:lpstr>
      <vt:lpstr>Intelligent Scheme Classification under PMGSY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Result</vt:lpstr>
      <vt:lpstr>Result</vt:lpstr>
      <vt:lpstr>Result</vt:lpstr>
      <vt:lpstr>Result</vt:lpstr>
      <vt:lpstr>Result</vt:lpstr>
      <vt:lpstr>Conclusion</vt:lpstr>
      <vt:lpstr>GitHub Link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Braj Narayan Awasthi</cp:lastModifiedBy>
  <cp:revision>27</cp:revision>
  <dcterms:created xsi:type="dcterms:W3CDTF">2021-05-26T16:50:10Z</dcterms:created>
  <dcterms:modified xsi:type="dcterms:W3CDTF">2025-08-02T23:52:46Z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