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2" r:id="rId19"/>
    <p:sldId id="273" r:id="rId20"/>
    <p:sldId id="274" r:id="rId21"/>
    <p:sldId id="275"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TSav/3Mu3iaq1nzafzf1jk3d/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C7ECAE-C341-424A-8670-C8906840D297}">
  <a:tblStyle styleId="{1CC7ECAE-C341-424A-8670-C8906840D29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7F1FA"/>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574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18c5225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7518c5225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518c52259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7518c5225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518c52259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7518c52259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9"/>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6" name="Google Shape;26;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7" name="Google Shape;17;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97280" y="2097248"/>
            <a:ext cx="10058400" cy="222786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01003E"/>
              </a:buClr>
              <a:buSzPts val="4800"/>
              <a:buFont typeface="Cambria Math"/>
              <a:buNone/>
            </a:pPr>
            <a:r>
              <a:rPr lang="en-IN" sz="4800" b="1">
                <a:solidFill>
                  <a:srgbClr val="01003E"/>
                </a:solidFill>
                <a:latin typeface="Cambria Math"/>
                <a:ea typeface="Cambria Math"/>
                <a:cs typeface="Cambria Math"/>
                <a:sym typeface="Cambria Math"/>
              </a:rPr>
              <a:t>ECom Express Mobility Solution</a:t>
            </a:r>
            <a:br>
              <a:rPr lang="en-IN" sz="3600" b="1">
                <a:solidFill>
                  <a:srgbClr val="01003E"/>
                </a:solidFill>
                <a:latin typeface="Cambria Math"/>
                <a:ea typeface="Cambria Math"/>
                <a:cs typeface="Cambria Math"/>
                <a:sym typeface="Cambria Math"/>
              </a:rPr>
            </a:br>
            <a:r>
              <a:rPr lang="en-IN" sz="3400" b="1">
                <a:solidFill>
                  <a:srgbClr val="01003E"/>
                </a:solidFill>
                <a:latin typeface="Cambria Math"/>
                <a:ea typeface="Cambria Math"/>
                <a:cs typeface="Cambria Math"/>
                <a:sym typeface="Cambria Math"/>
              </a:rPr>
              <a:t>Service Accountability Transmission Handheld Instrument (SATHi)</a:t>
            </a:r>
            <a:endParaRPr/>
          </a:p>
        </p:txBody>
      </p:sp>
      <p:sp>
        <p:nvSpPr>
          <p:cNvPr id="106" name="Google Shape;106;p1"/>
          <p:cNvSpPr txBox="1">
            <a:spLocks noGrp="1"/>
          </p:cNvSpPr>
          <p:nvPr>
            <p:ph type="subTitle" idx="1"/>
          </p:nvPr>
        </p:nvSpPr>
        <p:spPr>
          <a:xfrm>
            <a:off x="1097280" y="4457532"/>
            <a:ext cx="10058400" cy="19126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IN" sz="1800" b="1">
                <a:latin typeface="Quattrocento Sans"/>
                <a:ea typeface="Quattrocento Sans"/>
                <a:cs typeface="Quattrocento Sans"/>
                <a:sym typeface="Quattrocento Sans"/>
              </a:rPr>
              <a:t>BY:-</a:t>
            </a:r>
            <a:endParaRPr/>
          </a:p>
          <a:p>
            <a:pPr marL="0" lvl="0" indent="0" algn="l" rtl="0">
              <a:lnSpc>
                <a:spcPct val="100000"/>
              </a:lnSpc>
              <a:spcBef>
                <a:spcPts val="800"/>
              </a:spcBef>
              <a:spcAft>
                <a:spcPts val="0"/>
              </a:spcAft>
              <a:buSzPts val="1800"/>
              <a:buNone/>
            </a:pPr>
            <a:r>
              <a:rPr lang="en-IN" sz="1800" b="1">
                <a:latin typeface="Quattrocento Sans"/>
                <a:ea typeface="Quattrocento Sans"/>
                <a:cs typeface="Quattrocento Sans"/>
                <a:sym typeface="Quattrocento Sans"/>
              </a:rPr>
              <a:t>BRAJ KISHOR (GROUP 74) </a:t>
            </a:r>
            <a:endParaRPr/>
          </a:p>
          <a:p>
            <a:pPr marL="0" lvl="0" indent="0" algn="l" rtl="0">
              <a:lnSpc>
                <a:spcPct val="100000"/>
              </a:lnSpc>
              <a:spcBef>
                <a:spcPts val="800"/>
              </a:spcBef>
              <a:spcAft>
                <a:spcPts val="0"/>
              </a:spcAft>
              <a:buSzPts val="1800"/>
              <a:buNone/>
            </a:pPr>
            <a:r>
              <a:rPr lang="en-IN" sz="1800" b="1">
                <a:latin typeface="Quattrocento Sans"/>
                <a:ea typeface="Quattrocento Sans"/>
                <a:cs typeface="Quattrocento Sans"/>
                <a:sym typeface="Quattrocento Sans"/>
              </a:rPr>
              <a:t>PARTHIBAN S. (GROUP 74)</a:t>
            </a:r>
            <a:endParaRPr/>
          </a:p>
          <a:p>
            <a:pPr marL="0" lvl="0" indent="0" algn="l" rtl="0">
              <a:lnSpc>
                <a:spcPct val="100000"/>
              </a:lnSpc>
              <a:spcBef>
                <a:spcPts val="800"/>
              </a:spcBef>
              <a:spcAft>
                <a:spcPts val="0"/>
              </a:spcAft>
              <a:buSzPts val="1800"/>
              <a:buNone/>
            </a:pPr>
            <a:r>
              <a:rPr lang="en-IN" sz="1800" b="1">
                <a:latin typeface="Quattrocento Sans"/>
                <a:ea typeface="Quattrocento Sans"/>
                <a:cs typeface="Quattrocento Sans"/>
                <a:sym typeface="Quattrocento Sans"/>
              </a:rPr>
              <a:t>RITU PRIYA (GROUP 74)</a:t>
            </a:r>
            <a:endParaRPr/>
          </a:p>
          <a:p>
            <a:pPr marL="0" lvl="0" indent="0" algn="l" rtl="0">
              <a:lnSpc>
                <a:spcPct val="100000"/>
              </a:lnSpc>
              <a:spcBef>
                <a:spcPts val="800"/>
              </a:spcBef>
              <a:spcAft>
                <a:spcPts val="0"/>
              </a:spcAft>
              <a:buSzPts val="1800"/>
              <a:buNone/>
            </a:pPr>
            <a:r>
              <a:rPr lang="en-IN" sz="1800" b="1">
                <a:latin typeface="Quattrocento Sans"/>
                <a:ea typeface="Quattrocento Sans"/>
                <a:cs typeface="Quattrocento Sans"/>
                <a:sym typeface="Quattrocento Sans"/>
              </a:rPr>
              <a:t>SAMEER FAROOQ B. (GROUP 74)</a:t>
            </a:r>
            <a:endParaRPr/>
          </a:p>
          <a:p>
            <a:pPr marL="0" lvl="0" indent="0" algn="l" rtl="0">
              <a:lnSpc>
                <a:spcPct val="90000"/>
              </a:lnSpc>
              <a:spcBef>
                <a:spcPts val="1400"/>
              </a:spcBef>
              <a:spcAft>
                <a:spcPts val="0"/>
              </a:spcAft>
              <a:buSzPts val="1600"/>
              <a:buNone/>
            </a:pPr>
            <a:endParaRPr sz="1600" b="1">
              <a:latin typeface="Calibri"/>
              <a:ea typeface="Calibri"/>
              <a:cs typeface="Calibri"/>
              <a:sym typeface="Calibri"/>
            </a:endParaRPr>
          </a:p>
          <a:p>
            <a:pPr marL="0" lvl="0" indent="0" algn="l" rtl="0">
              <a:lnSpc>
                <a:spcPct val="90000"/>
              </a:lnSpc>
              <a:spcBef>
                <a:spcPts val="1400"/>
              </a:spcBef>
              <a:spcAft>
                <a:spcPts val="0"/>
              </a:spcAft>
              <a:buSzPts val="1600"/>
              <a:buNone/>
            </a:pPr>
            <a:endParaRPr sz="1600" b="1">
              <a:latin typeface="Calibri"/>
              <a:ea typeface="Calibri"/>
              <a:cs typeface="Calibri"/>
              <a:sym typeface="Calibri"/>
            </a:endParaRPr>
          </a:p>
        </p:txBody>
      </p:sp>
      <p:sp>
        <p:nvSpPr>
          <p:cNvPr id="107" name="Google Shape;107;p1"/>
          <p:cNvSpPr txBox="1"/>
          <p:nvPr/>
        </p:nvSpPr>
        <p:spPr>
          <a:xfrm>
            <a:off x="3504921" y="362152"/>
            <a:ext cx="361733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1" u="none" strike="noStrike" cap="none">
                <a:solidFill>
                  <a:schemeClr val="dk1"/>
                </a:solidFill>
                <a:latin typeface="Calibri"/>
                <a:ea typeface="Calibri"/>
                <a:cs typeface="Calibri"/>
                <a:sym typeface="Calibri"/>
              </a:rPr>
              <a:t>WILP BITS PILANI SA Assignment 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1"/>
          <p:cNvPicPr preferRelativeResize="0"/>
          <p:nvPr/>
        </p:nvPicPr>
        <p:blipFill rotWithShape="1">
          <a:blip r:embed="rId3">
            <a:alphaModFix/>
          </a:blip>
          <a:srcRect b="6857"/>
          <a:stretch/>
        </p:blipFill>
        <p:spPr>
          <a:xfrm>
            <a:off x="8967830" y="0"/>
            <a:ext cx="3224169" cy="2569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Context Diagram</a:t>
            </a:r>
            <a:endParaRPr/>
          </a:p>
        </p:txBody>
      </p:sp>
      <p:sp>
        <p:nvSpPr>
          <p:cNvPr id="162" name="Google Shape;162;p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95250" y="286604"/>
            <a:ext cx="11744325" cy="408721"/>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01003E"/>
              </a:buClr>
              <a:buSzPts val="4320"/>
              <a:buFont typeface="Cambria Math"/>
              <a:buNone/>
            </a:pPr>
            <a:r>
              <a:rPr lang="en-IN" sz="4320" b="1">
                <a:solidFill>
                  <a:srgbClr val="01003E"/>
                </a:solidFill>
                <a:latin typeface="Cambria Math"/>
                <a:ea typeface="Cambria Math"/>
                <a:cs typeface="Cambria Math"/>
                <a:sym typeface="Cambria Math"/>
              </a:rPr>
              <a:t>Module Decomposition Diagram</a:t>
            </a:r>
            <a:endParaRPr/>
          </a:p>
        </p:txBody>
      </p:sp>
      <p:sp>
        <p:nvSpPr>
          <p:cNvPr id="168" name="Google Shape;168;p8"/>
          <p:cNvSpPr/>
          <p:nvPr/>
        </p:nvSpPr>
        <p:spPr>
          <a:xfrm>
            <a:off x="5105400" y="847723"/>
            <a:ext cx="1981200" cy="752475"/>
          </a:xfrm>
          <a:prstGeom prst="rect">
            <a:avLst/>
          </a:prstGeom>
          <a:solidFill>
            <a:srgbClr val="1C6294"/>
          </a:solidFill>
          <a:ln>
            <a:noFill/>
          </a:ln>
          <a:effectLst>
            <a:outerShdw blurRad="44450" dist="25400" dir="2700000" algn="b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Calibri"/>
                <a:ea typeface="Calibri"/>
                <a:cs typeface="Calibri"/>
                <a:sym typeface="Calibri"/>
              </a:rPr>
              <a:t>SATHi App</a:t>
            </a:r>
            <a:endParaRPr sz="1800">
              <a:solidFill>
                <a:schemeClr val="lt1"/>
              </a:solidFill>
              <a:latin typeface="Calibri"/>
              <a:ea typeface="Calibri"/>
              <a:cs typeface="Calibri"/>
              <a:sym typeface="Calibri"/>
            </a:endParaRPr>
          </a:p>
        </p:txBody>
      </p:sp>
      <p:sp>
        <p:nvSpPr>
          <p:cNvPr id="169" name="Google Shape;169;p8"/>
          <p:cNvSpPr/>
          <p:nvPr/>
        </p:nvSpPr>
        <p:spPr>
          <a:xfrm>
            <a:off x="2952750" y="1938336"/>
            <a:ext cx="18669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dk1"/>
                </a:solidFill>
                <a:latin typeface="Calibri"/>
                <a:ea typeface="Calibri"/>
                <a:cs typeface="Calibri"/>
                <a:sym typeface="Calibri"/>
              </a:rPr>
              <a:t>Business Modules</a:t>
            </a:r>
            <a:endParaRPr sz="1800" b="1">
              <a:solidFill>
                <a:schemeClr val="dk1"/>
              </a:solidFill>
              <a:latin typeface="Calibri"/>
              <a:ea typeface="Calibri"/>
              <a:cs typeface="Calibri"/>
              <a:sym typeface="Calibri"/>
            </a:endParaRPr>
          </a:p>
        </p:txBody>
      </p:sp>
      <p:sp>
        <p:nvSpPr>
          <p:cNvPr id="170" name="Google Shape;170;p8"/>
          <p:cNvSpPr/>
          <p:nvPr/>
        </p:nvSpPr>
        <p:spPr>
          <a:xfrm>
            <a:off x="8877300" y="3857623"/>
            <a:ext cx="18669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1">
                <a:solidFill>
                  <a:schemeClr val="dk1"/>
                </a:solidFill>
                <a:latin typeface="Calibri"/>
                <a:ea typeface="Calibri"/>
                <a:cs typeface="Calibri"/>
                <a:sym typeface="Calibri"/>
              </a:rPr>
              <a:t>Technical Modules</a:t>
            </a:r>
            <a:endParaRPr sz="1800" b="1">
              <a:solidFill>
                <a:schemeClr val="dk1"/>
              </a:solidFill>
              <a:latin typeface="Calibri"/>
              <a:ea typeface="Calibri"/>
              <a:cs typeface="Calibri"/>
              <a:sym typeface="Calibri"/>
            </a:endParaRPr>
          </a:p>
        </p:txBody>
      </p:sp>
      <p:sp>
        <p:nvSpPr>
          <p:cNvPr id="171" name="Google Shape;171;p8"/>
          <p:cNvSpPr/>
          <p:nvPr/>
        </p:nvSpPr>
        <p:spPr>
          <a:xfrm>
            <a:off x="142875" y="2895600"/>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Calibri"/>
                <a:ea typeface="Calibri"/>
                <a:cs typeface="Calibri"/>
                <a:sym typeface="Calibri"/>
              </a:rPr>
              <a:t>Run-Sheets</a:t>
            </a:r>
            <a:endParaRPr sz="1600">
              <a:solidFill>
                <a:schemeClr val="dk1"/>
              </a:solidFill>
              <a:latin typeface="Calibri"/>
              <a:ea typeface="Calibri"/>
              <a:cs typeface="Calibri"/>
              <a:sym typeface="Calibri"/>
            </a:endParaRPr>
          </a:p>
        </p:txBody>
      </p:sp>
      <p:sp>
        <p:nvSpPr>
          <p:cNvPr id="172" name="Google Shape;172;p8"/>
          <p:cNvSpPr/>
          <p:nvPr/>
        </p:nvSpPr>
        <p:spPr>
          <a:xfrm>
            <a:off x="3390900" y="2886067"/>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Calibri"/>
                <a:ea typeface="Calibri"/>
                <a:cs typeface="Calibri"/>
                <a:sym typeface="Calibri"/>
              </a:rPr>
              <a:t>Navigation System</a:t>
            </a:r>
            <a:endParaRPr sz="1600">
              <a:solidFill>
                <a:schemeClr val="dk1"/>
              </a:solidFill>
              <a:latin typeface="Calibri"/>
              <a:ea typeface="Calibri"/>
              <a:cs typeface="Calibri"/>
              <a:sym typeface="Calibri"/>
            </a:endParaRPr>
          </a:p>
        </p:txBody>
      </p:sp>
      <p:sp>
        <p:nvSpPr>
          <p:cNvPr id="173" name="Google Shape;173;p8"/>
          <p:cNvSpPr/>
          <p:nvPr/>
        </p:nvSpPr>
        <p:spPr>
          <a:xfrm>
            <a:off x="4986337" y="2886067"/>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Calibri"/>
                <a:ea typeface="Calibri"/>
                <a:cs typeface="Calibri"/>
                <a:sym typeface="Calibri"/>
              </a:rPr>
              <a:t>Payment</a:t>
            </a:r>
            <a:endParaRPr sz="1600">
              <a:solidFill>
                <a:schemeClr val="dk1"/>
              </a:solidFill>
              <a:latin typeface="Calibri"/>
              <a:ea typeface="Calibri"/>
              <a:cs typeface="Calibri"/>
              <a:sym typeface="Calibri"/>
            </a:endParaRPr>
          </a:p>
        </p:txBody>
      </p:sp>
      <p:sp>
        <p:nvSpPr>
          <p:cNvPr id="174" name="Google Shape;174;p8"/>
          <p:cNvSpPr/>
          <p:nvPr/>
        </p:nvSpPr>
        <p:spPr>
          <a:xfrm>
            <a:off x="6581775" y="2895595"/>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Calibri"/>
                <a:ea typeface="Calibri"/>
                <a:cs typeface="Calibri"/>
                <a:sym typeface="Calibri"/>
              </a:rPr>
              <a:t>Digital Authentication</a:t>
            </a:r>
            <a:endParaRPr sz="1400">
              <a:solidFill>
                <a:schemeClr val="dk1"/>
              </a:solidFill>
              <a:latin typeface="Calibri"/>
              <a:ea typeface="Calibri"/>
              <a:cs typeface="Calibri"/>
              <a:sym typeface="Calibri"/>
            </a:endParaRPr>
          </a:p>
        </p:txBody>
      </p:sp>
      <p:sp>
        <p:nvSpPr>
          <p:cNvPr id="175" name="Google Shape;175;p8"/>
          <p:cNvSpPr/>
          <p:nvPr/>
        </p:nvSpPr>
        <p:spPr>
          <a:xfrm>
            <a:off x="7610475" y="4905369"/>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Calibri"/>
                <a:ea typeface="Calibri"/>
                <a:cs typeface="Calibri"/>
                <a:sym typeface="Calibri"/>
              </a:rPr>
              <a:t>ERP Integration</a:t>
            </a:r>
            <a:endParaRPr sz="1400">
              <a:solidFill>
                <a:schemeClr val="dk1"/>
              </a:solidFill>
              <a:latin typeface="Calibri"/>
              <a:ea typeface="Calibri"/>
              <a:cs typeface="Calibri"/>
              <a:sym typeface="Calibri"/>
            </a:endParaRPr>
          </a:p>
        </p:txBody>
      </p:sp>
      <p:sp>
        <p:nvSpPr>
          <p:cNvPr id="176" name="Google Shape;176;p8"/>
          <p:cNvSpPr/>
          <p:nvPr/>
        </p:nvSpPr>
        <p:spPr>
          <a:xfrm>
            <a:off x="9134475" y="4905368"/>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Calibri"/>
                <a:ea typeface="Calibri"/>
                <a:cs typeface="Calibri"/>
                <a:sym typeface="Calibri"/>
              </a:rPr>
              <a:t>Voice Call/SMS Notification</a:t>
            </a:r>
            <a:endParaRPr sz="1400">
              <a:solidFill>
                <a:schemeClr val="dk1"/>
              </a:solidFill>
              <a:latin typeface="Calibri"/>
              <a:ea typeface="Calibri"/>
              <a:cs typeface="Calibri"/>
              <a:sym typeface="Calibri"/>
            </a:endParaRPr>
          </a:p>
        </p:txBody>
      </p:sp>
      <p:sp>
        <p:nvSpPr>
          <p:cNvPr id="177" name="Google Shape;177;p8"/>
          <p:cNvSpPr/>
          <p:nvPr/>
        </p:nvSpPr>
        <p:spPr>
          <a:xfrm>
            <a:off x="10658475" y="4905367"/>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Calibri"/>
                <a:ea typeface="Calibri"/>
                <a:cs typeface="Calibri"/>
                <a:sym typeface="Calibri"/>
              </a:rPr>
              <a:t>Email Notification</a:t>
            </a:r>
            <a:endParaRPr sz="1400">
              <a:solidFill>
                <a:schemeClr val="dk1"/>
              </a:solidFill>
              <a:latin typeface="Calibri"/>
              <a:ea typeface="Calibri"/>
              <a:cs typeface="Calibri"/>
              <a:sym typeface="Calibri"/>
            </a:endParaRPr>
          </a:p>
        </p:txBody>
      </p:sp>
      <p:sp>
        <p:nvSpPr>
          <p:cNvPr id="178" name="Google Shape;178;p8"/>
          <p:cNvSpPr/>
          <p:nvPr/>
        </p:nvSpPr>
        <p:spPr>
          <a:xfrm>
            <a:off x="8258175" y="2886068"/>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a:solidFill>
                  <a:schemeClr val="dk1"/>
                </a:solidFill>
                <a:latin typeface="Calibri"/>
                <a:ea typeface="Calibri"/>
                <a:cs typeface="Calibri"/>
                <a:sym typeface="Calibri"/>
              </a:rPr>
              <a:t>Partner Configuration</a:t>
            </a:r>
            <a:endParaRPr sz="1400">
              <a:solidFill>
                <a:schemeClr val="dk1"/>
              </a:solidFill>
              <a:latin typeface="Calibri"/>
              <a:ea typeface="Calibri"/>
              <a:cs typeface="Calibri"/>
              <a:sym typeface="Calibri"/>
            </a:endParaRPr>
          </a:p>
        </p:txBody>
      </p:sp>
      <p:cxnSp>
        <p:nvCxnSpPr>
          <p:cNvPr id="179" name="Google Shape;179;p8"/>
          <p:cNvCxnSpPr>
            <a:stCxn id="168" idx="1"/>
            <a:endCxn id="169" idx="0"/>
          </p:cNvCxnSpPr>
          <p:nvPr/>
        </p:nvCxnSpPr>
        <p:spPr>
          <a:xfrm flipH="1">
            <a:off x="3886200" y="1223961"/>
            <a:ext cx="1219200" cy="714300"/>
          </a:xfrm>
          <a:prstGeom prst="bentConnector2">
            <a:avLst/>
          </a:prstGeom>
          <a:noFill/>
          <a:ln w="25400" cap="flat" cmpd="sng">
            <a:solidFill>
              <a:schemeClr val="dk1"/>
            </a:solidFill>
            <a:prstDash val="solid"/>
            <a:round/>
            <a:headEnd type="none" w="sm" len="sm"/>
            <a:tailEnd type="triangle" w="med" len="med"/>
          </a:ln>
          <a:effectLst>
            <a:outerShdw blurRad="38100" dist="25400" dir="2700000" algn="br" rotWithShape="0">
              <a:srgbClr val="000000">
                <a:alpha val="60000"/>
              </a:srgbClr>
            </a:outerShdw>
          </a:effectLst>
        </p:spPr>
      </p:cxnSp>
      <p:cxnSp>
        <p:nvCxnSpPr>
          <p:cNvPr id="180" name="Google Shape;180;p8"/>
          <p:cNvCxnSpPr>
            <a:stCxn id="168" idx="3"/>
            <a:endCxn id="170" idx="0"/>
          </p:cNvCxnSpPr>
          <p:nvPr/>
        </p:nvCxnSpPr>
        <p:spPr>
          <a:xfrm>
            <a:off x="7086600" y="1223961"/>
            <a:ext cx="2724300" cy="2633700"/>
          </a:xfrm>
          <a:prstGeom prst="bentConnector2">
            <a:avLst/>
          </a:prstGeom>
          <a:noFill/>
          <a:ln w="25400" cap="flat" cmpd="sng">
            <a:solidFill>
              <a:schemeClr val="dk1"/>
            </a:solidFill>
            <a:prstDash val="solid"/>
            <a:round/>
            <a:headEnd type="none" w="sm" len="sm"/>
            <a:tailEnd type="triangle" w="med" len="med"/>
          </a:ln>
          <a:effectLst>
            <a:outerShdw blurRad="38100" dist="25400" dir="2700000" algn="br" rotWithShape="0">
              <a:srgbClr val="000000">
                <a:alpha val="60000"/>
              </a:srgbClr>
            </a:outerShdw>
          </a:effectLst>
        </p:spPr>
      </p:cxnSp>
      <p:cxnSp>
        <p:nvCxnSpPr>
          <p:cNvPr id="181" name="Google Shape;181;p8"/>
          <p:cNvCxnSpPr>
            <a:stCxn id="169" idx="2"/>
            <a:endCxn id="171" idx="0"/>
          </p:cNvCxnSpPr>
          <p:nvPr/>
        </p:nvCxnSpPr>
        <p:spPr>
          <a:xfrm rot="5400000">
            <a:off x="2188350" y="1197711"/>
            <a:ext cx="338100" cy="3057600"/>
          </a:xfrm>
          <a:prstGeom prst="bentConnector3">
            <a:avLst>
              <a:gd name="adj1" fmla="val 50000"/>
            </a:avLst>
          </a:prstGeom>
          <a:noFill/>
          <a:ln w="12700" cap="flat" cmpd="sng">
            <a:solidFill>
              <a:schemeClr val="dk1"/>
            </a:solidFill>
            <a:prstDash val="solid"/>
            <a:round/>
            <a:headEnd type="none" w="sm" len="sm"/>
            <a:tailEnd type="triangle" w="med" len="med"/>
          </a:ln>
        </p:spPr>
      </p:cxnSp>
      <p:cxnSp>
        <p:nvCxnSpPr>
          <p:cNvPr id="182" name="Google Shape;182;p8"/>
          <p:cNvCxnSpPr>
            <a:stCxn id="169" idx="2"/>
            <a:endCxn id="172" idx="0"/>
          </p:cNvCxnSpPr>
          <p:nvPr/>
        </p:nvCxnSpPr>
        <p:spPr>
          <a:xfrm rot="-5400000" flipH="1">
            <a:off x="3817200" y="2626461"/>
            <a:ext cx="328500" cy="190500"/>
          </a:xfrm>
          <a:prstGeom prst="bentConnector3">
            <a:avLst>
              <a:gd name="adj1" fmla="val 50016"/>
            </a:avLst>
          </a:prstGeom>
          <a:noFill/>
          <a:ln w="12700" cap="flat" cmpd="sng">
            <a:solidFill>
              <a:schemeClr val="dk1"/>
            </a:solidFill>
            <a:prstDash val="solid"/>
            <a:round/>
            <a:headEnd type="none" w="sm" len="sm"/>
            <a:tailEnd type="triangle" w="med" len="med"/>
          </a:ln>
        </p:spPr>
      </p:cxnSp>
      <p:cxnSp>
        <p:nvCxnSpPr>
          <p:cNvPr id="183" name="Google Shape;183;p8"/>
          <p:cNvCxnSpPr>
            <a:stCxn id="169" idx="2"/>
            <a:endCxn id="174" idx="0"/>
          </p:cNvCxnSpPr>
          <p:nvPr/>
        </p:nvCxnSpPr>
        <p:spPr>
          <a:xfrm rot="-5400000" flipH="1">
            <a:off x="5407800" y="1035861"/>
            <a:ext cx="338100" cy="3381300"/>
          </a:xfrm>
          <a:prstGeom prst="bentConnector3">
            <a:avLst>
              <a:gd name="adj1" fmla="val 50005"/>
            </a:avLst>
          </a:prstGeom>
          <a:noFill/>
          <a:ln w="12700" cap="flat" cmpd="sng">
            <a:solidFill>
              <a:schemeClr val="dk1"/>
            </a:solidFill>
            <a:prstDash val="solid"/>
            <a:round/>
            <a:headEnd type="none" w="sm" len="sm"/>
            <a:tailEnd type="triangle" w="med" len="med"/>
          </a:ln>
        </p:spPr>
      </p:cxnSp>
      <p:cxnSp>
        <p:nvCxnSpPr>
          <p:cNvPr id="184" name="Google Shape;184;p8"/>
          <p:cNvCxnSpPr>
            <a:stCxn id="169" idx="2"/>
            <a:endCxn id="178" idx="0"/>
          </p:cNvCxnSpPr>
          <p:nvPr/>
        </p:nvCxnSpPr>
        <p:spPr>
          <a:xfrm rot="-5400000" flipH="1">
            <a:off x="6250800" y="192861"/>
            <a:ext cx="328500" cy="5057700"/>
          </a:xfrm>
          <a:prstGeom prst="bentConnector3">
            <a:avLst>
              <a:gd name="adj1" fmla="val 50016"/>
            </a:avLst>
          </a:prstGeom>
          <a:noFill/>
          <a:ln w="12700" cap="flat" cmpd="sng">
            <a:solidFill>
              <a:schemeClr val="dk1"/>
            </a:solidFill>
            <a:prstDash val="solid"/>
            <a:round/>
            <a:headEnd type="none" w="sm" len="sm"/>
            <a:tailEnd type="triangle" w="med" len="med"/>
          </a:ln>
        </p:spPr>
      </p:cxnSp>
      <p:cxnSp>
        <p:nvCxnSpPr>
          <p:cNvPr id="185" name="Google Shape;185;p8"/>
          <p:cNvCxnSpPr>
            <a:stCxn id="169" idx="2"/>
            <a:endCxn id="173" idx="0"/>
          </p:cNvCxnSpPr>
          <p:nvPr/>
        </p:nvCxnSpPr>
        <p:spPr>
          <a:xfrm rot="-5400000" flipH="1">
            <a:off x="4614900" y="1828761"/>
            <a:ext cx="328500" cy="1785900"/>
          </a:xfrm>
          <a:prstGeom prst="bentConnector3">
            <a:avLst>
              <a:gd name="adj1" fmla="val 50016"/>
            </a:avLst>
          </a:prstGeom>
          <a:noFill/>
          <a:ln w="12700" cap="flat" cmpd="sng">
            <a:solidFill>
              <a:schemeClr val="dk1"/>
            </a:solidFill>
            <a:prstDash val="solid"/>
            <a:round/>
            <a:headEnd type="none" w="sm" len="sm"/>
            <a:tailEnd type="triangle" w="med" len="med"/>
          </a:ln>
        </p:spPr>
      </p:cxnSp>
      <p:cxnSp>
        <p:nvCxnSpPr>
          <p:cNvPr id="186" name="Google Shape;186;p8"/>
          <p:cNvCxnSpPr>
            <a:stCxn id="170" idx="2"/>
            <a:endCxn id="177" idx="0"/>
          </p:cNvCxnSpPr>
          <p:nvPr/>
        </p:nvCxnSpPr>
        <p:spPr>
          <a:xfrm rot="-5400000" flipH="1">
            <a:off x="10363200" y="3924298"/>
            <a:ext cx="428700" cy="1533600"/>
          </a:xfrm>
          <a:prstGeom prst="bentConnector3">
            <a:avLst>
              <a:gd name="adj1" fmla="val 49990"/>
            </a:avLst>
          </a:prstGeom>
          <a:noFill/>
          <a:ln w="12700" cap="flat" cmpd="sng">
            <a:solidFill>
              <a:schemeClr val="dk1"/>
            </a:solidFill>
            <a:prstDash val="solid"/>
            <a:round/>
            <a:headEnd type="none" w="sm" len="sm"/>
            <a:tailEnd type="triangle" w="med" len="med"/>
          </a:ln>
        </p:spPr>
      </p:cxnSp>
      <p:cxnSp>
        <p:nvCxnSpPr>
          <p:cNvPr id="187" name="Google Shape;187;p8"/>
          <p:cNvCxnSpPr>
            <a:stCxn id="170" idx="2"/>
            <a:endCxn id="175" idx="0"/>
          </p:cNvCxnSpPr>
          <p:nvPr/>
        </p:nvCxnSpPr>
        <p:spPr>
          <a:xfrm rot="5400000">
            <a:off x="8839200" y="3933898"/>
            <a:ext cx="428700" cy="1514400"/>
          </a:xfrm>
          <a:prstGeom prst="bentConnector3">
            <a:avLst>
              <a:gd name="adj1" fmla="val 49991"/>
            </a:avLst>
          </a:prstGeom>
          <a:noFill/>
          <a:ln w="12700" cap="flat" cmpd="sng">
            <a:solidFill>
              <a:schemeClr val="dk1"/>
            </a:solidFill>
            <a:prstDash val="solid"/>
            <a:round/>
            <a:headEnd type="none" w="sm" len="sm"/>
            <a:tailEnd type="triangle" w="med" len="med"/>
          </a:ln>
        </p:spPr>
      </p:cxnSp>
      <p:cxnSp>
        <p:nvCxnSpPr>
          <p:cNvPr id="188" name="Google Shape;188;p8"/>
          <p:cNvCxnSpPr>
            <a:stCxn id="170" idx="2"/>
            <a:endCxn id="176" idx="0"/>
          </p:cNvCxnSpPr>
          <p:nvPr/>
        </p:nvCxnSpPr>
        <p:spPr>
          <a:xfrm rot="-5400000" flipH="1">
            <a:off x="9601200" y="4686298"/>
            <a:ext cx="428700" cy="9600"/>
          </a:xfrm>
          <a:prstGeom prst="bentConnector3">
            <a:avLst>
              <a:gd name="adj1" fmla="val 49991"/>
            </a:avLst>
          </a:prstGeom>
          <a:noFill/>
          <a:ln w="12700" cap="flat" cmpd="sng">
            <a:solidFill>
              <a:schemeClr val="dk1"/>
            </a:solidFill>
            <a:prstDash val="solid"/>
            <a:round/>
            <a:headEnd type="none" w="sm" len="sm"/>
            <a:tailEnd type="triangle" w="med" len="med"/>
          </a:ln>
        </p:spPr>
      </p:cxnSp>
      <p:sp>
        <p:nvSpPr>
          <p:cNvPr id="189" name="Google Shape;189;p8"/>
          <p:cNvSpPr/>
          <p:nvPr/>
        </p:nvSpPr>
        <p:spPr>
          <a:xfrm>
            <a:off x="1719262" y="2895595"/>
            <a:ext cx="1371600" cy="619125"/>
          </a:xfrm>
          <a:prstGeom prst="rect">
            <a:avLst/>
          </a:prstGeom>
          <a:solidFill>
            <a:srgbClr val="73B5E4"/>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dk1"/>
                </a:solidFill>
                <a:latin typeface="Calibri"/>
                <a:ea typeface="Calibri"/>
                <a:cs typeface="Calibri"/>
                <a:sym typeface="Calibri"/>
              </a:rPr>
              <a:t>Schedule Delivery</a:t>
            </a:r>
            <a:endParaRPr sz="1600">
              <a:solidFill>
                <a:schemeClr val="dk1"/>
              </a:solidFill>
              <a:latin typeface="Calibri"/>
              <a:ea typeface="Calibri"/>
              <a:cs typeface="Calibri"/>
              <a:sym typeface="Calibri"/>
            </a:endParaRPr>
          </a:p>
        </p:txBody>
      </p:sp>
      <p:cxnSp>
        <p:nvCxnSpPr>
          <p:cNvPr id="190" name="Google Shape;190;p8"/>
          <p:cNvCxnSpPr>
            <a:stCxn id="169" idx="2"/>
            <a:endCxn id="189" idx="0"/>
          </p:cNvCxnSpPr>
          <p:nvPr/>
        </p:nvCxnSpPr>
        <p:spPr>
          <a:xfrm rot="5400000">
            <a:off x="2976600" y="1985961"/>
            <a:ext cx="338100" cy="1481100"/>
          </a:xfrm>
          <a:prstGeom prst="bentConnector3">
            <a:avLst>
              <a:gd name="adj1" fmla="val 50005"/>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95250" y="0"/>
            <a:ext cx="11744325" cy="695325"/>
          </a:xfrm>
          <a:prstGeom prst="rect">
            <a:avLst/>
          </a:prstGeom>
          <a:noFill/>
          <a:ln>
            <a:noFill/>
          </a:ln>
        </p:spPr>
        <p:txBody>
          <a:bodyPr spcFirstLastPara="1" wrap="square" lIns="91425" tIns="45700" rIns="91425" bIns="45700" anchor="b" anchorCtr="0">
            <a:normAutofit/>
          </a:bodyPr>
          <a:lstStyle/>
          <a:p>
            <a:pPr marL="0" marR="0" lvl="0" indent="0" algn="l" rtl="0">
              <a:lnSpc>
                <a:spcPct val="75000"/>
              </a:lnSpc>
              <a:spcBef>
                <a:spcPts val="0"/>
              </a:spcBef>
              <a:spcAft>
                <a:spcPts val="0"/>
              </a:spcAft>
              <a:buClr>
                <a:srgbClr val="01003E"/>
              </a:buClr>
              <a:buSzPts val="4680"/>
              <a:buFont typeface="Cambria Math"/>
              <a:buNone/>
            </a:pPr>
            <a:r>
              <a:rPr lang="en-IN" sz="4680" b="1">
                <a:solidFill>
                  <a:srgbClr val="01003E"/>
                </a:solidFill>
                <a:latin typeface="Cambria Math"/>
                <a:ea typeface="Cambria Math"/>
                <a:cs typeface="Cambria Math"/>
                <a:sym typeface="Cambria Math"/>
              </a:rPr>
              <a:t>Module Responsibilities</a:t>
            </a:r>
            <a:endParaRPr/>
          </a:p>
        </p:txBody>
      </p:sp>
      <p:graphicFrame>
        <p:nvGraphicFramePr>
          <p:cNvPr id="196" name="Google Shape;196;p9"/>
          <p:cNvGraphicFramePr/>
          <p:nvPr/>
        </p:nvGraphicFramePr>
        <p:xfrm>
          <a:off x="193674" y="695326"/>
          <a:ext cx="3000000" cy="3000000"/>
        </p:xfrm>
        <a:graphic>
          <a:graphicData uri="http://schemas.openxmlformats.org/drawingml/2006/table">
            <a:tbl>
              <a:tblPr firstRow="1" bandRow="1">
                <a:noFill/>
                <a:tableStyleId>{1CC7ECAE-C341-424A-8670-C8906840D297}</a:tableStyleId>
              </a:tblPr>
              <a:tblGrid>
                <a:gridCol w="2436600">
                  <a:extLst>
                    <a:ext uri="{9D8B030D-6E8A-4147-A177-3AD203B41FA5}">
                      <a16:colId xmlns:a16="http://schemas.microsoft.com/office/drawing/2014/main" val="20000"/>
                    </a:ext>
                  </a:extLst>
                </a:gridCol>
                <a:gridCol w="9307725">
                  <a:extLst>
                    <a:ext uri="{9D8B030D-6E8A-4147-A177-3AD203B41FA5}">
                      <a16:colId xmlns:a16="http://schemas.microsoft.com/office/drawing/2014/main" val="20001"/>
                    </a:ext>
                  </a:extLst>
                </a:gridCol>
              </a:tblGrid>
              <a:tr h="314275">
                <a:tc>
                  <a:txBody>
                    <a:bodyPr/>
                    <a:lstStyle/>
                    <a:p>
                      <a:pPr marL="0" marR="0" lvl="0" indent="0" algn="l" rtl="0">
                        <a:spcBef>
                          <a:spcPts val="0"/>
                        </a:spcBef>
                        <a:spcAft>
                          <a:spcPts val="0"/>
                        </a:spcAft>
                        <a:buNone/>
                      </a:pPr>
                      <a:r>
                        <a:rPr lang="en-IN" sz="1600" u="none" strike="noStrike" cap="none"/>
                        <a:t>Module</a:t>
                      </a:r>
                      <a:endParaRPr sz="1600"/>
                    </a:p>
                  </a:txBody>
                  <a:tcPr marL="91450" marR="91450" marT="45725" marB="45725"/>
                </a:tc>
                <a:tc>
                  <a:txBody>
                    <a:bodyPr/>
                    <a:lstStyle/>
                    <a:p>
                      <a:pPr marL="0" marR="0" lvl="0" indent="0" algn="l" rtl="0">
                        <a:spcBef>
                          <a:spcPts val="0"/>
                        </a:spcBef>
                        <a:spcAft>
                          <a:spcPts val="0"/>
                        </a:spcAft>
                        <a:buNone/>
                      </a:pPr>
                      <a:r>
                        <a:rPr lang="en-IN" sz="1600"/>
                        <a:t>Responsibilities</a:t>
                      </a:r>
                      <a:endParaRPr sz="1600"/>
                    </a:p>
                  </a:txBody>
                  <a:tcPr marL="91450" marR="91450" marT="45725" marB="45725"/>
                </a:tc>
                <a:extLst>
                  <a:ext uri="{0D108BD9-81ED-4DB2-BD59-A6C34878D82A}">
                    <a16:rowId xmlns:a16="http://schemas.microsoft.com/office/drawing/2014/main" val="10000"/>
                  </a:ext>
                </a:extLst>
              </a:tr>
              <a:tr h="1457050">
                <a:tc>
                  <a:txBody>
                    <a:bodyPr/>
                    <a:lstStyle/>
                    <a:p>
                      <a:pPr marL="0" marR="0" lvl="0" indent="0" algn="l" rtl="0">
                        <a:spcBef>
                          <a:spcPts val="0"/>
                        </a:spcBef>
                        <a:spcAft>
                          <a:spcPts val="0"/>
                        </a:spcAft>
                        <a:buNone/>
                      </a:pPr>
                      <a:r>
                        <a:rPr lang="en-IN" sz="1600"/>
                        <a:t>Run-Sheets</a:t>
                      </a:r>
                      <a:endParaRPr sz="1600"/>
                    </a:p>
                  </a:txBody>
                  <a:tcPr marL="91450" marR="91450" marT="45725" marB="45725"/>
                </a:tc>
                <a:tc>
                  <a:txBody>
                    <a:bodyPr/>
                    <a:lstStyle/>
                    <a:p>
                      <a:pPr marL="0" marR="0" lvl="0" indent="0" algn="l" rtl="0">
                        <a:spcBef>
                          <a:spcPts val="0"/>
                        </a:spcBef>
                        <a:spcAft>
                          <a:spcPts val="0"/>
                        </a:spcAft>
                        <a:buNone/>
                      </a:pPr>
                      <a:r>
                        <a:rPr lang="en-IN" sz="1600"/>
                        <a:t>List of Pending deliveries for a Delivery boy with the following information</a:t>
                      </a:r>
                      <a:endParaRPr/>
                    </a:p>
                    <a:p>
                      <a:pPr marL="285750" marR="0" lvl="0" indent="-285750" algn="l" rtl="0">
                        <a:spcBef>
                          <a:spcPts val="0"/>
                        </a:spcBef>
                        <a:spcAft>
                          <a:spcPts val="0"/>
                        </a:spcAft>
                        <a:buClr>
                          <a:schemeClr val="dk1"/>
                        </a:buClr>
                        <a:buSzPts val="1600"/>
                        <a:buFont typeface="Arial"/>
                        <a:buChar char="•"/>
                      </a:pPr>
                      <a:r>
                        <a:rPr lang="en-IN" sz="1600"/>
                        <a:t>Product Details with Amount Due</a:t>
                      </a:r>
                      <a:endParaRPr/>
                    </a:p>
                    <a:p>
                      <a:pPr marL="285750" marR="0" lvl="0" indent="-285750" algn="l" rtl="0">
                        <a:spcBef>
                          <a:spcPts val="0"/>
                        </a:spcBef>
                        <a:spcAft>
                          <a:spcPts val="0"/>
                        </a:spcAft>
                        <a:buClr>
                          <a:schemeClr val="dk1"/>
                        </a:buClr>
                        <a:buSzPts val="1600"/>
                        <a:buFont typeface="Arial"/>
                        <a:buChar char="•"/>
                      </a:pPr>
                      <a:r>
                        <a:rPr lang="en-IN" sz="1600"/>
                        <a:t>Customer, Address</a:t>
                      </a:r>
                      <a:endParaRPr/>
                    </a:p>
                    <a:p>
                      <a:pPr marL="0" marR="0" lvl="0" indent="0" algn="l" rtl="0">
                        <a:spcBef>
                          <a:spcPts val="0"/>
                        </a:spcBef>
                        <a:spcAft>
                          <a:spcPts val="0"/>
                        </a:spcAft>
                        <a:buClr>
                          <a:schemeClr val="dk1"/>
                        </a:buClr>
                        <a:buSzPts val="1600"/>
                        <a:buFont typeface="Arial"/>
                        <a:buNone/>
                      </a:pPr>
                      <a:r>
                        <a:rPr lang="en-IN" sz="1600"/>
                        <a:t>Delivery boy can either accept this request for delivery or reject so that it will re-assigned to others by the office staff</a:t>
                      </a:r>
                      <a:endParaRPr/>
                    </a:p>
                    <a:p>
                      <a:pPr marL="0" marR="0" lvl="0" indent="0" algn="l" rtl="0">
                        <a:spcBef>
                          <a:spcPts val="0"/>
                        </a:spcBef>
                        <a:spcAft>
                          <a:spcPts val="0"/>
                        </a:spcAft>
                        <a:buClr>
                          <a:schemeClr val="dk1"/>
                        </a:buClr>
                        <a:buSzPts val="1600"/>
                        <a:buFont typeface="Arial"/>
                        <a:buNone/>
                      </a:pPr>
                      <a:r>
                        <a:rPr lang="en-IN" sz="1600"/>
                        <a:t>Note: it is based on assignment in the ERP by the Office staff</a:t>
                      </a:r>
                      <a:endParaRPr/>
                    </a:p>
                  </a:txBody>
                  <a:tcPr marL="91450" marR="91450" marT="45725" marB="45725"/>
                </a:tc>
                <a:extLst>
                  <a:ext uri="{0D108BD9-81ED-4DB2-BD59-A6C34878D82A}">
                    <a16:rowId xmlns:a16="http://schemas.microsoft.com/office/drawing/2014/main" val="10001"/>
                  </a:ext>
                </a:extLst>
              </a:tr>
              <a:tr h="359950">
                <a:tc>
                  <a:txBody>
                    <a:bodyPr/>
                    <a:lstStyle/>
                    <a:p>
                      <a:pPr marL="0" marR="0" lvl="0" indent="0" algn="l" rtl="0">
                        <a:lnSpc>
                          <a:spcPct val="100000"/>
                        </a:lnSpc>
                        <a:spcBef>
                          <a:spcPts val="0"/>
                        </a:spcBef>
                        <a:spcAft>
                          <a:spcPts val="0"/>
                        </a:spcAft>
                        <a:buClr>
                          <a:schemeClr val="dk1"/>
                        </a:buClr>
                        <a:buSzPts val="1600"/>
                        <a:buFont typeface="Calibri"/>
                        <a:buNone/>
                      </a:pPr>
                      <a:r>
                        <a:rPr lang="en-IN" sz="1600">
                          <a:solidFill>
                            <a:schemeClr val="dk1"/>
                          </a:solidFill>
                        </a:rPr>
                        <a:t>Schedule Delivery</a:t>
                      </a:r>
                      <a:endParaRPr sz="1600">
                        <a:solidFill>
                          <a:schemeClr val="dk1"/>
                        </a:solidFill>
                      </a:endParaRPr>
                    </a:p>
                  </a:txBody>
                  <a:tcPr marL="91450" marR="91450" marT="45725" marB="45725"/>
                </a:tc>
                <a:tc>
                  <a:txBody>
                    <a:bodyPr/>
                    <a:lstStyle/>
                    <a:p>
                      <a:pPr marL="0" marR="0" lvl="0" indent="0" algn="l" rtl="0">
                        <a:spcBef>
                          <a:spcPts val="0"/>
                        </a:spcBef>
                        <a:spcAft>
                          <a:spcPts val="0"/>
                        </a:spcAft>
                        <a:buNone/>
                      </a:pPr>
                      <a:r>
                        <a:rPr lang="en-IN" sz="1600"/>
                        <a:t>Schedule specific time for delivery with the End Customers for Delivery</a:t>
                      </a:r>
                      <a:endParaRPr sz="1600"/>
                    </a:p>
                  </a:txBody>
                  <a:tcPr marL="91450" marR="91450" marT="45725" marB="45725"/>
                </a:tc>
                <a:extLst>
                  <a:ext uri="{0D108BD9-81ED-4DB2-BD59-A6C34878D82A}">
                    <a16:rowId xmlns:a16="http://schemas.microsoft.com/office/drawing/2014/main" val="10002"/>
                  </a:ext>
                </a:extLst>
              </a:tr>
              <a:tr h="372475">
                <a:tc>
                  <a:txBody>
                    <a:bodyPr/>
                    <a:lstStyle/>
                    <a:p>
                      <a:pPr marL="0" marR="0" lvl="0" indent="0" algn="l" rtl="0">
                        <a:spcBef>
                          <a:spcPts val="0"/>
                        </a:spcBef>
                        <a:spcAft>
                          <a:spcPts val="0"/>
                        </a:spcAft>
                        <a:buNone/>
                      </a:pPr>
                      <a:r>
                        <a:rPr lang="en-IN" sz="1600"/>
                        <a:t>Navigation System</a:t>
                      </a:r>
                      <a:endParaRPr sz="1600"/>
                    </a:p>
                  </a:txBody>
                  <a:tcPr marL="91450" marR="91450" marT="45725" marB="45725"/>
                </a:tc>
                <a:tc>
                  <a:txBody>
                    <a:bodyPr/>
                    <a:lstStyle/>
                    <a:p>
                      <a:pPr marL="0" marR="0" lvl="0" indent="0" algn="l" rtl="0">
                        <a:spcBef>
                          <a:spcPts val="0"/>
                        </a:spcBef>
                        <a:spcAft>
                          <a:spcPts val="0"/>
                        </a:spcAft>
                        <a:buNone/>
                      </a:pPr>
                      <a:r>
                        <a:rPr lang="en-IN" sz="1600"/>
                        <a:t>Connected to Maps and enabling the route map from the delivery centers to the customer location</a:t>
                      </a:r>
                      <a:endParaRPr sz="1600"/>
                    </a:p>
                  </a:txBody>
                  <a:tcPr marL="91450" marR="91450" marT="45725" marB="45725"/>
                </a:tc>
                <a:extLst>
                  <a:ext uri="{0D108BD9-81ED-4DB2-BD59-A6C34878D82A}">
                    <a16:rowId xmlns:a16="http://schemas.microsoft.com/office/drawing/2014/main" val="10003"/>
                  </a:ext>
                </a:extLst>
              </a:tr>
              <a:tr h="542825">
                <a:tc>
                  <a:txBody>
                    <a:bodyPr/>
                    <a:lstStyle/>
                    <a:p>
                      <a:pPr marL="0" marR="0" lvl="0" indent="0" algn="l" rtl="0">
                        <a:spcBef>
                          <a:spcPts val="0"/>
                        </a:spcBef>
                        <a:spcAft>
                          <a:spcPts val="0"/>
                        </a:spcAft>
                        <a:buNone/>
                      </a:pPr>
                      <a:r>
                        <a:rPr lang="en-IN" sz="1600"/>
                        <a:t>Payment</a:t>
                      </a:r>
                      <a:endParaRPr sz="1600"/>
                    </a:p>
                  </a:txBody>
                  <a:tcPr marL="91450" marR="91450" marT="45725" marB="45725"/>
                </a:tc>
                <a:tc>
                  <a:txBody>
                    <a:bodyPr/>
                    <a:lstStyle/>
                    <a:p>
                      <a:pPr marL="0" marR="0" lvl="0" indent="0" algn="l" rtl="0">
                        <a:spcBef>
                          <a:spcPts val="0"/>
                        </a:spcBef>
                        <a:spcAft>
                          <a:spcPts val="0"/>
                        </a:spcAft>
                        <a:buNone/>
                      </a:pPr>
                      <a:r>
                        <a:rPr lang="en-IN" sz="1600"/>
                        <a:t>Enables payment option in Cash or Electronic Payment through Payment Gateway (G-Pay, BHIM, Credit card, etc..)</a:t>
                      </a:r>
                      <a:endParaRPr sz="1600"/>
                    </a:p>
                  </a:txBody>
                  <a:tcPr marL="91450" marR="91450" marT="45725" marB="45725"/>
                </a:tc>
                <a:extLst>
                  <a:ext uri="{0D108BD9-81ED-4DB2-BD59-A6C34878D82A}">
                    <a16:rowId xmlns:a16="http://schemas.microsoft.com/office/drawing/2014/main" val="10004"/>
                  </a:ext>
                </a:extLst>
              </a:tr>
              <a:tr h="542825">
                <a:tc>
                  <a:txBody>
                    <a:bodyPr/>
                    <a:lstStyle/>
                    <a:p>
                      <a:pPr marL="0" marR="0" lvl="0" indent="0" algn="l" rtl="0">
                        <a:spcBef>
                          <a:spcPts val="0"/>
                        </a:spcBef>
                        <a:spcAft>
                          <a:spcPts val="0"/>
                        </a:spcAft>
                        <a:buNone/>
                      </a:pPr>
                      <a:r>
                        <a:rPr lang="en-IN" sz="1600"/>
                        <a:t>Digital Authentication</a:t>
                      </a:r>
                      <a:endParaRPr sz="1600"/>
                    </a:p>
                  </a:txBody>
                  <a:tcPr marL="91450" marR="91450" marT="45725" marB="45725"/>
                </a:tc>
                <a:tc>
                  <a:txBody>
                    <a:bodyPr/>
                    <a:lstStyle/>
                    <a:p>
                      <a:pPr marL="0" marR="0" lvl="0" indent="0" algn="l" rtl="0">
                        <a:spcBef>
                          <a:spcPts val="0"/>
                        </a:spcBef>
                        <a:spcAft>
                          <a:spcPts val="0"/>
                        </a:spcAft>
                        <a:buNone/>
                      </a:pPr>
                      <a:r>
                        <a:rPr lang="en-IN" sz="1600"/>
                        <a:t>Proof of Delivery is captured through scanning the govt issued cards and a Digital Signature. This module will also capture the geo-coordinates at the time of digital Signature</a:t>
                      </a:r>
                      <a:endParaRPr sz="1600"/>
                    </a:p>
                  </a:txBody>
                  <a:tcPr marL="91450" marR="91450" marT="45725" marB="45725"/>
                </a:tc>
                <a:extLst>
                  <a:ext uri="{0D108BD9-81ED-4DB2-BD59-A6C34878D82A}">
                    <a16:rowId xmlns:a16="http://schemas.microsoft.com/office/drawing/2014/main" val="10005"/>
                  </a:ext>
                </a:extLst>
              </a:tr>
              <a:tr h="314275">
                <a:tc>
                  <a:txBody>
                    <a:bodyPr/>
                    <a:lstStyle/>
                    <a:p>
                      <a:pPr marL="0" marR="0" lvl="0" indent="0" algn="l" rtl="0">
                        <a:spcBef>
                          <a:spcPts val="0"/>
                        </a:spcBef>
                        <a:spcAft>
                          <a:spcPts val="0"/>
                        </a:spcAft>
                        <a:buNone/>
                      </a:pPr>
                      <a:r>
                        <a:rPr lang="en-IN" sz="1600"/>
                        <a:t>Partner Configuration</a:t>
                      </a:r>
                      <a:endParaRPr sz="1600"/>
                    </a:p>
                  </a:txBody>
                  <a:tcPr marL="91450" marR="91450" marT="45725" marB="45725"/>
                </a:tc>
                <a:tc>
                  <a:txBody>
                    <a:bodyPr/>
                    <a:lstStyle/>
                    <a:p>
                      <a:pPr marL="0" marR="0" lvl="0" indent="0" algn="l" rtl="0">
                        <a:spcBef>
                          <a:spcPts val="0"/>
                        </a:spcBef>
                        <a:spcAft>
                          <a:spcPts val="0"/>
                        </a:spcAft>
                        <a:buNone/>
                      </a:pPr>
                      <a:r>
                        <a:rPr lang="en-IN" sz="1600"/>
                        <a:t>Enables configuration of new partners (Delivery Centers, Delivery Boys) by the office staff</a:t>
                      </a:r>
                      <a:endParaRPr sz="1600"/>
                    </a:p>
                  </a:txBody>
                  <a:tcPr marL="91450" marR="91450" marT="45725" marB="45725"/>
                </a:tc>
                <a:extLst>
                  <a:ext uri="{0D108BD9-81ED-4DB2-BD59-A6C34878D82A}">
                    <a16:rowId xmlns:a16="http://schemas.microsoft.com/office/drawing/2014/main" val="10006"/>
                  </a:ext>
                </a:extLst>
              </a:tr>
              <a:tr h="542825">
                <a:tc>
                  <a:txBody>
                    <a:bodyPr/>
                    <a:lstStyle/>
                    <a:p>
                      <a:pPr marL="0" marR="0" lvl="0" indent="0" algn="l" rtl="0">
                        <a:spcBef>
                          <a:spcPts val="0"/>
                        </a:spcBef>
                        <a:spcAft>
                          <a:spcPts val="0"/>
                        </a:spcAft>
                        <a:buNone/>
                      </a:pPr>
                      <a:r>
                        <a:rPr lang="en-IN" sz="1600"/>
                        <a:t>ERP Integration</a:t>
                      </a:r>
                      <a:endParaRPr sz="1600"/>
                    </a:p>
                  </a:txBody>
                  <a:tcPr marL="91450" marR="91450" marT="45725" marB="45725"/>
                </a:tc>
                <a:tc>
                  <a:txBody>
                    <a:bodyPr/>
                    <a:lstStyle/>
                    <a:p>
                      <a:pPr marL="0" marR="0" lvl="0" indent="0" algn="l" rtl="0">
                        <a:spcBef>
                          <a:spcPts val="0"/>
                        </a:spcBef>
                        <a:spcAft>
                          <a:spcPts val="0"/>
                        </a:spcAft>
                        <a:buNone/>
                      </a:pPr>
                      <a:r>
                        <a:rPr lang="en-IN" sz="1600"/>
                        <a:t>Integration of Mobile app to the ERP devices to collect/receive the following information</a:t>
                      </a:r>
                      <a:endParaRPr/>
                    </a:p>
                    <a:p>
                      <a:pPr marL="0" marR="0" lvl="0" indent="0" algn="l" rtl="0">
                        <a:spcBef>
                          <a:spcPts val="0"/>
                        </a:spcBef>
                        <a:spcAft>
                          <a:spcPts val="0"/>
                        </a:spcAft>
                        <a:buNone/>
                      </a:pPr>
                      <a:r>
                        <a:rPr lang="en-IN" sz="1600"/>
                        <a:t>Run sheets, Customer information, Proof of Delivery, Run sheet Acceptance/rejection, Collection details.</a:t>
                      </a:r>
                      <a:endParaRPr sz="1600"/>
                    </a:p>
                  </a:txBody>
                  <a:tcPr marL="91450" marR="91450" marT="45725" marB="45725"/>
                </a:tc>
                <a:extLst>
                  <a:ext uri="{0D108BD9-81ED-4DB2-BD59-A6C34878D82A}">
                    <a16:rowId xmlns:a16="http://schemas.microsoft.com/office/drawing/2014/main" val="10007"/>
                  </a:ext>
                </a:extLst>
              </a:tr>
              <a:tr h="314275">
                <a:tc>
                  <a:txBody>
                    <a:bodyPr/>
                    <a:lstStyle/>
                    <a:p>
                      <a:pPr marL="0" marR="0" lvl="0" indent="0" algn="l" rtl="0">
                        <a:spcBef>
                          <a:spcPts val="0"/>
                        </a:spcBef>
                        <a:spcAft>
                          <a:spcPts val="0"/>
                        </a:spcAft>
                        <a:buNone/>
                      </a:pPr>
                      <a:r>
                        <a:rPr lang="en-IN" sz="1600"/>
                        <a:t>Voice Call</a:t>
                      </a:r>
                      <a:endParaRPr sz="1600"/>
                    </a:p>
                  </a:txBody>
                  <a:tcPr marL="91450" marR="91450" marT="45725" marB="45725"/>
                </a:tc>
                <a:tc>
                  <a:txBody>
                    <a:bodyPr/>
                    <a:lstStyle/>
                    <a:p>
                      <a:pPr marL="0" marR="0" lvl="0" indent="0" algn="l" rtl="0">
                        <a:spcBef>
                          <a:spcPts val="0"/>
                        </a:spcBef>
                        <a:spcAft>
                          <a:spcPts val="0"/>
                        </a:spcAft>
                        <a:buNone/>
                      </a:pPr>
                      <a:r>
                        <a:rPr lang="en-IN" sz="1600"/>
                        <a:t>Enables contacting customers directly from the app so that contact numbers are not compromised. </a:t>
                      </a:r>
                      <a:endParaRPr/>
                    </a:p>
                  </a:txBody>
                  <a:tcPr marL="91450" marR="91450" marT="45725" marB="45725"/>
                </a:tc>
                <a:extLst>
                  <a:ext uri="{0D108BD9-81ED-4DB2-BD59-A6C34878D82A}">
                    <a16:rowId xmlns:a16="http://schemas.microsoft.com/office/drawing/2014/main" val="10008"/>
                  </a:ext>
                </a:extLst>
              </a:tr>
              <a:tr h="542825">
                <a:tc>
                  <a:txBody>
                    <a:bodyPr/>
                    <a:lstStyle/>
                    <a:p>
                      <a:pPr marL="0" marR="0" lvl="0" indent="0" algn="l" rtl="0">
                        <a:spcBef>
                          <a:spcPts val="0"/>
                        </a:spcBef>
                        <a:spcAft>
                          <a:spcPts val="0"/>
                        </a:spcAft>
                        <a:buNone/>
                      </a:pPr>
                      <a:r>
                        <a:rPr lang="en-IN" sz="1600"/>
                        <a:t>SMS Notification</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IN" sz="1600"/>
                        <a:t>SMS Alerts are sent based on the Delivery Schedule and successful delivery.</a:t>
                      </a:r>
                      <a:endParaRPr sz="1600"/>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Component &amp; Connection Diagram</a:t>
            </a:r>
            <a:endParaRPr/>
          </a:p>
        </p:txBody>
      </p:sp>
      <p:sp>
        <p:nvSpPr>
          <p:cNvPr id="202" name="Google Shape;202;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0" y="0"/>
            <a:ext cx="12192000" cy="6572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320"/>
              <a:buFont typeface="Cambria Math"/>
              <a:buNone/>
            </a:pPr>
            <a:r>
              <a:rPr lang="en-IN" sz="4320" b="1">
                <a:solidFill>
                  <a:srgbClr val="01003E"/>
                </a:solidFill>
                <a:latin typeface="Cambria Math"/>
                <a:ea typeface="Cambria Math"/>
                <a:cs typeface="Cambria Math"/>
                <a:sym typeface="Cambria Math"/>
              </a:rPr>
              <a:t>Deployment Diagram</a:t>
            </a:r>
            <a:endParaRPr/>
          </a:p>
        </p:txBody>
      </p:sp>
      <p:sp>
        <p:nvSpPr>
          <p:cNvPr id="208" name="Google Shape;208;p11"/>
          <p:cNvSpPr/>
          <p:nvPr/>
        </p:nvSpPr>
        <p:spPr>
          <a:xfrm rot="-5400000">
            <a:off x="6779488" y="2492148"/>
            <a:ext cx="1576393" cy="417110"/>
          </a:xfrm>
          <a:prstGeom prst="rect">
            <a:avLst/>
          </a:prstGeom>
          <a:solidFill>
            <a:srgbClr val="FF000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lt1"/>
                </a:solidFill>
                <a:latin typeface="Calibri"/>
                <a:ea typeface="Calibri"/>
                <a:cs typeface="Calibri"/>
                <a:sym typeface="Calibri"/>
              </a:rPr>
              <a:t>Firewall</a:t>
            </a:r>
            <a:endParaRPr/>
          </a:p>
        </p:txBody>
      </p:sp>
      <p:sp>
        <p:nvSpPr>
          <p:cNvPr id="209" name="Google Shape;209;p11"/>
          <p:cNvSpPr/>
          <p:nvPr/>
        </p:nvSpPr>
        <p:spPr>
          <a:xfrm rot="-5400000">
            <a:off x="7036124" y="3104833"/>
            <a:ext cx="2727322" cy="332977"/>
          </a:xfrm>
          <a:prstGeom prst="rect">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dirty="0">
                <a:solidFill>
                  <a:schemeClr val="lt1"/>
                </a:solidFill>
                <a:latin typeface="Calibri"/>
                <a:ea typeface="Calibri"/>
                <a:cs typeface="Calibri"/>
                <a:sym typeface="Calibri"/>
              </a:rPr>
              <a:t>Load Balancer</a:t>
            </a:r>
            <a:endParaRPr dirty="0"/>
          </a:p>
        </p:txBody>
      </p:sp>
      <p:grpSp>
        <p:nvGrpSpPr>
          <p:cNvPr id="210" name="Google Shape;210;p11"/>
          <p:cNvGrpSpPr/>
          <p:nvPr/>
        </p:nvGrpSpPr>
        <p:grpSpPr>
          <a:xfrm>
            <a:off x="7837942" y="5325252"/>
            <a:ext cx="4221501" cy="942222"/>
            <a:chOff x="7924800" y="5305425"/>
            <a:chExt cx="4173540" cy="1140614"/>
          </a:xfrm>
        </p:grpSpPr>
        <p:sp>
          <p:nvSpPr>
            <p:cNvPr id="211" name="Google Shape;211;p11"/>
            <p:cNvSpPr/>
            <p:nvPr/>
          </p:nvSpPr>
          <p:spPr>
            <a:xfrm>
              <a:off x="7924800" y="5305425"/>
              <a:ext cx="4173540" cy="1140614"/>
            </a:xfrm>
            <a:prstGeom prst="rect">
              <a:avLst/>
            </a:prstGeom>
            <a:gradFill>
              <a:gsLst>
                <a:gs pos="0">
                  <a:srgbClr val="84D1FF"/>
                </a:gs>
                <a:gs pos="50000">
                  <a:srgbClr val="B5E1FF"/>
                </a:gs>
                <a:gs pos="100000">
                  <a:srgbClr val="DBEFFF"/>
                </a:gs>
              </a:gsLst>
              <a:lin ang="5400000" scaled="0"/>
            </a:gra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1"/>
            <p:cNvSpPr/>
            <p:nvPr/>
          </p:nvSpPr>
          <p:spPr>
            <a:xfrm>
              <a:off x="8002590" y="5896767"/>
              <a:ext cx="304800" cy="298450"/>
            </a:xfrm>
            <a:prstGeom prst="flowChartMagneticDisk">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11"/>
            <p:cNvSpPr/>
            <p:nvPr/>
          </p:nvSpPr>
          <p:spPr>
            <a:xfrm>
              <a:off x="11745915" y="5896767"/>
              <a:ext cx="304800" cy="298450"/>
            </a:xfrm>
            <a:prstGeom prst="flowChartMagneticDisk">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1"/>
            <p:cNvSpPr/>
            <p:nvPr/>
          </p:nvSpPr>
          <p:spPr>
            <a:xfrm>
              <a:off x="8850315" y="5779292"/>
              <a:ext cx="828675" cy="533400"/>
            </a:xfrm>
            <a:prstGeom prst="rect">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alibri"/>
                  <a:ea typeface="Calibri"/>
                  <a:cs typeface="Calibri"/>
                  <a:sym typeface="Calibri"/>
                </a:rPr>
                <a:t>DB server</a:t>
              </a:r>
              <a:endParaRPr/>
            </a:p>
          </p:txBody>
        </p:sp>
        <p:sp>
          <p:nvSpPr>
            <p:cNvPr id="215" name="Google Shape;215;p11"/>
            <p:cNvSpPr/>
            <p:nvPr/>
          </p:nvSpPr>
          <p:spPr>
            <a:xfrm>
              <a:off x="10526715" y="5779292"/>
              <a:ext cx="828675" cy="533400"/>
            </a:xfrm>
            <a:prstGeom prst="rect">
              <a:avLst/>
            </a:prstGeom>
            <a:solidFill>
              <a:srgbClr val="318B7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a:solidFill>
                    <a:schemeClr val="lt1"/>
                  </a:solidFill>
                  <a:latin typeface="Calibri"/>
                  <a:ea typeface="Calibri"/>
                  <a:cs typeface="Calibri"/>
                  <a:sym typeface="Calibri"/>
                </a:rPr>
                <a:t>DB server</a:t>
              </a:r>
              <a:endParaRPr/>
            </a:p>
          </p:txBody>
        </p:sp>
        <p:cxnSp>
          <p:nvCxnSpPr>
            <p:cNvPr id="216" name="Google Shape;216;p11"/>
            <p:cNvCxnSpPr>
              <a:stCxn id="212" idx="4"/>
              <a:endCxn id="214" idx="1"/>
            </p:cNvCxnSpPr>
            <p:nvPr/>
          </p:nvCxnSpPr>
          <p:spPr>
            <a:xfrm>
              <a:off x="8307390" y="6045992"/>
              <a:ext cx="543000" cy="0"/>
            </a:xfrm>
            <a:prstGeom prst="straightConnector1">
              <a:avLst/>
            </a:prstGeom>
            <a:noFill/>
            <a:ln w="12700" cap="flat" cmpd="sng">
              <a:solidFill>
                <a:schemeClr val="accent1"/>
              </a:solidFill>
              <a:prstDash val="solid"/>
              <a:round/>
              <a:headEnd type="none" w="sm" len="sm"/>
              <a:tailEnd type="none" w="sm" len="sm"/>
            </a:ln>
          </p:spPr>
        </p:cxnSp>
        <p:cxnSp>
          <p:nvCxnSpPr>
            <p:cNvPr id="217" name="Google Shape;217;p11"/>
            <p:cNvCxnSpPr>
              <a:stCxn id="215" idx="3"/>
              <a:endCxn id="213" idx="2"/>
            </p:cNvCxnSpPr>
            <p:nvPr/>
          </p:nvCxnSpPr>
          <p:spPr>
            <a:xfrm>
              <a:off x="11355390" y="6045992"/>
              <a:ext cx="390600" cy="0"/>
            </a:xfrm>
            <a:prstGeom prst="straightConnector1">
              <a:avLst/>
            </a:prstGeom>
            <a:noFill/>
            <a:ln w="12700" cap="flat" cmpd="sng">
              <a:solidFill>
                <a:schemeClr val="accent1"/>
              </a:solidFill>
              <a:prstDash val="solid"/>
              <a:round/>
              <a:headEnd type="none" w="sm" len="sm"/>
              <a:tailEnd type="none" w="sm" len="sm"/>
            </a:ln>
          </p:spPr>
        </p:cxnSp>
        <p:cxnSp>
          <p:nvCxnSpPr>
            <p:cNvPr id="218" name="Google Shape;218;p11"/>
            <p:cNvCxnSpPr>
              <a:stCxn id="214" idx="3"/>
              <a:endCxn id="215" idx="1"/>
            </p:cNvCxnSpPr>
            <p:nvPr/>
          </p:nvCxnSpPr>
          <p:spPr>
            <a:xfrm>
              <a:off x="9678990" y="6045992"/>
              <a:ext cx="847800" cy="0"/>
            </a:xfrm>
            <a:prstGeom prst="straightConnector1">
              <a:avLst/>
            </a:prstGeom>
            <a:noFill/>
            <a:ln w="28575" cap="flat" cmpd="sng">
              <a:solidFill>
                <a:schemeClr val="dk1"/>
              </a:solidFill>
              <a:prstDash val="solid"/>
              <a:round/>
              <a:headEnd type="triangle" w="lg" len="lg"/>
              <a:tailEnd type="triangle" w="lg" len="lg"/>
            </a:ln>
          </p:spPr>
        </p:cxnSp>
        <p:sp>
          <p:nvSpPr>
            <p:cNvPr id="219" name="Google Shape;219;p11"/>
            <p:cNvSpPr txBox="1"/>
            <p:nvPr/>
          </p:nvSpPr>
          <p:spPr>
            <a:xfrm>
              <a:off x="8840790" y="5477667"/>
              <a:ext cx="801688"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Arial"/>
                <a:buNone/>
              </a:pPr>
              <a:r>
                <a:rPr lang="en-IN" sz="1400">
                  <a:solidFill>
                    <a:schemeClr val="dk1"/>
                  </a:solidFill>
                  <a:latin typeface="Arial"/>
                  <a:ea typeface="Arial"/>
                  <a:cs typeface="Arial"/>
                  <a:sym typeface="Arial"/>
                </a:rPr>
                <a:t>Primary</a:t>
              </a:r>
              <a:endParaRPr/>
            </a:p>
          </p:txBody>
        </p:sp>
        <p:sp>
          <p:nvSpPr>
            <p:cNvPr id="220" name="Google Shape;220;p11"/>
            <p:cNvSpPr txBox="1"/>
            <p:nvPr/>
          </p:nvSpPr>
          <p:spPr>
            <a:xfrm>
              <a:off x="10554493" y="5459411"/>
              <a:ext cx="782637" cy="307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Arial"/>
                <a:buNone/>
              </a:pPr>
              <a:r>
                <a:rPr lang="en-IN" sz="1400">
                  <a:solidFill>
                    <a:schemeClr val="dk1"/>
                  </a:solidFill>
                  <a:latin typeface="Arial"/>
                  <a:ea typeface="Arial"/>
                  <a:cs typeface="Arial"/>
                  <a:sym typeface="Arial"/>
                </a:rPr>
                <a:t>Backup</a:t>
              </a:r>
              <a:endParaRPr/>
            </a:p>
          </p:txBody>
        </p:sp>
      </p:grpSp>
      <p:sp>
        <p:nvSpPr>
          <p:cNvPr id="232" name="Google Shape;232;p11"/>
          <p:cNvSpPr/>
          <p:nvPr/>
        </p:nvSpPr>
        <p:spPr>
          <a:xfrm rot="-5400000">
            <a:off x="6639546" y="4049178"/>
            <a:ext cx="723895" cy="417110"/>
          </a:xfrm>
          <a:prstGeom prst="rect">
            <a:avLst/>
          </a:prstGeom>
          <a:solidFill>
            <a:srgbClr val="77DFE5"/>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100" dirty="0">
                <a:solidFill>
                  <a:schemeClr val="dk1"/>
                </a:solidFill>
                <a:latin typeface="Calibri"/>
                <a:ea typeface="Calibri"/>
                <a:cs typeface="Calibri"/>
                <a:sym typeface="Calibri"/>
              </a:rPr>
              <a:t>ERP User Interface</a:t>
            </a:r>
            <a:endParaRPr dirty="0"/>
          </a:p>
        </p:txBody>
      </p:sp>
      <p:sp>
        <p:nvSpPr>
          <p:cNvPr id="233" name="Google Shape;233;p11"/>
          <p:cNvSpPr txBox="1"/>
          <p:nvPr/>
        </p:nvSpPr>
        <p:spPr>
          <a:xfrm>
            <a:off x="8359693" y="1108393"/>
            <a:ext cx="3343275" cy="454030"/>
          </a:xfrm>
          <a:prstGeom prst="rect">
            <a:avLst/>
          </a:prstGeom>
          <a:solidFill>
            <a:srgbClr val="1C6294"/>
          </a:solidFill>
          <a:ln>
            <a:noFill/>
          </a:ln>
        </p:spPr>
        <p:txBody>
          <a:bodyPr spcFirstLastPara="1" wrap="square" lIns="91425" tIns="45700" rIns="91425" bIns="45700" anchor="b" anchorCtr="0">
            <a:normAutofit/>
          </a:bodyPr>
          <a:lstStyle/>
          <a:p>
            <a:pPr marL="0" marR="0" lvl="0" indent="0" algn="ctr" rtl="0">
              <a:lnSpc>
                <a:spcPct val="65000"/>
              </a:lnSpc>
              <a:spcBef>
                <a:spcPts val="0"/>
              </a:spcBef>
              <a:spcAft>
                <a:spcPts val="0"/>
              </a:spcAft>
              <a:buClr>
                <a:schemeClr val="lt1"/>
              </a:buClr>
              <a:buSzPts val="2520"/>
              <a:buFont typeface="Cambria Math"/>
              <a:buNone/>
            </a:pPr>
            <a:r>
              <a:rPr lang="en-IN" sz="2520" b="1">
                <a:solidFill>
                  <a:schemeClr val="lt1"/>
                </a:solidFill>
                <a:latin typeface="Cambria Math"/>
                <a:ea typeface="Cambria Math"/>
                <a:cs typeface="Cambria Math"/>
                <a:sym typeface="Cambria Math"/>
              </a:rPr>
              <a:t>ERP Deployment View</a:t>
            </a:r>
            <a:endParaRPr/>
          </a:p>
        </p:txBody>
      </p:sp>
      <p:cxnSp>
        <p:nvCxnSpPr>
          <p:cNvPr id="234" name="Google Shape;234;p11"/>
          <p:cNvCxnSpPr>
            <a:cxnSpLocks/>
            <a:stCxn id="227" idx="2"/>
            <a:endCxn id="211" idx="0"/>
          </p:cNvCxnSpPr>
          <p:nvPr/>
        </p:nvCxnSpPr>
        <p:spPr>
          <a:xfrm rot="5400000">
            <a:off x="9862656" y="4969156"/>
            <a:ext cx="442134" cy="270059"/>
          </a:xfrm>
          <a:prstGeom prst="bentConnector3">
            <a:avLst>
              <a:gd name="adj1" fmla="val 50000"/>
            </a:avLst>
          </a:prstGeom>
          <a:noFill/>
          <a:ln w="25400" cap="flat" cmpd="sng">
            <a:solidFill>
              <a:schemeClr val="dk1"/>
            </a:solidFill>
            <a:prstDash val="solid"/>
            <a:round/>
            <a:headEnd type="none" w="sm" len="sm"/>
            <a:tailEnd type="triangle" w="med" len="med"/>
          </a:ln>
          <a:effectLst>
            <a:outerShdw blurRad="38100" dist="25400" dir="2700000" algn="br" rotWithShape="0">
              <a:srgbClr val="000000">
                <a:alpha val="60000"/>
              </a:srgbClr>
            </a:outerShdw>
          </a:effectLst>
        </p:spPr>
      </p:cxnSp>
      <p:cxnSp>
        <p:nvCxnSpPr>
          <p:cNvPr id="235" name="Google Shape;235;p11"/>
          <p:cNvCxnSpPr>
            <a:cxnSpLocks/>
            <a:stCxn id="208" idx="0"/>
            <a:endCxn id="237" idx="2"/>
          </p:cNvCxnSpPr>
          <p:nvPr/>
        </p:nvCxnSpPr>
        <p:spPr>
          <a:xfrm rot="10800000">
            <a:off x="6723958" y="2282627"/>
            <a:ext cx="635173" cy="418076"/>
          </a:xfrm>
          <a:prstGeom prst="bentConnector3">
            <a:avLst>
              <a:gd name="adj1" fmla="val 50000"/>
            </a:avLst>
          </a:prstGeom>
          <a:noFill/>
          <a:ln w="25400" cap="flat" cmpd="sng">
            <a:solidFill>
              <a:schemeClr val="dk1"/>
            </a:solidFill>
            <a:prstDash val="solid"/>
            <a:round/>
            <a:headEnd type="none" w="sm" len="sm"/>
            <a:tailEnd type="triangle" w="med" len="med"/>
          </a:ln>
          <a:effectLst>
            <a:outerShdw blurRad="38100" dist="25400" dir="2700000" algn="br" rotWithShape="0">
              <a:srgbClr val="000000">
                <a:alpha val="60000"/>
              </a:srgbClr>
            </a:outerShdw>
          </a:effectLst>
        </p:spPr>
      </p:cxnSp>
      <p:sp>
        <p:nvSpPr>
          <p:cNvPr id="237" name="Google Shape;237;p11"/>
          <p:cNvSpPr/>
          <p:nvPr/>
        </p:nvSpPr>
        <p:spPr>
          <a:xfrm>
            <a:off x="5058471" y="1826817"/>
            <a:ext cx="1666875" cy="911620"/>
          </a:xfrm>
          <a:prstGeom prst="cloudCallout">
            <a:avLst>
              <a:gd name="adj1" fmla="val -38547"/>
              <a:gd name="adj2" fmla="val 7123"/>
            </a:avLst>
          </a:prstGeom>
          <a:gradFill>
            <a:gsLst>
              <a:gs pos="0">
                <a:srgbClr val="989898"/>
              </a:gs>
              <a:gs pos="45000">
                <a:srgbClr val="A7A7A7"/>
              </a:gs>
              <a:gs pos="100000">
                <a:srgbClr val="B1B1B1"/>
              </a:gs>
            </a:gsLst>
            <a:path path="circle">
              <a:fillToRect l="50000" t="50000" r="50000" b="50000"/>
            </a:path>
            <a:tileRect/>
          </a:gra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Cloud</a:t>
            </a:r>
            <a:endParaRPr sz="1800">
              <a:solidFill>
                <a:schemeClr val="dk1"/>
              </a:solidFill>
              <a:latin typeface="Calibri"/>
              <a:ea typeface="Calibri"/>
              <a:cs typeface="Calibri"/>
              <a:sym typeface="Calibri"/>
            </a:endParaRPr>
          </a:p>
        </p:txBody>
      </p:sp>
      <p:cxnSp>
        <p:nvCxnSpPr>
          <p:cNvPr id="238" name="Google Shape;238;p11"/>
          <p:cNvCxnSpPr>
            <a:cxnSpLocks/>
          </p:cNvCxnSpPr>
          <p:nvPr/>
        </p:nvCxnSpPr>
        <p:spPr>
          <a:xfrm rot="5400000" flipH="1">
            <a:off x="5838118" y="2784886"/>
            <a:ext cx="1249500" cy="972300"/>
          </a:xfrm>
          <a:prstGeom prst="bentConnector3">
            <a:avLst>
              <a:gd name="adj1" fmla="val 50000"/>
            </a:avLst>
          </a:prstGeom>
          <a:noFill/>
          <a:ln w="25400" cap="flat" cmpd="sng">
            <a:solidFill>
              <a:schemeClr val="dk1"/>
            </a:solidFill>
            <a:prstDash val="solid"/>
            <a:round/>
            <a:headEnd type="stealth" w="med" len="med"/>
            <a:tailEnd type="stealth" w="med" len="med"/>
          </a:ln>
          <a:effectLst>
            <a:outerShdw blurRad="38100" dist="25400" dir="2700000" algn="br" rotWithShape="0">
              <a:srgbClr val="000000">
                <a:alpha val="60000"/>
              </a:srgbClr>
            </a:outerShdw>
          </a:effectLst>
        </p:spPr>
      </p:cxnSp>
      <p:sp>
        <p:nvSpPr>
          <p:cNvPr id="239" name="Google Shape;239;p11"/>
          <p:cNvSpPr/>
          <p:nvPr/>
        </p:nvSpPr>
        <p:spPr>
          <a:xfrm rot="-5400000">
            <a:off x="2762492" y="3230413"/>
            <a:ext cx="2759078" cy="419396"/>
          </a:xfrm>
          <a:prstGeom prst="rect">
            <a:avLst/>
          </a:prstGeom>
          <a:solidFill>
            <a:srgbClr val="FF000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lt1"/>
                </a:solidFill>
                <a:latin typeface="Calibri"/>
                <a:ea typeface="Calibri"/>
                <a:cs typeface="Calibri"/>
                <a:sym typeface="Calibri"/>
              </a:rPr>
              <a:t>HTTPS</a:t>
            </a:r>
            <a:endParaRPr/>
          </a:p>
        </p:txBody>
      </p:sp>
      <p:cxnSp>
        <p:nvCxnSpPr>
          <p:cNvPr id="240" name="Google Shape;240;p11"/>
          <p:cNvCxnSpPr>
            <a:cxnSpLocks/>
            <a:stCxn id="237" idx="0"/>
            <a:endCxn id="244" idx="3"/>
          </p:cNvCxnSpPr>
          <p:nvPr/>
        </p:nvCxnSpPr>
        <p:spPr>
          <a:xfrm rot="10800000" flipV="1">
            <a:off x="4510195" y="2282627"/>
            <a:ext cx="553446" cy="1602138"/>
          </a:xfrm>
          <a:prstGeom prst="bentConnector3">
            <a:avLst>
              <a:gd name="adj1" fmla="val 50000"/>
            </a:avLst>
          </a:prstGeom>
          <a:noFill/>
          <a:ln w="25400" cap="flat" cmpd="sng">
            <a:solidFill>
              <a:schemeClr val="dk1"/>
            </a:solidFill>
            <a:prstDash val="solid"/>
            <a:round/>
            <a:headEnd type="stealth" w="med" len="med"/>
            <a:tailEnd type="stealth" w="med" len="med"/>
          </a:ln>
          <a:effectLst>
            <a:outerShdw blurRad="38100" dist="25400" dir="2700000" algn="br" rotWithShape="0">
              <a:srgbClr val="000000">
                <a:alpha val="60000"/>
              </a:srgbClr>
            </a:outerShdw>
          </a:effectLst>
        </p:spPr>
      </p:cxnSp>
      <p:sp>
        <p:nvSpPr>
          <p:cNvPr id="241" name="Google Shape;241;p11"/>
          <p:cNvSpPr txBox="1"/>
          <p:nvPr/>
        </p:nvSpPr>
        <p:spPr>
          <a:xfrm>
            <a:off x="230190" y="1068359"/>
            <a:ext cx="3524125" cy="524695"/>
          </a:xfrm>
          <a:prstGeom prst="rect">
            <a:avLst/>
          </a:prstGeom>
          <a:solidFill>
            <a:srgbClr val="1C6294"/>
          </a:solidFill>
          <a:ln>
            <a:noFill/>
          </a:ln>
        </p:spPr>
        <p:txBody>
          <a:bodyPr spcFirstLastPara="1" wrap="square" lIns="91425" tIns="45700" rIns="91425" bIns="45700" anchor="b" anchorCtr="0">
            <a:normAutofit/>
          </a:bodyPr>
          <a:lstStyle/>
          <a:p>
            <a:pPr marL="0" marR="0" lvl="0" indent="0" algn="ctr" rtl="0">
              <a:lnSpc>
                <a:spcPct val="65000"/>
              </a:lnSpc>
              <a:spcBef>
                <a:spcPts val="0"/>
              </a:spcBef>
              <a:spcAft>
                <a:spcPts val="0"/>
              </a:spcAft>
              <a:buClr>
                <a:schemeClr val="lt1"/>
              </a:buClr>
              <a:buSzPts val="2160"/>
              <a:buFont typeface="Cambria Math"/>
              <a:buNone/>
            </a:pPr>
            <a:r>
              <a:rPr lang="en-IN" sz="2160" b="1" dirty="0">
                <a:solidFill>
                  <a:schemeClr val="lt1"/>
                </a:solidFill>
                <a:latin typeface="Cambria Math"/>
                <a:ea typeface="Cambria Math"/>
                <a:cs typeface="Cambria Math"/>
                <a:sym typeface="Cambria Math"/>
              </a:rPr>
              <a:t>Handheld Deployment View</a:t>
            </a:r>
            <a:endParaRPr dirty="0"/>
          </a:p>
        </p:txBody>
      </p:sp>
      <p:sp>
        <p:nvSpPr>
          <p:cNvPr id="242" name="Google Shape;242;p11"/>
          <p:cNvSpPr/>
          <p:nvPr/>
        </p:nvSpPr>
        <p:spPr>
          <a:xfrm>
            <a:off x="517713" y="2162163"/>
            <a:ext cx="3181086" cy="369887"/>
          </a:xfrm>
          <a:prstGeom prst="rect">
            <a:avLst/>
          </a:prstGeom>
          <a:solidFill>
            <a:srgbClr val="9EAAD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dirty="0" err="1">
                <a:solidFill>
                  <a:schemeClr val="dk1"/>
                </a:solidFill>
                <a:latin typeface="Calibri"/>
                <a:ea typeface="Calibri"/>
                <a:cs typeface="Calibri"/>
                <a:sym typeface="Calibri"/>
              </a:rPr>
              <a:t>SATHi</a:t>
            </a:r>
            <a:r>
              <a:rPr lang="en-IN" sz="1400" b="1" dirty="0">
                <a:solidFill>
                  <a:schemeClr val="dk1"/>
                </a:solidFill>
                <a:latin typeface="Calibri"/>
                <a:ea typeface="Calibri"/>
                <a:cs typeface="Calibri"/>
                <a:sym typeface="Calibri"/>
              </a:rPr>
              <a:t> App Interface</a:t>
            </a:r>
            <a:endParaRPr dirty="0"/>
          </a:p>
        </p:txBody>
      </p:sp>
      <p:sp>
        <p:nvSpPr>
          <p:cNvPr id="243" name="Google Shape;243;p11"/>
          <p:cNvSpPr/>
          <p:nvPr/>
        </p:nvSpPr>
        <p:spPr>
          <a:xfrm>
            <a:off x="518954" y="2687625"/>
            <a:ext cx="946399" cy="474663"/>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a:solidFill>
                  <a:schemeClr val="lt1"/>
                </a:solidFill>
                <a:latin typeface="Calibri"/>
                <a:ea typeface="Calibri"/>
                <a:cs typeface="Calibri"/>
                <a:sym typeface="Calibri"/>
              </a:rPr>
              <a:t>Run- Sheets</a:t>
            </a:r>
            <a:endParaRPr sz="1800"/>
          </a:p>
        </p:txBody>
      </p:sp>
      <p:sp>
        <p:nvSpPr>
          <p:cNvPr id="244" name="Google Shape;244;p11"/>
          <p:cNvSpPr/>
          <p:nvPr/>
        </p:nvSpPr>
        <p:spPr>
          <a:xfrm>
            <a:off x="361950" y="1955791"/>
            <a:ext cx="4148245" cy="3857948"/>
          </a:xfrm>
          <a:prstGeom prst="rect">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1"/>
          <p:cNvSpPr/>
          <p:nvPr/>
        </p:nvSpPr>
        <p:spPr>
          <a:xfrm>
            <a:off x="1552669" y="2687625"/>
            <a:ext cx="989009" cy="474663"/>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a:solidFill>
                  <a:schemeClr val="lt1"/>
                </a:solidFill>
                <a:latin typeface="Calibri"/>
                <a:ea typeface="Calibri"/>
                <a:cs typeface="Calibri"/>
                <a:sym typeface="Calibri"/>
              </a:rPr>
              <a:t>Delivery Schedule</a:t>
            </a:r>
            <a:endParaRPr sz="1800"/>
          </a:p>
        </p:txBody>
      </p:sp>
      <p:sp>
        <p:nvSpPr>
          <p:cNvPr id="246" name="Google Shape;246;p11"/>
          <p:cNvSpPr/>
          <p:nvPr/>
        </p:nvSpPr>
        <p:spPr>
          <a:xfrm>
            <a:off x="507536" y="3301155"/>
            <a:ext cx="1572103" cy="458597"/>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Navigation</a:t>
            </a:r>
            <a:endParaRPr dirty="0"/>
          </a:p>
        </p:txBody>
      </p:sp>
      <p:sp>
        <p:nvSpPr>
          <p:cNvPr id="247" name="Google Shape;247;p11"/>
          <p:cNvSpPr/>
          <p:nvPr/>
        </p:nvSpPr>
        <p:spPr>
          <a:xfrm>
            <a:off x="2184055" y="3309247"/>
            <a:ext cx="1469370" cy="450506"/>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Digital Authentication</a:t>
            </a:r>
            <a:endParaRPr sz="1800" dirty="0"/>
          </a:p>
        </p:txBody>
      </p:sp>
      <p:sp>
        <p:nvSpPr>
          <p:cNvPr id="248" name="Google Shape;248;p11"/>
          <p:cNvSpPr/>
          <p:nvPr/>
        </p:nvSpPr>
        <p:spPr>
          <a:xfrm>
            <a:off x="2605578" y="3906712"/>
            <a:ext cx="1047848" cy="474663"/>
          </a:xfrm>
          <a:prstGeom prst="rect">
            <a:avLst/>
          </a:prstGeom>
          <a:solidFill>
            <a:srgbClr val="7F7F7F"/>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Payment Gateway</a:t>
            </a:r>
            <a:endParaRPr sz="1800" dirty="0"/>
          </a:p>
        </p:txBody>
      </p:sp>
      <p:sp>
        <p:nvSpPr>
          <p:cNvPr id="250" name="Google Shape;250;p11"/>
          <p:cNvSpPr/>
          <p:nvPr/>
        </p:nvSpPr>
        <p:spPr>
          <a:xfrm>
            <a:off x="1547310" y="3909900"/>
            <a:ext cx="989008" cy="474663"/>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a:solidFill>
                  <a:schemeClr val="lt1"/>
                </a:solidFill>
                <a:latin typeface="Calibri"/>
                <a:ea typeface="Calibri"/>
                <a:cs typeface="Calibri"/>
                <a:sym typeface="Calibri"/>
              </a:rPr>
              <a:t>Payment</a:t>
            </a:r>
            <a:endParaRPr sz="1800"/>
          </a:p>
        </p:txBody>
      </p:sp>
      <p:sp>
        <p:nvSpPr>
          <p:cNvPr id="57" name="Google Shape;245;p11">
            <a:extLst>
              <a:ext uri="{FF2B5EF4-FFF2-40B4-BE49-F238E27FC236}">
                <a16:creationId xmlns:a16="http://schemas.microsoft.com/office/drawing/2014/main" id="{2AEAF3B8-1CC2-48EF-8391-E76ACF17DBB0}"/>
              </a:ext>
            </a:extLst>
          </p:cNvPr>
          <p:cNvSpPr/>
          <p:nvPr/>
        </p:nvSpPr>
        <p:spPr>
          <a:xfrm>
            <a:off x="2628995" y="2679008"/>
            <a:ext cx="1069804" cy="496357"/>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Sync Service</a:t>
            </a:r>
            <a:endParaRPr sz="1800" dirty="0"/>
          </a:p>
        </p:txBody>
      </p:sp>
      <p:sp>
        <p:nvSpPr>
          <p:cNvPr id="58" name="Google Shape;246;p11">
            <a:extLst>
              <a:ext uri="{FF2B5EF4-FFF2-40B4-BE49-F238E27FC236}">
                <a16:creationId xmlns:a16="http://schemas.microsoft.com/office/drawing/2014/main" id="{2697634F-D2E1-4B3F-A2C0-36B0DF5BA50C}"/>
              </a:ext>
            </a:extLst>
          </p:cNvPr>
          <p:cNvSpPr/>
          <p:nvPr/>
        </p:nvSpPr>
        <p:spPr>
          <a:xfrm>
            <a:off x="517713" y="3909370"/>
            <a:ext cx="947639" cy="472006"/>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Push Receiver</a:t>
            </a:r>
            <a:endParaRPr sz="1800" dirty="0"/>
          </a:p>
        </p:txBody>
      </p:sp>
      <p:grpSp>
        <p:nvGrpSpPr>
          <p:cNvPr id="15" name="Group 14">
            <a:extLst>
              <a:ext uri="{FF2B5EF4-FFF2-40B4-BE49-F238E27FC236}">
                <a16:creationId xmlns:a16="http://schemas.microsoft.com/office/drawing/2014/main" id="{EC41841F-B250-44B7-A859-9C80329B4E6A}"/>
              </a:ext>
            </a:extLst>
          </p:cNvPr>
          <p:cNvGrpSpPr/>
          <p:nvPr/>
        </p:nvGrpSpPr>
        <p:grpSpPr>
          <a:xfrm>
            <a:off x="8764458" y="1783941"/>
            <a:ext cx="2915741" cy="3099177"/>
            <a:chOff x="8609336" y="1790698"/>
            <a:chExt cx="2915741" cy="3099177"/>
          </a:xfrm>
        </p:grpSpPr>
        <p:sp>
          <p:nvSpPr>
            <p:cNvPr id="227" name="Google Shape;227;p11"/>
            <p:cNvSpPr/>
            <p:nvPr/>
          </p:nvSpPr>
          <p:spPr>
            <a:xfrm>
              <a:off x="8609336" y="1790698"/>
              <a:ext cx="2908588" cy="3099177"/>
            </a:xfrm>
            <a:prstGeom prst="rect">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8;p11"/>
            <p:cNvSpPr txBox="1"/>
            <p:nvPr/>
          </p:nvSpPr>
          <p:spPr>
            <a:xfrm rot="5400000">
              <a:off x="10239024" y="3222623"/>
              <a:ext cx="2195731" cy="376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B050"/>
                </a:buClr>
                <a:buSzPts val="1400"/>
                <a:buFont typeface="Arial"/>
                <a:buNone/>
              </a:pPr>
              <a:r>
                <a:rPr lang="en-IN" sz="1400" b="1" dirty="0">
                  <a:solidFill>
                    <a:srgbClr val="00B050"/>
                  </a:solidFill>
                  <a:latin typeface="Arial"/>
                  <a:ea typeface="Arial"/>
                  <a:cs typeface="Arial"/>
                  <a:sym typeface="Arial"/>
                </a:rPr>
                <a:t>Server cluster / farm</a:t>
              </a:r>
              <a:endParaRPr dirty="0"/>
            </a:p>
          </p:txBody>
        </p:sp>
        <p:grpSp>
          <p:nvGrpSpPr>
            <p:cNvPr id="13" name="Group 12">
              <a:extLst>
                <a:ext uri="{FF2B5EF4-FFF2-40B4-BE49-F238E27FC236}">
                  <a16:creationId xmlns:a16="http://schemas.microsoft.com/office/drawing/2014/main" id="{3592324C-8011-4F83-B421-301B5D339E4E}"/>
                </a:ext>
              </a:extLst>
            </p:cNvPr>
            <p:cNvGrpSpPr/>
            <p:nvPr/>
          </p:nvGrpSpPr>
          <p:grpSpPr>
            <a:xfrm>
              <a:off x="8887796" y="2026794"/>
              <a:ext cx="2225682" cy="785150"/>
              <a:chOff x="8887796" y="2026794"/>
              <a:chExt cx="2225682" cy="785150"/>
            </a:xfrm>
          </p:grpSpPr>
          <p:sp>
            <p:nvSpPr>
              <p:cNvPr id="222" name="Google Shape;222;p11"/>
              <p:cNvSpPr/>
              <p:nvPr/>
            </p:nvSpPr>
            <p:spPr>
              <a:xfrm>
                <a:off x="8887796" y="2026794"/>
                <a:ext cx="2225681" cy="356061"/>
              </a:xfrm>
              <a:prstGeom prst="rect">
                <a:avLst/>
              </a:prstGeom>
              <a:solidFill>
                <a:srgbClr val="9EAAD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dk1"/>
                    </a:solidFill>
                    <a:latin typeface="Calibri"/>
                    <a:ea typeface="Calibri"/>
                    <a:cs typeface="Calibri"/>
                    <a:sym typeface="Calibri"/>
                  </a:rPr>
                  <a:t>Web server / App Server</a:t>
                </a:r>
                <a:endParaRPr/>
              </a:p>
            </p:txBody>
          </p:sp>
          <p:sp>
            <p:nvSpPr>
              <p:cNvPr id="223" name="Google Shape;223;p11"/>
              <p:cNvSpPr/>
              <p:nvPr/>
            </p:nvSpPr>
            <p:spPr>
              <a:xfrm>
                <a:off x="8887796" y="2392689"/>
                <a:ext cx="1162071" cy="419255"/>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err="1">
                    <a:solidFill>
                      <a:schemeClr val="lt1"/>
                    </a:solidFill>
                    <a:latin typeface="Calibri"/>
                    <a:ea typeface="Calibri"/>
                    <a:cs typeface="Calibri"/>
                    <a:sym typeface="Calibri"/>
                  </a:rPr>
                  <a:t>SATHi</a:t>
                </a:r>
                <a:r>
                  <a:rPr lang="en-IN" sz="1200" dirty="0">
                    <a:solidFill>
                      <a:schemeClr val="lt1"/>
                    </a:solidFill>
                    <a:latin typeface="Calibri"/>
                    <a:ea typeface="Calibri"/>
                    <a:cs typeface="Calibri"/>
                    <a:sym typeface="Calibri"/>
                  </a:rPr>
                  <a:t> Configuration</a:t>
                </a:r>
                <a:endParaRPr sz="1800" dirty="0"/>
              </a:p>
            </p:txBody>
          </p:sp>
          <p:sp>
            <p:nvSpPr>
              <p:cNvPr id="229" name="Google Shape;229;p11"/>
              <p:cNvSpPr/>
              <p:nvPr/>
            </p:nvSpPr>
            <p:spPr>
              <a:xfrm>
                <a:off x="10049867" y="2380899"/>
                <a:ext cx="1063611" cy="431045"/>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err="1">
                    <a:solidFill>
                      <a:schemeClr val="lt1"/>
                    </a:solidFill>
                    <a:latin typeface="Calibri"/>
                    <a:ea typeface="Calibri"/>
                    <a:cs typeface="Calibri"/>
                    <a:sym typeface="Calibri"/>
                  </a:rPr>
                  <a:t>SATHi</a:t>
                </a:r>
                <a:r>
                  <a:rPr lang="en-IN" sz="1200" dirty="0">
                    <a:solidFill>
                      <a:schemeClr val="lt1"/>
                    </a:solidFill>
                    <a:latin typeface="Calibri"/>
                    <a:ea typeface="Calibri"/>
                    <a:cs typeface="Calibri"/>
                    <a:sym typeface="Calibri"/>
                  </a:rPr>
                  <a:t> Adapter </a:t>
                </a:r>
                <a:r>
                  <a:rPr lang="en-IN" sz="1200" dirty="0" err="1">
                    <a:solidFill>
                      <a:schemeClr val="lt1"/>
                    </a:solidFill>
                    <a:latin typeface="Calibri"/>
                    <a:ea typeface="Calibri"/>
                    <a:cs typeface="Calibri"/>
                    <a:sym typeface="Calibri"/>
                  </a:rPr>
                  <a:t>Srv</a:t>
                </a:r>
                <a:endParaRPr lang="en-IN" sz="1200" dirty="0">
                  <a:solidFill>
                    <a:schemeClr val="lt1"/>
                  </a:solidFill>
                  <a:latin typeface="Calibri"/>
                  <a:ea typeface="Calibri"/>
                  <a:cs typeface="Calibri"/>
                  <a:sym typeface="Calibri"/>
                </a:endParaRPr>
              </a:p>
            </p:txBody>
          </p:sp>
        </p:grpSp>
        <p:grpSp>
          <p:nvGrpSpPr>
            <p:cNvPr id="12" name="Group 11">
              <a:extLst>
                <a:ext uri="{FF2B5EF4-FFF2-40B4-BE49-F238E27FC236}">
                  <a16:creationId xmlns:a16="http://schemas.microsoft.com/office/drawing/2014/main" id="{97F02DA0-F394-4870-BD31-091E50B18955}"/>
                </a:ext>
              </a:extLst>
            </p:cNvPr>
            <p:cNvGrpSpPr/>
            <p:nvPr/>
          </p:nvGrpSpPr>
          <p:grpSpPr>
            <a:xfrm>
              <a:off x="8868164" y="3968743"/>
              <a:ext cx="2266200" cy="777454"/>
              <a:chOff x="8932366" y="3640600"/>
              <a:chExt cx="2405500" cy="978489"/>
            </a:xfrm>
          </p:grpSpPr>
          <p:sp>
            <p:nvSpPr>
              <p:cNvPr id="225" name="Google Shape;225;p11"/>
              <p:cNvSpPr/>
              <p:nvPr/>
            </p:nvSpPr>
            <p:spPr>
              <a:xfrm>
                <a:off x="8932367" y="3640600"/>
                <a:ext cx="2397934" cy="423163"/>
              </a:xfrm>
              <a:prstGeom prst="rect">
                <a:avLst/>
              </a:prstGeom>
              <a:solidFill>
                <a:srgbClr val="9EAAD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dirty="0">
                    <a:solidFill>
                      <a:schemeClr val="dk1"/>
                    </a:solidFill>
                    <a:latin typeface="Calibri"/>
                    <a:ea typeface="Calibri"/>
                    <a:cs typeface="Calibri"/>
                    <a:sym typeface="Calibri"/>
                  </a:rPr>
                  <a:t>Web server / App Server</a:t>
                </a:r>
                <a:endParaRPr dirty="0"/>
              </a:p>
            </p:txBody>
          </p:sp>
          <p:sp>
            <p:nvSpPr>
              <p:cNvPr id="230" name="Google Shape;230;p11"/>
              <p:cNvSpPr/>
              <p:nvPr/>
            </p:nvSpPr>
            <p:spPr>
              <a:xfrm>
                <a:off x="8932366" y="4073597"/>
                <a:ext cx="1208665" cy="543031"/>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Inventory Management</a:t>
                </a:r>
                <a:endParaRPr sz="1800" dirty="0"/>
              </a:p>
            </p:txBody>
          </p:sp>
          <p:sp>
            <p:nvSpPr>
              <p:cNvPr id="231" name="Google Shape;231;p11"/>
              <p:cNvSpPr/>
              <p:nvPr/>
            </p:nvSpPr>
            <p:spPr>
              <a:xfrm>
                <a:off x="10129201" y="4061220"/>
                <a:ext cx="1208665" cy="557869"/>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Finance</a:t>
                </a:r>
                <a:endParaRPr sz="1800" dirty="0"/>
              </a:p>
            </p:txBody>
          </p:sp>
        </p:grpSp>
        <p:grpSp>
          <p:nvGrpSpPr>
            <p:cNvPr id="62" name="Group 61">
              <a:extLst>
                <a:ext uri="{FF2B5EF4-FFF2-40B4-BE49-F238E27FC236}">
                  <a16:creationId xmlns:a16="http://schemas.microsoft.com/office/drawing/2014/main" id="{01EDB33F-A555-457E-8151-75BF6012D02D}"/>
                </a:ext>
              </a:extLst>
            </p:cNvPr>
            <p:cNvGrpSpPr/>
            <p:nvPr/>
          </p:nvGrpSpPr>
          <p:grpSpPr>
            <a:xfrm>
              <a:off x="8901560" y="2987872"/>
              <a:ext cx="2205690" cy="785150"/>
              <a:chOff x="8887796" y="2026794"/>
              <a:chExt cx="2205690" cy="785150"/>
            </a:xfrm>
          </p:grpSpPr>
          <p:sp>
            <p:nvSpPr>
              <p:cNvPr id="63" name="Google Shape;222;p11">
                <a:extLst>
                  <a:ext uri="{FF2B5EF4-FFF2-40B4-BE49-F238E27FC236}">
                    <a16:creationId xmlns:a16="http://schemas.microsoft.com/office/drawing/2014/main" id="{148A68B4-B814-4467-A8CE-5454CE681000}"/>
                  </a:ext>
                </a:extLst>
              </p:cNvPr>
              <p:cNvSpPr/>
              <p:nvPr/>
            </p:nvSpPr>
            <p:spPr>
              <a:xfrm>
                <a:off x="8887797" y="2026794"/>
                <a:ext cx="2205688" cy="356061"/>
              </a:xfrm>
              <a:prstGeom prst="rect">
                <a:avLst/>
              </a:prstGeom>
              <a:solidFill>
                <a:srgbClr val="9EAAD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dk1"/>
                    </a:solidFill>
                    <a:latin typeface="Calibri"/>
                    <a:ea typeface="Calibri"/>
                    <a:cs typeface="Calibri"/>
                    <a:sym typeface="Calibri"/>
                  </a:rPr>
                  <a:t>Web server / App Server</a:t>
                </a:r>
                <a:endParaRPr/>
              </a:p>
            </p:txBody>
          </p:sp>
          <p:sp>
            <p:nvSpPr>
              <p:cNvPr id="64" name="Google Shape;223;p11">
                <a:extLst>
                  <a:ext uri="{FF2B5EF4-FFF2-40B4-BE49-F238E27FC236}">
                    <a16:creationId xmlns:a16="http://schemas.microsoft.com/office/drawing/2014/main" id="{E107BEA7-73D5-4052-A91D-99658D5E75F0}"/>
                  </a:ext>
                </a:extLst>
              </p:cNvPr>
              <p:cNvSpPr/>
              <p:nvPr/>
            </p:nvSpPr>
            <p:spPr>
              <a:xfrm>
                <a:off x="8887796" y="2392689"/>
                <a:ext cx="1162071" cy="419255"/>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chemeClr val="lt1"/>
                    </a:solidFill>
                    <a:latin typeface="Calibri"/>
                    <a:cs typeface="Calibri"/>
                    <a:sym typeface="Calibri"/>
                  </a:rPr>
                  <a:t>Email/SMS notification </a:t>
                </a:r>
                <a:r>
                  <a:rPr lang="en-US" sz="1200" dirty="0" err="1">
                    <a:solidFill>
                      <a:schemeClr val="lt1"/>
                    </a:solidFill>
                    <a:latin typeface="Calibri"/>
                    <a:cs typeface="Calibri"/>
                    <a:sym typeface="Calibri"/>
                  </a:rPr>
                  <a:t>Srv</a:t>
                </a:r>
                <a:endParaRPr sz="1800" dirty="0"/>
              </a:p>
            </p:txBody>
          </p:sp>
          <p:sp>
            <p:nvSpPr>
              <p:cNvPr id="65" name="Google Shape;229;p11">
                <a:extLst>
                  <a:ext uri="{FF2B5EF4-FFF2-40B4-BE49-F238E27FC236}">
                    <a16:creationId xmlns:a16="http://schemas.microsoft.com/office/drawing/2014/main" id="{53311435-D6CE-4D45-A4D0-AE45311B0D79}"/>
                  </a:ext>
                </a:extLst>
              </p:cNvPr>
              <p:cNvSpPr/>
              <p:nvPr/>
            </p:nvSpPr>
            <p:spPr>
              <a:xfrm>
                <a:off x="10049868" y="2391067"/>
                <a:ext cx="1043618" cy="414364"/>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IN" sz="1100" dirty="0">
                    <a:solidFill>
                      <a:schemeClr val="lt1"/>
                    </a:solidFill>
                    <a:latin typeface="Calibri"/>
                    <a:ea typeface="Calibri"/>
                    <a:cs typeface="Calibri"/>
                    <a:sym typeface="Calibri"/>
                  </a:rPr>
                  <a:t>Transportation Management</a:t>
                </a:r>
                <a:endParaRPr sz="1600" dirty="0"/>
              </a:p>
            </p:txBody>
          </p:sp>
        </p:grpSp>
      </p:grpSp>
      <p:cxnSp>
        <p:nvCxnSpPr>
          <p:cNvPr id="25" name="Connector: Elbow 24">
            <a:extLst>
              <a:ext uri="{FF2B5EF4-FFF2-40B4-BE49-F238E27FC236}">
                <a16:creationId xmlns:a16="http://schemas.microsoft.com/office/drawing/2014/main" id="{761C2A7C-57C0-4C5A-8C7A-13D281590ACB}"/>
              </a:ext>
            </a:extLst>
          </p:cNvPr>
          <p:cNvCxnSpPr>
            <a:stCxn id="209" idx="0"/>
            <a:endCxn id="208" idx="2"/>
          </p:cNvCxnSpPr>
          <p:nvPr/>
        </p:nvCxnSpPr>
        <p:spPr>
          <a:xfrm rot="10800000">
            <a:off x="7776241" y="2700704"/>
            <a:ext cx="457057" cy="570619"/>
          </a:xfrm>
          <a:prstGeom prst="bentConnector5">
            <a:avLst>
              <a:gd name="adj1" fmla="val 50016"/>
              <a:gd name="adj2" fmla="val 46314"/>
              <a:gd name="adj3" fmla="val 49984"/>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BC7C03D-487F-496E-ACA3-D0269748EFD3}"/>
              </a:ext>
            </a:extLst>
          </p:cNvPr>
          <p:cNvCxnSpPr>
            <a:stCxn id="227" idx="1"/>
            <a:endCxn id="209" idx="2"/>
          </p:cNvCxnSpPr>
          <p:nvPr/>
        </p:nvCxnSpPr>
        <p:spPr>
          <a:xfrm flipH="1" flipV="1">
            <a:off x="8566274" y="3271322"/>
            <a:ext cx="198184" cy="622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Flowchart: Magnetic Disk 38">
            <a:extLst>
              <a:ext uri="{FF2B5EF4-FFF2-40B4-BE49-F238E27FC236}">
                <a16:creationId xmlns:a16="http://schemas.microsoft.com/office/drawing/2014/main" id="{FDF3450F-D08F-4318-B3FD-CE528BA02367}"/>
              </a:ext>
            </a:extLst>
          </p:cNvPr>
          <p:cNvSpPr/>
          <p:nvPr/>
        </p:nvSpPr>
        <p:spPr>
          <a:xfrm>
            <a:off x="1744140" y="5061254"/>
            <a:ext cx="633046" cy="708790"/>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Sqlite</a:t>
            </a:r>
            <a:endParaRPr lang="en-US" dirty="0"/>
          </a:p>
          <a:p>
            <a:pPr algn="ctr"/>
            <a:r>
              <a:rPr lang="en-US" dirty="0"/>
              <a:t>Store</a:t>
            </a:r>
            <a:endParaRPr lang="en-IN" dirty="0"/>
          </a:p>
        </p:txBody>
      </p:sp>
      <p:sp>
        <p:nvSpPr>
          <p:cNvPr id="40" name="Rectangle 39">
            <a:extLst>
              <a:ext uri="{FF2B5EF4-FFF2-40B4-BE49-F238E27FC236}">
                <a16:creationId xmlns:a16="http://schemas.microsoft.com/office/drawing/2014/main" id="{C20023EA-57AE-497F-9940-09B21A877D53}"/>
              </a:ext>
            </a:extLst>
          </p:cNvPr>
          <p:cNvSpPr/>
          <p:nvPr/>
        </p:nvSpPr>
        <p:spPr>
          <a:xfrm>
            <a:off x="4883285" y="5104185"/>
            <a:ext cx="1397089" cy="602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1200" dirty="0">
                <a:latin typeface="Calibri"/>
                <a:ea typeface="Calibri"/>
                <a:cs typeface="Calibri"/>
                <a:sym typeface="Calibri"/>
              </a:rPr>
              <a:t>G-Pay</a:t>
            </a:r>
            <a:endParaRPr lang="en-IN" sz="1200" dirty="0"/>
          </a:p>
          <a:p>
            <a:pPr lvl="0" algn="ctr"/>
            <a:r>
              <a:rPr lang="en-IN" sz="1200" dirty="0">
                <a:latin typeface="Calibri"/>
                <a:ea typeface="Calibri"/>
                <a:cs typeface="Calibri"/>
                <a:sym typeface="Calibri"/>
              </a:rPr>
              <a:t>BHIM</a:t>
            </a:r>
            <a:endParaRPr lang="en-IN" sz="1200" dirty="0"/>
          </a:p>
          <a:p>
            <a:pPr lvl="0" algn="ctr"/>
            <a:r>
              <a:rPr lang="en-IN" sz="1200" dirty="0">
                <a:latin typeface="Calibri"/>
                <a:ea typeface="Calibri"/>
                <a:cs typeface="Calibri"/>
                <a:sym typeface="Calibri"/>
              </a:rPr>
              <a:t>CARDS</a:t>
            </a:r>
            <a:endParaRPr lang="en-IN" sz="1200" dirty="0"/>
          </a:p>
        </p:txBody>
      </p:sp>
      <p:cxnSp>
        <p:nvCxnSpPr>
          <p:cNvPr id="42" name="Straight Connector 41">
            <a:extLst>
              <a:ext uri="{FF2B5EF4-FFF2-40B4-BE49-F238E27FC236}">
                <a16:creationId xmlns:a16="http://schemas.microsoft.com/office/drawing/2014/main" id="{8967B511-2A3E-45BC-87E3-18EAD50F5325}"/>
              </a:ext>
            </a:extLst>
          </p:cNvPr>
          <p:cNvCxnSpPr>
            <a:cxnSpLocks/>
            <a:stCxn id="248" idx="3"/>
            <a:endCxn id="40" idx="1"/>
          </p:cNvCxnSpPr>
          <p:nvPr/>
        </p:nvCxnSpPr>
        <p:spPr>
          <a:xfrm>
            <a:off x="3653426" y="4144044"/>
            <a:ext cx="1229859" cy="1261480"/>
          </a:xfrm>
          <a:prstGeom prst="line">
            <a:avLst/>
          </a:prstGeom>
        </p:spPr>
        <p:style>
          <a:lnRef idx="2">
            <a:schemeClr val="dk1"/>
          </a:lnRef>
          <a:fillRef idx="0">
            <a:schemeClr val="dk1"/>
          </a:fillRef>
          <a:effectRef idx="1">
            <a:schemeClr val="dk1"/>
          </a:effectRef>
          <a:fontRef idx="minor">
            <a:schemeClr val="tx1"/>
          </a:fontRef>
        </p:style>
      </p:cxnSp>
      <p:sp>
        <p:nvSpPr>
          <p:cNvPr id="97" name="Google Shape;246;p11">
            <a:extLst>
              <a:ext uri="{FF2B5EF4-FFF2-40B4-BE49-F238E27FC236}">
                <a16:creationId xmlns:a16="http://schemas.microsoft.com/office/drawing/2014/main" id="{EC8868A2-A6FD-41C7-8ADF-2005327EE63A}"/>
              </a:ext>
            </a:extLst>
          </p:cNvPr>
          <p:cNvSpPr/>
          <p:nvPr/>
        </p:nvSpPr>
        <p:spPr>
          <a:xfrm>
            <a:off x="518954" y="4500153"/>
            <a:ext cx="3116884" cy="474663"/>
          </a:xfrm>
          <a:prstGeom prst="rect">
            <a:avLst/>
          </a:prstGeom>
          <a:solidFill>
            <a:srgbClr val="00B050"/>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200" dirty="0">
                <a:solidFill>
                  <a:schemeClr val="lt1"/>
                </a:solidFill>
                <a:latin typeface="Calibri"/>
                <a:ea typeface="Calibri"/>
                <a:cs typeface="Calibri"/>
                <a:sym typeface="Calibri"/>
              </a:rPr>
              <a:t>VOIP Call/SMS Notification provider</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C &amp; C Message Exchange</a:t>
            </a:r>
            <a:endParaRPr/>
          </a:p>
        </p:txBody>
      </p:sp>
      <p:sp>
        <p:nvSpPr>
          <p:cNvPr id="258" name="Google Shape;258;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9041-7E90-4694-870D-651648D9E567}"/>
              </a:ext>
            </a:extLst>
          </p:cNvPr>
          <p:cNvSpPr>
            <a:spLocks noGrp="1"/>
          </p:cNvSpPr>
          <p:nvPr>
            <p:ph type="title"/>
          </p:nvPr>
        </p:nvSpPr>
        <p:spPr>
          <a:xfrm>
            <a:off x="1097280" y="263770"/>
            <a:ext cx="10058400" cy="805375"/>
          </a:xfrm>
        </p:spPr>
        <p:txBody>
          <a:bodyPr/>
          <a:lstStyle/>
          <a:p>
            <a:r>
              <a:rPr lang="en-IN" b="1" dirty="0">
                <a:solidFill>
                  <a:srgbClr val="01003E"/>
                </a:solidFill>
                <a:latin typeface="Cambria Math" panose="02040503050406030204" pitchFamily="18" charset="0"/>
                <a:ea typeface="Cambria Math" panose="02040503050406030204" pitchFamily="18" charset="0"/>
              </a:rPr>
              <a:t>Working of the system</a:t>
            </a:r>
          </a:p>
        </p:txBody>
      </p:sp>
      <p:sp>
        <p:nvSpPr>
          <p:cNvPr id="3" name="Content Placeholder 2">
            <a:extLst>
              <a:ext uri="{FF2B5EF4-FFF2-40B4-BE49-F238E27FC236}">
                <a16:creationId xmlns:a16="http://schemas.microsoft.com/office/drawing/2014/main" id="{AE333C22-6B4A-425A-8B5E-A6966CD0CC69}"/>
              </a:ext>
            </a:extLst>
          </p:cNvPr>
          <p:cNvSpPr>
            <a:spLocks noGrp="1"/>
          </p:cNvSpPr>
          <p:nvPr>
            <p:ph idx="1"/>
          </p:nvPr>
        </p:nvSpPr>
        <p:spPr>
          <a:xfrm>
            <a:off x="842303" y="1634718"/>
            <a:ext cx="10823476" cy="4613790"/>
          </a:xfrm>
        </p:spPr>
        <p:txBody>
          <a:bodyPr>
            <a:normAutofit lnSpcReduction="10000"/>
          </a:bodyPr>
          <a:lstStyle/>
          <a:p>
            <a:pPr>
              <a:buFont typeface="Arial" panose="020B0604020202020204" pitchFamily="34" charset="0"/>
              <a:buChar char="•"/>
            </a:pPr>
            <a:r>
              <a:rPr lang="en-IN" dirty="0"/>
              <a:t> The ERP solution is mainly responsible for the tracking and audit of the delivery from the pickup processing centres to delivery centres.</a:t>
            </a:r>
          </a:p>
          <a:p>
            <a:pPr>
              <a:buFont typeface="Arial" panose="020B0604020202020204" pitchFamily="34" charset="0"/>
              <a:buChar char="•"/>
            </a:pPr>
            <a:r>
              <a:rPr lang="en-IN" dirty="0"/>
              <a:t>The Mobility Solution </a:t>
            </a:r>
            <a:r>
              <a:rPr lang="en-IN" dirty="0" err="1"/>
              <a:t>SATHi</a:t>
            </a:r>
            <a:r>
              <a:rPr lang="en-IN" dirty="0"/>
              <a:t> interfaces with the ERP solution once the product reaches the final delivery centre.</a:t>
            </a:r>
          </a:p>
          <a:p>
            <a:pPr>
              <a:buFont typeface="Arial" panose="020B0604020202020204" pitchFamily="34" charset="0"/>
              <a:buChar char="•"/>
            </a:pPr>
            <a:r>
              <a:rPr lang="en-IN" dirty="0"/>
              <a:t>Using the ERP, the office staff assigns the field employee for each delivery. These are slotted according to priority, travel distance and availability estimates of the end customer.</a:t>
            </a:r>
          </a:p>
          <a:p>
            <a:pPr>
              <a:buFont typeface="Arial" panose="020B0604020202020204" pitchFamily="34" charset="0"/>
              <a:buChar char="•"/>
            </a:pPr>
            <a:r>
              <a:rPr lang="en-IN" dirty="0"/>
              <a:t>The integration is possible due </a:t>
            </a:r>
            <a:r>
              <a:rPr lang="en-IN" b="1" dirty="0"/>
              <a:t>Microservices based architecture </a:t>
            </a:r>
            <a:r>
              <a:rPr lang="en-IN" dirty="0"/>
              <a:t>of ERP. The </a:t>
            </a:r>
            <a:r>
              <a:rPr lang="en-IN" dirty="0" err="1"/>
              <a:t>SATHi</a:t>
            </a:r>
            <a:r>
              <a:rPr lang="en-IN" dirty="0"/>
              <a:t> Adapter Service with configurations runs as a service interfacing with the ERP solution.</a:t>
            </a:r>
          </a:p>
          <a:p>
            <a:pPr>
              <a:buFont typeface="Arial" panose="020B0604020202020204" pitchFamily="34" charset="0"/>
              <a:buChar char="•"/>
            </a:pPr>
            <a:r>
              <a:rPr lang="en-IN" dirty="0"/>
              <a:t>This service exposes </a:t>
            </a:r>
            <a:r>
              <a:rPr lang="en-IN" b="1" dirty="0"/>
              <a:t>REST APIs </a:t>
            </a:r>
            <a:r>
              <a:rPr lang="en-IN" dirty="0"/>
              <a:t>interfaces to be consumed by the ERP solution to push delivery distribution notifications </a:t>
            </a:r>
            <a:r>
              <a:rPr lang="en-IN" b="1" dirty="0"/>
              <a:t>via Push Notification, SMS and Email</a:t>
            </a:r>
            <a:r>
              <a:rPr lang="en-IN" dirty="0"/>
              <a:t>.</a:t>
            </a:r>
          </a:p>
          <a:p>
            <a:pPr>
              <a:buFont typeface="Arial" panose="020B0604020202020204" pitchFamily="34" charset="0"/>
              <a:buChar char="•"/>
            </a:pPr>
            <a:r>
              <a:rPr lang="en-IN" dirty="0"/>
              <a:t>The </a:t>
            </a:r>
            <a:r>
              <a:rPr lang="en-IN" dirty="0" err="1"/>
              <a:t>SATHi</a:t>
            </a:r>
            <a:r>
              <a:rPr lang="en-IN" dirty="0"/>
              <a:t> mobile app on the android platform of each delivery executive is a </a:t>
            </a:r>
            <a:r>
              <a:rPr lang="en-IN" b="1" dirty="0"/>
              <a:t>hybrid type Application</a:t>
            </a:r>
            <a:r>
              <a:rPr lang="en-IN" dirty="0"/>
              <a:t>.</a:t>
            </a:r>
          </a:p>
          <a:p>
            <a:pPr>
              <a:buFont typeface="Arial" panose="020B0604020202020204" pitchFamily="34" charset="0"/>
              <a:buChar char="•"/>
            </a:pPr>
            <a:r>
              <a:rPr lang="en-IN" dirty="0"/>
              <a:t>The Client app is registered with the </a:t>
            </a:r>
            <a:r>
              <a:rPr lang="en-US" b="1" dirty="0"/>
              <a:t>Operating system push notification service</a:t>
            </a:r>
            <a:r>
              <a:rPr lang="en-US" dirty="0"/>
              <a:t> (OSPNS) of the platform, in this case the Google Cloud Messaging (GCM) and relies of this for Push Notifications.</a:t>
            </a:r>
            <a:endParaRPr lang="en-IN" dirty="0"/>
          </a:p>
          <a:p>
            <a:pPr marL="0" indent="0">
              <a:buNone/>
            </a:pPr>
            <a:endParaRPr lang="en-IN" dirty="0"/>
          </a:p>
        </p:txBody>
      </p:sp>
    </p:spTree>
    <p:extLst>
      <p:ext uri="{BB962C8B-B14F-4D97-AF65-F5344CB8AC3E}">
        <p14:creationId xmlns:p14="http://schemas.microsoft.com/office/powerpoint/2010/main" val="315549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ED27-6686-446A-957C-54731FA0E824}"/>
              </a:ext>
            </a:extLst>
          </p:cNvPr>
          <p:cNvSpPr>
            <a:spLocks noGrp="1"/>
          </p:cNvSpPr>
          <p:nvPr>
            <p:ph type="title"/>
          </p:nvPr>
        </p:nvSpPr>
        <p:spPr>
          <a:xfrm>
            <a:off x="1066800" y="153971"/>
            <a:ext cx="10058400" cy="858129"/>
          </a:xfrm>
        </p:spPr>
        <p:txBody>
          <a:bodyPr/>
          <a:lstStyle/>
          <a:p>
            <a:r>
              <a:rPr lang="en-IN" b="1" dirty="0">
                <a:solidFill>
                  <a:srgbClr val="01003E"/>
                </a:solidFill>
                <a:latin typeface="Cambria Math" panose="02040503050406030204" pitchFamily="18" charset="0"/>
                <a:ea typeface="Cambria Math" panose="02040503050406030204" pitchFamily="18" charset="0"/>
              </a:rPr>
              <a:t>Working of the system</a:t>
            </a:r>
          </a:p>
        </p:txBody>
      </p:sp>
      <p:sp>
        <p:nvSpPr>
          <p:cNvPr id="3" name="Content Placeholder 2">
            <a:extLst>
              <a:ext uri="{FF2B5EF4-FFF2-40B4-BE49-F238E27FC236}">
                <a16:creationId xmlns:a16="http://schemas.microsoft.com/office/drawing/2014/main" id="{9223ECAC-EC55-48C0-9DD0-579A0E944099}"/>
              </a:ext>
            </a:extLst>
          </p:cNvPr>
          <p:cNvSpPr>
            <a:spLocks noGrp="1"/>
          </p:cNvSpPr>
          <p:nvPr>
            <p:ph idx="1"/>
          </p:nvPr>
        </p:nvSpPr>
        <p:spPr>
          <a:xfrm>
            <a:off x="1066800" y="1608992"/>
            <a:ext cx="10571806" cy="4906107"/>
          </a:xfrm>
        </p:spPr>
        <p:txBody>
          <a:bodyPr>
            <a:normAutofit fontScale="92500" lnSpcReduction="10000"/>
          </a:bodyPr>
          <a:lstStyle/>
          <a:p>
            <a:pPr>
              <a:buFont typeface="Arial" panose="020B0604020202020204" pitchFamily="34" charset="0"/>
              <a:buChar char="•"/>
            </a:pPr>
            <a:r>
              <a:rPr lang="en-IN" dirty="0"/>
              <a:t>Additionally the partner gets SMS and Email as well on his registered contact details.</a:t>
            </a:r>
          </a:p>
          <a:p>
            <a:pPr>
              <a:buFont typeface="Arial" panose="020B0604020202020204" pitchFamily="34" charset="0"/>
              <a:buChar char="•"/>
            </a:pPr>
            <a:r>
              <a:rPr lang="en-IN" dirty="0"/>
              <a:t>Following this, the delivery executive opens the mobile app and accesses his account to see the deliveries assigned to him along with the consignment details like current product location, delivery location, time slot, customer contact details etc.</a:t>
            </a:r>
          </a:p>
          <a:p>
            <a:pPr>
              <a:buFont typeface="Arial" panose="020B0604020202020204" pitchFamily="34" charset="0"/>
              <a:buChar char="•"/>
            </a:pPr>
            <a:r>
              <a:rPr lang="en-IN" dirty="0"/>
              <a:t>For this, the mobile app</a:t>
            </a:r>
            <a:r>
              <a:rPr lang="en-IN" b="1" dirty="0"/>
              <a:t> directly uses the ERP solutions APIs </a:t>
            </a:r>
            <a:r>
              <a:rPr lang="en-IN" dirty="0"/>
              <a:t>to get the details.</a:t>
            </a:r>
          </a:p>
          <a:p>
            <a:pPr>
              <a:buFont typeface="Arial" panose="020B0604020202020204" pitchFamily="34" charset="0"/>
              <a:buChar char="•"/>
            </a:pPr>
            <a:r>
              <a:rPr lang="en-IN" dirty="0"/>
              <a:t>These details are synced from server and stored locally on the delivery executives mobile app in the </a:t>
            </a:r>
            <a:r>
              <a:rPr lang="en-IN" b="1" dirty="0"/>
              <a:t>local database (</a:t>
            </a:r>
            <a:r>
              <a:rPr lang="en-IN" b="1" dirty="0" err="1"/>
              <a:t>Sqlite</a:t>
            </a:r>
            <a:r>
              <a:rPr lang="en-IN" b="1" dirty="0"/>
              <a:t>).</a:t>
            </a:r>
          </a:p>
          <a:p>
            <a:pPr>
              <a:buFont typeface="Arial" panose="020B0604020202020204" pitchFamily="34" charset="0"/>
              <a:buChar char="•"/>
            </a:pPr>
            <a:r>
              <a:rPr lang="en-IN" dirty="0"/>
              <a:t>The mobile app provides </a:t>
            </a:r>
            <a:r>
              <a:rPr lang="en-IN" b="1" dirty="0"/>
              <a:t>scheduling services</a:t>
            </a:r>
            <a:r>
              <a:rPr lang="en-IN" dirty="0"/>
              <a:t> for the delivery executive to arrange his deliveries as  per his current location, customer availability, allocated timeslots and his convenience.</a:t>
            </a:r>
          </a:p>
          <a:p>
            <a:pPr>
              <a:buFont typeface="Arial" panose="020B0604020202020204" pitchFamily="34" charset="0"/>
              <a:buChar char="•"/>
            </a:pPr>
            <a:r>
              <a:rPr lang="en-IN" dirty="0"/>
              <a:t>The mobile app uses the native </a:t>
            </a:r>
            <a:r>
              <a:rPr lang="en-IN" b="1" dirty="0"/>
              <a:t>location service </a:t>
            </a:r>
            <a:r>
              <a:rPr lang="en-IN" dirty="0"/>
              <a:t>of the mobile </a:t>
            </a:r>
            <a:r>
              <a:rPr lang="en-IN" b="1" dirty="0"/>
              <a:t>and Google Map integration</a:t>
            </a:r>
            <a:r>
              <a:rPr lang="en-IN" dirty="0"/>
              <a:t> to provide navigation route for to the end customer location.</a:t>
            </a:r>
          </a:p>
          <a:p>
            <a:pPr>
              <a:buFont typeface="Arial" panose="020B0604020202020204" pitchFamily="34" charset="0"/>
              <a:buChar char="•"/>
            </a:pPr>
            <a:r>
              <a:rPr lang="en-IN" dirty="0"/>
              <a:t>The Mobile App uses </a:t>
            </a:r>
            <a:r>
              <a:rPr lang="en-IN" b="1" dirty="0"/>
              <a:t>Intent based IPC</a:t>
            </a:r>
            <a:r>
              <a:rPr lang="en-IN" dirty="0"/>
              <a:t> for communication between modules of the app and the native services</a:t>
            </a:r>
          </a:p>
          <a:p>
            <a:pPr>
              <a:buFont typeface="Arial" panose="020B0604020202020204" pitchFamily="34" charset="0"/>
              <a:buChar char="•"/>
            </a:pPr>
            <a:r>
              <a:rPr lang="en-US" dirty="0"/>
              <a:t>Once the delivery executive reaches to the customer, he uses the mobile app to register the detail in the run sheet.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175748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ED27-6686-446A-957C-54731FA0E824}"/>
              </a:ext>
            </a:extLst>
          </p:cNvPr>
          <p:cNvSpPr>
            <a:spLocks noGrp="1"/>
          </p:cNvSpPr>
          <p:nvPr>
            <p:ph type="title"/>
          </p:nvPr>
        </p:nvSpPr>
        <p:spPr>
          <a:xfrm>
            <a:off x="965395" y="36927"/>
            <a:ext cx="10058400" cy="910883"/>
          </a:xfrm>
        </p:spPr>
        <p:txBody>
          <a:bodyPr/>
          <a:lstStyle/>
          <a:p>
            <a:r>
              <a:rPr lang="en-IN" b="1" dirty="0">
                <a:solidFill>
                  <a:srgbClr val="01003E"/>
                </a:solidFill>
                <a:latin typeface="Cambria Math" panose="02040503050406030204" pitchFamily="18" charset="0"/>
                <a:ea typeface="Cambria Math" panose="02040503050406030204" pitchFamily="18" charset="0"/>
              </a:rPr>
              <a:t>Working of the system</a:t>
            </a:r>
          </a:p>
        </p:txBody>
      </p:sp>
      <p:sp>
        <p:nvSpPr>
          <p:cNvPr id="3" name="Content Placeholder 2">
            <a:extLst>
              <a:ext uri="{FF2B5EF4-FFF2-40B4-BE49-F238E27FC236}">
                <a16:creationId xmlns:a16="http://schemas.microsoft.com/office/drawing/2014/main" id="{9223ECAC-EC55-48C0-9DD0-579A0E944099}"/>
              </a:ext>
            </a:extLst>
          </p:cNvPr>
          <p:cNvSpPr>
            <a:spLocks noGrp="1"/>
          </p:cNvSpPr>
          <p:nvPr>
            <p:ph idx="1"/>
          </p:nvPr>
        </p:nvSpPr>
        <p:spPr>
          <a:xfrm>
            <a:off x="810097" y="1625925"/>
            <a:ext cx="10571806" cy="4739706"/>
          </a:xfrm>
        </p:spPr>
        <p:txBody>
          <a:bodyPr>
            <a:normAutofit lnSpcReduction="10000"/>
          </a:bodyPr>
          <a:lstStyle/>
          <a:p>
            <a:pPr>
              <a:buFont typeface="Arial" panose="020B0604020202020204" pitchFamily="34" charset="0"/>
              <a:buChar char="•"/>
            </a:pPr>
            <a:r>
              <a:rPr lang="en-IN" dirty="0"/>
              <a:t>The mobile app also has integration with </a:t>
            </a:r>
            <a:r>
              <a:rPr lang="en-IN" b="1" dirty="0"/>
              <a:t>VOIP and SMS gateway </a:t>
            </a:r>
            <a:r>
              <a:rPr lang="en-IN" dirty="0"/>
              <a:t>service of the company to interact with the end customer.</a:t>
            </a:r>
          </a:p>
          <a:p>
            <a:pPr>
              <a:buFont typeface="Arial" panose="020B0604020202020204" pitchFamily="34" charset="0"/>
              <a:buChar char="•"/>
            </a:pPr>
            <a:r>
              <a:rPr lang="en-IN" dirty="0"/>
              <a:t>The application has payment service module which is integrated with various payment gateways such as Google Pay, BHIM and others which is used to collect payment.</a:t>
            </a:r>
          </a:p>
          <a:p>
            <a:pPr>
              <a:buFont typeface="Arial" panose="020B0604020202020204" pitchFamily="34" charset="0"/>
              <a:buChar char="•"/>
            </a:pPr>
            <a:r>
              <a:rPr lang="en-IN" dirty="0"/>
              <a:t>Following this, the executive uses the mobile camera to scan barcode, and takes customer digital signature on the mobile map. All these details are stored along with the current location details of the executive.</a:t>
            </a:r>
          </a:p>
          <a:p>
            <a:pPr>
              <a:buFont typeface="Arial" panose="020B0604020202020204" pitchFamily="34" charset="0"/>
              <a:buChar char="•"/>
            </a:pPr>
            <a:r>
              <a:rPr lang="en-IN" dirty="0"/>
              <a:t>The run sheet data, payment data, delivery data and delivery proof such as customer sign, barcode etc are stored locally on the local </a:t>
            </a:r>
            <a:r>
              <a:rPr lang="en-IN" dirty="0" err="1"/>
              <a:t>db</a:t>
            </a:r>
            <a:r>
              <a:rPr lang="en-IN" dirty="0"/>
              <a:t> (</a:t>
            </a:r>
            <a:r>
              <a:rPr lang="en-IN" dirty="0" err="1"/>
              <a:t>sqlite</a:t>
            </a:r>
            <a:r>
              <a:rPr lang="en-IN" dirty="0"/>
              <a:t>) and at the same time sent to the server which is then persisted in ERP solution.</a:t>
            </a:r>
          </a:p>
          <a:p>
            <a:pPr>
              <a:buFont typeface="Arial" panose="020B0604020202020204" pitchFamily="34" charset="0"/>
              <a:buChar char="•"/>
            </a:pPr>
            <a:r>
              <a:rPr lang="en-IN" dirty="0"/>
              <a:t>In case of no internet connection, </a:t>
            </a:r>
            <a:r>
              <a:rPr lang="en-IN" b="1" dirty="0"/>
              <a:t>the data is stored locally</a:t>
            </a:r>
            <a:r>
              <a:rPr lang="en-IN" dirty="0"/>
              <a:t> and then a</a:t>
            </a:r>
            <a:r>
              <a:rPr lang="en-IN" b="1" dirty="0"/>
              <a:t> job for synchronisation </a:t>
            </a:r>
            <a:r>
              <a:rPr lang="en-IN" dirty="0"/>
              <a:t>using </a:t>
            </a:r>
            <a:r>
              <a:rPr lang="en-IN" b="1" dirty="0"/>
              <a:t>JobScheduler </a:t>
            </a:r>
            <a:r>
              <a:rPr lang="en-IN" dirty="0"/>
              <a:t>is created. Once the device connects to internet, this data is synced.</a:t>
            </a:r>
          </a:p>
          <a:p>
            <a:pPr>
              <a:buFont typeface="Arial" panose="020B0604020202020204" pitchFamily="34" charset="0"/>
              <a:buChar char="•"/>
            </a:pPr>
            <a:r>
              <a:rPr lang="en-IN" dirty="0"/>
              <a:t>The mobile app also provides periodic tracking of the delivery executive. This is done using the location service on the mobile.</a:t>
            </a:r>
          </a:p>
        </p:txBody>
      </p:sp>
    </p:spTree>
    <p:extLst>
      <p:ext uri="{BB962C8B-B14F-4D97-AF65-F5344CB8AC3E}">
        <p14:creationId xmlns:p14="http://schemas.microsoft.com/office/powerpoint/2010/main" val="408809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Architecture Patterns Used</a:t>
            </a:r>
            <a:endParaRPr/>
          </a:p>
        </p:txBody>
      </p:sp>
      <p:sp>
        <p:nvSpPr>
          <p:cNvPr id="276" name="Google Shape;276;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DFEB-C195-405E-8A9B-141030A2D8EB}"/>
              </a:ext>
            </a:extLst>
          </p:cNvPr>
          <p:cNvSpPr>
            <a:spLocks noGrp="1"/>
          </p:cNvSpPr>
          <p:nvPr>
            <p:ph type="title"/>
          </p:nvPr>
        </p:nvSpPr>
        <p:spPr/>
        <p:txBody>
          <a:bodyPr/>
          <a:lstStyle/>
          <a:p>
            <a:r>
              <a:rPr lang="en-IN" b="1" dirty="0">
                <a:solidFill>
                  <a:srgbClr val="01003E"/>
                </a:solidFill>
                <a:latin typeface="Cambria Math" panose="02040503050406030204" pitchFamily="18" charset="0"/>
                <a:ea typeface="Cambria Math" panose="02040503050406030204" pitchFamily="18" charset="0"/>
              </a:rPr>
              <a:t>About ECom Express Mobility Solution</a:t>
            </a:r>
          </a:p>
        </p:txBody>
      </p:sp>
      <p:sp>
        <p:nvSpPr>
          <p:cNvPr id="3" name="Content Placeholder 2">
            <a:extLst>
              <a:ext uri="{FF2B5EF4-FFF2-40B4-BE49-F238E27FC236}">
                <a16:creationId xmlns:a16="http://schemas.microsoft.com/office/drawing/2014/main" id="{6DCD047F-05C3-4F39-A94B-A3D9E2CCEAF8}"/>
              </a:ext>
            </a:extLst>
          </p:cNvPr>
          <p:cNvSpPr>
            <a:spLocks noGrp="1"/>
          </p:cNvSpPr>
          <p:nvPr>
            <p:ph idx="1"/>
          </p:nvPr>
        </p:nvSpPr>
        <p:spPr>
          <a:xfrm>
            <a:off x="939567" y="1812861"/>
            <a:ext cx="10610396" cy="4587939"/>
          </a:xfrm>
        </p:spPr>
        <p:txBody>
          <a:bodyPr>
            <a:normAutofit/>
          </a:bodyPr>
          <a:lstStyle/>
          <a:p>
            <a:pPr>
              <a:spcBef>
                <a:spcPts val="1800"/>
              </a:spcBef>
              <a:buFont typeface="Arial" panose="020B0604020202020204" pitchFamily="34" charset="0"/>
              <a:buChar char="•"/>
            </a:pPr>
            <a:r>
              <a:rPr lang="en-IN" dirty="0"/>
              <a:t>Ecom Express is an end-to-end logistics solutions provider to the ecommerce industry.</a:t>
            </a:r>
          </a:p>
          <a:p>
            <a:pPr>
              <a:spcBef>
                <a:spcPts val="1800"/>
              </a:spcBef>
              <a:buFont typeface="Arial" panose="020B0604020202020204" pitchFamily="34" charset="0"/>
              <a:buChar char="•"/>
            </a:pPr>
            <a:r>
              <a:rPr lang="en-IN" dirty="0"/>
              <a:t>The work done here discusses about the Mobility solution presented by the ECom Express (</a:t>
            </a:r>
            <a:r>
              <a:rPr lang="en-IN" dirty="0" err="1"/>
              <a:t>SATHi</a:t>
            </a:r>
            <a:r>
              <a:rPr lang="en-IN" dirty="0"/>
              <a:t>), an android based mobile app and it’s integration with the ERP solutions.</a:t>
            </a:r>
          </a:p>
          <a:p>
            <a:pPr>
              <a:spcBef>
                <a:spcPts val="1800"/>
              </a:spcBef>
              <a:buFont typeface="Arial" panose="020B0604020202020204" pitchFamily="34" charset="0"/>
              <a:buChar char="•"/>
            </a:pPr>
            <a:r>
              <a:rPr lang="en-IN" dirty="0"/>
              <a:t>The </a:t>
            </a:r>
            <a:r>
              <a:rPr lang="en-IN" dirty="0" err="1"/>
              <a:t>SATHi</a:t>
            </a:r>
            <a:r>
              <a:rPr lang="en-IN" dirty="0"/>
              <a:t> App integrates with the ERP solution at the End Delivery Centre and facilitates delivery to the End Customer.</a:t>
            </a:r>
          </a:p>
          <a:p>
            <a:pPr>
              <a:spcBef>
                <a:spcPts val="1800"/>
              </a:spcBef>
              <a:buFont typeface="Arial" panose="020B0604020202020204" pitchFamily="34" charset="0"/>
              <a:buChar char="•"/>
            </a:pPr>
            <a:r>
              <a:rPr lang="en-IN" dirty="0"/>
              <a:t>The Main User for this App are the thousands of delivery Associates for whom the app provides tracking, distribution, navigation and payment services.</a:t>
            </a:r>
          </a:p>
          <a:p>
            <a:pPr>
              <a:spcBef>
                <a:spcPts val="1800"/>
              </a:spcBef>
              <a:buFont typeface="Arial" panose="020B0604020202020204" pitchFamily="34" charset="0"/>
              <a:buChar char="•"/>
            </a:pPr>
            <a:r>
              <a:rPr lang="en-IN" dirty="0"/>
              <a:t>At the same time, it facilitates the business real-time tracking, payment and updates on the delivery items which can be shared with customers.</a:t>
            </a:r>
          </a:p>
        </p:txBody>
      </p:sp>
    </p:spTree>
    <p:extLst>
      <p:ext uri="{BB962C8B-B14F-4D97-AF65-F5344CB8AC3E}">
        <p14:creationId xmlns:p14="http://schemas.microsoft.com/office/powerpoint/2010/main" val="1865319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Architecture Patterns Used</a:t>
            </a:r>
            <a:endParaRPr/>
          </a:p>
        </p:txBody>
      </p:sp>
      <p:sp>
        <p:nvSpPr>
          <p:cNvPr id="282" name="Google Shape;282;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Learnings: Braj Kishor</a:t>
            </a:r>
            <a:endParaRPr/>
          </a:p>
        </p:txBody>
      </p:sp>
      <p:sp>
        <p:nvSpPr>
          <p:cNvPr id="288" name="Google Shape;288;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TOP 3 ASR</a:t>
            </a:r>
            <a:endParaRPr/>
          </a:p>
        </p:txBody>
      </p:sp>
      <p:sp>
        <p:nvSpPr>
          <p:cNvPr id="120" name="Google Shape;120;p3"/>
          <p:cNvSpPr txBox="1"/>
          <p:nvPr/>
        </p:nvSpPr>
        <p:spPr>
          <a:xfrm>
            <a:off x="639125" y="1684725"/>
            <a:ext cx="11955000" cy="466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800">
                <a:solidFill>
                  <a:schemeClr val="dk1"/>
                </a:solidFill>
              </a:rPr>
              <a:t>1.</a:t>
            </a:r>
            <a:r>
              <a:rPr lang="en-IN" sz="1800" b="1" u="sng">
                <a:solidFill>
                  <a:srgbClr val="1CADE4"/>
                </a:solidFill>
              </a:rPr>
              <a:t>Performance - Real time data processing</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The primary requirement of the application is to track the delivery process,</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which directly associates with the real time tracking. Consider the below tracking scenarios in a standard delivery:</a:t>
            </a:r>
            <a:endParaRPr>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Package shipped from the retailer dispatch location.</a:t>
            </a:r>
            <a:endParaRPr>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Package reached the respective city’s distribution centre.</a:t>
            </a:r>
            <a:endParaRPr>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Package being picked up by field delivery force.</a:t>
            </a:r>
            <a:endParaRPr>
              <a:solidFill>
                <a:schemeClr val="dk1"/>
              </a:solidFill>
              <a:latin typeface="Calibri"/>
              <a:ea typeface="Calibri"/>
              <a:cs typeface="Calibri"/>
              <a:sym typeface="Calibri"/>
            </a:endParaRPr>
          </a:p>
          <a:p>
            <a:pPr marL="457200" lvl="0" indent="-317500" algn="just"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Package reaching the customers’ location.</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As mentioned above, these are the steps for a happy flow path of any delivery process, and it is extremely crucial to track the</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real time data for each of the step, in order to adhere to the service level agreement.</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At the same time there could be many common cases where the package delivery gets delayed due to various</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r>
              <a:rPr lang="en-IN">
                <a:solidFill>
                  <a:schemeClr val="dk1"/>
                </a:solidFill>
                <a:latin typeface="Calibri"/>
                <a:ea typeface="Calibri"/>
                <a:cs typeface="Calibri"/>
                <a:sym typeface="Calibri"/>
              </a:rPr>
              <a:t> reasons like, package misplaced, package destroyed, unavailability of field force, unavailability of customers etc.</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IN">
                <a:solidFill>
                  <a:schemeClr val="dk1"/>
                </a:solidFill>
                <a:latin typeface="Calibri"/>
                <a:ea typeface="Calibri"/>
                <a:cs typeface="Calibri"/>
                <a:sym typeface="Calibri"/>
              </a:rPr>
              <a:t> In these scenarios the real time data gathering is extremely crucial to make decisions for a seamless order completion.</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Hence, one of the primary requirements that should be considered during the architecture</a:t>
            </a:r>
            <a:endParaRPr>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of SATHi is </a:t>
            </a:r>
            <a:r>
              <a:rPr lang="en-IN" b="1">
                <a:solidFill>
                  <a:schemeClr val="dk1"/>
                </a:solidFill>
                <a:latin typeface="Calibri"/>
                <a:ea typeface="Calibri"/>
                <a:cs typeface="Calibri"/>
                <a:sym typeface="Calibri"/>
              </a:rPr>
              <a:t>the real time data processing performance</a:t>
            </a:r>
            <a:r>
              <a:rPr lang="en-I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TOP 3 ASR</a:t>
            </a:r>
            <a:endParaRPr/>
          </a:p>
        </p:txBody>
      </p:sp>
      <p:sp>
        <p:nvSpPr>
          <p:cNvPr id="126" name="Google Shape;126;p4"/>
          <p:cNvSpPr txBox="1"/>
          <p:nvPr/>
        </p:nvSpPr>
        <p:spPr>
          <a:xfrm>
            <a:off x="830425" y="1737350"/>
            <a:ext cx="9521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800">
                <a:solidFill>
                  <a:schemeClr val="dk1"/>
                </a:solidFill>
              </a:rPr>
              <a:t>2.</a:t>
            </a:r>
            <a:r>
              <a:rPr lang="en-IN" sz="1800" b="1" u="sng">
                <a:solidFill>
                  <a:srgbClr val="1CADE4"/>
                </a:solidFill>
                <a:latin typeface="Calibri"/>
                <a:ea typeface="Calibri"/>
                <a:cs typeface="Calibri"/>
                <a:sym typeface="Calibri"/>
              </a:rPr>
              <a:t>Configurability: Seamless onboarding of business partners</a:t>
            </a:r>
            <a:endParaRPr sz="1800" b="1" u="sng">
              <a:solidFill>
                <a:srgbClr val="1CADE4"/>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Ecommerce applications are very dynamic when it comes to associating with various vendors and business partners.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Depending on the locations and products there are various types of retailers and delivery partners chosen.</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 For example, the ecommerce company might have external vendors as delivery partners, or they can have their own delivery channels, there could be various retailers supporting various products.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 All of them have to be integrated in a way that with minimum configurability the partners for the entire business model could be on boarded to the app.</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For e.g., let’s consider a scenario as per which:</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A new delivery channel has been added to the vendors list and the contract is under review, waiting for final confirmation.</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The vendor profile should be easily created with the SATHi app without adding any additional cost to the company.</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Though the profile should be disabled till the contract is confirmed.</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AutoNum type="alphaLcPeriod"/>
            </a:pPr>
            <a:r>
              <a:rPr lang="en-IN">
                <a:solidFill>
                  <a:schemeClr val="dk1"/>
                </a:solidFill>
                <a:latin typeface="Calibri"/>
                <a:ea typeface="Calibri"/>
                <a:cs typeface="Calibri"/>
                <a:sym typeface="Calibri"/>
              </a:rPr>
              <a:t>On the basis of contract negotiation, the enabling/disabling of the vendor should be seamless and in minimum time.</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I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IN">
                <a:solidFill>
                  <a:schemeClr val="dk1"/>
                </a:solidFill>
                <a:latin typeface="Calibri"/>
                <a:ea typeface="Calibri"/>
                <a:cs typeface="Calibri"/>
                <a:sym typeface="Calibri"/>
              </a:rPr>
              <a:t>Hence, it is very crucial for the app to ensure that the </a:t>
            </a:r>
            <a:r>
              <a:rPr lang="en-IN" b="1">
                <a:solidFill>
                  <a:schemeClr val="dk1"/>
                </a:solidFill>
                <a:latin typeface="Calibri"/>
                <a:ea typeface="Calibri"/>
                <a:cs typeface="Calibri"/>
                <a:sym typeface="Calibri"/>
              </a:rPr>
              <a:t>configuration to add the various actors of the business model is seamless.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1003E"/>
              </a:buClr>
              <a:buSzPts val="4800"/>
              <a:buFont typeface="Cambria Math"/>
              <a:buNone/>
            </a:pPr>
            <a:r>
              <a:rPr lang="en-IN" b="1">
                <a:solidFill>
                  <a:srgbClr val="01003E"/>
                </a:solidFill>
                <a:latin typeface="Cambria Math"/>
                <a:ea typeface="Cambria Math"/>
                <a:cs typeface="Cambria Math"/>
                <a:sym typeface="Cambria Math"/>
              </a:rPr>
              <a:t>TOP 3 ASR</a:t>
            </a:r>
            <a:endParaRPr/>
          </a:p>
        </p:txBody>
      </p:sp>
      <p:sp>
        <p:nvSpPr>
          <p:cNvPr id="132" name="Google Shape;132;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Arial"/>
                <a:ea typeface="Arial"/>
                <a:cs typeface="Arial"/>
                <a:sym typeface="Arial"/>
              </a:rPr>
              <a:t>3.</a:t>
            </a:r>
            <a:r>
              <a:rPr lang="en-IN" sz="1800" b="1" u="sng">
                <a:solidFill>
                  <a:srgbClr val="1CADE4"/>
                </a:solidFill>
                <a:latin typeface="Arial"/>
                <a:ea typeface="Arial"/>
                <a:cs typeface="Arial"/>
                <a:sym typeface="Arial"/>
              </a:rPr>
              <a:t>Security – Partner’s and customers sensitive information must be protected</a:t>
            </a:r>
            <a:endParaRPr sz="1800" b="1" u="sng">
              <a:solidFill>
                <a:srgbClr val="1CADE4"/>
              </a:solidFill>
              <a:latin typeface="Arial"/>
              <a:ea typeface="Arial"/>
              <a:cs typeface="Arial"/>
              <a:sym typeface="Arial"/>
            </a:endParaRPr>
          </a:p>
          <a:p>
            <a:pPr marL="0" lvl="0" indent="0" algn="l" rtl="0">
              <a:lnSpc>
                <a:spcPct val="115000"/>
              </a:lnSpc>
              <a:spcBef>
                <a:spcPts val="0"/>
              </a:spcBef>
              <a:spcAft>
                <a:spcPts val="0"/>
              </a:spcAft>
              <a:buSzPts val="1100"/>
              <a:buNone/>
            </a:pPr>
            <a:endParaRPr sz="18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IN" sz="1400">
                <a:solidFill>
                  <a:schemeClr val="dk1"/>
                </a:solidFill>
              </a:rPr>
              <a:t>As per the requirement, the application would hold many sensitive information about the customers and the delivery field officer like:</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sz="1400">
                <a:solidFill>
                  <a:schemeClr val="dk1"/>
                </a:solidFill>
              </a:rPr>
              <a:t>Contact Details -phone number, email.</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sz="1400">
                <a:solidFill>
                  <a:schemeClr val="dk1"/>
                </a:solidFill>
              </a:rPr>
              <a:t>Address of home/office/others of the customer.</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sz="1400">
                <a:solidFill>
                  <a:schemeClr val="dk1"/>
                </a:solidFill>
              </a:rPr>
              <a:t>Real time availability at home/office/other location of the customer/</a:t>
            </a:r>
            <a:endParaRPr sz="1400">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sz="1400">
                <a:solidFill>
                  <a:schemeClr val="dk1"/>
                </a:solidFill>
              </a:rPr>
              <a:t>Real time navigating route of the delivery officer.</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sz="1400">
                <a:solidFill>
                  <a:schemeClr val="dk1"/>
                </a:solidFill>
              </a:rPr>
              <a:t>These are sensitive information and could be misused by the malicious components of the society, </a:t>
            </a:r>
            <a:r>
              <a:rPr lang="en-IN" sz="1400" b="1">
                <a:solidFill>
                  <a:schemeClr val="dk1"/>
                </a:solidFill>
              </a:rPr>
              <a:t>hence the security is key for the application.</a:t>
            </a:r>
            <a:endParaRPr sz="14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rPr>
              <a:t> </a:t>
            </a:r>
            <a:endParaRPr sz="1800">
              <a:solidFill>
                <a:schemeClr val="dk1"/>
              </a:solidFill>
            </a:endParaRPr>
          </a:p>
          <a:p>
            <a:pPr marL="0" lvl="0" indent="0" algn="l" rtl="0">
              <a:lnSpc>
                <a:spcPct val="115000"/>
              </a:lnSpc>
              <a:spcBef>
                <a:spcPts val="0"/>
              </a:spcBef>
              <a:spcAft>
                <a:spcPts val="0"/>
              </a:spcAft>
              <a:buSzPts val="11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p:nvPr/>
        </p:nvSpPr>
        <p:spPr>
          <a:xfrm>
            <a:off x="877200" y="925025"/>
            <a:ext cx="9601200" cy="8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800" b="1">
                <a:solidFill>
                  <a:srgbClr val="01003E"/>
                </a:solidFill>
                <a:latin typeface="Cambria Math"/>
                <a:ea typeface="Cambria Math"/>
                <a:cs typeface="Cambria Math"/>
                <a:sym typeface="Cambria Math"/>
              </a:rPr>
              <a:t>Tactics for Performance</a:t>
            </a:r>
            <a:endParaRPr/>
          </a:p>
        </p:txBody>
      </p:sp>
      <p:sp>
        <p:nvSpPr>
          <p:cNvPr id="138" name="Google Shape;138;p6"/>
          <p:cNvSpPr txBox="1"/>
          <p:nvPr/>
        </p:nvSpPr>
        <p:spPr>
          <a:xfrm>
            <a:off x="0" y="1802225"/>
            <a:ext cx="11211900" cy="5661900"/>
          </a:xfrm>
          <a:prstGeom prst="rect">
            <a:avLst/>
          </a:prstGeom>
          <a:noFill/>
          <a:ln>
            <a:noFill/>
          </a:ln>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IN" sz="1800" b="1">
                <a:solidFill>
                  <a:srgbClr val="1CADE4"/>
                </a:solidFill>
              </a:rPr>
              <a:t>Controlled resource demand</a:t>
            </a:r>
            <a:endParaRPr sz="1800" b="1">
              <a:solidFill>
                <a:srgbClr val="1CADE4"/>
              </a:solidFill>
            </a:endParaRPr>
          </a:p>
          <a:p>
            <a:pPr marL="0" lvl="0" indent="0" algn="l" rtl="0">
              <a:lnSpc>
                <a:spcPct val="115000"/>
              </a:lnSpc>
              <a:spcBef>
                <a:spcPts val="0"/>
              </a:spcBef>
              <a:spcAft>
                <a:spcPts val="0"/>
              </a:spcAft>
              <a:buNone/>
            </a:pPr>
            <a:r>
              <a:rPr lang="en-IN">
                <a:solidFill>
                  <a:schemeClr val="dk1"/>
                </a:solidFill>
              </a:rPr>
              <a:t>•</a:t>
            </a:r>
            <a:r>
              <a:rPr lang="en-IN" b="1">
                <a:solidFill>
                  <a:schemeClr val="dk1"/>
                </a:solidFill>
              </a:rPr>
              <a:t>Role based information management</a:t>
            </a:r>
            <a:r>
              <a:rPr lang="en-IN">
                <a:solidFill>
                  <a:schemeClr val="dk1"/>
                </a:solidFill>
              </a:rPr>
              <a:t> would be the best choice for optimum application performance.</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application will be available on the mobile devices and would be functioning for a single role at one point of time.</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Depending on the kind of information that would be needed by various user roles the features could be designed to respond in the most optimum way.</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For e.g., from a device the user would be onboarded either as a customer, a delivery partner, a retail partner or an admin</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Hence to ensure that the required information reaches the user in the most relevant fashion, below considerations must be done during architecture  e design, for e.g. consider the below scenario</a:t>
            </a:r>
            <a:endParaRPr>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a:solidFill>
                  <a:schemeClr val="dk1"/>
                </a:solidFill>
              </a:rPr>
              <a:t>A navigation route to be enabled for the delivery partner would be available only on demand(a button trigger) and a consolidated optimum route covering all customers that are planned for delivery for the day would be visible.</a:t>
            </a:r>
            <a:endParaRPr>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a:solidFill>
                  <a:schemeClr val="dk1"/>
                </a:solidFill>
              </a:rPr>
              <a:t>.For a customer, the navigating route will be enabled only on demand(a button trigger) and when the delivery partner is on the direct way to that customer.</a:t>
            </a:r>
            <a:endParaRPr>
              <a:solidFill>
                <a:schemeClr val="dk1"/>
              </a:solidFill>
            </a:endParaRPr>
          </a:p>
          <a:p>
            <a:pPr marL="457200" lvl="0" indent="-317500" algn="l" rtl="0">
              <a:lnSpc>
                <a:spcPct val="115000"/>
              </a:lnSpc>
              <a:spcBef>
                <a:spcPts val="0"/>
              </a:spcBef>
              <a:spcAft>
                <a:spcPts val="0"/>
              </a:spcAft>
              <a:buClr>
                <a:schemeClr val="dk1"/>
              </a:buClr>
              <a:buSzPts val="1400"/>
              <a:buAutoNum type="alphaLcPeriod"/>
            </a:pPr>
            <a:r>
              <a:rPr lang="en-IN">
                <a:solidFill>
                  <a:schemeClr val="dk1"/>
                </a:solidFill>
              </a:rPr>
              <a:t>For the admin, the navigating route would be enabled in three ways: as customer(what customer sees), as delivery partner or a holistic view.</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feature could be designed in a way that the navigation distance could be calculated to and from each actor and only the relevant information could be transmitted as needed or an amalgamation of all the actors could be given for holistic view.</a:t>
            </a:r>
            <a:endParaRPr>
              <a:solidFill>
                <a:schemeClr val="dk1"/>
              </a:solidFill>
            </a:endParaRPr>
          </a:p>
          <a:p>
            <a:pPr marL="0" lvl="0" indent="0" algn="l" rtl="0">
              <a:spcBef>
                <a:spcPts val="0"/>
              </a:spcBef>
              <a:spcAft>
                <a:spcPts val="0"/>
              </a:spcAft>
              <a:buNone/>
            </a:pPr>
            <a:r>
              <a:rPr lang="en-IN">
                <a:solidFill>
                  <a:schemeClr val="dk1"/>
                </a:solidFill>
              </a:rPr>
              <a:t>This would help to </a:t>
            </a:r>
            <a:r>
              <a:rPr lang="en-IN" b="1">
                <a:solidFill>
                  <a:schemeClr val="dk1"/>
                </a:solidFill>
              </a:rPr>
              <a:t>optimize the computation efficiency;</a:t>
            </a:r>
            <a:r>
              <a:rPr lang="en-IN">
                <a:solidFill>
                  <a:schemeClr val="dk1"/>
                </a:solidFill>
              </a:rPr>
              <a:t> as only relevant query would be processed.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7518c52259_0_7"/>
          <p:cNvSpPr txBox="1"/>
          <p:nvPr/>
        </p:nvSpPr>
        <p:spPr>
          <a:xfrm>
            <a:off x="877200" y="925025"/>
            <a:ext cx="9601200" cy="8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800" b="1">
                <a:solidFill>
                  <a:srgbClr val="01003E"/>
                </a:solidFill>
                <a:latin typeface="Cambria Math"/>
                <a:ea typeface="Cambria Math"/>
                <a:cs typeface="Cambria Math"/>
                <a:sym typeface="Cambria Math"/>
              </a:rPr>
              <a:t>Tactics for Performance</a:t>
            </a:r>
            <a:endParaRPr/>
          </a:p>
        </p:txBody>
      </p:sp>
      <p:sp>
        <p:nvSpPr>
          <p:cNvPr id="144" name="Google Shape;144;g7518c52259_0_7"/>
          <p:cNvSpPr txBox="1"/>
          <p:nvPr/>
        </p:nvSpPr>
        <p:spPr>
          <a:xfrm>
            <a:off x="765525" y="1897900"/>
            <a:ext cx="10127400" cy="3381300"/>
          </a:xfrm>
          <a:prstGeom prst="rect">
            <a:avLst/>
          </a:prstGeom>
          <a:noFill/>
          <a:ln>
            <a:noFill/>
          </a:ln>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IN" sz="1800" b="1">
                <a:solidFill>
                  <a:srgbClr val="1CADE4"/>
                </a:solidFill>
              </a:rPr>
              <a:t>Incremental Information Process.</a:t>
            </a:r>
            <a:endParaRPr sz="1800" b="1">
              <a:solidFill>
                <a:srgbClr val="1CADE4"/>
              </a:solidFill>
            </a:endParaRPr>
          </a:p>
          <a:p>
            <a:pPr marL="228600" lvl="0" indent="0" algn="l" rtl="0">
              <a:lnSpc>
                <a:spcPct val="115000"/>
              </a:lnSpc>
              <a:spcBef>
                <a:spcPts val="0"/>
              </a:spcBef>
              <a:spcAft>
                <a:spcPts val="0"/>
              </a:spcAft>
              <a:buNone/>
            </a:pPr>
            <a:r>
              <a:rPr lang="en-IN">
                <a:solidFill>
                  <a:schemeClr val="dk1"/>
                </a:solidFill>
              </a:rPr>
              <a:t>The application UX could exploit the </a:t>
            </a:r>
            <a:r>
              <a:rPr lang="en-IN" b="1">
                <a:solidFill>
                  <a:schemeClr val="dk1"/>
                </a:solidFill>
              </a:rPr>
              <a:t>incremental information load </a:t>
            </a:r>
            <a:r>
              <a:rPr lang="en-IN">
                <a:solidFill>
                  <a:schemeClr val="dk1"/>
                </a:solidFill>
              </a:rPr>
              <a:t>for the customer. This would reduce the computational overhead from the backend system.</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Let’s consider a scenario as per which a customer selects one of the order ids to track delivery, in that case instead of showing the entire delivery related information on the screen at one go, the high-level information could be provided and an option to get further details could be provided on the screen.</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For e.g.,</a:t>
            </a:r>
            <a:endParaRPr>
              <a:solidFill>
                <a:schemeClr val="dk1"/>
              </a:solidFill>
            </a:endParaRPr>
          </a:p>
          <a:p>
            <a:pPr marL="0" lvl="0" indent="0" algn="l" rtl="0">
              <a:lnSpc>
                <a:spcPct val="115000"/>
              </a:lnSpc>
              <a:spcBef>
                <a:spcPts val="0"/>
              </a:spcBef>
              <a:spcAft>
                <a:spcPts val="0"/>
              </a:spcAft>
              <a:buNone/>
            </a:pPr>
            <a:r>
              <a:rPr lang="en-IN">
                <a:solidFill>
                  <a:schemeClr val="dk1"/>
                </a:solidFill>
              </a:rPr>
              <a:t>•Customer selects the order to be tracked.</a:t>
            </a:r>
            <a:endParaRPr>
              <a:solidFill>
                <a:schemeClr val="dk1"/>
              </a:solidFill>
            </a:endParaRPr>
          </a:p>
          <a:p>
            <a:pPr marL="0" lvl="0" indent="0" algn="l" rtl="0">
              <a:lnSpc>
                <a:spcPct val="115000"/>
              </a:lnSpc>
              <a:spcBef>
                <a:spcPts val="0"/>
              </a:spcBef>
              <a:spcAft>
                <a:spcPts val="0"/>
              </a:spcAft>
              <a:buNone/>
            </a:pPr>
            <a:r>
              <a:rPr lang="en-IN">
                <a:solidFill>
                  <a:schemeClr val="dk1"/>
                </a:solidFill>
              </a:rPr>
              <a:t>•Based on the order id, the app can make a call to get the high-level order info like number of items included in the delivery and the expected delivery date for each</a:t>
            </a:r>
            <a:endParaRPr>
              <a:solidFill>
                <a:schemeClr val="dk1"/>
              </a:solidFill>
            </a:endParaRPr>
          </a:p>
          <a:p>
            <a:pPr marL="0" lvl="0" indent="0" algn="l" rtl="0">
              <a:lnSpc>
                <a:spcPct val="115000"/>
              </a:lnSpc>
              <a:spcBef>
                <a:spcPts val="0"/>
              </a:spcBef>
              <a:spcAft>
                <a:spcPts val="0"/>
              </a:spcAft>
              <a:buNone/>
            </a:pPr>
            <a:r>
              <a:rPr lang="en-IN">
                <a:solidFill>
                  <a:schemeClr val="dk1"/>
                </a:solidFill>
              </a:rPr>
              <a:t>•Along with that a link to check real time location of the order could be given, on select of which the exact place of the order –delivery hub, in transit, with delivery executive etc. could be shared.</a:t>
            </a:r>
            <a:endParaRPr>
              <a:solidFill>
                <a:schemeClr val="dk1"/>
              </a:solidFill>
            </a:endParaRPr>
          </a:p>
          <a:p>
            <a:pPr marL="0" lvl="0" indent="0" algn="l" rtl="0">
              <a:lnSpc>
                <a:spcPct val="115000"/>
              </a:lnSpc>
              <a:spcBef>
                <a:spcPts val="0"/>
              </a:spcBef>
              <a:spcAft>
                <a:spcPts val="0"/>
              </a:spcAft>
              <a:buNone/>
            </a:pPr>
            <a:r>
              <a:rPr lang="en-IN">
                <a:solidFill>
                  <a:schemeClr val="dk1"/>
                </a:solidFill>
              </a:rPr>
              <a:t>•Similarly an event could be designed on trigger of which the delivery agent information could be shared, or in case delivery is in route to the customer’s link the map view could be shared.</a:t>
            </a:r>
            <a:endParaRPr>
              <a:solidFill>
                <a:schemeClr val="dk1"/>
              </a:solidFill>
            </a:endParaRPr>
          </a:p>
          <a:p>
            <a:pPr marL="0" lvl="0" indent="0" algn="l" rtl="0">
              <a:lnSpc>
                <a:spcPct val="115000"/>
              </a:lnSpc>
              <a:spcBef>
                <a:spcPts val="0"/>
              </a:spcBef>
              <a:spcAft>
                <a:spcPts val="0"/>
              </a:spcAft>
              <a:buNone/>
            </a:pPr>
            <a:r>
              <a:rPr lang="en-IN">
                <a:solidFill>
                  <a:schemeClr val="dk1"/>
                </a:solidFill>
              </a:rPr>
              <a:t>•This kind of flow should be designed carefully though in order to avoid multiple clicks as that would impact the UX experience but could be designed in a way that it makes the optimum utilization of modularized code and </a:t>
            </a:r>
            <a:r>
              <a:rPr lang="en-IN" b="1">
                <a:solidFill>
                  <a:schemeClr val="dk1"/>
                </a:solidFill>
              </a:rPr>
              <a:t>thereby decreasing the computational overhead.</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7518c52259_0_15"/>
          <p:cNvSpPr txBox="1"/>
          <p:nvPr/>
        </p:nvSpPr>
        <p:spPr>
          <a:xfrm>
            <a:off x="877200" y="925025"/>
            <a:ext cx="9601200" cy="8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800" b="1">
                <a:solidFill>
                  <a:srgbClr val="01003E"/>
                </a:solidFill>
                <a:latin typeface="Cambria Math"/>
                <a:ea typeface="Cambria Math"/>
                <a:cs typeface="Cambria Math"/>
                <a:sym typeface="Cambria Math"/>
              </a:rPr>
              <a:t>Tactics for Configurability</a:t>
            </a:r>
            <a:endParaRPr/>
          </a:p>
        </p:txBody>
      </p:sp>
      <p:sp>
        <p:nvSpPr>
          <p:cNvPr id="150" name="Google Shape;150;g7518c52259_0_15"/>
          <p:cNvSpPr txBox="1"/>
          <p:nvPr/>
        </p:nvSpPr>
        <p:spPr>
          <a:xfrm>
            <a:off x="1180225" y="2153100"/>
            <a:ext cx="9170700" cy="3000000"/>
          </a:xfrm>
          <a:prstGeom prst="rect">
            <a:avLst/>
          </a:prstGeom>
          <a:noFill/>
          <a:ln>
            <a:noFill/>
          </a:ln>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IN" sz="1800" b="1">
                <a:solidFill>
                  <a:srgbClr val="1CADE4"/>
                </a:solidFill>
              </a:rPr>
              <a:t>Plug n Play</a:t>
            </a:r>
            <a:r>
              <a:rPr lang="en-IN" b="1">
                <a:solidFill>
                  <a:srgbClr val="1CADE4"/>
                </a:solidFill>
              </a:rPr>
              <a:t>.</a:t>
            </a:r>
            <a:endParaRPr b="1">
              <a:solidFill>
                <a:srgbClr val="1CADE4"/>
              </a:solidFill>
            </a:endParaRPr>
          </a:p>
          <a:p>
            <a:pPr marL="228600" lvl="0" indent="0" algn="l" rtl="0">
              <a:lnSpc>
                <a:spcPct val="115000"/>
              </a:lnSpc>
              <a:spcBef>
                <a:spcPts val="0"/>
              </a:spcBef>
              <a:spcAft>
                <a:spcPts val="0"/>
              </a:spcAft>
              <a:buNone/>
            </a:pPr>
            <a:r>
              <a:rPr lang="en-IN">
                <a:solidFill>
                  <a:schemeClr val="dk1"/>
                </a:solidFill>
              </a:rPr>
              <a:t>The application must be configurable in a way that the business partners could be onboarded through the existing ERP system solutions.</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This application is an extension on top of the existing business model for any ecommerce application, hence the onboarding exercise should be minimum not only from partners point of view but also the business point of view.</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For e.g., if a contract has been cancelled with a delivery partner/retailer then with minimum configuration the disabling of the partner should be executed.</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exercise should be seamless to the customer as well and the app should be immediately able to identify the ongoing business with the disabled components and raise alerts to concerned authority and provide features to business that could help them to track the closing of all the associated business with the disabled partner.</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This would ensure that there are no loss incurred by the business due to SATHi app management.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7518c52259_0_23"/>
          <p:cNvSpPr txBox="1"/>
          <p:nvPr/>
        </p:nvSpPr>
        <p:spPr>
          <a:xfrm>
            <a:off x="877200" y="925025"/>
            <a:ext cx="9601200" cy="8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800" b="1">
                <a:solidFill>
                  <a:srgbClr val="01003E"/>
                </a:solidFill>
                <a:latin typeface="Cambria Math"/>
                <a:ea typeface="Cambria Math"/>
                <a:cs typeface="Cambria Math"/>
                <a:sym typeface="Cambria Math"/>
              </a:rPr>
              <a:t>Tactics for Security</a:t>
            </a:r>
            <a:endParaRPr/>
          </a:p>
        </p:txBody>
      </p:sp>
      <p:sp>
        <p:nvSpPr>
          <p:cNvPr id="156" name="Google Shape;156;g7518c52259_0_23"/>
          <p:cNvSpPr txBox="1"/>
          <p:nvPr/>
        </p:nvSpPr>
        <p:spPr>
          <a:xfrm>
            <a:off x="1180225" y="2153100"/>
            <a:ext cx="9170700" cy="3000000"/>
          </a:xfrm>
          <a:prstGeom prst="rect">
            <a:avLst/>
          </a:prstGeom>
          <a:noFill/>
          <a:ln>
            <a:noFill/>
          </a:ln>
        </p:spPr>
        <p:txBody>
          <a:bodyPr spcFirstLastPara="1" wrap="square" lIns="91425" tIns="91425" rIns="91425" bIns="91425" anchor="t" anchorCtr="0">
            <a:noAutofit/>
          </a:bodyPr>
          <a:lstStyle/>
          <a:p>
            <a:pPr marL="228600" lvl="0" indent="0" algn="l" rtl="0">
              <a:lnSpc>
                <a:spcPct val="115000"/>
              </a:lnSpc>
              <a:spcBef>
                <a:spcPts val="0"/>
              </a:spcBef>
              <a:spcAft>
                <a:spcPts val="0"/>
              </a:spcAft>
              <a:buNone/>
            </a:pPr>
            <a:r>
              <a:rPr lang="en-IN" sz="1800" b="1">
                <a:solidFill>
                  <a:srgbClr val="1CADE4"/>
                </a:solidFill>
              </a:rPr>
              <a:t>Encryption</a:t>
            </a:r>
            <a:r>
              <a:rPr lang="en-IN" b="1">
                <a:solidFill>
                  <a:srgbClr val="1CADE4"/>
                </a:solidFill>
              </a:rPr>
              <a:t>.</a:t>
            </a:r>
            <a:endParaRPr b="1">
              <a:solidFill>
                <a:srgbClr val="1CADE4"/>
              </a:solidFill>
            </a:endParaRPr>
          </a:p>
          <a:p>
            <a:pPr marL="228600" lvl="0" indent="0" algn="l" rtl="0">
              <a:lnSpc>
                <a:spcPct val="115000"/>
              </a:lnSpc>
              <a:spcBef>
                <a:spcPts val="0"/>
              </a:spcBef>
              <a:spcAft>
                <a:spcPts val="0"/>
              </a:spcAft>
              <a:buNone/>
            </a:pPr>
            <a:r>
              <a:rPr lang="en-IN">
                <a:solidFill>
                  <a:schemeClr val="dk1"/>
                </a:solidFill>
              </a:rPr>
              <a:t>The application resides on the handheld device and various sensitive information are present in the application, so a strong encryption is extremely crucial.</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Consider below scenario which could help us to estimate the vulnerability of the users, in case the security is compromised upon:</a:t>
            </a:r>
            <a:endParaRPr>
              <a:solidFill>
                <a:schemeClr val="dk1"/>
              </a:solidFill>
            </a:endParaRPr>
          </a:p>
          <a:p>
            <a:pPr marL="457200" lvl="0" indent="0" algn="l" rtl="0">
              <a:lnSpc>
                <a:spcPct val="115000"/>
              </a:lnSpc>
              <a:spcBef>
                <a:spcPts val="0"/>
              </a:spcBef>
              <a:spcAft>
                <a:spcPts val="0"/>
              </a:spcAft>
              <a:buNone/>
            </a:pPr>
            <a:r>
              <a:rPr lang="en-IN">
                <a:solidFill>
                  <a:schemeClr val="dk1"/>
                </a:solidFill>
              </a:rPr>
              <a:t>&gt;   	The delivery agent is in his route to deliver an order on Cash of delivery and the app contains the location of delivery agent as well as customer , if this information is leaked to the black net it could be sold within seconds and could lead to unwanted consequences.</a:t>
            </a:r>
            <a:endParaRPr>
              <a:solidFill>
                <a:schemeClr val="dk1"/>
              </a:solidFill>
            </a:endParaRPr>
          </a:p>
          <a:p>
            <a:pPr marL="228600" lvl="0" indent="0" algn="l" rtl="0">
              <a:lnSpc>
                <a:spcPct val="115000"/>
              </a:lnSpc>
              <a:spcBef>
                <a:spcPts val="0"/>
              </a:spcBef>
              <a:spcAft>
                <a:spcPts val="0"/>
              </a:spcAft>
              <a:buNone/>
            </a:pP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encryption of the information shared between the app and the server should be constantly upgraded and changed to avoid malicious attackers to use it for their purposes.</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 </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authentication and authorization modules should be handled in an encrypted fashion which should be changed in regular intervals.</a:t>
            </a:r>
            <a:endParaRPr>
              <a:solidFill>
                <a:schemeClr val="dk1"/>
              </a:solidFill>
            </a:endParaRPr>
          </a:p>
          <a:p>
            <a:pPr marL="228600" lvl="0" indent="0" algn="l" rtl="0">
              <a:lnSpc>
                <a:spcPct val="115000"/>
              </a:lnSpc>
              <a:spcBef>
                <a:spcPts val="0"/>
              </a:spcBef>
              <a:spcAft>
                <a:spcPts val="0"/>
              </a:spcAft>
              <a:buNone/>
            </a:pPr>
            <a:r>
              <a:rPr lang="en-IN">
                <a:solidFill>
                  <a:schemeClr val="dk1"/>
                </a:solidFill>
              </a:rPr>
              <a:t>The default settings of the application to be changed periodically and could include an authorized path(user driven or app installer driven) to ensure the integrity of the message transmissions.</a:t>
            </a:r>
            <a:endParaRPr>
              <a:solidFill>
                <a:schemeClr val="dk1"/>
              </a:solidFill>
            </a:endParaRPr>
          </a:p>
          <a:p>
            <a:pPr marL="228600" lvl="0" indent="0" algn="l" rtl="0">
              <a:lnSpc>
                <a:spcPct val="115000"/>
              </a:lnSpc>
              <a:spcBef>
                <a:spcPts val="0"/>
              </a:spcBef>
              <a:spcAft>
                <a:spcPts val="0"/>
              </a:spcAft>
              <a:buNone/>
            </a:pPr>
            <a:endParaRPr sz="1800" b="1">
              <a:solidFill>
                <a:srgbClr val="1CADE4"/>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2570</Words>
  <Application>Microsoft Office PowerPoint</Application>
  <PresentationFormat>Widescreen</PresentationFormat>
  <Paragraphs>203</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Quattrocento Sans</vt:lpstr>
      <vt:lpstr>Retrospect</vt:lpstr>
      <vt:lpstr>ECom Express Mobility Solution Service Accountability Transmission Handheld Instrument (SATHi)</vt:lpstr>
      <vt:lpstr>About ECom Express Mobility Solution</vt:lpstr>
      <vt:lpstr>TOP 3 ASR</vt:lpstr>
      <vt:lpstr>TOP 3 ASR</vt:lpstr>
      <vt:lpstr>TOP 3 ASR</vt:lpstr>
      <vt:lpstr>PowerPoint Presentation</vt:lpstr>
      <vt:lpstr>PowerPoint Presentation</vt:lpstr>
      <vt:lpstr>PowerPoint Presentation</vt:lpstr>
      <vt:lpstr>PowerPoint Presentation</vt:lpstr>
      <vt:lpstr>Context Diagram</vt:lpstr>
      <vt:lpstr>Module Decomposition Diagram</vt:lpstr>
      <vt:lpstr>PowerPoint Presentation</vt:lpstr>
      <vt:lpstr>Component &amp; Connection Diagram</vt:lpstr>
      <vt:lpstr>Deployment Diagram</vt:lpstr>
      <vt:lpstr>C &amp; C Message Exchange</vt:lpstr>
      <vt:lpstr>Working of the system</vt:lpstr>
      <vt:lpstr>Working of the system</vt:lpstr>
      <vt:lpstr>Working of the system</vt:lpstr>
      <vt:lpstr>Architecture Patterns Used</vt:lpstr>
      <vt:lpstr>Architecture Patterns Used</vt:lpstr>
      <vt:lpstr>Learnings: Braj Kishor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 Express Mobility Solution Service Accountability Transmission Handheld Instrument (SATHi)</dc:title>
  <dc:creator>Braj Kishor</dc:creator>
  <cp:lastModifiedBy>Braj Kishor</cp:lastModifiedBy>
  <cp:revision>30</cp:revision>
  <dcterms:created xsi:type="dcterms:W3CDTF">2020-04-25T05:48:16Z</dcterms:created>
  <dcterms:modified xsi:type="dcterms:W3CDTF">2020-04-27T18:13:05Z</dcterms:modified>
</cp:coreProperties>
</file>